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22"/>
  </p:notesMasterIdLst>
  <p:sldIdLst>
    <p:sldId id="433" r:id="rId4"/>
    <p:sldId id="434" r:id="rId5"/>
    <p:sldId id="435" r:id="rId6"/>
    <p:sldId id="343" r:id="rId7"/>
    <p:sldId id="436" r:id="rId8"/>
    <p:sldId id="437" r:id="rId9"/>
    <p:sldId id="438" r:id="rId10"/>
    <p:sldId id="439" r:id="rId11"/>
    <p:sldId id="440" r:id="rId12"/>
    <p:sldId id="441" r:id="rId13"/>
    <p:sldId id="442" r:id="rId14"/>
    <p:sldId id="443" r:id="rId15"/>
    <p:sldId id="444" r:id="rId16"/>
    <p:sldId id="446" r:id="rId17"/>
    <p:sldId id="445" r:id="rId18"/>
    <p:sldId id="447" r:id="rId19"/>
    <p:sldId id="30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3C780-9452-452D-A3A4-06DBD1C728E2}"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A84E57-DE9A-43BB-BB44-A2563E69BF5F}" type="slidenum">
              <a:rPr lang="en-US" smtClean="0"/>
              <a:t>‹#›</a:t>
            </a:fld>
            <a:endParaRPr lang="en-US"/>
          </a:p>
        </p:txBody>
      </p:sp>
    </p:spTree>
    <p:extLst>
      <p:ext uri="{BB962C8B-B14F-4D97-AF65-F5344CB8AC3E}">
        <p14:creationId xmlns:p14="http://schemas.microsoft.com/office/powerpoint/2010/main" val="18011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279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30620438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3200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1196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089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4220848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7649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67901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31259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32679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140313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05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spTree>
    <p:extLst>
      <p:ext uri="{BB962C8B-B14F-4D97-AF65-F5344CB8AC3E}">
        <p14:creationId xmlns:p14="http://schemas.microsoft.com/office/powerpoint/2010/main" val="2456894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6924740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11289439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87146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375182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03465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513632"/>
              </a:solidFill>
              <a:effectLst/>
              <a:uLnTx/>
              <a:uFillTx/>
              <a:latin typeface="Arial"/>
              <a:ea typeface="+mn-ea"/>
              <a:cs typeface="+mn-cs"/>
            </a:endParaRPr>
          </a:p>
        </p:txBody>
      </p:sp>
    </p:spTree>
    <p:extLst>
      <p:ext uri="{BB962C8B-B14F-4D97-AF65-F5344CB8AC3E}">
        <p14:creationId xmlns:p14="http://schemas.microsoft.com/office/powerpoint/2010/main" val="15223652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36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662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46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8570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Tree>
    <p:extLst>
      <p:ext uri="{BB962C8B-B14F-4D97-AF65-F5344CB8AC3E}">
        <p14:creationId xmlns:p14="http://schemas.microsoft.com/office/powerpoint/2010/main" val="18099305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310607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952689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3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66033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945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3668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4606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518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661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7.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352085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EF34DF9F-AAFA-48A7-9467-882A7A6DE47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34" name="图片 1033" descr="PPT素材-02"/>
          <p:cNvPicPr>
            <a:picLocks noChangeAspect="1"/>
          </p:cNvPicPr>
          <p:nvPr userDrawn="1"/>
        </p:nvPicPr>
        <p:blipFill>
          <a:blip r:embed="rId15"/>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22243446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000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05"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2" name="Picture 1">
            <a:extLst>
              <a:ext uri="{FF2B5EF4-FFF2-40B4-BE49-F238E27FC236}">
                <a16:creationId xmlns:a16="http://schemas.microsoft.com/office/drawing/2014/main" id="{D81011B5-333A-4DFB-A978-D005B7904BB4}"/>
              </a:ext>
            </a:extLst>
          </p:cNvPr>
          <p:cNvPicPr>
            <a:picLocks noChangeAspect="1"/>
          </p:cNvPicPr>
          <p:nvPr/>
        </p:nvPicPr>
        <p:blipFill>
          <a:blip r:embed="rId3"/>
          <a:stretch>
            <a:fillRect/>
          </a:stretch>
        </p:blipFill>
        <p:spPr>
          <a:xfrm>
            <a:off x="5233163" y="1705616"/>
            <a:ext cx="5840474" cy="2780017"/>
          </a:xfrm>
          <a:prstGeom prst="rect">
            <a:avLst/>
          </a:prstGeom>
        </p:spPr>
      </p:pic>
    </p:spTree>
    <p:extLst>
      <p:ext uri="{BB962C8B-B14F-4D97-AF65-F5344CB8AC3E}">
        <p14:creationId xmlns:p14="http://schemas.microsoft.com/office/powerpoint/2010/main" val="25655879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E9C8C-E9B1-4B3C-A6FA-6FC37697C1E2}"/>
              </a:ext>
            </a:extLst>
          </p:cNvPr>
          <p:cNvPicPr>
            <a:picLocks noChangeAspect="1"/>
          </p:cNvPicPr>
          <p:nvPr/>
        </p:nvPicPr>
        <p:blipFill>
          <a:blip r:embed="rId2"/>
          <a:stretch>
            <a:fillRect/>
          </a:stretch>
        </p:blipFill>
        <p:spPr>
          <a:xfrm>
            <a:off x="2171730" y="1604663"/>
            <a:ext cx="8096190" cy="2505673"/>
          </a:xfrm>
          <a:prstGeom prst="rect">
            <a:avLst/>
          </a:prstGeom>
        </p:spPr>
      </p:pic>
      <p:grpSp>
        <p:nvGrpSpPr>
          <p:cNvPr id="6" name="组合 69">
            <a:extLst>
              <a:ext uri="{FF2B5EF4-FFF2-40B4-BE49-F238E27FC236}">
                <a16:creationId xmlns:a16="http://schemas.microsoft.com/office/drawing/2014/main" id="{E21E0103-3732-4AC6-B585-BFE96DEC77C6}"/>
              </a:ext>
            </a:extLst>
          </p:cNvPr>
          <p:cNvGrpSpPr/>
          <p:nvPr/>
        </p:nvGrpSpPr>
        <p:grpSpPr>
          <a:xfrm>
            <a:off x="4116799" y="3451579"/>
            <a:ext cx="4086960" cy="2608564"/>
            <a:chOff x="5736735" y="2728183"/>
            <a:chExt cx="5516445" cy="3428646"/>
          </a:xfrm>
        </p:grpSpPr>
        <p:pic>
          <p:nvPicPr>
            <p:cNvPr id="9" name="图片 68">
              <a:extLst>
                <a:ext uri="{FF2B5EF4-FFF2-40B4-BE49-F238E27FC236}">
                  <a16:creationId xmlns:a16="http://schemas.microsoft.com/office/drawing/2014/main" id="{344E128C-A2B5-4F6D-8ABE-89A78A065A72}"/>
                </a:ext>
              </a:extLst>
            </p:cNvPr>
            <p:cNvPicPr>
              <a:picLocks noChangeAspect="1"/>
            </p:cNvPicPr>
            <p:nvPr/>
          </p:nvPicPr>
          <p:blipFill>
            <a:blip r:embed="rId3"/>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0" name="图片 67">
              <a:extLst>
                <a:ext uri="{FF2B5EF4-FFF2-40B4-BE49-F238E27FC236}">
                  <a16:creationId xmlns:a16="http://schemas.microsoft.com/office/drawing/2014/main" id="{AA862DA3-D673-4654-860C-A7EDBB8C6A13}"/>
                </a:ext>
              </a:extLst>
            </p:cNvPr>
            <p:cNvPicPr>
              <a:picLocks noChangeAspect="1"/>
            </p:cNvPicPr>
            <p:nvPr/>
          </p:nvPicPr>
          <p:blipFill>
            <a:blip r:embed="rId3"/>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11" name="图片 43">
            <a:extLst>
              <a:ext uri="{FF2B5EF4-FFF2-40B4-BE49-F238E27FC236}">
                <a16:creationId xmlns:a16="http://schemas.microsoft.com/office/drawing/2014/main" id="{A4D1DF24-C2D8-47CB-B27E-53C73E95062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12" name="Picture 11" descr="A cartoon of a child using a computer&#10;&#10;Description automatically generated with low confidence">
            <a:extLst>
              <a:ext uri="{FF2B5EF4-FFF2-40B4-BE49-F238E27FC236}">
                <a16:creationId xmlns:a16="http://schemas.microsoft.com/office/drawing/2014/main" id="{AAE33B01-ECD5-400D-8563-FE002360C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9577" y="2790753"/>
            <a:ext cx="2389088" cy="3252982"/>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4A758FF5-4535-4D4B-92A4-7E65BF1C5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65032" y="2762178"/>
            <a:ext cx="2357254" cy="3144249"/>
          </a:xfrm>
          <a:prstGeom prst="rect">
            <a:avLst/>
          </a:prstGeom>
        </p:spPr>
      </p:pic>
    </p:spTree>
    <p:extLst>
      <p:ext uri="{BB962C8B-B14F-4D97-AF65-F5344CB8AC3E}">
        <p14:creationId xmlns:p14="http://schemas.microsoft.com/office/powerpoint/2010/main" val="5359703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26939-D86B-410E-8276-A93266AD320F}"/>
              </a:ext>
            </a:extLst>
          </p:cNvPr>
          <p:cNvPicPr>
            <a:picLocks noChangeAspect="1"/>
          </p:cNvPicPr>
          <p:nvPr/>
        </p:nvPicPr>
        <p:blipFill>
          <a:blip r:embed="rId2"/>
          <a:stretch>
            <a:fillRect/>
          </a:stretch>
        </p:blipFill>
        <p:spPr>
          <a:xfrm>
            <a:off x="2707239" y="642257"/>
            <a:ext cx="7922621" cy="1206677"/>
          </a:xfrm>
          <a:prstGeom prst="rect">
            <a:avLst/>
          </a:prstGeom>
        </p:spPr>
      </p:pic>
      <p:grpSp>
        <p:nvGrpSpPr>
          <p:cNvPr id="5" name="Group 4">
            <a:extLst>
              <a:ext uri="{FF2B5EF4-FFF2-40B4-BE49-F238E27FC236}">
                <a16:creationId xmlns:a16="http://schemas.microsoft.com/office/drawing/2014/main" id="{42FC3D0B-CB39-4B4D-BFA9-C4BADA3E14A5}"/>
              </a:ext>
            </a:extLst>
          </p:cNvPr>
          <p:cNvGrpSpPr/>
          <p:nvPr/>
        </p:nvGrpSpPr>
        <p:grpSpPr>
          <a:xfrm>
            <a:off x="1058348" y="221337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với</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bạn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kinh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nghiệm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phát</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hiện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lựa</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chọn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sạch</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05" y="3287303"/>
            <a:ext cx="6056222" cy="3463771"/>
          </a:xfrm>
          <a:prstGeom prst="rect">
            <a:avLst/>
          </a:prstGeom>
        </p:spPr>
      </p:pic>
    </p:spTree>
    <p:extLst>
      <p:ext uri="{BB962C8B-B14F-4D97-AF65-F5344CB8AC3E}">
        <p14:creationId xmlns:p14="http://schemas.microsoft.com/office/powerpoint/2010/main" val="1934413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255" y="231849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algn="just">
                  <a:lnSpc>
                    <a:spcPct val="120000"/>
                  </a:lnSpc>
                </a:pPr>
                <a:r>
                  <a:rPr lang="nl-NL" sz="2400" b="1" dirty="0">
                    <a:effectLst/>
                    <a:latin typeface="Calibri" panose="020F0502020204030204" pitchFamily="34" charset="0"/>
                    <a:ea typeface="SimSun" panose="02010600030101010101" pitchFamily="2" charset="-122"/>
                    <a:cs typeface="Calibri" panose="020F0502020204030204" pitchFamily="34" charset="0"/>
                  </a:rPr>
                  <a:t>Nêu những giác quan cần sử dụng để đánh giá thực phẩm an toàn hay không an toàn? </a:t>
                </a:r>
                <a:endParaRPr lang="en-US" sz="2400" b="1" dirty="0">
                  <a:effectLst/>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400" b="1">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2CE29648-AD2C-4780-B5C1-1569DEC7EA77}"/>
              </a:ext>
            </a:extLst>
          </p:cNvPr>
          <p:cNvPicPr>
            <a:picLocks noChangeAspect="1"/>
          </p:cNvPicPr>
          <p:nvPr/>
        </p:nvPicPr>
        <p:blipFill>
          <a:blip r:embed="rId4"/>
          <a:stretch>
            <a:fillRect/>
          </a:stretch>
        </p:blipFill>
        <p:spPr>
          <a:xfrm>
            <a:off x="7167562" y="742950"/>
            <a:ext cx="3438525" cy="2667000"/>
          </a:xfrm>
          <a:prstGeom prst="rect">
            <a:avLst/>
          </a:prstGeom>
          <a:ln>
            <a:noFill/>
          </a:ln>
          <a:effectLst>
            <a:softEdge rad="112500"/>
          </a:effectLst>
        </p:spPr>
      </p:pic>
      <p:grpSp>
        <p:nvGrpSpPr>
          <p:cNvPr id="27" name="Group 26">
            <a:extLst>
              <a:ext uri="{FF2B5EF4-FFF2-40B4-BE49-F238E27FC236}">
                <a16:creationId xmlns:a16="http://schemas.microsoft.com/office/drawing/2014/main" id="{FCCD96EC-F354-496D-9514-21903B4D001C}"/>
              </a:ext>
            </a:extLst>
          </p:cNvPr>
          <p:cNvGrpSpPr/>
          <p:nvPr/>
        </p:nvGrpSpPr>
        <p:grpSpPr>
          <a:xfrm>
            <a:off x="6238875" y="3655146"/>
            <a:ext cx="5581943" cy="2136055"/>
            <a:chOff x="2557575" y="1918675"/>
            <a:chExt cx="9970341" cy="1167207"/>
          </a:xfrm>
          <a:solidFill>
            <a:srgbClr val="FFFF00"/>
          </a:solidFill>
        </p:grpSpPr>
        <p:sp>
          <p:nvSpPr>
            <p:cNvPr id="28" name="Rounded Rectangle 29">
              <a:extLst>
                <a:ext uri="{FF2B5EF4-FFF2-40B4-BE49-F238E27FC236}">
                  <a16:creationId xmlns:a16="http://schemas.microsoft.com/office/drawing/2014/main" id="{6EB50180-73C6-4377-BA43-D4418A813017}"/>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29" name="TextBox 28">
              <a:extLst>
                <a:ext uri="{FF2B5EF4-FFF2-40B4-BE49-F238E27FC236}">
                  <a16:creationId xmlns:a16="http://schemas.microsoft.com/office/drawing/2014/main" id="{6623FFE1-CD81-46B4-9E24-69A361E2CEBF}"/>
                </a:ext>
              </a:extLst>
            </p:cNvPr>
            <p:cNvSpPr txBox="1"/>
            <p:nvPr/>
          </p:nvSpPr>
          <p:spPr>
            <a:xfrm>
              <a:off x="2795762" y="1946039"/>
              <a:ext cx="9519642" cy="1126797"/>
            </a:xfrm>
            <a:prstGeom prst="rect">
              <a:avLst/>
            </a:prstGeom>
            <a:grp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Những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quan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sử</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dụng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đánh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thực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phẩm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hay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an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toàn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thị</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thính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giác</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3437828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able, indoor, toy&#10;&#10;Description automatically generated">
            <a:extLst>
              <a:ext uri="{FF2B5EF4-FFF2-40B4-BE49-F238E27FC236}">
                <a16:creationId xmlns:a16="http://schemas.microsoft.com/office/drawing/2014/main" id="{B5EE72E8-F8D6-4442-8444-452FFEFD2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730" y="2832841"/>
            <a:ext cx="4898845" cy="3007245"/>
          </a:xfrm>
          <a:prstGeom prst="rect">
            <a:avLst/>
          </a:prstGeom>
        </p:spPr>
      </p:pic>
      <p:grpSp>
        <p:nvGrpSpPr>
          <p:cNvPr id="3" name="组合 14">
            <a:extLst>
              <a:ext uri="{FF2B5EF4-FFF2-40B4-BE49-F238E27FC236}">
                <a16:creationId xmlns:a16="http://schemas.microsoft.com/office/drawing/2014/main" id="{A2350CAB-3BE1-45B7-A639-B559D8470587}"/>
              </a:ext>
            </a:extLst>
          </p:cNvPr>
          <p:cNvGrpSpPr/>
          <p:nvPr/>
        </p:nvGrpSpPr>
        <p:grpSpPr>
          <a:xfrm>
            <a:off x="312326" y="229966"/>
            <a:ext cx="5190758" cy="2107129"/>
            <a:chOff x="1451314" y="2141289"/>
            <a:chExt cx="5190758" cy="2107129"/>
          </a:xfrm>
        </p:grpSpPr>
        <p:pic>
          <p:nvPicPr>
            <p:cNvPr id="4" name="图片 15">
              <a:extLst>
                <a:ext uri="{FF2B5EF4-FFF2-40B4-BE49-F238E27FC236}">
                  <a16:creationId xmlns:a16="http://schemas.microsoft.com/office/drawing/2014/main" id="{6E2ADA83-0395-4168-9BC6-8749FDE57706}"/>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5" name="组合 16">
              <a:extLst>
                <a:ext uri="{FF2B5EF4-FFF2-40B4-BE49-F238E27FC236}">
                  <a16:creationId xmlns:a16="http://schemas.microsoft.com/office/drawing/2014/main" id="{DE535FC9-0B6D-4C66-8AFB-B6BCFDA2F2EC}"/>
                </a:ext>
              </a:extLst>
            </p:cNvPr>
            <p:cNvGrpSpPr/>
            <p:nvPr/>
          </p:nvGrpSpPr>
          <p:grpSpPr>
            <a:xfrm>
              <a:off x="1892492" y="2285106"/>
              <a:ext cx="4456671" cy="1653815"/>
              <a:chOff x="1149985" y="3194006"/>
              <a:chExt cx="4456671" cy="1653815"/>
            </a:xfrm>
          </p:grpSpPr>
          <p:sp>
            <p:nvSpPr>
              <p:cNvPr id="6" name="文本框 25">
                <a:extLst>
                  <a:ext uri="{FF2B5EF4-FFF2-40B4-BE49-F238E27FC236}">
                    <a16:creationId xmlns:a16="http://schemas.microsoft.com/office/drawing/2014/main" id="{497391C2-B70B-4657-AD67-375673C3FD23}"/>
                  </a:ext>
                </a:extLst>
              </p:cNvPr>
              <p:cNvSpPr txBox="1"/>
              <p:nvPr/>
            </p:nvSpPr>
            <p:spPr>
              <a:xfrm>
                <a:off x="1633975" y="3455452"/>
                <a:ext cx="3972681" cy="139236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rPr>
                  <a:t>Nêu những kiến thức em mới biết thêm về cách lựa chọn thực phẩm sạch.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nvGrpSpPr>
              <p:cNvPr id="7" name="组合 18">
                <a:extLst>
                  <a:ext uri="{FF2B5EF4-FFF2-40B4-BE49-F238E27FC236}">
                    <a16:creationId xmlns:a16="http://schemas.microsoft.com/office/drawing/2014/main" id="{B0C7E683-C626-4E1D-B9A1-857D4FEF2F71}"/>
                  </a:ext>
                </a:extLst>
              </p:cNvPr>
              <p:cNvGrpSpPr/>
              <p:nvPr/>
            </p:nvGrpSpPr>
            <p:grpSpPr>
              <a:xfrm rot="19663740">
                <a:off x="1149985" y="3194006"/>
                <a:ext cx="654793" cy="845387"/>
                <a:chOff x="10766631" y="3941730"/>
                <a:chExt cx="1047927" cy="1352954"/>
              </a:xfrm>
            </p:grpSpPr>
            <p:sp>
              <p:nvSpPr>
                <p:cNvPr id="8" name="Freeform 108">
                  <a:extLst>
                    <a:ext uri="{FF2B5EF4-FFF2-40B4-BE49-F238E27FC236}">
                      <a16:creationId xmlns:a16="http://schemas.microsoft.com/office/drawing/2014/main" id="{7CCA5296-D411-434A-8662-A0A073B2E7E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9" name="Freeform 109">
                  <a:extLst>
                    <a:ext uri="{FF2B5EF4-FFF2-40B4-BE49-F238E27FC236}">
                      <a16:creationId xmlns:a16="http://schemas.microsoft.com/office/drawing/2014/main" id="{14263F42-E243-48E4-8FA5-2DACCB46500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Freeform 110">
                  <a:extLst>
                    <a:ext uri="{FF2B5EF4-FFF2-40B4-BE49-F238E27FC236}">
                      <a16:creationId xmlns:a16="http://schemas.microsoft.com/office/drawing/2014/main" id="{76F6A6F4-91D6-4650-BC2B-DC7131A232AF}"/>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1" name="Freeform 111">
                  <a:extLst>
                    <a:ext uri="{FF2B5EF4-FFF2-40B4-BE49-F238E27FC236}">
                      <a16:creationId xmlns:a16="http://schemas.microsoft.com/office/drawing/2014/main" id="{5066FF1F-3FB9-4E19-85DE-CB67132912C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2" name="Freeform 112">
                  <a:extLst>
                    <a:ext uri="{FF2B5EF4-FFF2-40B4-BE49-F238E27FC236}">
                      <a16:creationId xmlns:a16="http://schemas.microsoft.com/office/drawing/2014/main" id="{299135B3-6AD8-4A7F-93C1-346809939B6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3" name="Freeform 113">
                  <a:extLst>
                    <a:ext uri="{FF2B5EF4-FFF2-40B4-BE49-F238E27FC236}">
                      <a16:creationId xmlns:a16="http://schemas.microsoft.com/office/drawing/2014/main" id="{614CCC09-C7BA-425D-BA50-2A9F09D0DA1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15" name="Picture 14">
            <a:extLst>
              <a:ext uri="{FF2B5EF4-FFF2-40B4-BE49-F238E27FC236}">
                <a16:creationId xmlns:a16="http://schemas.microsoft.com/office/drawing/2014/main" id="{63FDF116-0E5F-4285-A2CF-F42E4C3D26C1}"/>
              </a:ext>
            </a:extLst>
          </p:cNvPr>
          <p:cNvPicPr>
            <a:picLocks noChangeAspect="1"/>
          </p:cNvPicPr>
          <p:nvPr/>
        </p:nvPicPr>
        <p:blipFill>
          <a:blip r:embed="rId4"/>
          <a:stretch>
            <a:fillRect/>
          </a:stretch>
        </p:blipFill>
        <p:spPr>
          <a:xfrm>
            <a:off x="5648325" y="733425"/>
            <a:ext cx="6477000" cy="1771650"/>
          </a:xfrm>
          <a:prstGeom prst="rect">
            <a:avLst/>
          </a:prstGeom>
        </p:spPr>
      </p:pic>
    </p:spTree>
    <p:extLst>
      <p:ext uri="{BB962C8B-B14F-4D97-AF65-F5344CB8AC3E}">
        <p14:creationId xmlns:p14="http://schemas.microsoft.com/office/powerpoint/2010/main" val="35924011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6225C-24D7-45B7-9A94-99D645E6CD53}"/>
              </a:ext>
            </a:extLst>
          </p:cNvPr>
          <p:cNvGraphicFramePr>
            <a:graphicFrameLocks noGrp="1"/>
          </p:cNvGraphicFramePr>
          <p:nvPr>
            <p:extLst>
              <p:ext uri="{D42A27DB-BD31-4B8C-83A1-F6EECF244321}">
                <p14:modId xmlns:p14="http://schemas.microsoft.com/office/powerpoint/2010/main" val="4051378264"/>
              </p:ext>
            </p:extLst>
          </p:nvPr>
        </p:nvGraphicFramePr>
        <p:xfrm>
          <a:off x="971550" y="691743"/>
          <a:ext cx="10325100" cy="5695404"/>
        </p:xfrm>
        <a:graphic>
          <a:graphicData uri="http://schemas.openxmlformats.org/drawingml/2006/table">
            <a:tbl>
              <a:tblPr firstRow="1" firstCol="1" bandRow="1">
                <a:tableStyleId>{00A15C55-8517-42AA-B614-E9B94910E393}</a:tableStyleId>
              </a:tblPr>
              <a:tblGrid>
                <a:gridCol w="5650884">
                  <a:extLst>
                    <a:ext uri="{9D8B030D-6E8A-4147-A177-3AD203B41FA5}">
                      <a16:colId xmlns:a16="http://schemas.microsoft.com/office/drawing/2014/main" val="1143225724"/>
                    </a:ext>
                  </a:extLst>
                </a:gridCol>
                <a:gridCol w="4674216">
                  <a:extLst>
                    <a:ext uri="{9D8B030D-6E8A-4147-A177-3AD203B41FA5}">
                      <a16:colId xmlns:a16="http://schemas.microsoft.com/office/drawing/2014/main" val="3142602827"/>
                    </a:ext>
                  </a:extLst>
                </a:gridCol>
              </a:tblGrid>
              <a:tr h="315718">
                <a:tc>
                  <a:txBody>
                    <a:bodyPr/>
                    <a:lstStyle/>
                    <a:p>
                      <a:pPr marL="0" marR="0" algn="ctr">
                        <a:lnSpc>
                          <a:spcPct val="120000"/>
                        </a:lnSpc>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Đồ</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ăn</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Đồ uống</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7652711"/>
                  </a:ext>
                </a:extLst>
              </a:tr>
              <a:tr h="687852">
                <a:tc>
                  <a:txBody>
                    <a:bodyPr/>
                    <a:lstStyle/>
                    <a:p>
                      <a:pPr marL="0" marR="0" algn="just">
                        <a:lnSpc>
                          <a:spcPct val="120000"/>
                        </a:lnSpc>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Chọn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hoa</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quả</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tươi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bị</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héo</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dập</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nát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 Các đồ uống có lợi cho sức khoẻ: nước khoáng, sữa, sữa chua uống men sống,…</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998291"/>
                  </a:ext>
                </a:extLst>
              </a:tr>
              <a:tr h="1329958">
                <a:tc>
                  <a:txBody>
                    <a:bodyPr/>
                    <a:lstStyle/>
                    <a:p>
                      <a:pPr marL="0" marR="0" algn="just">
                        <a:lnSpc>
                          <a:spcPct val="120000"/>
                        </a:lnSpc>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Chọn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thịt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màu</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tươi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đàn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hồi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tốt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săn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chắc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mùi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bị</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nhão</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chảy</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nước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750508575"/>
                  </a:ext>
                </a:extLst>
              </a:tr>
              <a:tr h="848378">
                <a:tc>
                  <a:txBody>
                    <a:bodyPr/>
                    <a:lstStyle/>
                    <a:p>
                      <a:pPr marL="0" marR="0" algn="just">
                        <a:lnSpc>
                          <a:spcPct val="120000"/>
                        </a:lnSpc>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Chọn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rau</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tươi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không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bị</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héo</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dập</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nát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hay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lá</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algn="just">
                        <a:lnSpc>
                          <a:spcPct val="120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p>
                    <a:p>
                      <a:pPr marL="0" marR="0" algn="just">
                        <a:lnSpc>
                          <a:spcPct val="120000"/>
                        </a:lnSpc>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Các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đồ</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uống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nên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hạn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chế</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nước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ngọt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nước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có</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ga,…</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0294054"/>
                  </a:ext>
                </a:extLst>
              </a:tr>
              <a:tr h="1169431">
                <a:tc>
                  <a:txBody>
                    <a:bodyPr/>
                    <a:lstStyle/>
                    <a:p>
                      <a:pPr marL="0" marR="0" algn="just">
                        <a:lnSpc>
                          <a:spcPct val="120000"/>
                        </a:lnSpc>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Chọn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đồ</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đóng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sẵn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bao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bì</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còn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nguyên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vẹn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ngày</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sản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xuất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mới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hạn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sử</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dụng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xa</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29860" marR="29860" marT="29860" marB="298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793556053"/>
                  </a:ext>
                </a:extLst>
              </a:tr>
            </a:tbl>
          </a:graphicData>
        </a:graphic>
      </p:graphicFrame>
    </p:spTree>
    <p:extLst>
      <p:ext uri="{BB962C8B-B14F-4D97-AF65-F5344CB8AC3E}">
        <p14:creationId xmlns:p14="http://schemas.microsoft.com/office/powerpoint/2010/main" val="33483881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696398" y="1013223"/>
            <a:ext cx="10733084" cy="1168695"/>
            <a:chOff x="2557575" y="1916764"/>
            <a:chExt cx="9987911" cy="1169118"/>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2557575" y="1918675"/>
              <a:ext cx="9970341" cy="1167207"/>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2808998" y="1916764"/>
              <a:ext cx="9736488" cy="107760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Chia sẻ cách bảo quản thực phẩm sao cho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F51173EF-6186-4D07-8961-376F534F8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545" y="4352925"/>
            <a:ext cx="4193038" cy="2398149"/>
          </a:xfrm>
          <a:prstGeom prst="rect">
            <a:avLst/>
          </a:prstGeom>
        </p:spPr>
      </p:pic>
      <p:pic>
        <p:nvPicPr>
          <p:cNvPr id="3" name="Picture 2">
            <a:extLst>
              <a:ext uri="{FF2B5EF4-FFF2-40B4-BE49-F238E27FC236}">
                <a16:creationId xmlns:a16="http://schemas.microsoft.com/office/drawing/2014/main" id="{04B25C8A-ACEE-494D-8C07-C613A1AF729B}"/>
              </a:ext>
            </a:extLst>
          </p:cNvPr>
          <p:cNvPicPr>
            <a:picLocks noChangeAspect="1"/>
          </p:cNvPicPr>
          <p:nvPr/>
        </p:nvPicPr>
        <p:blipFill>
          <a:blip r:embed="rId3"/>
          <a:stretch>
            <a:fillRect/>
          </a:stretch>
        </p:blipFill>
        <p:spPr>
          <a:xfrm>
            <a:off x="2995612" y="2690812"/>
            <a:ext cx="7967663" cy="1788163"/>
          </a:xfrm>
          <a:prstGeom prst="rect">
            <a:avLst/>
          </a:prstGeom>
        </p:spPr>
      </p:pic>
    </p:spTree>
    <p:extLst>
      <p:ext uri="{BB962C8B-B14F-4D97-AF65-F5344CB8AC3E}">
        <p14:creationId xmlns:p14="http://schemas.microsoft.com/office/powerpoint/2010/main" val="26985597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C3D0B-CB39-4B4D-BFA9-C4BADA3E14A5}"/>
              </a:ext>
            </a:extLst>
          </p:cNvPr>
          <p:cNvGrpSpPr/>
          <p:nvPr/>
        </p:nvGrpSpPr>
        <p:grpSpPr>
          <a:xfrm>
            <a:off x="1380218" y="148360"/>
            <a:ext cx="9563658" cy="794618"/>
            <a:chOff x="3336582" y="1918675"/>
            <a:chExt cx="9191334" cy="794905"/>
          </a:xfrm>
          <a:solidFill>
            <a:srgbClr val="FFFF00"/>
          </a:solidFill>
        </p:grpSpPr>
        <p:sp>
          <p:nvSpPr>
            <p:cNvPr id="6" name="Rounded Rectangle 29">
              <a:extLst>
                <a:ext uri="{FF2B5EF4-FFF2-40B4-BE49-F238E27FC236}">
                  <a16:creationId xmlns:a16="http://schemas.microsoft.com/office/drawing/2014/main" id="{4E32449E-61D6-4D2A-B7E1-3EBC0B2E23D6}"/>
                </a:ext>
              </a:extLst>
            </p:cNvPr>
            <p:cNvSpPr/>
            <p:nvPr/>
          </p:nvSpPr>
          <p:spPr>
            <a:xfrm>
              <a:off x="3336582" y="1918675"/>
              <a:ext cx="9191334" cy="794905"/>
            </a:xfrm>
            <a:prstGeom prst="roundRect">
              <a:avLst/>
            </a:prstGeom>
            <a:grp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VN-Amperzand" panose="02040603050506020204" pitchFamily="18" charset="0"/>
                <a:ea typeface="字魂105号-简雅黑"/>
                <a:cs typeface="+mn-cs"/>
              </a:endParaRPr>
            </a:p>
          </p:txBody>
        </p:sp>
        <p:sp>
          <p:nvSpPr>
            <p:cNvPr id="7" name="TextBox 6">
              <a:extLst>
                <a:ext uri="{FF2B5EF4-FFF2-40B4-BE49-F238E27FC236}">
                  <a16:creationId xmlns:a16="http://schemas.microsoft.com/office/drawing/2014/main" id="{FB79D685-BD12-4C12-84C1-82519023E389}"/>
                </a:ext>
              </a:extLst>
            </p:cNvPr>
            <p:cNvSpPr txBox="1"/>
            <p:nvPr/>
          </p:nvSpPr>
          <p:spPr>
            <a:xfrm>
              <a:off x="3538845" y="2050162"/>
              <a:ext cx="8705275" cy="58498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Cách bảo quản thực phẩm tươi ngon và an toàn:</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 name="TextBox 1">
            <a:extLst>
              <a:ext uri="{FF2B5EF4-FFF2-40B4-BE49-F238E27FC236}">
                <a16:creationId xmlns:a16="http://schemas.microsoft.com/office/drawing/2014/main" id="{B2383D04-B9FD-45D1-A28D-20BA34167E76}"/>
              </a:ext>
            </a:extLst>
          </p:cNvPr>
          <p:cNvSpPr txBox="1"/>
          <p:nvPr/>
        </p:nvSpPr>
        <p:spPr>
          <a:xfrm>
            <a:off x="1419225" y="1390650"/>
            <a:ext cx="9925050" cy="4549835"/>
          </a:xfrm>
          <a:prstGeom prst="rect">
            <a:avLst/>
          </a:prstGeom>
          <a:noFill/>
        </p:spPr>
        <p:txBody>
          <a:bodyPr wrap="square" rtlCol="0">
            <a:spAutoFit/>
          </a:bodyPr>
          <a:lstStyle/>
          <a:p>
            <a:pPr marL="457200" indent="-457200">
              <a:lnSpc>
                <a:spcPct val="150000"/>
              </a:lnSpc>
              <a:buFont typeface="Wingdings" panose="05000000000000000000" pitchFamily="2" charset="2"/>
              <a:buChar char="q"/>
            </a:pPr>
            <a:r>
              <a:rPr lang="vi-VN" sz="2800" b="1" dirty="0">
                <a:latin typeface="Cambria" panose="02040503050406030204" pitchFamily="18" charset="0"/>
                <a:ea typeface="Cambria" panose="02040503050406030204" pitchFamily="18" charset="0"/>
                <a:cs typeface="Calibri" panose="020F0502020204030204" pitchFamily="34" charset="0"/>
              </a:rPr>
              <a:t>Để khoai tây không mọc mầm ta cần bỏ khoai tây vào túi bóng đen, thùng gỗ, hộp các tông,.. và để ở nơi thoáng mát, tránh ánh sáng trực tiếp.</a:t>
            </a:r>
          </a:p>
          <a:p>
            <a:pPr marL="457200" indent="-457200">
              <a:lnSpc>
                <a:spcPct val="150000"/>
              </a:lnSpc>
              <a:buFont typeface="Wingdings" panose="05000000000000000000" pitchFamily="2" charset="2"/>
              <a:buChar char="q"/>
            </a:pPr>
            <a:r>
              <a:rPr lang="vi-VN" sz="2800" b="1" dirty="0">
                <a:latin typeface="Cambria" panose="02040503050406030204" pitchFamily="18" charset="0"/>
                <a:ea typeface="Cambria" panose="02040503050406030204" pitchFamily="18" charset="0"/>
                <a:cs typeface="Calibri" panose="020F0502020204030204" pitchFamily="34" charset="0"/>
              </a:rPr>
              <a:t>Để quả chanh tươi lâu, ta cần rửa sạch, để ráo, cho và túi zip kín và bảo quản trong ngăn mát tủ lạnh.</a:t>
            </a:r>
          </a:p>
          <a:p>
            <a:pPr marL="457200" indent="-457200">
              <a:lnSpc>
                <a:spcPct val="150000"/>
              </a:lnSpc>
              <a:buFont typeface="Wingdings" panose="05000000000000000000" pitchFamily="2" charset="2"/>
              <a:buChar char="q"/>
            </a:pPr>
            <a:r>
              <a:rPr lang="vi-VN" sz="2800" b="1" dirty="0">
                <a:latin typeface="Cambria" panose="02040503050406030204" pitchFamily="18" charset="0"/>
                <a:ea typeface="Cambria" panose="02040503050406030204" pitchFamily="18" charset="0"/>
                <a:cs typeface="Calibri" panose="020F0502020204030204" pitchFamily="34" charset="0"/>
              </a:rPr>
              <a:t>Sữa đã mở nắp, phải bảo quản ở ngăn mát tủ lạnh và trong khoảng thời gian 1-2 ngày kể từ khi mở nắp.</a:t>
            </a:r>
          </a:p>
        </p:txBody>
      </p:sp>
    </p:spTree>
    <p:extLst>
      <p:ext uri="{BB962C8B-B14F-4D97-AF65-F5344CB8AC3E}">
        <p14:creationId xmlns:p14="http://schemas.microsoft.com/office/powerpoint/2010/main" val="9578817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pic>
        <p:nvPicPr>
          <p:cNvPr id="3" name="Picture 2">
            <a:extLst>
              <a:ext uri="{FF2B5EF4-FFF2-40B4-BE49-F238E27FC236}">
                <a16:creationId xmlns:a16="http://schemas.microsoft.com/office/drawing/2014/main" id="{85082E29-C460-4E50-925C-16C012338096}"/>
              </a:ext>
            </a:extLst>
          </p:cNvPr>
          <p:cNvPicPr>
            <a:picLocks noChangeAspect="1"/>
          </p:cNvPicPr>
          <p:nvPr/>
        </p:nvPicPr>
        <p:blipFill>
          <a:blip r:embed="rId8"/>
          <a:stretch>
            <a:fillRect/>
          </a:stretch>
        </p:blipFill>
        <p:spPr>
          <a:xfrm>
            <a:off x="2622159" y="176740"/>
            <a:ext cx="6090432" cy="1018120"/>
          </a:xfrm>
          <a:prstGeom prst="rect">
            <a:avLst/>
          </a:prstGeom>
        </p:spPr>
      </p:pic>
      <p:sp>
        <p:nvSpPr>
          <p:cNvPr id="5" name="TextBox 4">
            <a:extLst>
              <a:ext uri="{FF2B5EF4-FFF2-40B4-BE49-F238E27FC236}">
                <a16:creationId xmlns:a16="http://schemas.microsoft.com/office/drawing/2014/main" id="{9DF25453-BFE9-4FF3-849D-43EA472336A3}"/>
              </a:ext>
            </a:extLst>
          </p:cNvPr>
          <p:cNvSpPr txBox="1"/>
          <p:nvPr/>
        </p:nvSpPr>
        <p:spPr>
          <a:xfrm>
            <a:off x="2309091" y="1865745"/>
            <a:ext cx="9301018" cy="1200329"/>
          </a:xfrm>
          <a:prstGeom prst="rect">
            <a:avLst/>
          </a:prstGeom>
          <a:noFill/>
        </p:spPr>
        <p:txBody>
          <a:bodyPr wrap="square" rtlCol="0">
            <a:spAutoFit/>
          </a:bodyPr>
          <a:lstStyle/>
          <a:p>
            <a:pPr algn="just"/>
            <a:r>
              <a:rPr lang="en-US" sz="2400" b="1" dirty="0" err="1">
                <a:solidFill>
                  <a:srgbClr val="0070C0"/>
                </a:solidFill>
                <a:latin typeface="Calibri" panose="020F0502020204030204" pitchFamily="34" charset="0"/>
                <a:cs typeface="Calibri" panose="020F0502020204030204" pitchFamily="34" charset="0"/>
              </a:rPr>
              <a:t>Về</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nhà</a:t>
            </a:r>
            <a:r>
              <a:rPr lang="en-US" sz="2400" b="1" dirty="0">
                <a:solidFill>
                  <a:srgbClr val="0070C0"/>
                </a:solidFill>
                <a:latin typeface="Calibri" panose="020F0502020204030204" pitchFamily="34" charset="0"/>
                <a:cs typeface="Calibri" panose="020F0502020204030204" pitchFamily="34" charset="0"/>
              </a:rPr>
              <a:t>: C</a:t>
            </a:r>
            <a:r>
              <a:rPr lang="vi-VN" sz="2400" b="1" dirty="0">
                <a:solidFill>
                  <a:srgbClr val="0070C0"/>
                </a:solidFill>
                <a:latin typeface="Calibri" panose="020F0502020204030204" pitchFamily="34" charset="0"/>
                <a:cs typeface="Calibri" panose="020F0502020204030204" pitchFamily="34" charset="0"/>
              </a:rPr>
              <a:t>ùng với người thân thường xuyên chọn mua đồ ăn sạch, đồ uống lành cho gia đình, thảo luận với người thân về nhãn mác hàng hoá được bán trong siêu thị, ngoài chợ.</a:t>
            </a:r>
            <a:endParaRPr lang="en-US" sz="2400" b="1" dirty="0">
              <a:solidFill>
                <a:srgbClr val="0070C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B9229D5-AF31-46E2-89BD-2340A4DDD303}"/>
              </a:ext>
            </a:extLst>
          </p:cNvPr>
          <p:cNvPicPr>
            <a:picLocks noChangeAspect="1"/>
          </p:cNvPicPr>
          <p:nvPr/>
        </p:nvPicPr>
        <p:blipFill>
          <a:blip r:embed="rId7"/>
          <a:stretch>
            <a:fillRect/>
          </a:stretch>
        </p:blipFill>
        <p:spPr>
          <a:xfrm rot="737208" flipH="1">
            <a:off x="909342" y="3323315"/>
            <a:ext cx="919996" cy="919996"/>
          </a:xfrm>
          <a:prstGeom prst="rect">
            <a:avLst/>
          </a:prstGeom>
        </p:spPr>
      </p:pic>
      <p:sp>
        <p:nvSpPr>
          <p:cNvPr id="23" name="TextBox 22">
            <a:extLst>
              <a:ext uri="{FF2B5EF4-FFF2-40B4-BE49-F238E27FC236}">
                <a16:creationId xmlns:a16="http://schemas.microsoft.com/office/drawing/2014/main" id="{3B80A81C-0235-4840-BF23-BE39C30E7922}"/>
              </a:ext>
            </a:extLst>
          </p:cNvPr>
          <p:cNvSpPr txBox="1"/>
          <p:nvPr/>
        </p:nvSpPr>
        <p:spPr>
          <a:xfrm>
            <a:off x="2244436" y="3343563"/>
            <a:ext cx="9301018" cy="830997"/>
          </a:xfrm>
          <a:prstGeom prst="rect">
            <a:avLst/>
          </a:prstGeom>
          <a:noFill/>
        </p:spPr>
        <p:txBody>
          <a:bodyPr wrap="square" rtlCol="0">
            <a:spAutoFit/>
          </a:bodyPr>
          <a:lstStyle/>
          <a:p>
            <a:pPr algn="just"/>
            <a:r>
              <a:rPr lang="vi-VN" sz="2400" b="1">
                <a:solidFill>
                  <a:srgbClr val="0070C0"/>
                </a:solidFill>
                <a:latin typeface="Calibri" panose="020F0502020204030204" pitchFamily="34" charset="0"/>
                <a:cs typeface="Calibri" panose="020F0502020204030204" pitchFamily="34" charset="0"/>
              </a:rPr>
              <a:t>Tìm hiểu thêm về cách bảo quản thực phẩm sao cho tươi ngon và an toàn.</a:t>
            </a:r>
            <a:endParaRPr lang="en-US" sz="24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4E912BE-5A64-4165-BF16-0C7F5DA2A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11517"/>
            <a:ext cx="12192000" cy="3611880"/>
          </a:xfrm>
          <a:prstGeom prst="rect">
            <a:avLst/>
          </a:prstGeom>
        </p:spPr>
      </p:pic>
      <p:pic>
        <p:nvPicPr>
          <p:cNvPr id="5" name="Picture 4" descr="A blue and orange text&#10;&#10;AI-generated content may be incorrect.">
            <a:extLst>
              <a:ext uri="{FF2B5EF4-FFF2-40B4-BE49-F238E27FC236}">
                <a16:creationId xmlns:a16="http://schemas.microsoft.com/office/drawing/2014/main" id="{195B8D56-3861-1629-F6B7-E7801A9AF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3953" y="747770"/>
            <a:ext cx="8254699" cy="2853175"/>
          </a:xfrm>
          <a:prstGeom prst="rect">
            <a:avLst/>
          </a:prstGeom>
        </p:spPr>
      </p:pic>
    </p:spTree>
    <p:custDataLst>
      <p:tags r:id="rId1"/>
    </p:custDataLst>
    <p:extLst>
      <p:ext uri="{BB962C8B-B14F-4D97-AF65-F5344CB8AC3E}">
        <p14:creationId xmlns:p14="http://schemas.microsoft.com/office/powerpoint/2010/main" val="36009431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AF02737A-A0D3-4AE6-8321-1515AE97E75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l="1720" t="-537" r="22888" b="8718"/>
          <a:stretch/>
        </p:blipFill>
        <p:spPr bwMode="auto">
          <a:xfrm>
            <a:off x="-1646333" y="1095667"/>
            <a:ext cx="5727350" cy="55824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7321C85-204A-4509-A502-48B01967EC9D}"/>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29B7A8-EEC0-4CC1-87DF-C4605F835540}"/>
              </a:ext>
            </a:extLst>
          </p:cNvPr>
          <p:cNvPicPr>
            <a:picLocks noChangeAspect="1"/>
          </p:cNvPicPr>
          <p:nvPr/>
        </p:nvPicPr>
        <p:blipFill>
          <a:blip r:embed="rId6"/>
          <a:stretch>
            <a:fillRect/>
          </a:stretch>
        </p:blipFill>
        <p:spPr>
          <a:xfrm>
            <a:off x="3767533" y="2278510"/>
            <a:ext cx="6316003" cy="2017951"/>
          </a:xfrm>
          <a:prstGeom prst="rect">
            <a:avLst/>
          </a:prstGeom>
        </p:spPr>
      </p:pic>
    </p:spTree>
    <p:extLst>
      <p:ext uri="{BB962C8B-B14F-4D97-AF65-F5344CB8AC3E}">
        <p14:creationId xmlns:p14="http://schemas.microsoft.com/office/powerpoint/2010/main" val="27548870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woman teacher in thailand uniform character education back to school logo cartoon art illustration Free Vector">
            <a:extLst>
              <a:ext uri="{FF2B5EF4-FFF2-40B4-BE49-F238E27FC236}">
                <a16:creationId xmlns:a16="http://schemas.microsoft.com/office/drawing/2014/main" id="{CFC87605-0DB2-4959-8FCE-462F75442E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ip Art: Vận chuyển đồ họa Vector Minh họa Cây hoa chậu - hoa png tải về -  Miễn phí trong suốt Hoa png Tải về.">
            <a:extLst>
              <a:ext uri="{FF2B5EF4-FFF2-40B4-BE49-F238E27FC236}">
                <a16:creationId xmlns:a16="http://schemas.microsoft.com/office/drawing/2014/main" id="{62AC3A37-B9A2-41E5-B55F-F3BE4C469F87}"/>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736DFD-5C8B-4031-822A-3FACD7AD7159}"/>
              </a:ext>
            </a:extLst>
          </p:cNvPr>
          <p:cNvPicPr>
            <a:picLocks noChangeAspect="1"/>
          </p:cNvPicPr>
          <p:nvPr/>
        </p:nvPicPr>
        <p:blipFill>
          <a:blip r:embed="rId6"/>
          <a:stretch>
            <a:fillRect/>
          </a:stretch>
        </p:blipFill>
        <p:spPr>
          <a:xfrm>
            <a:off x="3730953" y="2278510"/>
            <a:ext cx="6352583" cy="2017951"/>
          </a:xfrm>
          <a:prstGeom prst="rect">
            <a:avLst/>
          </a:prstGeom>
        </p:spPr>
      </p:pic>
    </p:spTree>
    <p:extLst>
      <p:ext uri="{BB962C8B-B14F-4D97-AF65-F5344CB8AC3E}">
        <p14:creationId xmlns:p14="http://schemas.microsoft.com/office/powerpoint/2010/main" val="3796891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7" name="TextBox 16">
            <a:extLst>
              <a:ext uri="{FF2B5EF4-FFF2-40B4-BE49-F238E27FC236}">
                <a16:creationId xmlns:a16="http://schemas.microsoft.com/office/drawing/2014/main" id="{08A3BFC0-D746-CE9E-D830-CDD80B2D1AEC}"/>
              </a:ext>
            </a:extLst>
          </p:cNvPr>
          <p:cNvSpPr txBox="1"/>
          <p:nvPr/>
        </p:nvSpPr>
        <p:spPr>
          <a:xfrm>
            <a:off x="3848531" y="1117298"/>
            <a:ext cx="46117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Phần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làm</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việc</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của</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ban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cán</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sự</a:t>
            </a: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rPr>
              <a:t> </a:t>
            </a:r>
            <a:r>
              <a:rPr kumimoji="0" lang="en-US" sz="5400" b="1" i="0" u="none" strike="noStrike" kern="1200" cap="none" spc="0" normalizeH="0" baseline="0" noProof="0" dirty="0" err="1">
                <a:ln>
                  <a:noFill/>
                </a:ln>
                <a:solidFill>
                  <a:prstClr val="white"/>
                </a:solidFill>
                <a:effectLst/>
                <a:uLnTx/>
                <a:uFillTx/>
                <a:latin typeface="Calibri" panose="020F0502020204030204" pitchFamily="34" charset="0"/>
                <a:ea typeface="宋体"/>
                <a:cs typeface="Calibri" panose="020F0502020204030204" pitchFamily="34" charset="0"/>
              </a:rPr>
              <a:t>lớp</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宋体"/>
              <a:cs typeface="Calibri" panose="020F0502020204030204" pitchFamily="34" charset="0"/>
            </a:endParaRPr>
          </a:p>
        </p:txBody>
      </p:sp>
      <p:sp>
        <p:nvSpPr>
          <p:cNvPr id="18" name="Speech Bubble: Oval 17">
            <a:extLst>
              <a:ext uri="{FF2B5EF4-FFF2-40B4-BE49-F238E27FC236}">
                <a16:creationId xmlns:a16="http://schemas.microsoft.com/office/drawing/2014/main" id="{D5DBACB2-6AE3-FED3-C1A8-77C7839A7908}"/>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宋体"/>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8460312" y="505032"/>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宋体"/>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宋体"/>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7883447" y="1508169"/>
            <a:ext cx="2794404" cy="5477251"/>
          </a:xfrm>
          <a:prstGeom prst="rect">
            <a:avLst/>
          </a:prstGeom>
        </p:spPr>
      </p:pic>
    </p:spTree>
    <p:extLst>
      <p:ext uri="{BB962C8B-B14F-4D97-AF65-F5344CB8AC3E}">
        <p14:creationId xmlns:p14="http://schemas.microsoft.com/office/powerpoint/2010/main" val="391050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A5A564-4E95-4369-BBFE-119FCF5F32C2}"/>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id="{8C9034D8-FD36-48C7-9467-2021A7FC49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EF7F3E-63CA-4A23-ABEE-DDE475014CB5}"/>
              </a:ext>
            </a:extLst>
          </p:cNvPr>
          <p:cNvSpPr txBox="1"/>
          <p:nvPr/>
        </p:nvSpPr>
        <p:spPr>
          <a:xfrm>
            <a:off x="3402399" y="2490678"/>
            <a:ext cx="56088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p:txBody>
      </p:sp>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5F22D2A6-47F1-4757-A5BF-BF86D6E389C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125D32-BD2A-46EC-9A63-53A781F2B66F}"/>
              </a:ext>
            </a:extLst>
          </p:cNvPr>
          <p:cNvPicPr>
            <a:picLocks noChangeAspect="1"/>
          </p:cNvPicPr>
          <p:nvPr/>
        </p:nvPicPr>
        <p:blipFill>
          <a:blip r:embed="rId6"/>
          <a:stretch>
            <a:fillRect/>
          </a:stretch>
        </p:blipFill>
        <p:spPr>
          <a:xfrm>
            <a:off x="3384146" y="1379944"/>
            <a:ext cx="6395258" cy="859611"/>
          </a:xfrm>
          <a:prstGeom prst="rect">
            <a:avLst/>
          </a:prstGeom>
        </p:spPr>
      </p:pic>
    </p:spTree>
    <p:extLst>
      <p:ext uri="{BB962C8B-B14F-4D97-AF65-F5344CB8AC3E}">
        <p14:creationId xmlns:p14="http://schemas.microsoft.com/office/powerpoint/2010/main" val="24831055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E9212-6226-4A0B-A326-263A93E87D5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3" name="Picture 2" descr="Cute woman teacher in thailand uniform character education back to school logo cartoon art illustration Free Vector">
            <a:extLst>
              <a:ext uri="{FF2B5EF4-FFF2-40B4-BE49-F238E27FC236}">
                <a16:creationId xmlns:a16="http://schemas.microsoft.com/office/drawing/2014/main" id="{2FF67691-15C2-4090-B753-2CA30CA207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F0313A-7962-4368-A6A8-49B8DFAA0C43}"/>
              </a:ext>
            </a:extLst>
          </p:cNvPr>
          <p:cNvSpPr txBox="1"/>
          <p:nvPr/>
        </p:nvSpPr>
        <p:spPr>
          <a:xfrm>
            <a:off x="3402399" y="2490678"/>
            <a:ext cx="56088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Hạn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endPar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GV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điền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ở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đây</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p>
        </p:txBody>
      </p:sp>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61AAF4CA-EE18-474D-93F5-4A6762028689}"/>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B67F774-26A0-4050-9641-A6AC8D469CB6}"/>
              </a:ext>
            </a:extLst>
          </p:cNvPr>
          <p:cNvPicPr>
            <a:picLocks noChangeAspect="1"/>
          </p:cNvPicPr>
          <p:nvPr/>
        </p:nvPicPr>
        <p:blipFill>
          <a:blip r:embed="rId6"/>
          <a:stretch>
            <a:fillRect/>
          </a:stretch>
        </p:blipFill>
        <p:spPr>
          <a:xfrm>
            <a:off x="3574646" y="1113244"/>
            <a:ext cx="6395258" cy="859611"/>
          </a:xfrm>
          <a:prstGeom prst="rect">
            <a:avLst/>
          </a:prstGeom>
        </p:spPr>
      </p:pic>
    </p:spTree>
    <p:extLst>
      <p:ext uri="{BB962C8B-B14F-4D97-AF65-F5344CB8AC3E}">
        <p14:creationId xmlns:p14="http://schemas.microsoft.com/office/powerpoint/2010/main" val="25757869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196652D-885C-4C78-A861-8D64E14F248C}"/>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FA31777F-E072-4EEF-B3C9-7D0F473BFA21}"/>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4A9F77-9193-461A-A47A-2166372DD5BD}"/>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5" name="Picture 8">
            <a:extLst>
              <a:ext uri="{FF2B5EF4-FFF2-40B4-BE49-F238E27FC236}">
                <a16:creationId xmlns:a16="http://schemas.microsoft.com/office/drawing/2014/main" id="{191638DA-6195-4DAD-A378-F7CA7DC93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70296" y="888292"/>
            <a:ext cx="5110222" cy="3214491"/>
          </a:xfrm>
          <a:prstGeom prst="rect">
            <a:avLst/>
          </a:prstGeom>
        </p:spPr>
      </p:pic>
      <p:pic>
        <p:nvPicPr>
          <p:cNvPr id="6" name="Picture 10">
            <a:extLst>
              <a:ext uri="{FF2B5EF4-FFF2-40B4-BE49-F238E27FC236}">
                <a16:creationId xmlns:a16="http://schemas.microsoft.com/office/drawing/2014/main" id="{4D3BA08A-B1E2-414F-95BC-F0B8A531B7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14617" y="392955"/>
            <a:ext cx="2677032" cy="4534847"/>
          </a:xfrm>
          <a:prstGeom prst="rect">
            <a:avLst/>
          </a:prstGeom>
        </p:spPr>
      </p:pic>
      <p:pic>
        <p:nvPicPr>
          <p:cNvPr id="7" name="Picture 11">
            <a:extLst>
              <a:ext uri="{FF2B5EF4-FFF2-40B4-BE49-F238E27FC236}">
                <a16:creationId xmlns:a16="http://schemas.microsoft.com/office/drawing/2014/main" id="{CC5674A5-DB1F-40C7-925E-0643CB7479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04BA04E8-CB60-4106-A2DF-A8ED649FD46B}"/>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77526AF0-8423-4F3C-9BC0-62DAA776985E}"/>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0" name="Group 14">
            <a:extLst>
              <a:ext uri="{FF2B5EF4-FFF2-40B4-BE49-F238E27FC236}">
                <a16:creationId xmlns:a16="http://schemas.microsoft.com/office/drawing/2014/main" id="{CD6F29D8-B5EC-4543-B913-DB9229387C39}"/>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1F33DADA-725F-4509-9067-ED716B412989}"/>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2" name="Group 16">
            <a:extLst>
              <a:ext uri="{FF2B5EF4-FFF2-40B4-BE49-F238E27FC236}">
                <a16:creationId xmlns:a16="http://schemas.microsoft.com/office/drawing/2014/main" id="{24FAF6D8-40EA-4B5F-860E-C5692B9F08E9}"/>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69E258FD-55BA-4F54-882C-F3C985BC77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4" name="Picture 18">
            <a:extLst>
              <a:ext uri="{FF2B5EF4-FFF2-40B4-BE49-F238E27FC236}">
                <a16:creationId xmlns:a16="http://schemas.microsoft.com/office/drawing/2014/main" id="{A5773EC3-CFB6-42B0-8621-3E12F780B0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6718" y="1866965"/>
            <a:ext cx="1608931" cy="3101554"/>
          </a:xfrm>
          <a:prstGeom prst="rect">
            <a:avLst/>
          </a:prstGeom>
        </p:spPr>
      </p:pic>
      <p:sp>
        <p:nvSpPr>
          <p:cNvPr id="15" name="TextBox 14">
            <a:extLst>
              <a:ext uri="{FF2B5EF4-FFF2-40B4-BE49-F238E27FC236}">
                <a16:creationId xmlns:a16="http://schemas.microsoft.com/office/drawing/2014/main" id="{5AA3014E-DE09-414E-BAB0-D267D0C6FF6E}"/>
              </a:ext>
            </a:extLst>
          </p:cNvPr>
          <p:cNvSpPr txBox="1"/>
          <p:nvPr/>
        </p:nvSpPr>
        <p:spPr>
          <a:xfrm>
            <a:off x="3869116" y="1338910"/>
            <a:ext cx="461178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042ED8F-AD89-4B0A-A903-4CDCFA2191A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4257" y="1182098"/>
            <a:ext cx="3003871" cy="5346657"/>
          </a:xfrm>
          <a:prstGeom prst="rect">
            <a:avLst/>
          </a:prstGeom>
        </p:spPr>
      </p:pic>
      <p:pic>
        <p:nvPicPr>
          <p:cNvPr id="17" name="Picture 16">
            <a:extLst>
              <a:ext uri="{FF2B5EF4-FFF2-40B4-BE49-F238E27FC236}">
                <a16:creationId xmlns:a16="http://schemas.microsoft.com/office/drawing/2014/main" id="{108F1FDE-F12C-46B0-9A6D-94306B438DDA}"/>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979338" y="1608163"/>
            <a:ext cx="2794404" cy="5477251"/>
          </a:xfrm>
          <a:prstGeom prst="rect">
            <a:avLst/>
          </a:prstGeom>
        </p:spPr>
      </p:pic>
      <p:sp>
        <p:nvSpPr>
          <p:cNvPr id="18" name="TextBox 17">
            <a:extLst>
              <a:ext uri="{FF2B5EF4-FFF2-40B4-BE49-F238E27FC236}">
                <a16:creationId xmlns:a16="http://schemas.microsoft.com/office/drawing/2014/main" id="{0AC6E3FD-5FAE-4121-9AE5-DEE1D051ABD2}"/>
              </a:ext>
            </a:extLst>
          </p:cNvPr>
          <p:cNvSpPr txBox="1"/>
          <p:nvPr/>
        </p:nvSpPr>
        <p:spPr>
          <a:xfrm>
            <a:off x="2425919" y="4898313"/>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D1C1967-2843-443D-A4AC-E6D329EAEFEF}"/>
              </a:ext>
            </a:extLst>
          </p:cNvPr>
          <p:cNvSpPr txBox="1"/>
          <p:nvPr/>
        </p:nvSpPr>
        <p:spPr>
          <a:xfrm>
            <a:off x="6061174" y="4927802"/>
            <a:ext cx="2886394"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Ngôi</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267"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tốt</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027621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8"/>
                                        </p:tgtEl>
                                      </p:cBhvr>
                                    </p:animEffect>
                                    <p:animScale>
                                      <p:cBhvr>
                                        <p:cTn id="26" dur="250" autoRev="1" fill="hold"/>
                                        <p:tgtEl>
                                          <p:spTgt spid="18"/>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9"/>
                                        </p:tgtEl>
                                      </p:cBhvr>
                                    </p:animEffect>
                                    <p:animScale>
                                      <p:cBhvr>
                                        <p:cTn id="3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8" grpId="1" animBg="1"/>
      <p:bldP spid="19" grpId="0" animBg="1"/>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A1FDFA-882A-472F-B23A-FE6C8787F23F}"/>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Title 1">
            <a:extLst>
              <a:ext uri="{FF2B5EF4-FFF2-40B4-BE49-F238E27FC236}">
                <a16:creationId xmlns:a16="http://schemas.microsoft.com/office/drawing/2014/main" id="{20B1D6FE-2B58-4B5D-A088-8046C8433B14}"/>
              </a:ext>
            </a:extLst>
          </p:cNvPr>
          <p:cNvSpPr txBox="1">
            <a:spLocks/>
          </p:cNvSpPr>
          <p:nvPr/>
        </p:nvSpPr>
        <p:spPr>
          <a:xfrm>
            <a:off x="1123950" y="1309639"/>
            <a:ext cx="10734221" cy="1327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Phương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hướng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hoạt</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động</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a:t>
            </a:r>
            <a:r>
              <a:rPr kumimoji="0" lang="en-US" sz="6600" b="0" i="0" u="none" strike="noStrike" kern="1200" cap="none" spc="0" normalizeH="0" baseline="0" noProof="0" dirty="0" err="1">
                <a:ln>
                  <a:noFill/>
                </a:ln>
                <a:solidFill>
                  <a:srgbClr val="00B050"/>
                </a:solidFill>
                <a:effectLst/>
                <a:uLnTx/>
                <a:uFillTx/>
                <a:latin typeface="#9Slide05 Phobia" panose="02000506000000020003" pitchFamily="2" charset="0"/>
                <a:ea typeface="+mj-ea"/>
                <a:cs typeface="+mj-cs"/>
              </a:rPr>
              <a:t>tuần</a:t>
            </a:r>
            <a:r>
              <a:rPr kumimoji="0" lang="en-US" sz="6600" b="0" i="0" u="none" strike="noStrike" kern="1200" cap="none" spc="0" normalizeH="0" baseline="0" noProof="0" dirty="0">
                <a:ln>
                  <a:noFill/>
                </a:ln>
                <a:solidFill>
                  <a:srgbClr val="00B050"/>
                </a:solidFill>
                <a:effectLst/>
                <a:uLnTx/>
                <a:uFillTx/>
                <a:latin typeface="#9Slide05 Phobia" panose="02000506000000020003" pitchFamily="2" charset="0"/>
                <a:ea typeface="+mj-ea"/>
                <a:cs typeface="+mj-cs"/>
              </a:rPr>
              <a:t> 23 …</a:t>
            </a:r>
          </a:p>
        </p:txBody>
      </p:sp>
      <p:sp>
        <p:nvSpPr>
          <p:cNvPr id="4" name="Content Placeholder 2">
            <a:extLst>
              <a:ext uri="{FF2B5EF4-FFF2-40B4-BE49-F238E27FC236}">
                <a16:creationId xmlns:a16="http://schemas.microsoft.com/office/drawing/2014/main" id="{284F7C87-F153-4AD4-A034-9EC72FD8F0AE}"/>
              </a:ext>
            </a:extLst>
          </p:cNvPr>
          <p:cNvSpPr txBox="1">
            <a:spLocks/>
          </p:cNvSpPr>
          <p:nvPr/>
        </p:nvSpPr>
        <p:spPr>
          <a:xfrm>
            <a:off x="0" y="2357438"/>
            <a:ext cx="7391400" cy="21415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latin typeface="等线"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7970751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ECC2F-2DF1-4E5B-96F9-B9A4A6CEECBD}"/>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sp>
        <p:nvSpPr>
          <p:cNvPr id="3" name="Rectangle: Rounded Corners 2">
            <a:extLst>
              <a:ext uri="{FF2B5EF4-FFF2-40B4-BE49-F238E27FC236}">
                <a16:creationId xmlns:a16="http://schemas.microsoft.com/office/drawing/2014/main" id="{B3BB337F-20ED-48C5-8CBE-EEDEF8D5046C}"/>
              </a:ext>
            </a:extLst>
          </p:cNvPr>
          <p:cNvSpPr/>
          <p:nvPr/>
        </p:nvSpPr>
        <p:spPr>
          <a:xfrm>
            <a:off x="3575957" y="2558142"/>
            <a:ext cx="2645230" cy="2471057"/>
          </a:xfrm>
          <a:prstGeom prst="roundRect">
            <a:avLst/>
          </a:prstGeom>
          <a:solidFill>
            <a:schemeClr val="lt1">
              <a:alpha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4" name="Rectangle: Rounded Corners 3">
            <a:extLst>
              <a:ext uri="{FF2B5EF4-FFF2-40B4-BE49-F238E27FC236}">
                <a16:creationId xmlns:a16="http://schemas.microsoft.com/office/drawing/2014/main" id="{E10EDE97-DE9D-4213-A153-6D6BB2E8F4D9}"/>
              </a:ext>
            </a:extLst>
          </p:cNvPr>
          <p:cNvSpPr/>
          <p:nvPr/>
        </p:nvSpPr>
        <p:spPr>
          <a:xfrm>
            <a:off x="6460672" y="2558141"/>
            <a:ext cx="2473777" cy="2471057"/>
          </a:xfrm>
          <a:prstGeom prst="roundRect">
            <a:avLst/>
          </a:prstGeom>
          <a:solidFill>
            <a:schemeClr val="lt1">
              <a:alpha val="80000"/>
            </a:schemeClr>
          </a:solid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5F91E26F-4FEC-45BA-AA80-260E70E5D274}"/>
              </a:ext>
            </a:extLst>
          </p:cNvPr>
          <p:cNvSpPr txBox="1"/>
          <p:nvPr/>
        </p:nvSpPr>
        <p:spPr>
          <a:xfrm>
            <a:off x="2272393" y="1295400"/>
            <a:ext cx="806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Chúc</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mừng</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sinh</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nhật</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8915677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456</Words>
  <Application>Microsoft Office PowerPoint</Application>
  <PresentationFormat>Widescreen</PresentationFormat>
  <Paragraphs>54</Paragraphs>
  <Slides>18</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等线</vt:lpstr>
      <vt:lpstr>字魂17号-萌趣果冻体</vt:lpstr>
      <vt:lpstr>思源黑体 CN Bold</vt:lpstr>
      <vt:lpstr>#9Slide05 Phobia</vt:lpstr>
      <vt:lpstr>Arial</vt:lpstr>
      <vt:lpstr>Calibri</vt:lpstr>
      <vt:lpstr>Cambria</vt:lpstr>
      <vt:lpstr>SVN-Amperzand</vt:lpstr>
      <vt:lpstr>SVN-Poky's</vt:lpstr>
      <vt:lpstr>Wingdings</vt:lpstr>
      <vt:lpstr>Office 主题​​</vt:lpstr>
      <vt:lpstr>1_默认设计模板</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2022-11-27T00:29:00Z</dcterms:created>
  <dcterms:modified xsi:type="dcterms:W3CDTF">2025-12-13T03:07:52Z</dcterms:modified>
</cp:coreProperties>
</file>