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85"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83" r:id="rId25"/>
    <p:sldId id="284" r:id="rId26"/>
    <p:sldId id="279" r:id="rId27"/>
    <p:sldId id="282"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Open Sans" panose="020B0604020202020204" charset="0"/>
      <p:regular r:id="rId34"/>
      <p:bold r:id="rId35"/>
      <p:italic r:id="rId36"/>
      <p:boldItalic r:id="rId37"/>
    </p:embeddedFont>
    <p:embeddedFont>
      <p:font typeface="Pattaya" panose="020B0604020202020204" charset="-34"/>
      <p:regular r:id="rId38"/>
    </p:embeddedFont>
    <p:embeddedFont>
      <p:font typeface="Fleur De Leah" panose="020B0604020202020204" charset="0"/>
      <p:regular r:id="rId39"/>
    </p:embeddedFont>
    <p:embeddedFont>
      <p:font typeface="Questrial"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yILwh0Wf23cxG4+20hx7h5+E5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6B005-228A-4267-B317-FE51487B7733}">
  <a:tblStyle styleId="{E0D6B005-228A-4267-B317-FE51487B77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vi-V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085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187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1"/>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337" name="Google Shape;337;p1"/>
          <p:cNvGrpSpPr/>
          <p:nvPr/>
        </p:nvGrpSpPr>
        <p:grpSpPr>
          <a:xfrm>
            <a:off x="2777067" y="230010"/>
            <a:ext cx="6141155" cy="2626079"/>
            <a:chOff x="2777067" y="230010"/>
            <a:chExt cx="6141155" cy="2626079"/>
          </a:xfrm>
        </p:grpSpPr>
        <p:pic>
          <p:nvPicPr>
            <p:cNvPr id="338" name="Google Shape;338;p1"/>
            <p:cNvPicPr preferRelativeResize="0"/>
            <p:nvPr/>
          </p:nvPicPr>
          <p:blipFill rotWithShape="1">
            <a:blip r:embed="rId4">
              <a:alphaModFix/>
            </a:blip>
            <a:srcRect/>
            <a:stretch/>
          </p:blipFill>
          <p:spPr>
            <a:xfrm>
              <a:off x="2777067" y="230010"/>
              <a:ext cx="6141155" cy="2626079"/>
            </a:xfrm>
            <a:prstGeom prst="rect">
              <a:avLst/>
            </a:prstGeom>
            <a:noFill/>
            <a:ln>
              <a:noFill/>
            </a:ln>
          </p:spPr>
        </p:pic>
        <p:sp>
          <p:nvSpPr>
            <p:cNvPr id="339" name="Google Shape;339;p1"/>
            <p:cNvSpPr txBox="1"/>
            <p:nvPr/>
          </p:nvSpPr>
          <p:spPr>
            <a:xfrm>
              <a:off x="2994485" y="606599"/>
              <a:ext cx="5706318"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2800" b="0" i="0" u="none" strike="noStrike" cap="none">
                  <a:solidFill>
                    <a:schemeClr val="dk1"/>
                  </a:solidFill>
                  <a:latin typeface="Pattaya"/>
                  <a:ea typeface="Pattaya"/>
                  <a:cs typeface="Pattaya"/>
                  <a:sym typeface="Pattaya"/>
                </a:rPr>
                <a:t>Hogi và Pinkfong cần nhanh chóng chuẩn bị sách vở để kịp giờ lên xe buýt. Các em hãy giúp hai bạn nhé!</a:t>
              </a:r>
              <a:endParaRPr sz="2800" b="0" i="0" u="none" strike="noStrike" cap="none">
                <a:solidFill>
                  <a:schemeClr val="dk1"/>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lvl="0"/>
            <a:r>
              <a:rPr lang="vi-VN" sz="2800">
                <a:solidFill>
                  <a:srgbClr val="000000"/>
                </a:solidFill>
                <a:latin typeface="Calibri"/>
                <a:ea typeface="Calibri"/>
                <a:cs typeface="Calibri"/>
                <a:sym typeface="Calibri"/>
              </a:rPr>
              <a:t>     </a:t>
            </a:r>
            <a:r>
              <a:rPr lang="vi-VN" sz="280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smtClean="0">
                <a:solidFill>
                  <a:srgbClr val="000000"/>
                </a:solidFill>
                <a:latin typeface="+mj-lt"/>
                <a:ea typeface="Calibri"/>
                <a:cs typeface="Calibri"/>
                <a:sym typeface="Calibri"/>
              </a:rPr>
              <a:t>  </a:t>
            </a:r>
            <a:endParaRPr lang="en-US" sz="2800" smtClean="0">
              <a:solidFill>
                <a:srgbClr val="000000"/>
              </a:solidFill>
              <a:latin typeface="+mj-lt"/>
              <a:ea typeface="Calibri"/>
              <a:cs typeface="Calibri"/>
              <a:sym typeface="Calibri"/>
            </a:endParaRPr>
          </a:p>
          <a:p>
            <a:pPr lvl="0"/>
            <a:r>
              <a:rPr lang="en-US" sz="2800" smtClean="0">
                <a:latin typeface="Times New Roman" panose="02020603050405020304" pitchFamily="18" charset="0"/>
                <a:ea typeface="Calibri"/>
                <a:cs typeface="Times New Roman" panose="02020603050405020304" pitchFamily="18" charset="0"/>
                <a:sym typeface="Calibri"/>
              </a:rPr>
              <a:t>      Cây gạo già mỗi năm lại trở lại tuổi xuân, cành nặng trĩu những hoa đỏ mọng và đầy tiếng chim hót.</a:t>
            </a:r>
            <a:r>
              <a:rPr lang="vi-VN" sz="2800" smtClean="0">
                <a:solidFill>
                  <a:srgbClr val="000000"/>
                </a:solidFill>
                <a:latin typeface="Times New Roman" panose="02020603050405020304" pitchFamily="18" charset="0"/>
                <a:ea typeface="Calibri"/>
                <a:cs typeface="Times New Roman" panose="02020603050405020304" pitchFamily="18" charset="0"/>
                <a:sym typeface="Calibri"/>
              </a:rPr>
              <a:t>   </a:t>
            </a:r>
            <a:endParaRPr sz="280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smtClean="0">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61210"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grpSp>
        <p:nvGrpSpPr>
          <p:cNvPr id="424" name="Google Shape;424;p9"/>
          <p:cNvGrpSpPr/>
          <p:nvPr/>
        </p:nvGrpSpPr>
        <p:grpSpPr>
          <a:xfrm>
            <a:off x="80151" y="348303"/>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smtClean="0">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grpSp>
        <p:nvGrpSpPr>
          <p:cNvPr id="434" name="Google Shape;434;p10"/>
          <p:cNvGrpSpPr/>
          <p:nvPr/>
        </p:nvGrpSpPr>
        <p:grpSpPr>
          <a:xfrm>
            <a:off x="80151" y="348303"/>
            <a:ext cx="3626603" cy="690904"/>
            <a:chOff x="80151" y="348303"/>
            <a:chExt cx="3626603" cy="690904"/>
          </a:xfrm>
        </p:grpSpPr>
        <p:pic>
          <p:nvPicPr>
            <p:cNvPr id="435" name="Google Shape;435;p10"/>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36" name="Google Shape;436;p10"/>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r>
              <a:rPr lang="vi-VN" sz="2800">
                <a:solidFill>
                  <a:srgbClr val="000000"/>
                </a:solidFill>
                <a:latin typeface="Calibri"/>
                <a:ea typeface="Calibri"/>
                <a:cs typeface="Calibri"/>
                <a:sym typeface="Calibri"/>
              </a:rPr>
              <a:t>   </a:t>
            </a:r>
            <a:r>
              <a:rPr lang="vi-VN" sz="360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r>
              <a:rPr lang="vi-VN" sz="3600" smtClean="0">
                <a:latin typeface="+mj-lt"/>
              </a:rPr>
              <a:t>.</a:t>
            </a:r>
            <a:r>
              <a:rPr lang="vi-VN" sz="3600">
                <a:latin typeface="+mj-lt"/>
              </a:rPr>
              <a:t/>
            </a:r>
            <a:br>
              <a:rPr lang="vi-VN" sz="3600">
                <a:latin typeface="+mj-lt"/>
              </a:rPr>
            </a:br>
            <a:r>
              <a:rPr lang="en-US" sz="3600" i="1" smtClean="0">
                <a:latin typeface="+mj-lt"/>
              </a:rPr>
              <a:t>                                                                      </a:t>
            </a:r>
            <a:r>
              <a:rPr lang="en-US" sz="3600" i="1" smtClean="0">
                <a:solidFill>
                  <a:srgbClr val="000000"/>
                </a:solidFill>
                <a:latin typeface="Times New Roman" panose="02020603050405020304" pitchFamily="18" charset="0"/>
                <a:ea typeface="Calibri"/>
                <a:cs typeface="Times New Roman" panose="02020603050405020304" pitchFamily="18" charset="0"/>
                <a:sym typeface="Calibri"/>
              </a:rPr>
              <a:t>Vũ Tú Nam</a:t>
            </a:r>
            <a:endParaRPr sz="3600" i="1">
              <a:latin typeface="Times New Roman" panose="02020603050405020304" pitchFamily="18" charset="0"/>
              <a:cs typeface="Times New Roman" panose="02020603050405020304" pitchFamily="18" charset="0"/>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445" name="Google Shape;445;p11"/>
          <p:cNvGrpSpPr/>
          <p:nvPr/>
        </p:nvGrpSpPr>
        <p:grpSpPr>
          <a:xfrm>
            <a:off x="0" y="348302"/>
            <a:ext cx="3626603" cy="1160457"/>
            <a:chOff x="0" y="348303"/>
            <a:chExt cx="3626603" cy="690904"/>
          </a:xfrm>
        </p:grpSpPr>
        <p:pic>
          <p:nvPicPr>
            <p:cNvPr id="446" name="Google Shape;446;p11"/>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47" name="Google Shape;447;p11"/>
            <p:cNvSpPr txBox="1"/>
            <p:nvPr/>
          </p:nvSpPr>
          <p:spPr>
            <a:xfrm>
              <a:off x="0" y="483027"/>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Từ khó</a:t>
              </a:r>
              <a:endParaRPr sz="4000" b="1">
                <a:solidFill>
                  <a:srgbClr val="FF0000"/>
                </a:solidFill>
                <a:latin typeface="+mj-lt"/>
                <a:ea typeface="Arial"/>
                <a:cs typeface="Arial"/>
                <a:sym typeface="Arial"/>
              </a:endParaRPr>
            </a:p>
          </p:txBody>
        </p:sp>
      </p:grpSp>
      <p:pic>
        <p:nvPicPr>
          <p:cNvPr id="448" name="Google Shape;448;p11"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449" name="Google Shape;449;p11"/>
          <p:cNvPicPr preferRelativeResize="0"/>
          <p:nvPr/>
        </p:nvPicPr>
        <p:blipFill rotWithShape="1">
          <a:blip r:embed="rId6">
            <a:alphaModFix/>
          </a:blip>
          <a:srcRect/>
          <a:stretch/>
        </p:blipFill>
        <p:spPr>
          <a:xfrm>
            <a:off x="5075320" y="426990"/>
            <a:ext cx="6349764" cy="5010249"/>
          </a:xfrm>
          <a:prstGeom prst="rect">
            <a:avLst/>
          </a:prstGeom>
          <a:noFill/>
          <a:ln>
            <a:noFill/>
          </a:ln>
        </p:spPr>
      </p:pic>
      <p:sp>
        <p:nvSpPr>
          <p:cNvPr id="450" name="Google Shape;450;p11"/>
          <p:cNvSpPr/>
          <p:nvPr/>
        </p:nvSpPr>
        <p:spPr>
          <a:xfrm>
            <a:off x="7004568" y="1124039"/>
            <a:ext cx="310299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a:t>
            </a:r>
            <a:r>
              <a:rPr lang="en-US" sz="4800" b="1" dirty="0" err="1" smtClean="0">
                <a:solidFill>
                  <a:srgbClr val="002060"/>
                </a:solidFill>
                <a:latin typeface="Times New Roman" panose="02020603050405020304" pitchFamily="18" charset="0"/>
                <a:ea typeface="Questrial"/>
                <a:cs typeface="Times New Roman" panose="02020603050405020304" pitchFamily="18" charset="0"/>
                <a:sym typeface="Questrial"/>
              </a:rPr>
              <a:t>ừng</a:t>
            </a:r>
            <a:r>
              <a:rPr lang="en-US" sz="4800" b="1" dirty="0" smtClean="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smtClean="0">
                <a:solidFill>
                  <a:srgbClr val="002060"/>
                </a:solidFill>
                <a:latin typeface="Times New Roman" panose="02020603050405020304" pitchFamily="18" charset="0"/>
                <a:ea typeface="Questrial"/>
                <a:cs typeface="Times New Roman" panose="02020603050405020304" pitchFamily="18" charset="0"/>
                <a:sym typeface="Questrial"/>
              </a:rPr>
              <a:t>sững</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1" name="Google Shape;451;p11"/>
          <p:cNvSpPr/>
          <p:nvPr/>
        </p:nvSpPr>
        <p:spPr>
          <a:xfrm>
            <a:off x="7135041" y="2068919"/>
            <a:ext cx="28938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B</a:t>
            </a:r>
            <a:r>
              <a:rPr lang="en-US" sz="4800" b="1" smtClean="0">
                <a:solidFill>
                  <a:srgbClr val="002060"/>
                </a:solidFill>
                <a:latin typeface="Times New Roman" panose="02020603050405020304" pitchFamily="18" charset="0"/>
                <a:ea typeface="Questrial"/>
                <a:cs typeface="Times New Roman" panose="02020603050405020304" pitchFamily="18" charset="0"/>
                <a:sym typeface="Questrial"/>
              </a:rPr>
              <a:t>úp nõn</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2" name="Google Shape;452;p11"/>
          <p:cNvSpPr/>
          <p:nvPr/>
        </p:nvSpPr>
        <p:spPr>
          <a:xfrm>
            <a:off x="7004568" y="3004362"/>
            <a:ext cx="246894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smtClean="0">
                <a:solidFill>
                  <a:srgbClr val="002060"/>
                </a:solidFill>
                <a:latin typeface="Times New Roman" panose="02020603050405020304" pitchFamily="18" charset="0"/>
                <a:ea typeface="Questrial"/>
                <a:cs typeface="Times New Roman" panose="02020603050405020304" pitchFamily="18" charset="0"/>
                <a:sym typeface="Questrial"/>
              </a:rPr>
              <a:t>Sáo sậu</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3" name="Google Shape;453;p11"/>
          <p:cNvSpPr/>
          <p:nvPr/>
        </p:nvSpPr>
        <p:spPr>
          <a:xfrm>
            <a:off x="7034530" y="4086131"/>
            <a:ext cx="256352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smtClean="0">
                <a:solidFill>
                  <a:srgbClr val="002060"/>
                </a:solidFill>
                <a:latin typeface="Times New Roman" panose="02020603050405020304" pitchFamily="18" charset="0"/>
                <a:ea typeface="Questrial"/>
                <a:cs typeface="Times New Roman" panose="02020603050405020304" pitchFamily="18" charset="0"/>
                <a:sym typeface="Questrial"/>
              </a:rPr>
              <a:t>Lũ lũ</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3400" advTm="2449">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500"/>
                                        <p:tgtEl>
                                          <p:spTgt spid="4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2"/>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459" name="Google Shape;459;p12"/>
          <p:cNvPicPr preferRelativeResize="0"/>
          <p:nvPr/>
        </p:nvPicPr>
        <p:blipFill rotWithShape="1">
          <a:blip r:embed="rId4">
            <a:alphaModFix/>
          </a:blip>
          <a:srcRect/>
          <a:stretch/>
        </p:blipFill>
        <p:spPr>
          <a:xfrm flipH="1">
            <a:off x="148442" y="971681"/>
            <a:ext cx="12192000" cy="4572000"/>
          </a:xfrm>
          <a:prstGeom prst="rect">
            <a:avLst/>
          </a:prstGeom>
          <a:noFill/>
          <a:ln>
            <a:noFill/>
          </a:ln>
        </p:spPr>
      </p:pic>
      <p:grpSp>
        <p:nvGrpSpPr>
          <p:cNvPr id="460" name="Google Shape;460;p12"/>
          <p:cNvGrpSpPr/>
          <p:nvPr/>
        </p:nvGrpSpPr>
        <p:grpSpPr>
          <a:xfrm>
            <a:off x="11289" y="348302"/>
            <a:ext cx="3626603" cy="1160457"/>
            <a:chOff x="11289" y="348303"/>
            <a:chExt cx="3626603" cy="690904"/>
          </a:xfrm>
        </p:grpSpPr>
        <p:pic>
          <p:nvPicPr>
            <p:cNvPr id="461" name="Google Shape;461;p12"/>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462" name="Google Shape;462;p12"/>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Câu </a:t>
              </a:r>
              <a:r>
                <a:rPr lang="en-US" sz="4000" b="1" smtClean="0">
                  <a:solidFill>
                    <a:srgbClr val="FF0000"/>
                  </a:solidFill>
                  <a:latin typeface="Times New Roman" panose="02020603050405020304" pitchFamily="18" charset="0"/>
                  <a:cs typeface="Times New Roman" panose="02020603050405020304" pitchFamily="18" charset="0"/>
                  <a:sym typeface="Arial"/>
                </a:rPr>
                <a:t>dài</a:t>
              </a:r>
              <a:endParaRPr sz="40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463" name="Google Shape;463;p12"/>
          <p:cNvSpPr/>
          <p:nvPr/>
        </p:nvSpPr>
        <p:spPr>
          <a:xfrm>
            <a:off x="409856" y="1927497"/>
            <a:ext cx="195163" cy="267001"/>
          </a:xfrm>
          <a:prstGeom prst="ellipse">
            <a:avLst/>
          </a:prstGeom>
          <a:solidFill>
            <a:srgbClr val="41CF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4" name="Google Shape;464;p12"/>
          <p:cNvSpPr/>
          <p:nvPr/>
        </p:nvSpPr>
        <p:spPr>
          <a:xfrm>
            <a:off x="507438" y="1778196"/>
            <a:ext cx="11241212" cy="1569620"/>
          </a:xfrm>
          <a:prstGeom prst="rect">
            <a:avLst/>
          </a:prstGeom>
          <a:noFill/>
          <a:ln>
            <a:noFill/>
          </a:ln>
        </p:spPr>
        <p:txBody>
          <a:bodyPr spcFirstLastPara="1" wrap="square" lIns="91425" tIns="45700" rIns="91425" bIns="45700" anchor="t" anchorCtr="0">
            <a:spAutoFit/>
          </a:bodyPr>
          <a:lstStyle/>
          <a:p>
            <a:pPr lvl="0"/>
            <a:r>
              <a:rPr lang="en-US" sz="3200" i="1">
                <a:latin typeface="Times New Roman" panose="02020603050405020304" pitchFamily="18" charset="0"/>
                <a:cs typeface="Times New Roman" panose="02020603050405020304" pitchFamily="18" charset="0"/>
              </a:rPr>
              <a:t>Chào mào</a:t>
            </a:r>
            <a:r>
              <a:rPr lang="en-US" sz="3200" i="1" smtClean="0">
                <a:latin typeface="Times New Roman" panose="02020603050405020304" pitchFamily="18" charset="0"/>
                <a:cs typeface="Times New Roman" panose="02020603050405020304" pitchFamily="18" charset="0"/>
              </a:rPr>
              <a:t>,  </a:t>
            </a:r>
            <a:r>
              <a:rPr lang="en-US" sz="3200" i="1">
                <a:latin typeface="Times New Roman" panose="02020603050405020304" pitchFamily="18" charset="0"/>
                <a:cs typeface="Times New Roman" panose="02020603050405020304" pitchFamily="18" charset="0"/>
              </a:rPr>
              <a:t>sáo </a:t>
            </a:r>
            <a:r>
              <a:rPr lang="en-US" sz="3200" i="1" smtClean="0">
                <a:latin typeface="Times New Roman" panose="02020603050405020304" pitchFamily="18" charset="0"/>
                <a:cs typeface="Times New Roman" panose="02020603050405020304" pitchFamily="18" charset="0"/>
              </a:rPr>
              <a:t>sậu, sáo </a:t>
            </a:r>
            <a:r>
              <a:rPr lang="en-US" sz="3200" i="1">
                <a:latin typeface="Times New Roman" panose="02020603050405020304" pitchFamily="18" charset="0"/>
                <a:cs typeface="Times New Roman" panose="02020603050405020304" pitchFamily="18" charset="0"/>
              </a:rPr>
              <a:t>đen</a:t>
            </a:r>
            <a:r>
              <a:rPr lang="en-US" sz="3200" i="1" smtClean="0">
                <a:latin typeface="Times New Roman" panose="02020603050405020304" pitchFamily="18" charset="0"/>
                <a:cs typeface="Times New Roman" panose="02020603050405020304" pitchFamily="18" charset="0"/>
              </a:rPr>
              <a:t>… </a:t>
            </a:r>
            <a:r>
              <a:rPr lang="en-US" sz="3200" i="1">
                <a:latin typeface="Times New Roman" panose="02020603050405020304" pitchFamily="18" charset="0"/>
                <a:cs typeface="Times New Roman" panose="02020603050405020304" pitchFamily="18" charset="0"/>
              </a:rPr>
              <a:t>đàn </a:t>
            </a:r>
            <a:r>
              <a:rPr lang="en-US" sz="3200" i="1" smtClean="0">
                <a:latin typeface="Times New Roman" panose="02020603050405020304" pitchFamily="18" charset="0"/>
                <a:cs typeface="Times New Roman" panose="02020603050405020304" pitchFamily="18" charset="0"/>
              </a:rPr>
              <a:t>đàn lũ </a:t>
            </a:r>
            <a:r>
              <a:rPr lang="en-US" sz="3200" i="1">
                <a:latin typeface="Times New Roman" panose="02020603050405020304" pitchFamily="18" charset="0"/>
                <a:cs typeface="Times New Roman" panose="02020603050405020304" pitchFamily="18" charset="0"/>
              </a:rPr>
              <a:t>lũ </a:t>
            </a:r>
            <a:r>
              <a:rPr lang="en-US" sz="3200" i="1" smtClean="0">
                <a:latin typeface="Times New Roman" panose="02020603050405020304" pitchFamily="18" charset="0"/>
                <a:cs typeface="Times New Roman" panose="02020603050405020304" pitchFamily="18" charset="0"/>
              </a:rPr>
              <a:t>bay </a:t>
            </a:r>
            <a:r>
              <a:rPr lang="en-US" sz="3200" i="1">
                <a:latin typeface="Times New Roman" panose="02020603050405020304" pitchFamily="18" charset="0"/>
                <a:cs typeface="Times New Roman" panose="02020603050405020304" pitchFamily="18" charset="0"/>
              </a:rPr>
              <a:t>đi bay về, </a:t>
            </a:r>
            <a:r>
              <a:rPr lang="en-US" sz="3200" i="1" smtClean="0">
                <a:latin typeface="Times New Roman" panose="02020603050405020304" pitchFamily="18" charset="0"/>
                <a:cs typeface="Times New Roman" panose="02020603050405020304" pitchFamily="18" charset="0"/>
              </a:rPr>
              <a:t> lượn </a:t>
            </a:r>
            <a:r>
              <a:rPr lang="en-US" sz="3200" i="1">
                <a:latin typeface="Times New Roman" panose="02020603050405020304" pitchFamily="18" charset="0"/>
                <a:cs typeface="Times New Roman" panose="02020603050405020304" pitchFamily="18" charset="0"/>
              </a:rPr>
              <a:t>lên lượn xuống</a:t>
            </a:r>
            <a:r>
              <a:rPr lang="en-US" sz="3200" i="1" smtClean="0">
                <a:latin typeface="Times New Roman" panose="02020603050405020304" pitchFamily="18" charset="0"/>
                <a:cs typeface="Times New Roman" panose="02020603050405020304" pitchFamily="18" charset="0"/>
              </a:rPr>
              <a:t>.</a:t>
            </a:r>
            <a:r>
              <a:rPr lang="en-US" sz="3200" i="1">
                <a:latin typeface="Times New Roman" panose="02020603050405020304" pitchFamily="18" charset="0"/>
                <a:cs typeface="Times New Roman" panose="02020603050405020304" pitchFamily="18" charset="0"/>
              </a:rPr>
              <a:t/>
            </a:r>
            <a:br>
              <a:rPr lang="en-US" sz="3200" i="1">
                <a:latin typeface="Times New Roman" panose="02020603050405020304" pitchFamily="18" charset="0"/>
                <a:cs typeface="Times New Roman" panose="02020603050405020304" pitchFamily="18" charset="0"/>
              </a:rPr>
            </a:b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5" name="Google Shape;465;p12"/>
          <p:cNvCxnSpPr/>
          <p:nvPr/>
        </p:nvCxnSpPr>
        <p:spPr>
          <a:xfrm flipH="1">
            <a:off x="2395636" y="1769203"/>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6" name="Google Shape;466;p12"/>
          <p:cNvCxnSpPr/>
          <p:nvPr/>
        </p:nvCxnSpPr>
        <p:spPr>
          <a:xfrm flipH="1">
            <a:off x="3862776" y="17021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7" name="Google Shape;467;p12"/>
          <p:cNvCxnSpPr/>
          <p:nvPr/>
        </p:nvCxnSpPr>
        <p:spPr>
          <a:xfrm flipH="1">
            <a:off x="5662991" y="1707630"/>
            <a:ext cx="154983" cy="584775"/>
          </a:xfrm>
          <a:prstGeom prst="straightConnector1">
            <a:avLst/>
          </a:prstGeom>
          <a:noFill/>
          <a:ln w="38100" cap="flat" cmpd="sng">
            <a:solidFill>
              <a:schemeClr val="accent2"/>
            </a:solidFill>
            <a:prstDash val="solid"/>
            <a:miter lim="800000"/>
            <a:headEnd type="none" w="sm" len="sm"/>
            <a:tailEnd type="none" w="sm" len="sm"/>
          </a:ln>
        </p:spPr>
      </p:cxnSp>
      <p:sp>
        <p:nvSpPr>
          <p:cNvPr id="468" name="Google Shape;468;p12"/>
          <p:cNvSpPr/>
          <p:nvPr/>
        </p:nvSpPr>
        <p:spPr>
          <a:xfrm>
            <a:off x="370285" y="3175247"/>
            <a:ext cx="234734" cy="246240"/>
          </a:xfrm>
          <a:prstGeom prst="ellipse">
            <a:avLst/>
          </a:prstGeom>
          <a:solidFill>
            <a:srgbClr val="FFC78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9" name="Google Shape;469;p12"/>
          <p:cNvSpPr/>
          <p:nvPr/>
        </p:nvSpPr>
        <p:spPr>
          <a:xfrm>
            <a:off x="583853" y="3084622"/>
            <a:ext cx="11185964" cy="1077178"/>
          </a:xfrm>
          <a:prstGeom prst="rect">
            <a:avLst/>
          </a:prstGeom>
          <a:noFill/>
          <a:ln>
            <a:noFill/>
          </a:ln>
        </p:spPr>
        <p:txBody>
          <a:bodyPr spcFirstLastPara="1" wrap="square" lIns="91425" tIns="45700" rIns="91425" bIns="45700" anchor="t" anchorCtr="0">
            <a:spAutoFit/>
          </a:bodyPr>
          <a:lstStyle/>
          <a:p>
            <a:r>
              <a:rPr lang="vi-VN" sz="3200" i="1">
                <a:latin typeface="+mj-lt"/>
              </a:rPr>
              <a:t>Cây đứng </a:t>
            </a:r>
            <a:r>
              <a:rPr lang="vi-VN" sz="3200" i="1" smtClean="0">
                <a:latin typeface="+mj-lt"/>
              </a:rPr>
              <a:t>im,</a:t>
            </a:r>
            <a:r>
              <a:rPr lang="en-US" sz="3200" i="1" smtClean="0">
                <a:latin typeface="+mj-lt"/>
              </a:rPr>
              <a:t> </a:t>
            </a:r>
            <a:r>
              <a:rPr lang="vi-VN" sz="3200" i="1" smtClean="0">
                <a:latin typeface="+mj-lt"/>
              </a:rPr>
              <a:t>cao </a:t>
            </a:r>
            <a:r>
              <a:rPr lang="vi-VN" sz="3200" i="1">
                <a:latin typeface="+mj-lt"/>
              </a:rPr>
              <a:t>lớn</a:t>
            </a:r>
            <a:r>
              <a:rPr lang="vi-VN" sz="3200" i="1" smtClean="0">
                <a:latin typeface="+mj-lt"/>
              </a:rPr>
              <a:t>, </a:t>
            </a:r>
            <a:r>
              <a:rPr lang="vi-VN" sz="3200" i="1">
                <a:latin typeface="+mj-lt"/>
              </a:rPr>
              <a:t>hiền lành</a:t>
            </a:r>
            <a:r>
              <a:rPr lang="vi-VN" sz="3200" i="1" smtClean="0">
                <a:latin typeface="+mj-lt"/>
              </a:rPr>
              <a:t>, </a:t>
            </a:r>
            <a:r>
              <a:rPr lang="vi-VN" sz="3200" i="1">
                <a:latin typeface="+mj-lt"/>
              </a:rPr>
              <a:t>làm tiêu cho những con đò cập bến </a:t>
            </a:r>
            <a:r>
              <a:rPr lang="vi-VN" sz="3200" i="1" smtClean="0">
                <a:latin typeface="+mj-lt"/>
              </a:rPr>
              <a:t>và </a:t>
            </a:r>
            <a:r>
              <a:rPr lang="vi-VN" sz="3200" i="1">
                <a:latin typeface="+mj-lt"/>
              </a:rPr>
              <a:t>cho những đứa con về thăm quê mẹ</a:t>
            </a:r>
            <a:r>
              <a:rPr lang="vi-VN" sz="3200" i="1" smtClean="0">
                <a:latin typeface="+mj-lt"/>
              </a:rPr>
              <a:t>.</a:t>
            </a:r>
            <a:endParaRPr lang="en-US" sz="3200">
              <a:latin typeface="+mj-lt"/>
            </a:endParaRPr>
          </a:p>
        </p:txBody>
      </p:sp>
      <p:cxnSp>
        <p:nvCxnSpPr>
          <p:cNvPr id="470" name="Google Shape;470;p12"/>
          <p:cNvCxnSpPr/>
          <p:nvPr/>
        </p:nvCxnSpPr>
        <p:spPr>
          <a:xfrm flipH="1">
            <a:off x="7072143" y="169333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1" name="Google Shape;471;p12"/>
          <p:cNvCxnSpPr/>
          <p:nvPr/>
        </p:nvCxnSpPr>
        <p:spPr>
          <a:xfrm flipH="1">
            <a:off x="7904800" y="1664054"/>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2" name="Google Shape;472;p12"/>
          <p:cNvCxnSpPr/>
          <p:nvPr/>
        </p:nvCxnSpPr>
        <p:spPr>
          <a:xfrm flipH="1">
            <a:off x="10348763" y="16869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5" name="Google Shape;475;p12"/>
          <p:cNvCxnSpPr/>
          <p:nvPr/>
        </p:nvCxnSpPr>
        <p:spPr>
          <a:xfrm flipH="1">
            <a:off x="3148465" y="224259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6" name="Google Shape;476;p12"/>
          <p:cNvCxnSpPr/>
          <p:nvPr/>
        </p:nvCxnSpPr>
        <p:spPr>
          <a:xfrm flipH="1">
            <a:off x="3193860" y="2267007"/>
            <a:ext cx="154983" cy="584775"/>
          </a:xfrm>
          <a:prstGeom prst="straightConnector1">
            <a:avLst/>
          </a:prstGeom>
          <a:noFill/>
          <a:ln w="38100" cap="flat" cmpd="sng">
            <a:solidFill>
              <a:schemeClr val="accent2"/>
            </a:solidFill>
            <a:prstDash val="solid"/>
            <a:miter lim="800000"/>
            <a:headEnd type="none" w="sm" len="sm"/>
            <a:tailEnd type="none" w="sm" len="sm"/>
          </a:ln>
        </p:spPr>
      </p:cxnSp>
      <p:pic>
        <p:nvPicPr>
          <p:cNvPr id="477" name="Google Shape;477;p12" descr="Pinkfong YouTube"/>
          <p:cNvPicPr preferRelativeResize="0"/>
          <p:nvPr/>
        </p:nvPicPr>
        <p:blipFill rotWithShape="1">
          <a:blip r:embed="rId6">
            <a:alphaModFix/>
          </a:blip>
          <a:srcRect/>
          <a:stretch/>
        </p:blipFill>
        <p:spPr>
          <a:xfrm>
            <a:off x="10332720" y="4452292"/>
            <a:ext cx="1710838" cy="2467208"/>
          </a:xfrm>
          <a:prstGeom prst="rect">
            <a:avLst/>
          </a:prstGeom>
          <a:noFill/>
          <a:ln>
            <a:noFill/>
          </a:ln>
        </p:spPr>
      </p:pic>
      <p:cxnSp>
        <p:nvCxnSpPr>
          <p:cNvPr id="22" name="Google Shape;465;p12"/>
          <p:cNvCxnSpPr/>
          <p:nvPr/>
        </p:nvCxnSpPr>
        <p:spPr>
          <a:xfrm flipH="1">
            <a:off x="2901998" y="302312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3" name="Google Shape;465;p12"/>
          <p:cNvCxnSpPr/>
          <p:nvPr/>
        </p:nvCxnSpPr>
        <p:spPr>
          <a:xfrm flipH="1">
            <a:off x="4308010"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465;p12"/>
          <p:cNvCxnSpPr/>
          <p:nvPr/>
        </p:nvCxnSpPr>
        <p:spPr>
          <a:xfrm flipH="1">
            <a:off x="6029797"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5" name="Google Shape;465;p12"/>
          <p:cNvCxnSpPr/>
          <p:nvPr/>
        </p:nvCxnSpPr>
        <p:spPr>
          <a:xfrm flipH="1">
            <a:off x="1257702" y="358065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6" name="Google Shape;475;p12"/>
          <p:cNvCxnSpPr/>
          <p:nvPr/>
        </p:nvCxnSpPr>
        <p:spPr>
          <a:xfrm flipH="1">
            <a:off x="7760479" y="3601061"/>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7" name="Google Shape;476;p12"/>
          <p:cNvCxnSpPr/>
          <p:nvPr/>
        </p:nvCxnSpPr>
        <p:spPr>
          <a:xfrm flipH="1">
            <a:off x="7837971" y="3589280"/>
            <a:ext cx="154983" cy="584775"/>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900" advTm="6932">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barn(inVertical)">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wipe(down)">
                                      <p:cBhvr>
                                        <p:cTn id="28" dur="500"/>
                                        <p:tgtEl>
                                          <p:spTgt spid="47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4"/>
          <p:cNvPicPr preferRelativeResize="0"/>
          <p:nvPr/>
        </p:nvPicPr>
        <p:blipFill rotWithShape="1">
          <a:blip r:embed="rId3">
            <a:alphaModFix/>
          </a:blip>
          <a:srcRect b="15094"/>
          <a:stretch/>
        </p:blipFill>
        <p:spPr>
          <a:xfrm>
            <a:off x="0" y="1673"/>
            <a:ext cx="12192000" cy="6856327"/>
          </a:xfrm>
          <a:prstGeom prst="rect">
            <a:avLst/>
          </a:prstGeom>
          <a:noFill/>
          <a:ln>
            <a:noFill/>
          </a:ln>
        </p:spPr>
      </p:pic>
      <p:grpSp>
        <p:nvGrpSpPr>
          <p:cNvPr id="498" name="Google Shape;498;p14"/>
          <p:cNvGrpSpPr/>
          <p:nvPr/>
        </p:nvGrpSpPr>
        <p:grpSpPr>
          <a:xfrm>
            <a:off x="7452360" y="4175759"/>
            <a:ext cx="4354050" cy="2123291"/>
            <a:chOff x="4083690" y="3840113"/>
            <a:chExt cx="3668880" cy="2123658"/>
          </a:xfrm>
        </p:grpSpPr>
        <p:pic>
          <p:nvPicPr>
            <p:cNvPr id="499" name="Google Shape;499;p14"/>
            <p:cNvPicPr preferRelativeResize="0"/>
            <p:nvPr/>
          </p:nvPicPr>
          <p:blipFill rotWithShape="1">
            <a:blip r:embed="rId4">
              <a:alphaModFix/>
            </a:blip>
            <a:srcRect/>
            <a:stretch/>
          </p:blipFill>
          <p:spPr>
            <a:xfrm>
              <a:off x="4221480" y="3884519"/>
              <a:ext cx="3531090" cy="1999480"/>
            </a:xfrm>
            <a:prstGeom prst="rect">
              <a:avLst/>
            </a:prstGeom>
            <a:noFill/>
            <a:ln>
              <a:noFill/>
            </a:ln>
          </p:spPr>
        </p:pic>
        <p:sp>
          <p:nvSpPr>
            <p:cNvPr id="500" name="Google Shape;500;p14"/>
            <p:cNvSpPr txBox="1"/>
            <p:nvPr/>
          </p:nvSpPr>
          <p:spPr>
            <a:xfrm>
              <a:off x="4083690" y="3840113"/>
              <a:ext cx="3530133"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mj-lt"/>
                  <a:sym typeface="Arial"/>
                </a:rPr>
                <a:t>Luyện đọc </a:t>
              </a:r>
              <a:endParaRPr>
                <a:latin typeface="+mj-lt"/>
              </a:endParaRPr>
            </a:p>
            <a:p>
              <a:pPr marL="0" marR="0" lvl="0" indent="0" algn="ctr" rtl="0">
                <a:lnSpc>
                  <a:spcPct val="150000"/>
                </a:lnSpc>
                <a:spcBef>
                  <a:spcPts val="0"/>
                </a:spcBef>
                <a:spcAft>
                  <a:spcPts val="0"/>
                </a:spcAft>
                <a:buNone/>
              </a:pPr>
              <a:r>
                <a:rPr lang="vi-VN" sz="4400" b="1">
                  <a:solidFill>
                    <a:srgbClr val="002060"/>
                  </a:solidFill>
                  <a:latin typeface="+mj-lt"/>
                  <a:sym typeface="Arial"/>
                </a:rPr>
                <a:t>theo nhóm</a:t>
              </a: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06" name="Google Shape;506;p15"/>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7" name="Google Shape;507;p15"/>
          <p:cNvGrpSpPr/>
          <p:nvPr/>
        </p:nvGrpSpPr>
        <p:grpSpPr>
          <a:xfrm>
            <a:off x="2722315" y="624842"/>
            <a:ext cx="6747370" cy="1018804"/>
            <a:chOff x="-3628" y="348304"/>
            <a:chExt cx="2853259" cy="690904"/>
          </a:xfrm>
        </p:grpSpPr>
        <p:pic>
          <p:nvPicPr>
            <p:cNvPr id="508" name="Google Shape;508;p15"/>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509" name="Google Shape;509;p15"/>
            <p:cNvSpPr txBox="1"/>
            <p:nvPr/>
          </p:nvSpPr>
          <p:spPr>
            <a:xfrm>
              <a:off x="-3628" y="464469"/>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Tiêu chí nhận xét</a:t>
              </a:r>
              <a:endParaRPr sz="3600" b="1">
                <a:solidFill>
                  <a:srgbClr val="FF0000"/>
                </a:solidFill>
                <a:latin typeface="Arial"/>
                <a:ea typeface="Arial"/>
                <a:cs typeface="Arial"/>
                <a:sym typeface="Arial"/>
              </a:endParaRPr>
            </a:p>
          </p:txBody>
        </p:sp>
      </p:grpSp>
      <p:sp>
        <p:nvSpPr>
          <p:cNvPr id="510" name="Google Shape;510;p15"/>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1.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511" name="Google Shape;511;p15"/>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2. Ngắt, nghỉ hơi đúng chỗ</a:t>
            </a:r>
            <a:endParaRPr>
              <a:latin typeface="+mj-lt"/>
            </a:endParaRPr>
          </a:p>
        </p:txBody>
      </p:sp>
      <p:sp>
        <p:nvSpPr>
          <p:cNvPr id="512" name="Google Shape;512;p15"/>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3. Tốc độ đọc đạt yêu cầu</a:t>
            </a:r>
            <a:endParaRPr>
              <a:latin typeface="+mj-lt"/>
            </a:endParaRPr>
          </a:p>
        </p:txBody>
      </p:sp>
      <p:pic>
        <p:nvPicPr>
          <p:cNvPr id="513" name="Google Shape;513;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514" name="Google Shape;514;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515" name="Google Shape;515;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516" name="Google Shape;516;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517" name="Google Shape;517;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518" name="Google Shape;518;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519" name="Google Shape;519;p15"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520" name="Google Shape;520;p15"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521" name="Google Shape;521;p15"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advTm="1708">
        <p14:shred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822"/>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822"/>
                                        <p:tgtEl>
                                          <p:spTgt spid="511"/>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fade">
                                      <p:cBhvr>
                                        <p:cTn id="13" dur="1822"/>
                                        <p:tgtEl>
                                          <p:spTgt spid="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fade">
                                      <p:cBhvr>
                                        <p:cTn id="18" dur="500"/>
                                        <p:tgtEl>
                                          <p:spTgt spid="513"/>
                                        </p:tgtEl>
                                      </p:cBhvr>
                                    </p:animEffect>
                                  </p:childTnLst>
                                </p:cTn>
                              </p:par>
                              <p:par>
                                <p:cTn id="19" presetID="10" presetClass="entr" presetSubtype="0" fill="hold" nodeType="with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par>
                                <p:cTn id="22" presetID="10" presetClass="entr" presetSubtype="0" fill="hold" nodeType="with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fade">
                                      <p:cBhvr>
                                        <p:cTn id="24" dur="500"/>
                                        <p:tgtEl>
                                          <p:spTgt spid="515"/>
                                        </p:tgtEl>
                                      </p:cBhvr>
                                    </p:animEffect>
                                  </p:childTnLst>
                                </p:cTn>
                              </p:par>
                              <p:par>
                                <p:cTn id="25" presetID="10" presetClass="entr" presetSubtype="0" fill="hold" nodeType="with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par>
                                <p:cTn id="28" presetID="10" presetClass="entr" presetSubtype="0" fill="hold" nodeType="with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fade">
                                      <p:cBhvr>
                                        <p:cTn id="30" dur="500"/>
                                        <p:tgtEl>
                                          <p:spTgt spid="517"/>
                                        </p:tgtEl>
                                      </p:cBhvr>
                                    </p:animEffect>
                                  </p:childTnLst>
                                </p:cTn>
                              </p:par>
                              <p:par>
                                <p:cTn id="31" presetID="10" presetClass="entr" presetSubtype="0" fill="hold"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fade">
                                      <p:cBhvr>
                                        <p:cTn id="33" dur="500"/>
                                        <p:tgtEl>
                                          <p:spTgt spid="518"/>
                                        </p:tgtEl>
                                      </p:cBhvr>
                                    </p:animEffect>
                                  </p:childTnLst>
                                </p:cTn>
                              </p:par>
                              <p:par>
                                <p:cTn id="34" presetID="10" presetClass="entr" presetSubtype="0" fill="hold"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fade">
                                      <p:cBhvr>
                                        <p:cTn id="36" dur="500"/>
                                        <p:tgtEl>
                                          <p:spTgt spid="519"/>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fade">
                                      <p:cBhvr>
                                        <p:cTn id="42"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27" name="Google Shape;527;p16"/>
          <p:cNvGrpSpPr/>
          <p:nvPr/>
        </p:nvGrpSpPr>
        <p:grpSpPr>
          <a:xfrm>
            <a:off x="1087534" y="304800"/>
            <a:ext cx="7741921" cy="1584960"/>
            <a:chOff x="2049146" y="366920"/>
            <a:chExt cx="5706319" cy="1022067"/>
          </a:xfrm>
        </p:grpSpPr>
        <p:pic>
          <p:nvPicPr>
            <p:cNvPr id="528" name="Google Shape;528;p16"/>
            <p:cNvPicPr preferRelativeResize="0"/>
            <p:nvPr/>
          </p:nvPicPr>
          <p:blipFill rotWithShape="1">
            <a:blip r:embed="rId4">
              <a:alphaModFix/>
            </a:blip>
            <a:srcRect/>
            <a:stretch/>
          </p:blipFill>
          <p:spPr>
            <a:xfrm>
              <a:off x="3134688" y="366920"/>
              <a:ext cx="4620777" cy="1022067"/>
            </a:xfrm>
            <a:prstGeom prst="rect">
              <a:avLst/>
            </a:prstGeom>
            <a:noFill/>
            <a:ln>
              <a:noFill/>
            </a:ln>
          </p:spPr>
        </p:pic>
        <p:sp>
          <p:nvSpPr>
            <p:cNvPr id="529" name="Google Shape;529;p16"/>
            <p:cNvSpPr txBox="1"/>
            <p:nvPr/>
          </p:nvSpPr>
          <p:spPr>
            <a:xfrm>
              <a:off x="2049146"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Trả lời câu hỏi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advTm="69">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35" name="Google Shape;535;p1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36" name="Google Shape;536;p17"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sp>
        <p:nvSpPr>
          <p:cNvPr id="537" name="Google Shape;537;p17"/>
          <p:cNvSpPr/>
          <p:nvPr/>
        </p:nvSpPr>
        <p:spPr>
          <a:xfrm>
            <a:off x="659471" y="656605"/>
            <a:ext cx="10895635" cy="1323399"/>
          </a:xfrm>
          <a:prstGeom prst="rect">
            <a:avLst/>
          </a:prstGeom>
          <a:noFill/>
          <a:ln>
            <a:noFill/>
          </a:ln>
        </p:spPr>
        <p:txBody>
          <a:bodyPr spcFirstLastPara="1" wrap="square" lIns="91425" tIns="45700" rIns="91425" bIns="45700" anchor="t" anchorCtr="0">
            <a:spAutoFit/>
          </a:bodyPr>
          <a:lstStyle/>
          <a:p>
            <a:r>
              <a:rPr lang="vi-VN" sz="4000" b="1" dirty="0">
                <a:solidFill>
                  <a:srgbClr val="FF0000"/>
                </a:solidFill>
                <a:latin typeface="+mj-lt"/>
                <a:sym typeface="Arial"/>
              </a:rPr>
              <a:t>Câu 1. </a:t>
            </a:r>
            <a:r>
              <a:rPr lang="vi-VN" sz="4000" b="1" dirty="0" smtClean="0">
                <a:solidFill>
                  <a:srgbClr val="FF0000"/>
                </a:solidFill>
                <a:latin typeface="+mj-lt"/>
              </a:rPr>
              <a:t>Vào </a:t>
            </a:r>
            <a:r>
              <a:rPr lang="vi-VN" sz="4000" b="1" dirty="0">
                <a:solidFill>
                  <a:srgbClr val="FF0000"/>
                </a:solidFill>
                <a:latin typeface="+mj-lt"/>
              </a:rPr>
              <a:t>mùa hoa, cây gạo ( hoa gạo, búp nõn) đẹp như thế nào?</a:t>
            </a:r>
            <a:endParaRPr lang="en-US" sz="4000" b="1" dirty="0">
              <a:solidFill>
                <a:srgbClr val="FF0000"/>
              </a:solidFill>
              <a:latin typeface="+mj-lt"/>
            </a:endParaRPr>
          </a:p>
        </p:txBody>
      </p:sp>
      <p:sp>
        <p:nvSpPr>
          <p:cNvPr id="538" name="Google Shape;538;p17"/>
          <p:cNvSpPr/>
          <p:nvPr/>
        </p:nvSpPr>
        <p:spPr>
          <a:xfrm>
            <a:off x="724985" y="2359330"/>
            <a:ext cx="11267768" cy="1754286"/>
          </a:xfrm>
          <a:prstGeom prst="rect">
            <a:avLst/>
          </a:prstGeom>
          <a:noFill/>
          <a:ln>
            <a:noFill/>
          </a:ln>
        </p:spPr>
        <p:txBody>
          <a:bodyPr spcFirstLastPara="1" wrap="square" lIns="91425" tIns="45700" rIns="91425" bIns="45700" anchor="t" anchorCtr="0">
            <a:spAutoFit/>
          </a:bodyPr>
          <a:lstStyle/>
          <a:p>
            <a:r>
              <a:rPr lang="nl-NL" sz="3600" dirty="0" smtClean="0">
                <a:latin typeface="Times New Roman" panose="02020603050405020304" pitchFamily="18" charset="0"/>
                <a:cs typeface="Times New Roman" panose="02020603050405020304" pitchFamily="18" charset="0"/>
              </a:rPr>
              <a:t>   Vào </a:t>
            </a:r>
            <a:r>
              <a:rPr lang="nl-NL" sz="3600" dirty="0">
                <a:latin typeface="Times New Roman" panose="02020603050405020304" pitchFamily="18" charset="0"/>
                <a:cs typeface="Times New Roman" panose="02020603050405020304" pitchFamily="18" charset="0"/>
              </a:rPr>
              <a:t>mùa hoa: cây gạo sừng sững như một tháp đèn khổng lồ; hàng ngàn bông hoa là hàng ngàn ngọn lửa hồng tươi; hàng ngàn búp nõn là hàng ngàn ánh nến trong xanh.</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4721">
        <p:blinds dir="vert"/>
      </p:transition>
    </mc:Choice>
    <mc:Fallback xmlns="">
      <p:transition spd="slow" advTm="472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8">
                                            <p:txEl>
                                              <p:pRg st="0" end="0"/>
                                            </p:txEl>
                                          </p:spTgt>
                                        </p:tgtEl>
                                        <p:attrNameLst>
                                          <p:attrName>style.visibility</p:attrName>
                                        </p:attrNameLst>
                                      </p:cBhvr>
                                      <p:to>
                                        <p:strVal val="visible"/>
                                      </p:to>
                                    </p:set>
                                    <p:anim calcmode="lin" valueType="num">
                                      <p:cBhvr additive="base">
                                        <p:cTn id="12" dur="500"/>
                                        <p:tgtEl>
                                          <p:spTgt spid="5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44" name="Google Shape;544;p18"/>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45" name="Google Shape;545;p18" descr="What We Need To Know About Pinkfong | Modern Parenting"/>
          <p:cNvPicPr preferRelativeResize="0"/>
          <p:nvPr/>
        </p:nvPicPr>
        <p:blipFill rotWithShape="1">
          <a:blip r:embed="rId4">
            <a:alphaModFix/>
          </a:blip>
          <a:srcRect/>
          <a:stretch/>
        </p:blipFill>
        <p:spPr>
          <a:xfrm flipH="1">
            <a:off x="8995198" y="5134405"/>
            <a:ext cx="3128928" cy="1738293"/>
          </a:xfrm>
          <a:prstGeom prst="rect">
            <a:avLst/>
          </a:prstGeom>
          <a:noFill/>
          <a:ln>
            <a:noFill/>
          </a:ln>
        </p:spPr>
      </p:pic>
      <p:sp>
        <p:nvSpPr>
          <p:cNvPr id="546" name="Google Shape;546;p18"/>
          <p:cNvSpPr/>
          <p:nvPr/>
        </p:nvSpPr>
        <p:spPr>
          <a:xfrm>
            <a:off x="659470" y="978026"/>
            <a:ext cx="10895635" cy="1200288"/>
          </a:xfrm>
          <a:prstGeom prst="rect">
            <a:avLst/>
          </a:prstGeom>
          <a:noFill/>
          <a:ln>
            <a:noFill/>
          </a:ln>
        </p:spPr>
        <p:txBody>
          <a:bodyPr spcFirstLastPara="1" wrap="square" lIns="91425" tIns="45700" rIns="91425" bIns="45700" anchor="t" anchorCtr="0">
            <a:spAutoFit/>
          </a:bodyPr>
          <a:lstStyle/>
          <a:p>
            <a:r>
              <a:rPr lang="vi-VN" sz="3600" b="1">
                <a:solidFill>
                  <a:srgbClr val="00B050"/>
                </a:solidFill>
                <a:latin typeface="Times New Roman" panose="02020603050405020304" pitchFamily="18" charset="0"/>
                <a:cs typeface="Times New Roman" panose="02020603050405020304" pitchFamily="18" charset="0"/>
              </a:rPr>
              <a:t>Câu 2: Những chi tiết nào cho thấy các loài chim đem đến không khí tưng bừng trên cây gạo?</a:t>
            </a:r>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547" name="Google Shape;547;p18"/>
          <p:cNvSpPr/>
          <p:nvPr/>
        </p:nvSpPr>
        <p:spPr>
          <a:xfrm>
            <a:off x="777458" y="2557640"/>
            <a:ext cx="10895634" cy="1938952"/>
          </a:xfrm>
          <a:prstGeom prst="rect">
            <a:avLst/>
          </a:prstGeom>
          <a:noFill/>
          <a:ln>
            <a:noFill/>
          </a:ln>
        </p:spPr>
        <p:txBody>
          <a:bodyPr spcFirstLastPara="1" wrap="square" lIns="91425" tIns="45700" rIns="91425" bIns="45700" anchor="t" anchorCtr="0">
            <a:spAutoFit/>
          </a:bodyPr>
          <a:lstStyle/>
          <a:p>
            <a:r>
              <a:rPr lang="nl-NL" sz="4000">
                <a:solidFill>
                  <a:srgbClr val="FF0000"/>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a:t>
            </a:r>
            <a:r>
              <a:rPr lang="nl-NL" sz="4000" smtClean="0">
                <a:solidFill>
                  <a:srgbClr val="FF0000"/>
                </a:solidFill>
                <a:latin typeface="Times New Roman" panose="02020603050405020304" pitchFamily="18" charset="0"/>
                <a:cs typeface="Times New Roman" panose="02020603050405020304" pitchFamily="18" charset="0"/>
              </a:rPr>
              <a:t>được.</a:t>
            </a:r>
            <a:endParaRPr lang="en-US" sz="4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7">
                                            <p:txEl>
                                              <p:pRg st="0" end="0"/>
                                            </p:txEl>
                                          </p:spTgt>
                                        </p:tgtEl>
                                        <p:attrNameLst>
                                          <p:attrName>style.visibility</p:attrName>
                                        </p:attrNameLst>
                                      </p:cBhvr>
                                      <p:to>
                                        <p:strVal val="visible"/>
                                      </p:to>
                                    </p:set>
                                    <p:anim calcmode="lin" valueType="num">
                                      <p:cBhvr additive="base">
                                        <p:cTn id="12" dur="500"/>
                                        <p:tgtEl>
                                          <p:spTgt spid="5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56" name="Google Shape;556;p1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19" descr="What We Need To Know About Pinkfong | Modern Parenting"/>
          <p:cNvPicPr preferRelativeResize="0"/>
          <p:nvPr/>
        </p:nvPicPr>
        <p:blipFill rotWithShape="1">
          <a:blip r:embed="rId4">
            <a:alphaModFix/>
          </a:blip>
          <a:srcRect/>
          <a:stretch/>
        </p:blipFill>
        <p:spPr>
          <a:xfrm>
            <a:off x="-79024" y="4644517"/>
            <a:ext cx="4065041" cy="2258356"/>
          </a:xfrm>
          <a:prstGeom prst="rect">
            <a:avLst/>
          </a:prstGeom>
          <a:noFill/>
          <a:ln>
            <a:noFill/>
          </a:ln>
        </p:spPr>
      </p:pic>
      <p:sp>
        <p:nvSpPr>
          <p:cNvPr id="558" name="Google Shape;558;p19"/>
          <p:cNvSpPr/>
          <p:nvPr/>
        </p:nvSpPr>
        <p:spPr>
          <a:xfrm>
            <a:off x="190372" y="793800"/>
            <a:ext cx="11902695"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800">
                <a:solidFill>
                  <a:srgbClr val="002060"/>
                </a:solidFill>
                <a:latin typeface="Times New Roman" panose="02020603050405020304" pitchFamily="18" charset="0"/>
                <a:cs typeface="Times New Roman" panose="02020603050405020304" pitchFamily="18" charset="0"/>
                <a:sym typeface="Arial"/>
              </a:rPr>
              <a:t>Câu </a:t>
            </a:r>
            <a:r>
              <a:rPr lang="vi-VN" sz="3800" smtClean="0">
                <a:solidFill>
                  <a:srgbClr val="002060"/>
                </a:solidFill>
                <a:latin typeface="Times New Roman" panose="02020603050405020304" pitchFamily="18" charset="0"/>
                <a:cs typeface="Times New Roman" panose="02020603050405020304" pitchFamily="18" charset="0"/>
                <a:sym typeface="Arial"/>
              </a:rPr>
              <a:t>3</a:t>
            </a:r>
            <a:r>
              <a:rPr lang="en-US" sz="3800" smtClean="0">
                <a:solidFill>
                  <a:srgbClr val="002060"/>
                </a:solidFill>
                <a:latin typeface="Times New Roman" panose="02020603050405020304" pitchFamily="18" charset="0"/>
                <a:cs typeface="Times New Roman" panose="02020603050405020304" pitchFamily="18" charset="0"/>
              </a:rPr>
              <a:t>. </a:t>
            </a:r>
            <a:r>
              <a:rPr lang="vi-VN" sz="3800" smtClean="0">
                <a:solidFill>
                  <a:srgbClr val="002060"/>
                </a:solidFill>
                <a:latin typeface="Times New Roman" panose="02020603050405020304" pitchFamily="18" charset="0"/>
                <a:cs typeface="Times New Roman" panose="02020603050405020304" pitchFamily="18" charset="0"/>
              </a:rPr>
              <a:t>Vì </a:t>
            </a:r>
            <a:r>
              <a:rPr lang="vi-VN" sz="3800">
                <a:solidFill>
                  <a:srgbClr val="002060"/>
                </a:solidFill>
                <a:latin typeface="Times New Roman" panose="02020603050405020304" pitchFamily="18" charset="0"/>
                <a:cs typeface="Times New Roman" panose="02020603050405020304" pitchFamily="18" charset="0"/>
              </a:rPr>
              <a:t>sao trên cây gạo lại có “ ngày hội mùa xuân” ?</a:t>
            </a:r>
            <a:endParaRPr lang="en-US" sz="3800">
              <a:solidFill>
                <a:srgbClr val="002060"/>
              </a:solidFill>
              <a:latin typeface="Times New Roman" panose="02020603050405020304" pitchFamily="18" charset="0"/>
              <a:cs typeface="Times New Roman" panose="02020603050405020304" pitchFamily="18" charset="0"/>
            </a:endParaRPr>
          </a:p>
        </p:txBody>
      </p:sp>
      <p:sp>
        <p:nvSpPr>
          <p:cNvPr id="562" name="Google Shape;562;p19"/>
          <p:cNvSpPr txBox="1"/>
          <p:nvPr/>
        </p:nvSpPr>
        <p:spPr>
          <a:xfrm>
            <a:off x="488170" y="2082069"/>
            <a:ext cx="11307097" cy="1754286"/>
          </a:xfrm>
          <a:prstGeom prst="rect">
            <a:avLst/>
          </a:prstGeom>
          <a:noFill/>
          <a:ln>
            <a:noFill/>
          </a:ln>
        </p:spPr>
        <p:txBody>
          <a:bodyPr spcFirstLastPara="1" wrap="square" lIns="91425" tIns="45700" rIns="91425" bIns="45700" anchor="t" anchorCtr="0">
            <a:spAutoFit/>
          </a:bodyPr>
          <a:lstStyle/>
          <a:p>
            <a:r>
              <a:rPr lang="nl-NL" sz="3600">
                <a:solidFill>
                  <a:srgbClr val="FF0000"/>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Bài 6: Cây gạo trang 27, 28 SGK Tiếng Việt 3 tập 2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0700"/>
            <a:ext cx="9330813"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05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69" name="Google Shape;569;p20"/>
          <p:cNvSpPr/>
          <p:nvPr/>
        </p:nvSpPr>
        <p:spPr>
          <a:xfrm>
            <a:off x="381000" y="381000"/>
            <a:ext cx="11521440" cy="559308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0" descr="What We Need To Know About Pinkfong | Modern Parenting"/>
          <p:cNvPicPr preferRelativeResize="0"/>
          <p:nvPr/>
        </p:nvPicPr>
        <p:blipFill rotWithShape="1">
          <a:blip r:embed="rId4">
            <a:alphaModFix/>
          </a:blip>
          <a:srcRect/>
          <a:stretch/>
        </p:blipFill>
        <p:spPr>
          <a:xfrm flipH="1">
            <a:off x="7775412" y="4267200"/>
            <a:ext cx="4660427" cy="2589126"/>
          </a:xfrm>
          <a:prstGeom prst="rect">
            <a:avLst/>
          </a:prstGeom>
          <a:noFill/>
          <a:ln>
            <a:noFill/>
          </a:ln>
        </p:spPr>
      </p:pic>
      <p:sp>
        <p:nvSpPr>
          <p:cNvPr id="571" name="Google Shape;571;p20"/>
          <p:cNvSpPr/>
          <p:nvPr/>
        </p:nvSpPr>
        <p:spPr>
          <a:xfrm>
            <a:off x="497276" y="658424"/>
            <a:ext cx="1152143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vi-VN" sz="4000" b="1">
                <a:solidFill>
                  <a:srgbClr val="FF0000"/>
                </a:solidFill>
                <a:latin typeface="+mj-lt"/>
                <a:sym typeface="Arial"/>
              </a:rPr>
              <a:t>Câu </a:t>
            </a:r>
            <a:r>
              <a:rPr lang="vi-VN" sz="4000" b="1" smtClean="0">
                <a:solidFill>
                  <a:srgbClr val="FF0000"/>
                </a:solidFill>
                <a:latin typeface="+mj-lt"/>
                <a:sym typeface="Arial"/>
              </a:rPr>
              <a:t>4</a:t>
            </a:r>
            <a:r>
              <a:rPr lang="en-US" sz="4000" b="1" smtClean="0">
                <a:solidFill>
                  <a:srgbClr val="FF0000"/>
                </a:solidFill>
                <a:latin typeface="+mj-lt"/>
              </a:rPr>
              <a:t>. </a:t>
            </a:r>
            <a:r>
              <a:rPr lang="vi-VN" sz="4000" b="1" smtClean="0">
                <a:solidFill>
                  <a:srgbClr val="FF0000"/>
                </a:solidFill>
                <a:latin typeface="+mj-lt"/>
              </a:rPr>
              <a:t>Những </a:t>
            </a:r>
            <a:r>
              <a:rPr lang="vi-VN" sz="4000" b="1">
                <a:solidFill>
                  <a:srgbClr val="FF0000"/>
                </a:solidFill>
                <a:latin typeface="+mj-lt"/>
              </a:rPr>
              <a:t>hình ảnh nào cho thấy cây gạo mang vẻ đẹp mới khi hết mùa hoa</a:t>
            </a:r>
            <a:r>
              <a:rPr lang="vi-VN" sz="4000" b="1" smtClean="0">
                <a:solidFill>
                  <a:srgbClr val="FF0000"/>
                </a:solidFill>
                <a:latin typeface="+mj-lt"/>
              </a:rPr>
              <a:t>?</a:t>
            </a:r>
            <a:endParaRPr sz="4000" b="1">
              <a:solidFill>
                <a:srgbClr val="FF0000"/>
              </a:solidFill>
              <a:latin typeface="+mj-lt"/>
              <a:sym typeface="Arial"/>
            </a:endParaRPr>
          </a:p>
        </p:txBody>
      </p:sp>
      <p:sp>
        <p:nvSpPr>
          <p:cNvPr id="2" name="TextBox 1"/>
          <p:cNvSpPr txBox="1"/>
          <p:nvPr/>
        </p:nvSpPr>
        <p:spPr>
          <a:xfrm>
            <a:off x="581343" y="2152564"/>
            <a:ext cx="11321097" cy="2554545"/>
          </a:xfrm>
          <a:prstGeom prst="rect">
            <a:avLst/>
          </a:prstGeom>
          <a:noFill/>
        </p:spPr>
        <p:txBody>
          <a:bodyPr wrap="square" rtlCol="0">
            <a:spAutoFit/>
          </a:bodyPr>
          <a:lstStyle/>
          <a:p>
            <a:r>
              <a:rPr lang="nl-NL" sz="4000" dirty="0">
                <a:solidFill>
                  <a:srgbClr val="00B050"/>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4000" dirty="0">
              <a:solidFill>
                <a:srgbClr val="00B050"/>
              </a:solidFill>
              <a:latin typeface="Times New Roman" panose="02020603050405020304" pitchFamily="18" charset="0"/>
              <a:cs typeface="Times New Roman" panose="02020603050405020304" pitchFamily="18" charset="0"/>
            </a:endParaRPr>
          </a:p>
          <a:p>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2340305" y="1097280"/>
            <a:ext cx="7511390" cy="5570198"/>
          </a:xfrm>
          <a:prstGeom prst="rect">
            <a:avLst/>
          </a:prstGeom>
          <a:noFill/>
          <a:ln>
            <a:noFill/>
          </a:ln>
        </p:spPr>
      </p:pic>
      <p:grpSp>
        <p:nvGrpSpPr>
          <p:cNvPr id="578" name="Google Shape;578;p21"/>
          <p:cNvGrpSpPr/>
          <p:nvPr/>
        </p:nvGrpSpPr>
        <p:grpSpPr>
          <a:xfrm>
            <a:off x="4282698" y="243112"/>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Nội dung</a:t>
              </a:r>
              <a:endParaRPr sz="4000" b="1">
                <a:solidFill>
                  <a:srgbClr val="FF0000"/>
                </a:solidFill>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615595" y="2985130"/>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9387840" y="3089676"/>
            <a:ext cx="2655718" cy="3829824"/>
          </a:xfrm>
          <a:prstGeom prst="rect">
            <a:avLst/>
          </a:prstGeom>
          <a:noFill/>
          <a:ln>
            <a:noFill/>
          </a:ln>
        </p:spPr>
      </p:pic>
      <p:sp>
        <p:nvSpPr>
          <p:cNvPr id="583" name="Google Shape;583;p21"/>
          <p:cNvSpPr/>
          <p:nvPr/>
        </p:nvSpPr>
        <p:spPr>
          <a:xfrm>
            <a:off x="2659379" y="2372806"/>
            <a:ext cx="6873239" cy="17542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5400" b="1" dirty="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Cây</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gạo</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là</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biểu</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tượng</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đẹp</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của</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làng</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quê</a:t>
            </a:r>
            <a:r>
              <a:rPr lang="en-US" sz="5400" b="1" dirty="0" smtClean="0">
                <a:solidFill>
                  <a:srgbClr val="C00000"/>
                </a:solidFill>
                <a:latin typeface="Fleur De Leah"/>
                <a:ea typeface="Fleur De Leah"/>
                <a:cs typeface="Fleur De Leah"/>
                <a:sym typeface="Fleur De Leah"/>
              </a:rPr>
              <a:t> </a:t>
            </a:r>
            <a:r>
              <a:rPr lang="en-US" sz="5400" b="1" dirty="0" err="1" smtClean="0">
                <a:solidFill>
                  <a:srgbClr val="C00000"/>
                </a:solidFill>
                <a:latin typeface="Fleur De Leah"/>
                <a:ea typeface="Fleur De Leah"/>
                <a:cs typeface="Fleur De Leah"/>
                <a:sym typeface="Fleur De Leah"/>
              </a:rPr>
              <a:t>Việt</a:t>
            </a:r>
            <a:r>
              <a:rPr lang="en-US" sz="5400" b="1" dirty="0" smtClean="0">
                <a:solidFill>
                  <a:srgbClr val="C00000"/>
                </a:solidFill>
                <a:latin typeface="Fleur De Leah"/>
                <a:ea typeface="Fleur De Leah"/>
                <a:cs typeface="Fleur De Leah"/>
                <a:sym typeface="Fleur De Leah"/>
              </a:rPr>
              <a:t> Nam.</a:t>
            </a:r>
            <a:endParaRPr dirty="0"/>
          </a:p>
        </p:txBody>
      </p:sp>
    </p:spTree>
  </p:cSld>
  <p:clrMapOvr>
    <a:masterClrMapping/>
  </p:clrMapOvr>
  <mc:AlternateContent xmlns:mc="http://schemas.openxmlformats.org/markup-compatibility/2006" xmlns:p14="http://schemas.microsoft.com/office/powerpoint/2010/main">
    <mc:Choice Requires="p14">
      <p:transition spd="slow" p14:dur="1400" advTm="514">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22"/>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89" name="Google Shape;589;p22"/>
          <p:cNvGrpSpPr/>
          <p:nvPr/>
        </p:nvGrpSpPr>
        <p:grpSpPr>
          <a:xfrm>
            <a:off x="1569721" y="304800"/>
            <a:ext cx="7741920" cy="1584960"/>
            <a:chOff x="2404550" y="366920"/>
            <a:chExt cx="5706318" cy="1022067"/>
          </a:xfrm>
        </p:grpSpPr>
        <p:pic>
          <p:nvPicPr>
            <p:cNvPr id="590" name="Google Shape;590;p22"/>
            <p:cNvPicPr preferRelativeResize="0"/>
            <p:nvPr/>
          </p:nvPicPr>
          <p:blipFill rotWithShape="1">
            <a:blip r:embed="rId4">
              <a:alphaModFix/>
            </a:blip>
            <a:srcRect/>
            <a:stretch/>
          </p:blipFill>
          <p:spPr>
            <a:xfrm>
              <a:off x="3617703" y="366920"/>
              <a:ext cx="4137763" cy="1022067"/>
            </a:xfrm>
            <a:prstGeom prst="rect">
              <a:avLst/>
            </a:prstGeom>
            <a:noFill/>
            <a:ln>
              <a:noFill/>
            </a:ln>
          </p:spPr>
        </p:pic>
        <p:sp>
          <p:nvSpPr>
            <p:cNvPr id="591" name="Google Shape;591;p22"/>
            <p:cNvSpPr txBox="1"/>
            <p:nvPr/>
          </p:nvSpPr>
          <p:spPr>
            <a:xfrm>
              <a:off x="2404550" y="629097"/>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 lại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advTm="487">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3"/>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597" name="Google Shape;597;p23"/>
          <p:cNvGrpSpPr/>
          <p:nvPr/>
        </p:nvGrpSpPr>
        <p:grpSpPr>
          <a:xfrm>
            <a:off x="11289" y="348302"/>
            <a:ext cx="3626603" cy="1160457"/>
            <a:chOff x="11289" y="348303"/>
            <a:chExt cx="3626603" cy="690904"/>
          </a:xfrm>
        </p:grpSpPr>
        <p:pic>
          <p:nvPicPr>
            <p:cNvPr id="598" name="Google Shape;598;p23"/>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599" name="Google Shape;599;p23"/>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Giọng đọc</a:t>
              </a:r>
              <a:endParaRPr sz="4000" b="1">
                <a:solidFill>
                  <a:srgbClr val="FF0000"/>
                </a:solidFill>
                <a:latin typeface="Arial"/>
                <a:ea typeface="Arial"/>
                <a:cs typeface="Arial"/>
                <a:sym typeface="Arial"/>
              </a:endParaRPr>
            </a:p>
          </p:txBody>
        </p:sp>
      </p:grpSp>
      <p:pic>
        <p:nvPicPr>
          <p:cNvPr id="600" name="Google Shape;600;p23"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601" name="Google Shape;601;p23"/>
          <p:cNvPicPr preferRelativeResize="0"/>
          <p:nvPr/>
        </p:nvPicPr>
        <p:blipFill rotWithShape="1">
          <a:blip r:embed="rId6">
            <a:alphaModFix/>
          </a:blip>
          <a:srcRect/>
          <a:stretch/>
        </p:blipFill>
        <p:spPr>
          <a:xfrm>
            <a:off x="3992879" y="762000"/>
            <a:ext cx="8096397" cy="4602480"/>
          </a:xfrm>
          <a:prstGeom prst="rect">
            <a:avLst/>
          </a:prstGeom>
          <a:noFill/>
          <a:ln>
            <a:noFill/>
          </a:ln>
        </p:spPr>
      </p:pic>
      <p:sp>
        <p:nvSpPr>
          <p:cNvPr id="602" name="Google Shape;602;p23"/>
          <p:cNvSpPr/>
          <p:nvPr/>
        </p:nvSpPr>
        <p:spPr>
          <a:xfrm>
            <a:off x="4804733" y="1174696"/>
            <a:ext cx="6895653" cy="3170058"/>
          </a:xfrm>
          <a:prstGeom prst="rect">
            <a:avLst/>
          </a:prstGeom>
          <a:noFill/>
          <a:ln>
            <a:noFill/>
          </a:ln>
        </p:spPr>
        <p:txBody>
          <a:bodyPr spcFirstLastPara="1" wrap="square" lIns="91425" tIns="45700" rIns="91425" bIns="45700" anchor="t" anchorCtr="0">
            <a:spAutoFit/>
          </a:bodyPr>
          <a:lstStyle/>
          <a:p>
            <a:pPr marL="457200" lvl="0" indent="-457200">
              <a:buClr>
                <a:srgbClr val="7030A0"/>
              </a:buClr>
              <a:buSzPts val="3600"/>
              <a:buFont typeface="Open Sans"/>
              <a:buChar char="-"/>
            </a:pPr>
            <a:r>
              <a:rPr lang="en-US" sz="4000">
                <a:solidFill>
                  <a:srgbClr val="7030A0"/>
                </a:solidFill>
                <a:latin typeface="Times New Roman" panose="02020603050405020304" pitchFamily="18" charset="0"/>
                <a:cs typeface="Times New Roman" panose="02020603050405020304" pitchFamily="18" charset="0"/>
              </a:rPr>
              <a:t>Đọc diễn cảm, nhấn giọng ở những từ ngữ giàu sức gợi tả, gợi cảm</a:t>
            </a:r>
            <a:endParaRPr sz="4000">
              <a:solidFill>
                <a:srgbClr val="7030A0"/>
              </a:solidFill>
              <a:latin typeface="Times New Roman" panose="02020603050405020304" pitchFamily="18" charset="0"/>
              <a:ea typeface="Open Sans"/>
              <a:cs typeface="Times New Roman" panose="02020603050405020304" pitchFamily="18" charset="0"/>
              <a:sym typeface="Open Sans"/>
            </a:endParaRPr>
          </a:p>
          <a:p>
            <a:pPr marL="457200" marR="0" lvl="0" indent="-457200" rtl="0">
              <a:spcBef>
                <a:spcPts val="0"/>
              </a:spcBef>
              <a:spcAft>
                <a:spcPts val="0"/>
              </a:spcAft>
              <a:buClr>
                <a:srgbClr val="7030A0"/>
              </a:buClr>
              <a:buSzPts val="3600"/>
              <a:buFont typeface="Open Sans"/>
              <a:buChar char="-"/>
            </a:pPr>
            <a:r>
              <a:rPr lang="en-US" sz="4000" smtClean="0">
                <a:solidFill>
                  <a:srgbClr val="7030A0"/>
                </a:solidFill>
                <a:latin typeface="Times New Roman" panose="02020603050405020304" pitchFamily="18" charset="0"/>
                <a:ea typeface="Open Sans"/>
                <a:cs typeface="Times New Roman" panose="02020603050405020304" pitchFamily="18" charset="0"/>
                <a:sym typeface="Open Sans"/>
              </a:rPr>
              <a:t>Đọc diễn cảm những hình ảnh so sánh cây gạo, hoa gạo.</a:t>
            </a:r>
            <a:endParaRPr sz="400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500"/>
                                        <p:tgtEl>
                                          <p:spTgt spid="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500"/>
                                        <p:tgtEl>
                                          <p:spTgt spid="6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kumimoji="0" lang="vi-VN" sz="2800" b="0" i="0" u="none" strike="noStrike" kern="0" cap="none" spc="0" normalizeH="0" baseline="0" noProof="0" smtClean="0">
                <a:ln>
                  <a:noFill/>
                </a:ln>
                <a:solidFill>
                  <a:srgbClr val="000000"/>
                </a:solidFill>
                <a:effectLst/>
                <a:uLnTx/>
                <a:uFillTx/>
                <a:latin typeface="Times New Roman" panose="02020603050405020304" pitchFamily="18" charset="0"/>
                <a:ea typeface="Calibri"/>
                <a:cs typeface="Calibri"/>
                <a:sym typeface="Calibri"/>
              </a:rPr>
              <a:t>  </a:t>
            </a:r>
            <a:endParaRPr kumimoji="0" lang="en-US" sz="2800" b="0" i="0" u="none" strike="noStrike" kern="0" cap="none" spc="0" normalizeH="0" baseline="0" noProof="0" smtClean="0">
              <a:ln>
                <a:noFill/>
              </a:ln>
              <a:solidFill>
                <a:srgbClr val="000000"/>
              </a:solidFill>
              <a:effectLst/>
              <a:uLnTx/>
              <a:uFillTx/>
              <a:latin typeface="Aria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smtClean="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Cây gạo già mỗi năm lại trở lại tuổi xuân, cành nặng trĩu những hoa đỏ mọng và đầy tiếng chim hót.</a:t>
            </a:r>
            <a:r>
              <a:rPr kumimoji="0" lang="vi-VN" sz="2800" b="0" i="0" u="none" strike="noStrike" kern="0" cap="none" spc="0" normalizeH="0" baseline="0" noProof="0" smtClean="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endParaRPr kumimoji="0"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15741"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pic>
        <p:nvPicPr>
          <p:cNvPr id="425" name="Google Shape;425;p9"/>
          <p:cNvPicPr preferRelativeResize="0"/>
          <p:nvPr/>
        </p:nvPicPr>
        <p:blipFill rotWithShape="1">
          <a:blip r:embed="rId6">
            <a:alphaModFix/>
          </a:blip>
          <a:srcRect/>
          <a:stretch/>
        </p:blipFill>
        <p:spPr>
          <a:xfrm rot="16200000">
            <a:off x="1403190" y="-906445"/>
            <a:ext cx="690904" cy="3200400"/>
          </a:xfrm>
          <a:prstGeom prst="rect">
            <a:avLst/>
          </a:prstGeom>
          <a:noFill/>
          <a:ln>
            <a:noFill/>
          </a:ln>
        </p:spPr>
      </p:pic>
    </p:spTree>
    <p:extLst>
      <p:ext uri="{BB962C8B-B14F-4D97-AF65-F5344CB8AC3E}">
        <p14:creationId xmlns:p14="http://schemas.microsoft.com/office/powerpoint/2010/main" val="2935137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35" name="Google Shape;435;p10"/>
          <p:cNvPicPr preferRelativeResize="0"/>
          <p:nvPr/>
        </p:nvPicPr>
        <p:blipFill rotWithShape="1">
          <a:blip r:embed="rId4">
            <a:alphaModFix/>
          </a:blip>
          <a:srcRect/>
          <a:stretch/>
        </p:blipFill>
        <p:spPr>
          <a:xfrm rot="16200000">
            <a:off x="1403190" y="-906445"/>
            <a:ext cx="690904" cy="3200400"/>
          </a:xfrm>
          <a:prstGeom prst="rect">
            <a:avLst/>
          </a:prstGeom>
          <a:noFill/>
          <a:ln>
            <a:noFill/>
          </a:ln>
        </p:spPr>
      </p:pic>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r>
              <a:rPr kumimoji="0" lang="vi-VN" sz="3600" b="0" i="0" u="none" strike="noStrike" kern="0" cap="none" spc="0" normalizeH="0" baseline="0" noProof="0" smtClean="0">
                <a:ln>
                  <a:noFill/>
                </a:ln>
                <a:solidFill>
                  <a:srgbClr val="000000"/>
                </a:solidFill>
                <a:effectLst/>
                <a:uLnTx/>
                <a:uFillTx/>
                <a:latin typeface="Times New Roman" panose="02020603050405020304" pitchFamily="18" charset="0"/>
                <a:cs typeface="Arial"/>
                <a:sym typeface="Arial"/>
              </a:rPr>
              <a:t>.</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
            </a:r>
            <a:b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br>
            <a:r>
              <a:rPr kumimoji="0" lang="en-US" sz="3600" b="0" i="1" u="none" strike="noStrike" kern="0" cap="none" spc="0" normalizeH="0" baseline="0" noProof="0" smtClean="0">
                <a:ln>
                  <a:noFill/>
                </a:ln>
                <a:solidFill>
                  <a:srgbClr val="000000"/>
                </a:solidFill>
                <a:effectLst/>
                <a:uLnTx/>
                <a:uFillTx/>
                <a:latin typeface="Arial"/>
                <a:cs typeface="Arial"/>
                <a:sym typeface="Arial"/>
              </a:rPr>
              <a:t>                                                                      </a:t>
            </a:r>
            <a:r>
              <a:rPr kumimoji="0" lang="en-US" sz="3600" b="0" i="1" u="none" strike="noStrike" kern="0" cap="none" spc="0" normalizeH="0" baseline="0" noProof="0" smtClean="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Vũ Tú Nam</a:t>
            </a:r>
            <a:endParaRPr kumimoji="0" sz="3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extLst>
      <p:ext uri="{BB962C8B-B14F-4D97-AF65-F5344CB8AC3E}">
        <p14:creationId xmlns:p14="http://schemas.microsoft.com/office/powerpoint/2010/main" val="3461732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4"/>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608" name="Google Shape;608;p24"/>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09" name="Google Shape;609;p24"/>
          <p:cNvGrpSpPr/>
          <p:nvPr/>
        </p:nvGrpSpPr>
        <p:grpSpPr>
          <a:xfrm>
            <a:off x="2546575" y="624842"/>
            <a:ext cx="6747370" cy="1018804"/>
            <a:chOff x="-77943" y="348304"/>
            <a:chExt cx="2853259" cy="690904"/>
          </a:xfrm>
        </p:grpSpPr>
        <p:pic>
          <p:nvPicPr>
            <p:cNvPr id="610" name="Google Shape;610;p24"/>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611" name="Google Shape;611;p24"/>
            <p:cNvSpPr txBox="1"/>
            <p:nvPr/>
          </p:nvSpPr>
          <p:spPr>
            <a:xfrm>
              <a:off x="-77943" y="474600"/>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Times New Roman" panose="02020603050405020304" pitchFamily="18" charset="0"/>
                  <a:cs typeface="Times New Roman" panose="02020603050405020304" pitchFamily="18" charset="0"/>
                  <a:sym typeface="Arial"/>
                </a:rPr>
                <a:t>Tiêu chí nhận xét</a:t>
              </a:r>
              <a:endParaRPr sz="36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612" name="Google Shape;612;p24"/>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1</a:t>
            </a:r>
            <a:r>
              <a:rPr lang="vi-VN" sz="3200" b="1" i="1">
                <a:solidFill>
                  <a:srgbClr val="002060"/>
                </a:solidFill>
                <a:latin typeface="+mj-lt"/>
                <a:ea typeface="Questrial"/>
                <a:cs typeface="Questrial"/>
                <a:sym typeface="Questrial"/>
              </a:rPr>
              <a:t>.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613" name="Google Shape;613;p24"/>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2. Ngắt, nghỉ hơi đúng chỗ</a:t>
            </a:r>
            <a:endParaRPr>
              <a:latin typeface="Times New Roman" panose="02020603050405020304" pitchFamily="18" charset="0"/>
              <a:cs typeface="Times New Roman" panose="02020603050405020304" pitchFamily="18" charset="0"/>
            </a:endParaRPr>
          </a:p>
        </p:txBody>
      </p:sp>
      <p:sp>
        <p:nvSpPr>
          <p:cNvPr id="614" name="Google Shape;614;p24"/>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3. Tốc độ đọc đạt yêu cầu</a:t>
            </a:r>
            <a:endParaRPr>
              <a:latin typeface="Times New Roman" panose="02020603050405020304" pitchFamily="18" charset="0"/>
              <a:cs typeface="Times New Roman" panose="02020603050405020304" pitchFamily="18" charset="0"/>
            </a:endParaRPr>
          </a:p>
        </p:txBody>
      </p:sp>
      <p:pic>
        <p:nvPicPr>
          <p:cNvPr id="615" name="Google Shape;615;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616" name="Google Shape;616;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617" name="Google Shape;617;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618" name="Google Shape;618;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619" name="Google Shape;619;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620" name="Google Shape;620;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621" name="Google Shape;621;p24"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622" name="Google Shape;622;p24"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623" name="Google Shape;623;p24"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p:transition spd="slow" advTm="205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822"/>
                                        <p:tgtEl>
                                          <p:spTgt spid="612"/>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1822"/>
                                        <p:tgtEl>
                                          <p:spTgt spid="613"/>
                                        </p:tgtEl>
                                      </p:cBhvr>
                                    </p:animEffect>
                                  </p:childTnLst>
                                </p:cTn>
                              </p:par>
                              <p:par>
                                <p:cTn id="11" presetID="10" presetClass="entr" presetSubtype="0" fill="hold" nodeType="withEffect">
                                  <p:stCondLst>
                                    <p:cond delay="0"/>
                                  </p:stCondLst>
                                  <p:childTnLst>
                                    <p:set>
                                      <p:cBhvr>
                                        <p:cTn id="12" dur="1" fill="hold">
                                          <p:stCondLst>
                                            <p:cond delay="0"/>
                                          </p:stCondLst>
                                        </p:cTn>
                                        <p:tgtEl>
                                          <p:spTgt spid="614"/>
                                        </p:tgtEl>
                                        <p:attrNameLst>
                                          <p:attrName>style.visibility</p:attrName>
                                        </p:attrNameLst>
                                      </p:cBhvr>
                                      <p:to>
                                        <p:strVal val="visible"/>
                                      </p:to>
                                    </p:set>
                                    <p:animEffect transition="in" filter="fade">
                                      <p:cBhvr>
                                        <p:cTn id="13" dur="1822"/>
                                        <p:tgtEl>
                                          <p:spTgt spid="6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
                                        </p:tgtEl>
                                        <p:attrNameLst>
                                          <p:attrName>style.visibility</p:attrName>
                                        </p:attrNameLst>
                                      </p:cBhvr>
                                      <p:to>
                                        <p:strVal val="visible"/>
                                      </p:to>
                                    </p:set>
                                    <p:animEffect transition="in" filter="fade">
                                      <p:cBhvr>
                                        <p:cTn id="18" dur="500"/>
                                        <p:tgtEl>
                                          <p:spTgt spid="615"/>
                                        </p:tgtEl>
                                      </p:cBhvr>
                                    </p:animEffec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500"/>
                                        <p:tgtEl>
                                          <p:spTgt spid="616"/>
                                        </p:tgtEl>
                                      </p:cBhvr>
                                    </p:animEffect>
                                  </p:childTnLst>
                                </p:cTn>
                              </p:par>
                              <p:par>
                                <p:cTn id="22" presetID="10" presetClass="entr" presetSubtype="0" fill="hold" nodeType="withEffect">
                                  <p:stCondLst>
                                    <p:cond delay="0"/>
                                  </p:stCondLst>
                                  <p:childTnLst>
                                    <p:set>
                                      <p:cBhvr>
                                        <p:cTn id="23" dur="1" fill="hold">
                                          <p:stCondLst>
                                            <p:cond delay="0"/>
                                          </p:stCondLst>
                                        </p:cTn>
                                        <p:tgtEl>
                                          <p:spTgt spid="617"/>
                                        </p:tgtEl>
                                        <p:attrNameLst>
                                          <p:attrName>style.visibility</p:attrName>
                                        </p:attrNameLst>
                                      </p:cBhvr>
                                      <p:to>
                                        <p:strVal val="visible"/>
                                      </p:to>
                                    </p:set>
                                    <p:animEffect transition="in" filter="fade">
                                      <p:cBhvr>
                                        <p:cTn id="24" dur="500"/>
                                        <p:tgtEl>
                                          <p:spTgt spid="617"/>
                                        </p:tgtEl>
                                      </p:cBhvr>
                                    </p:animEffect>
                                  </p:childTnLst>
                                </p:cTn>
                              </p:par>
                              <p:par>
                                <p:cTn id="25" presetID="10" presetClass="entr" presetSubtype="0" fill="hold" nodeType="withEffect">
                                  <p:stCondLst>
                                    <p:cond delay="0"/>
                                  </p:stCondLst>
                                  <p:childTnLst>
                                    <p:set>
                                      <p:cBhvr>
                                        <p:cTn id="26" dur="1" fill="hold">
                                          <p:stCondLst>
                                            <p:cond delay="0"/>
                                          </p:stCondLst>
                                        </p:cTn>
                                        <p:tgtEl>
                                          <p:spTgt spid="618"/>
                                        </p:tgtEl>
                                        <p:attrNameLst>
                                          <p:attrName>style.visibility</p:attrName>
                                        </p:attrNameLst>
                                      </p:cBhvr>
                                      <p:to>
                                        <p:strVal val="visible"/>
                                      </p:to>
                                    </p:set>
                                    <p:animEffect transition="in" filter="fade">
                                      <p:cBhvr>
                                        <p:cTn id="27" dur="500"/>
                                        <p:tgtEl>
                                          <p:spTgt spid="618"/>
                                        </p:tgtEl>
                                      </p:cBhvr>
                                    </p:animEffect>
                                  </p:childTnLst>
                                </p:cTn>
                              </p:par>
                              <p:par>
                                <p:cTn id="28" presetID="10" presetClass="entr" presetSubtype="0" fill="hold" nodeType="withEffect">
                                  <p:stCondLst>
                                    <p:cond delay="0"/>
                                  </p:stCondLst>
                                  <p:childTnLst>
                                    <p:set>
                                      <p:cBhvr>
                                        <p:cTn id="29" dur="1" fill="hold">
                                          <p:stCondLst>
                                            <p:cond delay="0"/>
                                          </p:stCondLst>
                                        </p:cTn>
                                        <p:tgtEl>
                                          <p:spTgt spid="619"/>
                                        </p:tgtEl>
                                        <p:attrNameLst>
                                          <p:attrName>style.visibility</p:attrName>
                                        </p:attrNameLst>
                                      </p:cBhvr>
                                      <p:to>
                                        <p:strVal val="visible"/>
                                      </p:to>
                                    </p:set>
                                    <p:animEffect transition="in" filter="fade">
                                      <p:cBhvr>
                                        <p:cTn id="30" dur="500"/>
                                        <p:tgtEl>
                                          <p:spTgt spid="619"/>
                                        </p:tgtEl>
                                      </p:cBhvr>
                                    </p:animEffect>
                                  </p:childTnLst>
                                </p:cTn>
                              </p:par>
                              <p:par>
                                <p:cTn id="31" presetID="10" presetClass="entr" presetSubtype="0" fill="hold" nodeType="withEffect">
                                  <p:stCondLst>
                                    <p:cond delay="0"/>
                                  </p:stCondLst>
                                  <p:childTnLst>
                                    <p:set>
                                      <p:cBhvr>
                                        <p:cTn id="32" dur="1" fill="hold">
                                          <p:stCondLst>
                                            <p:cond delay="0"/>
                                          </p:stCondLst>
                                        </p:cTn>
                                        <p:tgtEl>
                                          <p:spTgt spid="620"/>
                                        </p:tgtEl>
                                        <p:attrNameLst>
                                          <p:attrName>style.visibility</p:attrName>
                                        </p:attrNameLst>
                                      </p:cBhvr>
                                      <p:to>
                                        <p:strVal val="visible"/>
                                      </p:to>
                                    </p:set>
                                    <p:animEffect transition="in" filter="fade">
                                      <p:cBhvr>
                                        <p:cTn id="33" dur="500"/>
                                        <p:tgtEl>
                                          <p:spTgt spid="620"/>
                                        </p:tgtEl>
                                      </p:cBhvr>
                                    </p:animEffect>
                                  </p:childTnLst>
                                </p:cTn>
                              </p:par>
                              <p:par>
                                <p:cTn id="34" presetID="10" presetClass="entr" presetSubtype="0" fill="hold" nodeType="withEffect">
                                  <p:stCondLst>
                                    <p:cond delay="0"/>
                                  </p:stCondLst>
                                  <p:childTnLst>
                                    <p:set>
                                      <p:cBhvr>
                                        <p:cTn id="35" dur="1" fill="hold">
                                          <p:stCondLst>
                                            <p:cond delay="0"/>
                                          </p:stCondLst>
                                        </p:cTn>
                                        <p:tgtEl>
                                          <p:spTgt spid="621"/>
                                        </p:tgtEl>
                                        <p:attrNameLst>
                                          <p:attrName>style.visibility</p:attrName>
                                        </p:attrNameLst>
                                      </p:cBhvr>
                                      <p:to>
                                        <p:strVal val="visible"/>
                                      </p:to>
                                    </p:set>
                                    <p:animEffect transition="in" filter="fade">
                                      <p:cBhvr>
                                        <p:cTn id="36" dur="500"/>
                                        <p:tgtEl>
                                          <p:spTgt spid="621"/>
                                        </p:tgtEl>
                                      </p:cBhvr>
                                    </p:animEffect>
                                  </p:childTnLst>
                                </p:cTn>
                              </p:par>
                              <p:par>
                                <p:cTn id="37" presetID="10" presetClass="entr" presetSubtype="0" fill="hold" nodeType="withEffect">
                                  <p:stCondLst>
                                    <p:cond delay="0"/>
                                  </p:stCondLst>
                                  <p:childTnLst>
                                    <p:set>
                                      <p:cBhvr>
                                        <p:cTn id="38" dur="1" fill="hold">
                                          <p:stCondLst>
                                            <p:cond delay="0"/>
                                          </p:stCondLst>
                                        </p:cTn>
                                        <p:tgtEl>
                                          <p:spTgt spid="622"/>
                                        </p:tgtEl>
                                        <p:attrNameLst>
                                          <p:attrName>style.visibility</p:attrName>
                                        </p:attrNameLst>
                                      </p:cBhvr>
                                      <p:to>
                                        <p:strVal val="visible"/>
                                      </p:to>
                                    </p:set>
                                    <p:animEffect transition="in" filter="fade">
                                      <p:cBhvr>
                                        <p:cTn id="39" dur="500"/>
                                        <p:tgtEl>
                                          <p:spTgt spid="622"/>
                                        </p:tgtEl>
                                      </p:cBhvr>
                                    </p:animEffect>
                                  </p:childTnLst>
                                </p:cTn>
                              </p:par>
                              <p:par>
                                <p:cTn id="40" presetID="10" presetClass="entr" presetSubtype="0" fill="hold" nodeType="withEffect">
                                  <p:stCondLst>
                                    <p:cond delay="0"/>
                                  </p:stCondLst>
                                  <p:childTnLst>
                                    <p:set>
                                      <p:cBhvr>
                                        <p:cTn id="41" dur="1" fill="hold">
                                          <p:stCondLst>
                                            <p:cond delay="0"/>
                                          </p:stCondLst>
                                        </p:cTn>
                                        <p:tgtEl>
                                          <p:spTgt spid="623"/>
                                        </p:tgtEl>
                                        <p:attrNameLst>
                                          <p:attrName>style.visibility</p:attrName>
                                        </p:attrNameLst>
                                      </p:cBhvr>
                                      <p:to>
                                        <p:strVal val="visible"/>
                                      </p:to>
                                    </p:set>
                                    <p:animEffect transition="in" filter="fade">
                                      <p:cBhvr>
                                        <p:cTn id="42"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27"/>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651" name="Google Shape;651;p27"/>
          <p:cNvGrpSpPr/>
          <p:nvPr/>
        </p:nvGrpSpPr>
        <p:grpSpPr>
          <a:xfrm>
            <a:off x="2777067" y="230010"/>
            <a:ext cx="6141155" cy="2626079"/>
            <a:chOff x="2777067" y="230010"/>
            <a:chExt cx="6141155" cy="2626079"/>
          </a:xfrm>
        </p:grpSpPr>
        <p:pic>
          <p:nvPicPr>
            <p:cNvPr id="652" name="Google Shape;652;p27"/>
            <p:cNvPicPr preferRelativeResize="0"/>
            <p:nvPr/>
          </p:nvPicPr>
          <p:blipFill rotWithShape="1">
            <a:blip r:embed="rId4">
              <a:alphaModFix/>
            </a:blip>
            <a:srcRect/>
            <a:stretch/>
          </p:blipFill>
          <p:spPr>
            <a:xfrm>
              <a:off x="2777067" y="230010"/>
              <a:ext cx="6141155" cy="2626079"/>
            </a:xfrm>
            <a:prstGeom prst="rect">
              <a:avLst/>
            </a:prstGeom>
            <a:noFill/>
            <a:ln>
              <a:noFill/>
            </a:ln>
          </p:spPr>
        </p:pic>
        <p:sp>
          <p:nvSpPr>
            <p:cNvPr id="653" name="Google Shape;653;p27"/>
            <p:cNvSpPr txBox="1"/>
            <p:nvPr/>
          </p:nvSpPr>
          <p:spPr>
            <a:xfrm>
              <a:off x="2994485" y="606599"/>
              <a:ext cx="570631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a:solidFill>
                    <a:schemeClr val="dk1"/>
                  </a:solidFill>
                  <a:latin typeface="Pattaya"/>
                  <a:ea typeface="Pattaya"/>
                  <a:cs typeface="Pattaya"/>
                  <a:sym typeface="Pattaya"/>
                </a:rPr>
                <a:t>Cảm ơn các bạn, chúng tớ đã sẵn sàng cho ngày học mới!</a:t>
              </a:r>
              <a:endParaRPr sz="3600">
                <a:solidFill>
                  <a:schemeClr val="dk1"/>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
                                        <p:tgtEl>
                                          <p:spTgt spid="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1"/>
                                        </p:tgtEl>
                                        <p:attrNameLst>
                                          <p:attrName>style.visibility</p:attrName>
                                        </p:attrNameLst>
                                      </p:cBhvr>
                                      <p:to>
                                        <p:strVal val="visible"/>
                                      </p:to>
                                    </p:set>
                                    <p:animEffect transition="in" filter="fade">
                                      <p:cBhvr>
                                        <p:cTn id="12" dur="10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
          <p:cNvPicPr preferRelativeResize="0"/>
          <p:nvPr/>
        </p:nvPicPr>
        <p:blipFill rotWithShape="1">
          <a:blip r:embed="rId3">
            <a:alphaModFix/>
          </a:blip>
          <a:srcRect l="11625" b="15761"/>
          <a:stretch/>
        </p:blipFill>
        <p:spPr>
          <a:xfrm>
            <a:off x="-4554" y="1673"/>
            <a:ext cx="12196554" cy="6856327"/>
          </a:xfrm>
          <a:prstGeom prst="rect">
            <a:avLst/>
          </a:prstGeom>
          <a:noFill/>
          <a:ln>
            <a:noFill/>
          </a:ln>
        </p:spPr>
      </p:pic>
      <p:grpSp>
        <p:nvGrpSpPr>
          <p:cNvPr id="345" name="Google Shape;345;p2"/>
          <p:cNvGrpSpPr/>
          <p:nvPr/>
        </p:nvGrpSpPr>
        <p:grpSpPr>
          <a:xfrm>
            <a:off x="3032760" y="396240"/>
            <a:ext cx="6096000" cy="3032760"/>
            <a:chOff x="3032760" y="396240"/>
            <a:chExt cx="6096000" cy="3032760"/>
          </a:xfrm>
        </p:grpSpPr>
        <p:pic>
          <p:nvPicPr>
            <p:cNvPr id="346" name="Google Shape;346;p2"/>
            <p:cNvPicPr preferRelativeResize="0"/>
            <p:nvPr/>
          </p:nvPicPr>
          <p:blipFill rotWithShape="1">
            <a:blip r:embed="rId4">
              <a:alphaModFix/>
            </a:blip>
            <a:srcRect/>
            <a:stretch/>
          </p:blipFill>
          <p:spPr>
            <a:xfrm flipH="1">
              <a:off x="3032760" y="396240"/>
              <a:ext cx="6096000" cy="3032760"/>
            </a:xfrm>
            <a:prstGeom prst="rect">
              <a:avLst/>
            </a:prstGeom>
            <a:noFill/>
            <a:ln>
              <a:noFill/>
            </a:ln>
          </p:spPr>
        </p:pic>
        <p:sp>
          <p:nvSpPr>
            <p:cNvPr id="347" name="Google Shape;347;p2"/>
            <p:cNvSpPr txBox="1"/>
            <p:nvPr/>
          </p:nvSpPr>
          <p:spPr>
            <a:xfrm>
              <a:off x="3363192" y="1035457"/>
              <a:ext cx="512351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400" b="1" i="0" u="none" strike="noStrike" cap="none">
                  <a:solidFill>
                    <a:srgbClr val="002060"/>
                  </a:solidFill>
                  <a:latin typeface="+mj-lt"/>
                  <a:sym typeface="Arial"/>
                </a:rPr>
                <a:t>Bài </a:t>
              </a:r>
              <a:r>
                <a:rPr lang="en-US" sz="5400" b="1" i="0" u="none" strike="noStrike" cap="none" smtClean="0">
                  <a:solidFill>
                    <a:srgbClr val="002060"/>
                  </a:solidFill>
                  <a:latin typeface="+mj-lt"/>
                  <a:sym typeface="Arial"/>
                </a:rPr>
                <a:t>6</a:t>
              </a:r>
              <a:endParaRPr>
                <a:latin typeface="+mj-lt"/>
              </a:endParaRPr>
            </a:p>
            <a:p>
              <a:pPr marL="0" marR="0" lvl="0" indent="0" algn="ctr" rtl="0">
                <a:spcBef>
                  <a:spcPts val="0"/>
                </a:spcBef>
                <a:spcAft>
                  <a:spcPts val="0"/>
                </a:spcAft>
                <a:buNone/>
              </a:pPr>
              <a:r>
                <a:rPr lang="en-US" sz="5400" b="1" i="0" u="none" strike="noStrike" cap="none" smtClean="0">
                  <a:solidFill>
                    <a:srgbClr val="FF0000"/>
                  </a:solidFill>
                  <a:latin typeface="Times New Roman" panose="02020603050405020304" pitchFamily="18" charset="0"/>
                  <a:cs typeface="Times New Roman" panose="02020603050405020304" pitchFamily="18" charset="0"/>
                  <a:sym typeface="Arial"/>
                </a:rPr>
                <a:t>Cây gạo</a:t>
              </a:r>
              <a:endParaRPr>
                <a:solidFill>
                  <a:srgbClr val="FF0000"/>
                </a:solidFill>
                <a:latin typeface="Times New Roman" panose="02020603050405020304" pitchFamily="18" charset="0"/>
                <a:cs typeface="Times New Roman" panose="02020603050405020304" pitchFamily="18" charset="0"/>
              </a:endParaRPr>
            </a:p>
          </p:txBody>
        </p:sp>
      </p:grpSp>
      <p:grpSp>
        <p:nvGrpSpPr>
          <p:cNvPr id="348" name="Google Shape;348;p2"/>
          <p:cNvGrpSpPr/>
          <p:nvPr/>
        </p:nvGrpSpPr>
        <p:grpSpPr>
          <a:xfrm>
            <a:off x="6914589" y="3055845"/>
            <a:ext cx="2639098" cy="750575"/>
            <a:chOff x="6914589" y="3055845"/>
            <a:chExt cx="2639098" cy="750575"/>
          </a:xfrm>
        </p:grpSpPr>
        <p:pic>
          <p:nvPicPr>
            <p:cNvPr id="349" name="Google Shape;349;p2"/>
            <p:cNvPicPr preferRelativeResize="0"/>
            <p:nvPr/>
          </p:nvPicPr>
          <p:blipFill rotWithShape="1">
            <a:blip r:embed="rId5">
              <a:alphaModFix/>
            </a:blip>
            <a:srcRect/>
            <a:stretch/>
          </p:blipFill>
          <p:spPr>
            <a:xfrm>
              <a:off x="6914589" y="3055845"/>
              <a:ext cx="2639098" cy="692763"/>
            </a:xfrm>
            <a:prstGeom prst="rect">
              <a:avLst/>
            </a:prstGeom>
            <a:noFill/>
            <a:ln>
              <a:noFill/>
            </a:ln>
          </p:spPr>
        </p:pic>
        <p:sp>
          <p:nvSpPr>
            <p:cNvPr id="350" name="Google Shape;350;p2"/>
            <p:cNvSpPr txBox="1"/>
            <p:nvPr/>
          </p:nvSpPr>
          <p:spPr>
            <a:xfrm>
              <a:off x="6984889" y="3160130"/>
              <a:ext cx="20160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600" b="1" i="1" u="none" strike="noStrike" cap="none">
                  <a:solidFill>
                    <a:srgbClr val="C00000"/>
                  </a:solidFill>
                  <a:latin typeface="Pattaya"/>
                  <a:ea typeface="Pattaya"/>
                  <a:cs typeface="Pattaya"/>
                  <a:sym typeface="Pattaya"/>
                </a:rPr>
                <a:t>Tiết </a:t>
              </a:r>
              <a:r>
                <a:rPr lang="en-US" sz="3600" b="1" i="1" smtClean="0">
                  <a:solidFill>
                    <a:srgbClr val="C00000"/>
                  </a:solidFill>
                  <a:latin typeface="Pattaya"/>
                  <a:ea typeface="Pattaya"/>
                  <a:cs typeface="Pattaya"/>
                  <a:sym typeface="Pattaya"/>
                </a:rPr>
                <a:t>4 + 5</a:t>
              </a:r>
              <a:endParaRPr sz="3600" b="1" i="1">
                <a:solidFill>
                  <a:srgbClr val="C00000"/>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par>
                                <p:cTn id="8" presetID="10" presetClass="entr" presetSubtype="0" fill="hold" nodeType="withEffect">
                                  <p:stCondLst>
                                    <p:cond delay="100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356" name="Google Shape;356;p3"/>
          <p:cNvSpPr/>
          <p:nvPr/>
        </p:nvSpPr>
        <p:spPr>
          <a:xfrm>
            <a:off x="699009" y="823038"/>
            <a:ext cx="10816559" cy="5317631"/>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3"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grpSp>
        <p:nvGrpSpPr>
          <p:cNvPr id="358" name="Google Shape;358;p3"/>
          <p:cNvGrpSpPr/>
          <p:nvPr/>
        </p:nvGrpSpPr>
        <p:grpSpPr>
          <a:xfrm>
            <a:off x="2899975" y="366920"/>
            <a:ext cx="5706318" cy="1022067"/>
            <a:chOff x="2662906" y="366920"/>
            <a:chExt cx="5706318" cy="1022067"/>
          </a:xfrm>
        </p:grpSpPr>
        <p:pic>
          <p:nvPicPr>
            <p:cNvPr id="359" name="Google Shape;359;p3"/>
            <p:cNvPicPr preferRelativeResize="0"/>
            <p:nvPr/>
          </p:nvPicPr>
          <p:blipFill rotWithShape="1">
            <a:blip r:embed="rId5">
              <a:alphaModFix/>
            </a:blip>
            <a:srcRect/>
            <a:stretch/>
          </p:blipFill>
          <p:spPr>
            <a:xfrm>
              <a:off x="3861878" y="366920"/>
              <a:ext cx="3893589" cy="1022067"/>
            </a:xfrm>
            <a:prstGeom prst="rect">
              <a:avLst/>
            </a:prstGeom>
            <a:noFill/>
            <a:ln>
              <a:noFill/>
            </a:ln>
          </p:spPr>
        </p:pic>
        <p:sp>
          <p:nvSpPr>
            <p:cNvPr id="360" name="Google Shape;360;p3"/>
            <p:cNvSpPr txBox="1"/>
            <p:nvPr/>
          </p:nvSpPr>
          <p:spPr>
            <a:xfrm>
              <a:off x="2662906" y="462454"/>
              <a:ext cx="570631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rgbClr val="FF0000"/>
                  </a:solidFill>
                  <a:latin typeface="+mj-lt"/>
                  <a:ea typeface="Pattaya"/>
                  <a:cs typeface="Pattaya"/>
                  <a:sym typeface="Pattaya"/>
                </a:rPr>
                <a:t>Mục tiêu</a:t>
              </a:r>
              <a:endParaRPr sz="4800">
                <a:solidFill>
                  <a:srgbClr val="FF0000"/>
                </a:solidFill>
                <a:latin typeface="+mj-lt"/>
                <a:ea typeface="Pattaya"/>
                <a:cs typeface="Pattaya"/>
                <a:sym typeface="Pattaya"/>
              </a:endParaRPr>
            </a:p>
          </p:txBody>
        </p:sp>
      </p:grpSp>
      <p:pic>
        <p:nvPicPr>
          <p:cNvPr id="361" name="Google Shape;361;p3" descr="Paper Airplane Png - Yellow Paper Plane Png, Transparent Png - kindpng"/>
          <p:cNvPicPr preferRelativeResize="0"/>
          <p:nvPr/>
        </p:nvPicPr>
        <p:blipFill rotWithShape="1">
          <a:blip r:embed="rId6">
            <a:alphaModFix/>
          </a:blip>
          <a:srcRect/>
          <a:stretch/>
        </p:blipFill>
        <p:spPr>
          <a:xfrm>
            <a:off x="1493735" y="1935019"/>
            <a:ext cx="1169171" cy="711019"/>
          </a:xfrm>
          <a:prstGeom prst="rect">
            <a:avLst/>
          </a:prstGeom>
          <a:noFill/>
          <a:ln>
            <a:noFill/>
          </a:ln>
        </p:spPr>
      </p:pic>
      <p:sp>
        <p:nvSpPr>
          <p:cNvPr id="362" name="Google Shape;362;p3"/>
          <p:cNvSpPr txBox="1"/>
          <p:nvPr/>
        </p:nvSpPr>
        <p:spPr>
          <a:xfrm>
            <a:off x="2626388" y="1925616"/>
            <a:ext cx="8380453" cy="553998"/>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Đọc đúng, trôi chảy; đọc diễn cảm bài đọc.</a:t>
            </a:r>
            <a:endParaRPr sz="3600" b="1">
              <a:solidFill>
                <a:srgbClr val="0C0C0C"/>
              </a:solidFill>
              <a:latin typeface="+mj-lt"/>
              <a:ea typeface="Questrial"/>
              <a:cs typeface="Questrial"/>
              <a:sym typeface="Questrial"/>
            </a:endParaRPr>
          </a:p>
        </p:txBody>
      </p:sp>
      <p:sp>
        <p:nvSpPr>
          <p:cNvPr id="363" name="Google Shape;363;p3"/>
          <p:cNvSpPr txBox="1"/>
          <p:nvPr/>
        </p:nvSpPr>
        <p:spPr>
          <a:xfrm>
            <a:off x="2753219" y="3063818"/>
            <a:ext cx="8126793" cy="110799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Trình bày được nội dung, ý nghĩa của câu chuyện.</a:t>
            </a:r>
            <a:endParaRPr sz="3600" b="1">
              <a:solidFill>
                <a:srgbClr val="0C0C0C"/>
              </a:solidFill>
              <a:latin typeface="+mj-lt"/>
              <a:ea typeface="Questrial"/>
              <a:cs typeface="Questrial"/>
              <a:sym typeface="Questrial"/>
            </a:endParaRPr>
          </a:p>
        </p:txBody>
      </p:sp>
      <p:pic>
        <p:nvPicPr>
          <p:cNvPr id="364" name="Google Shape;364;p3" descr="Paper Airplane Png - Yellow Paper Plane Png, Transparent Png - kindpng"/>
          <p:cNvPicPr preferRelativeResize="0"/>
          <p:nvPr/>
        </p:nvPicPr>
        <p:blipFill rotWithShape="1">
          <a:blip r:embed="rId6">
            <a:alphaModFix/>
          </a:blip>
          <a:srcRect/>
          <a:stretch/>
        </p:blipFill>
        <p:spPr>
          <a:xfrm>
            <a:off x="1513514" y="3234342"/>
            <a:ext cx="1169171" cy="711019"/>
          </a:xfrm>
          <a:prstGeom prst="rect">
            <a:avLst/>
          </a:prstGeom>
          <a:noFill/>
          <a:ln>
            <a:noFill/>
          </a:ln>
        </p:spPr>
      </p:pic>
      <p:pic>
        <p:nvPicPr>
          <p:cNvPr id="365" name="Google Shape;365;p3" descr="Paper Airplane Png - Yellow Paper Plane Png, Transparent Png - kindpng"/>
          <p:cNvPicPr preferRelativeResize="0"/>
          <p:nvPr/>
        </p:nvPicPr>
        <p:blipFill rotWithShape="1">
          <a:blip r:embed="rId6">
            <a:alphaModFix/>
          </a:blip>
          <a:srcRect/>
          <a:stretch/>
        </p:blipFill>
        <p:spPr>
          <a:xfrm>
            <a:off x="3721697" y="4546619"/>
            <a:ext cx="1169171" cy="711019"/>
          </a:xfrm>
          <a:prstGeom prst="rect">
            <a:avLst/>
          </a:prstGeom>
          <a:noFill/>
          <a:ln>
            <a:noFill/>
          </a:ln>
        </p:spPr>
      </p:pic>
      <p:sp>
        <p:nvSpPr>
          <p:cNvPr id="366" name="Google Shape;366;p3"/>
          <p:cNvSpPr txBox="1"/>
          <p:nvPr/>
        </p:nvSpPr>
        <p:spPr>
          <a:xfrm>
            <a:off x="4782625" y="4425096"/>
            <a:ext cx="622421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b="1" dirty="0" err="1" smtClean="0">
                <a:solidFill>
                  <a:schemeClr val="dk1"/>
                </a:solidFill>
                <a:latin typeface="Times New Roman" panose="02020603050405020304" pitchFamily="18" charset="0"/>
                <a:ea typeface="Questrial"/>
                <a:cs typeface="Times New Roman" panose="02020603050405020304" pitchFamily="18" charset="0"/>
                <a:sym typeface="Questrial"/>
              </a:rPr>
              <a:t>Biết</a:t>
            </a:r>
            <a:r>
              <a:rPr lang="en-US" sz="3600" b="1" dirty="0" smtClean="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smtClean="0">
                <a:solidFill>
                  <a:schemeClr val="dk1"/>
                </a:solidFill>
                <a:latin typeface="Times New Roman" panose="02020603050405020304" pitchFamily="18" charset="0"/>
                <a:ea typeface="Questrial"/>
                <a:cs typeface="Times New Roman" panose="02020603050405020304" pitchFamily="18" charset="0"/>
                <a:sym typeface="Questrial"/>
              </a:rPr>
              <a:t>được</a:t>
            </a:r>
            <a:r>
              <a:rPr lang="en-US" sz="3600" b="1" dirty="0" smtClean="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smtClean="0">
                <a:solidFill>
                  <a:schemeClr val="dk1"/>
                </a:solidFill>
                <a:latin typeface="Times New Roman" panose="02020603050405020304" pitchFamily="18" charset="0"/>
                <a:ea typeface="Questrial"/>
                <a:cs typeface="Times New Roman" panose="02020603050405020304" pitchFamily="18" charset="0"/>
                <a:sym typeface="Questrial"/>
              </a:rPr>
              <a:t>vẻ</a:t>
            </a:r>
            <a:r>
              <a:rPr lang="en-US" sz="3600" b="1" dirty="0" smtClean="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smtClean="0">
                <a:solidFill>
                  <a:schemeClr val="dk1"/>
                </a:solidFill>
                <a:latin typeface="Times New Roman" panose="02020603050405020304" pitchFamily="18" charset="0"/>
                <a:ea typeface="Questrial"/>
                <a:cs typeface="Times New Roman" panose="02020603050405020304" pitchFamily="18" charset="0"/>
                <a:sym typeface="Questrial"/>
              </a:rPr>
              <a:t>đẹp</a:t>
            </a:r>
            <a:r>
              <a:rPr lang="en-US" sz="3600" b="1" dirty="0" smtClean="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smtClean="0">
                <a:solidFill>
                  <a:schemeClr val="dk1"/>
                </a:solidFill>
                <a:latin typeface="Times New Roman" panose="02020603050405020304" pitchFamily="18" charset="0"/>
                <a:ea typeface="Questrial"/>
                <a:cs typeface="Times New Roman" panose="02020603050405020304" pitchFamily="18" charset="0"/>
                <a:sym typeface="Questrial"/>
              </a:rPr>
              <a:t>của</a:t>
            </a:r>
            <a:r>
              <a:rPr lang="en-US" sz="3600" b="1" dirty="0" smtClean="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smtClean="0">
                <a:solidFill>
                  <a:schemeClr val="dk1"/>
                </a:solidFill>
                <a:latin typeface="Times New Roman" panose="02020603050405020304" pitchFamily="18" charset="0"/>
                <a:ea typeface="Questrial"/>
                <a:cs typeface="Times New Roman" panose="02020603050405020304" pitchFamily="18" charset="0"/>
                <a:sym typeface="Questrial"/>
              </a:rPr>
              <a:t>cây</a:t>
            </a:r>
            <a:r>
              <a:rPr lang="en-US" sz="3600" b="1" dirty="0" smtClean="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smtClean="0">
                <a:solidFill>
                  <a:schemeClr val="dk1"/>
                </a:solidFill>
                <a:latin typeface="Times New Roman" panose="02020603050405020304" pitchFamily="18" charset="0"/>
                <a:ea typeface="Questrial"/>
                <a:cs typeface="Times New Roman" panose="02020603050405020304" pitchFamily="18" charset="0"/>
                <a:sym typeface="Questrial"/>
              </a:rPr>
              <a:t>gạo</a:t>
            </a:r>
            <a:r>
              <a:rPr lang="en-US" sz="3600" b="1" dirty="0" smtClean="0">
                <a:solidFill>
                  <a:schemeClr val="dk1"/>
                </a:solidFill>
                <a:latin typeface="Times New Roman" panose="02020603050405020304" pitchFamily="18" charset="0"/>
                <a:ea typeface="Questrial"/>
                <a:cs typeface="Times New Roman" panose="02020603050405020304" pitchFamily="18" charset="0"/>
                <a:sym typeface="Questrial"/>
              </a:rPr>
              <a:t>.</a:t>
            </a:r>
            <a:endParaRPr sz="3600" b="1"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2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par>
                                <p:cTn id="13" presetID="2" presetClass="entr" presetSubtype="4" fill="hold" nodeType="withEffect">
                                  <p:stCondLst>
                                    <p:cond delay="0"/>
                                  </p:stCondLst>
                                  <p:childTnLst>
                                    <p:set>
                                      <p:cBhvr>
                                        <p:cTn id="14" dur="1" fill="hold">
                                          <p:stCondLst>
                                            <p:cond delay="0"/>
                                          </p:stCondLst>
                                        </p:cTn>
                                        <p:tgtEl>
                                          <p:spTgt spid="362"/>
                                        </p:tgtEl>
                                        <p:attrNameLst>
                                          <p:attrName>style.visibility</p:attrName>
                                        </p:attrNameLst>
                                      </p:cBhvr>
                                      <p:to>
                                        <p:strVal val="visible"/>
                                      </p:to>
                                    </p:set>
                                    <p:anim calcmode="lin" valueType="num">
                                      <p:cBhvr additive="base">
                                        <p:cTn id="15" dur="1300"/>
                                        <p:tgtEl>
                                          <p:spTgt spid="3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fade">
                                      <p:cBhvr>
                                        <p:cTn id="20" dur="1000"/>
                                        <p:tgtEl>
                                          <p:spTgt spid="364"/>
                                        </p:tgtEl>
                                      </p:cBhvr>
                                    </p:animEffect>
                                  </p:childTnLst>
                                </p:cTn>
                              </p:par>
                              <p:par>
                                <p:cTn id="21" presetID="2" presetClass="entr" presetSubtype="4" fill="hold" nodeType="withEffect">
                                  <p:stCondLst>
                                    <p:cond delay="0"/>
                                  </p:stCondLst>
                                  <p:childTnLst>
                                    <p:set>
                                      <p:cBhvr>
                                        <p:cTn id="22" dur="1" fill="hold">
                                          <p:stCondLst>
                                            <p:cond delay="0"/>
                                          </p:stCondLst>
                                        </p:cTn>
                                        <p:tgtEl>
                                          <p:spTgt spid="363"/>
                                        </p:tgtEl>
                                        <p:attrNameLst>
                                          <p:attrName>style.visibility</p:attrName>
                                        </p:attrNameLst>
                                      </p:cBhvr>
                                      <p:to>
                                        <p:strVal val="visible"/>
                                      </p:to>
                                    </p:set>
                                    <p:anim calcmode="lin" valueType="num">
                                      <p:cBhvr additive="base">
                                        <p:cTn id="23" dur="1400"/>
                                        <p:tgtEl>
                                          <p:spTgt spid="3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par>
                                <p:cTn id="29" presetID="10"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animEffect transition="in" filter="fade">
                                      <p:cBhvr>
                                        <p:cTn id="3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
          <p:cNvPicPr preferRelativeResize="0"/>
          <p:nvPr/>
        </p:nvPicPr>
        <p:blipFill rotWithShape="1">
          <a:blip r:embed="rId3">
            <a:alphaModFix/>
          </a:blip>
          <a:srcRect/>
          <a:stretch/>
        </p:blipFill>
        <p:spPr>
          <a:xfrm>
            <a:off x="0" y="0"/>
            <a:ext cx="12192000" cy="6868160"/>
          </a:xfrm>
          <a:prstGeom prst="rect">
            <a:avLst/>
          </a:prstGeom>
          <a:noFill/>
          <a:ln>
            <a:noFill/>
          </a:ln>
        </p:spPr>
      </p:pic>
      <p:grpSp>
        <p:nvGrpSpPr>
          <p:cNvPr id="372" name="Google Shape;372;p4"/>
          <p:cNvGrpSpPr/>
          <p:nvPr/>
        </p:nvGrpSpPr>
        <p:grpSpPr>
          <a:xfrm>
            <a:off x="4815840" y="4434473"/>
            <a:ext cx="2606040" cy="1107997"/>
            <a:chOff x="4770120" y="4144913"/>
            <a:chExt cx="2606040" cy="1107997"/>
          </a:xfrm>
        </p:grpSpPr>
        <p:pic>
          <p:nvPicPr>
            <p:cNvPr id="373" name="Google Shape;373;p4"/>
            <p:cNvPicPr preferRelativeResize="0"/>
            <p:nvPr/>
          </p:nvPicPr>
          <p:blipFill rotWithShape="1">
            <a:blip r:embed="rId4">
              <a:alphaModFix/>
            </a:blip>
            <a:srcRect/>
            <a:stretch/>
          </p:blipFill>
          <p:spPr>
            <a:xfrm>
              <a:off x="4770120" y="4251960"/>
              <a:ext cx="2606040" cy="1000950"/>
            </a:xfrm>
            <a:prstGeom prst="rect">
              <a:avLst/>
            </a:prstGeom>
            <a:noFill/>
            <a:ln>
              <a:noFill/>
            </a:ln>
          </p:spPr>
        </p:pic>
        <p:sp>
          <p:nvSpPr>
            <p:cNvPr id="374" name="Google Shape;374;p4"/>
            <p:cNvSpPr txBox="1"/>
            <p:nvPr/>
          </p:nvSpPr>
          <p:spPr>
            <a:xfrm>
              <a:off x="5176546" y="4144913"/>
              <a:ext cx="162095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Arial"/>
                  <a:ea typeface="Arial"/>
                  <a:cs typeface="Arial"/>
                  <a:sym typeface="Arial"/>
                </a:rPr>
                <a:t>Đọc</a:t>
              </a:r>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80" name="Google Shape;380;p5"/>
          <p:cNvGrpSpPr/>
          <p:nvPr/>
        </p:nvGrpSpPr>
        <p:grpSpPr>
          <a:xfrm flipH="1">
            <a:off x="-30480" y="-228600"/>
            <a:ext cx="9037320" cy="7086601"/>
            <a:chOff x="3154680" y="-1"/>
            <a:chExt cx="9037320" cy="6858001"/>
          </a:xfrm>
        </p:grpSpPr>
        <p:pic>
          <p:nvPicPr>
            <p:cNvPr id="381" name="Google Shape;381;p5"/>
            <p:cNvPicPr preferRelativeResize="0"/>
            <p:nvPr/>
          </p:nvPicPr>
          <p:blipFill rotWithShape="1">
            <a:blip r:embed="rId4">
              <a:alphaModFix/>
            </a:blip>
            <a:srcRect l="25875"/>
            <a:stretch/>
          </p:blipFill>
          <p:spPr>
            <a:xfrm>
              <a:off x="3154680" y="0"/>
              <a:ext cx="9037320" cy="6858000"/>
            </a:xfrm>
            <a:prstGeom prst="rect">
              <a:avLst/>
            </a:prstGeom>
            <a:noFill/>
            <a:ln>
              <a:noFill/>
            </a:ln>
          </p:spPr>
        </p:pic>
        <p:sp>
          <p:nvSpPr>
            <p:cNvPr id="382" name="Google Shape;382;p5"/>
            <p:cNvSpPr/>
            <p:nvPr/>
          </p:nvSpPr>
          <p:spPr>
            <a:xfrm>
              <a:off x="6996223" y="-1"/>
              <a:ext cx="4933507" cy="5061099"/>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5"/>
            <p:cNvSpPr/>
            <p:nvPr/>
          </p:nvSpPr>
          <p:spPr>
            <a:xfrm>
              <a:off x="6096000" y="2278911"/>
              <a:ext cx="5642344" cy="441960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84" name="Google Shape;384;p5"/>
          <p:cNvSpPr txBox="1"/>
          <p:nvPr/>
        </p:nvSpPr>
        <p:spPr>
          <a:xfrm>
            <a:off x="231790" y="762819"/>
            <a:ext cx="4427815" cy="1200329"/>
          </a:xfrm>
          <a:prstGeom prst="rect">
            <a:avLst/>
          </a:prstGeom>
          <a:noFill/>
          <a:ln>
            <a:noFill/>
          </a:ln>
        </p:spPr>
        <p:txBody>
          <a:bodyPr spcFirstLastPara="1" wrap="square" lIns="91425" tIns="45700" rIns="91425" bIns="45700" anchor="t" anchorCtr="0">
            <a:spAutoFit/>
          </a:bodyPr>
          <a:lstStyle/>
          <a:p>
            <a:pPr marL="742950" marR="0" lvl="0" indent="-742950" algn="ctr" rtl="0">
              <a:lnSpc>
                <a:spcPct val="150000"/>
              </a:lnSpc>
              <a:spcBef>
                <a:spcPts val="0"/>
              </a:spcBef>
              <a:spcAft>
                <a:spcPts val="0"/>
              </a:spcAft>
              <a:buClr>
                <a:srgbClr val="002060"/>
              </a:buClr>
              <a:buSzPts val="4800"/>
              <a:buFont typeface="Arial"/>
              <a:buAutoNum type="arabicPeriod"/>
            </a:pPr>
            <a:r>
              <a:rPr lang="vi-VN" sz="4800" b="1">
                <a:solidFill>
                  <a:srgbClr val="002060"/>
                </a:solidFill>
                <a:latin typeface="+mj-lt"/>
                <a:sym typeface="Arial"/>
              </a:rPr>
              <a:t>Khởi động</a:t>
            </a:r>
            <a:endParaRPr>
              <a:latin typeface="+mj-lt"/>
            </a:endParaRPr>
          </a:p>
        </p:txBody>
      </p:sp>
      <p:sp>
        <p:nvSpPr>
          <p:cNvPr id="385" name="Google Shape;385;p5"/>
          <p:cNvSpPr txBox="1"/>
          <p:nvPr/>
        </p:nvSpPr>
        <p:spPr>
          <a:xfrm>
            <a:off x="359060" y="2114372"/>
            <a:ext cx="455605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2</a:t>
            </a:r>
            <a:r>
              <a:rPr lang="vi-VN" sz="4800" b="1">
                <a:solidFill>
                  <a:srgbClr val="002060"/>
                </a:solidFill>
                <a:latin typeface="+mj-lt"/>
                <a:sym typeface="Arial"/>
              </a:rPr>
              <a:t>. Luyện đọc</a:t>
            </a:r>
            <a:endParaRPr>
              <a:latin typeface="+mj-lt"/>
            </a:endParaRPr>
          </a:p>
        </p:txBody>
      </p:sp>
      <p:sp>
        <p:nvSpPr>
          <p:cNvPr id="386" name="Google Shape;386;p5"/>
          <p:cNvSpPr txBox="1"/>
          <p:nvPr/>
        </p:nvSpPr>
        <p:spPr>
          <a:xfrm>
            <a:off x="645329" y="3575566"/>
            <a:ext cx="570540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3</a:t>
            </a:r>
            <a:r>
              <a:rPr lang="vi-VN" sz="4800" b="1">
                <a:solidFill>
                  <a:srgbClr val="002060"/>
                </a:solidFill>
                <a:latin typeface="+mj-lt"/>
                <a:sym typeface="Arial"/>
              </a:rPr>
              <a:t>. Trả lời câu hỏi</a:t>
            </a:r>
            <a:endParaRPr>
              <a:latin typeface="+mj-lt"/>
            </a:endParaRPr>
          </a:p>
        </p:txBody>
      </p:sp>
      <p:sp>
        <p:nvSpPr>
          <p:cNvPr id="387" name="Google Shape;387;p5"/>
          <p:cNvSpPr txBox="1"/>
          <p:nvPr/>
        </p:nvSpPr>
        <p:spPr>
          <a:xfrm>
            <a:off x="735043" y="4562019"/>
            <a:ext cx="553068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4</a:t>
            </a:r>
            <a:r>
              <a:rPr lang="vi-VN" sz="4800" b="1">
                <a:solidFill>
                  <a:srgbClr val="002060"/>
                </a:solidFill>
                <a:latin typeface="+mj-lt"/>
                <a:sym typeface="Arial"/>
              </a:rPr>
              <a:t>. Luyện đọc lại</a:t>
            </a:r>
            <a:endParaRPr>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800" advTm="3867">
        <p:circle/>
      </p:transition>
    </mc:Choice>
    <mc:Fallback xmlns="">
      <p:transition spd="slow" advTm="3867">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p:tgtEl>
                                          <p:spTgt spid="3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 calcmode="lin" valueType="num">
                                      <p:cBhvr additive="base">
                                        <p:cTn id="12" dur="500"/>
                                        <p:tgtEl>
                                          <p:spTgt spid="38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86"/>
                                        </p:tgtEl>
                                        <p:attrNameLst>
                                          <p:attrName>style.visibility</p:attrName>
                                        </p:attrNameLst>
                                      </p:cBhvr>
                                      <p:to>
                                        <p:strVal val="visible"/>
                                      </p:to>
                                    </p:set>
                                    <p:anim calcmode="lin" valueType="num">
                                      <p:cBhvr additive="base">
                                        <p:cTn id="17" dur="500"/>
                                        <p:tgtEl>
                                          <p:spTgt spid="38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87"/>
                                        </p:tgtEl>
                                        <p:attrNameLst>
                                          <p:attrName>style.visibility</p:attrName>
                                        </p:attrNameLst>
                                      </p:cBhvr>
                                      <p:to>
                                        <p:strVal val="visible"/>
                                      </p:to>
                                    </p:set>
                                    <p:anim calcmode="lin" valueType="num">
                                      <p:cBhvr additive="base">
                                        <p:cTn id="22" dur="500"/>
                                        <p:tgtEl>
                                          <p:spTgt spid="3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93" name="Google Shape;393;p6"/>
          <p:cNvGrpSpPr/>
          <p:nvPr/>
        </p:nvGrpSpPr>
        <p:grpSpPr>
          <a:xfrm>
            <a:off x="2026921" y="304800"/>
            <a:ext cx="7741920" cy="1584960"/>
            <a:chOff x="2741537" y="366920"/>
            <a:chExt cx="5706318" cy="1022067"/>
          </a:xfrm>
        </p:grpSpPr>
        <p:pic>
          <p:nvPicPr>
            <p:cNvPr id="394" name="Google Shape;394;p6"/>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395" name="Google Shape;395;p6"/>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Khởi động</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01" name="Google Shape;401;p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7"/>
          <p:cNvSpPr txBox="1"/>
          <p:nvPr/>
        </p:nvSpPr>
        <p:spPr>
          <a:xfrm>
            <a:off x="638900" y="1804449"/>
            <a:ext cx="1126354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b="1">
                <a:solidFill>
                  <a:srgbClr val="FF0000"/>
                </a:solidFill>
                <a:latin typeface="Arial"/>
                <a:ea typeface="Arial"/>
                <a:cs typeface="Arial"/>
                <a:sym typeface="Arial"/>
              </a:rPr>
              <a:t> </a:t>
            </a:r>
            <a:r>
              <a:rPr lang="en-US" sz="3200" b="1" smtClean="0">
                <a:solidFill>
                  <a:srgbClr val="002060"/>
                </a:solidFill>
                <a:latin typeface="Arial"/>
                <a:ea typeface="Arial"/>
                <a:cs typeface="Arial"/>
                <a:sym typeface="Arial"/>
              </a:rPr>
              <a:t>Nói về đặc điểm nổi bật của một loài cây mà em quan sát được.</a:t>
            </a:r>
            <a:endParaRPr sz="3200" b="1">
              <a:solidFill>
                <a:srgbClr val="002060"/>
              </a:solidFill>
              <a:latin typeface="Arial"/>
              <a:ea typeface="Arial"/>
              <a:cs typeface="Arial"/>
              <a:sym typeface="Arial"/>
            </a:endParaRPr>
          </a:p>
        </p:txBody>
      </p:sp>
    </p:spTree>
  </p:cSld>
  <p:clrMapOvr>
    <a:masterClrMapping/>
  </p:clrMapOvr>
  <p:transition spd="slow" advTm="5216">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3"/>
                                        </p:tgtEl>
                                      </p:cBhvr>
                                    </p:animEffect>
                                    <p:set>
                                      <p:cBhvr>
                                        <p:cTn id="12" dur="1" fill="hold">
                                          <p:stCondLst>
                                            <p:cond delay="500"/>
                                          </p:stCondLst>
                                        </p:cTn>
                                        <p:tgtEl>
                                          <p:spTgt spid="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954</Words>
  <Application>Microsoft Office PowerPoint</Application>
  <PresentationFormat>Widescreen</PresentationFormat>
  <Paragraphs>64</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Calibri</vt:lpstr>
      <vt:lpstr>Open Sans</vt:lpstr>
      <vt:lpstr>Pattaya</vt:lpstr>
      <vt:lpstr>Fleur De Leah</vt:lpstr>
      <vt:lpstr>Arial</vt:lpstr>
      <vt:lpstr>Times New Roman</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HA XINH</cp:lastModifiedBy>
  <cp:revision>15</cp:revision>
  <dcterms:created xsi:type="dcterms:W3CDTF">2022-06-20T17:20:13Z</dcterms:created>
  <dcterms:modified xsi:type="dcterms:W3CDTF">2022-08-12T12:48:57Z</dcterms:modified>
</cp:coreProperties>
</file>