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306" r:id="rId2"/>
    <p:sldId id="308" r:id="rId3"/>
    <p:sldId id="303" r:id="rId4"/>
    <p:sldId id="302" r:id="rId5"/>
    <p:sldId id="304" r:id="rId6"/>
    <p:sldId id="305" r:id="rId7"/>
    <p:sldId id="288" r:id="rId8"/>
    <p:sldId id="307" r:id="rId9"/>
    <p:sldId id="299" r:id="rId10"/>
    <p:sldId id="269" r:id="rId11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5D153"/>
    <a:srgbClr val="A9DA74"/>
    <a:srgbClr val="A6D86E"/>
    <a:srgbClr val="FFD757"/>
    <a:srgbClr val="1DC4FF"/>
    <a:srgbClr val="FF2525"/>
    <a:srgbClr val="FFCC29"/>
    <a:srgbClr val="BFE1EB"/>
    <a:srgbClr val="E3D8F8"/>
    <a:srgbClr val="F2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4715" autoAdjust="0"/>
  </p:normalViewPr>
  <p:slideViewPr>
    <p:cSldViewPr>
      <p:cViewPr varScale="1">
        <p:scale>
          <a:sx n="81" d="100"/>
          <a:sy n="81" d="100"/>
        </p:scale>
        <p:origin x="1086" y="6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530B46-ED89-4F59-9F3D-AE0297600B29}" type="datetimeFigureOut">
              <a:rPr lang="en-US" smtClean="0"/>
              <a:t>3/28/2022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9462B-6CA1-48CF-A14A-7A4DFCCD98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99855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b="0"/>
              <a:t>Tác</a:t>
            </a:r>
            <a:r>
              <a:rPr lang="vi-VN" b="0" baseline="0"/>
              <a:t> giả bộ ppt Toán + TV</a:t>
            </a:r>
            <a:r>
              <a:rPr lang="en-US" b="0" baseline="0"/>
              <a:t>1+2+3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2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2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200" b="0">
                <a:hlinkClick r:id="rId3"/>
              </a:rPr>
              <a:t>https://www.facebook.com/nhilinh.phan/</a:t>
            </a:r>
            <a:endParaRPr lang="vi-VN" sz="1200" b="0"/>
          </a:p>
          <a:p>
            <a:r>
              <a:rPr lang="vi-VN" sz="12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200" b="0">
                <a:hlinkClick r:id="rId4"/>
              </a:rPr>
              <a:t>https://www.facebook.com/groups/443096903751589</a:t>
            </a:r>
            <a:endParaRPr lang="vi-VN" sz="1200" b="0"/>
          </a:p>
          <a:p>
            <a:r>
              <a:rPr lang="vi-VN" sz="12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2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49462B-6CA1-48CF-A14A-7A4DFCCD989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2083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Vận động theo nhạc</a:t>
            </a:r>
          </a:p>
          <a:p>
            <a:endParaRPr lang="en-US"/>
          </a:p>
          <a:p>
            <a:r>
              <a:rPr lang="vi-VN" b="0"/>
              <a:t>Tác</a:t>
            </a:r>
            <a:r>
              <a:rPr lang="vi-VN" b="0" baseline="0"/>
              <a:t> giả bộ ppt Toán + TV</a:t>
            </a:r>
            <a:r>
              <a:rPr lang="en-US" b="0" baseline="0"/>
              <a:t>1+2+3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2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2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200" b="0">
                <a:hlinkClick r:id="rId3"/>
              </a:rPr>
              <a:t>https://www.facebook.com/nhilinh.phan/</a:t>
            </a:r>
            <a:endParaRPr lang="vi-VN" sz="1200" b="0"/>
          </a:p>
          <a:p>
            <a:r>
              <a:rPr lang="vi-VN" sz="12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200" b="0">
                <a:hlinkClick r:id="rId4"/>
              </a:rPr>
              <a:t>https://www.facebook.com/groups/443096903751589</a:t>
            </a:r>
            <a:endParaRPr lang="vi-VN" sz="1200" b="0"/>
          </a:p>
          <a:p>
            <a:r>
              <a:rPr lang="vi-VN" sz="12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2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49462B-6CA1-48CF-A14A-7A4DFCCD989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5093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b="0"/>
              <a:t>Tác</a:t>
            </a:r>
            <a:r>
              <a:rPr lang="vi-VN" b="0" baseline="0"/>
              <a:t> giả bộ ppt Toán + TV</a:t>
            </a:r>
            <a:r>
              <a:rPr lang="en-US" b="0" baseline="0"/>
              <a:t>1+2+3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2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2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200" b="0">
                <a:hlinkClick r:id="rId3"/>
              </a:rPr>
              <a:t>https://www.facebook.com/nhilinh.phan/</a:t>
            </a:r>
            <a:endParaRPr lang="vi-VN" sz="1200" b="0"/>
          </a:p>
          <a:p>
            <a:r>
              <a:rPr lang="vi-VN" sz="12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200" b="0">
                <a:hlinkClick r:id="rId4"/>
              </a:rPr>
              <a:t>https://www.facebook.com/groups/443096903751589</a:t>
            </a:r>
            <a:endParaRPr lang="vi-VN" sz="1200" b="0"/>
          </a:p>
          <a:p>
            <a:r>
              <a:rPr lang="vi-VN" sz="12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2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49462B-6CA1-48CF-A14A-7A4DFCCD989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57813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b="0"/>
              <a:t>Tác</a:t>
            </a:r>
            <a:r>
              <a:rPr lang="vi-VN" b="0" baseline="0"/>
              <a:t> giả bộ ppt Toán + TV</a:t>
            </a:r>
            <a:r>
              <a:rPr lang="en-US" b="0" baseline="0"/>
              <a:t>1+2+3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2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2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200" b="0">
                <a:hlinkClick r:id="rId3"/>
              </a:rPr>
              <a:t>https://www.facebook.com/nhilinh.phan/</a:t>
            </a:r>
            <a:endParaRPr lang="vi-VN" sz="1200" b="0"/>
          </a:p>
          <a:p>
            <a:r>
              <a:rPr lang="vi-VN" sz="12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200" b="0">
                <a:hlinkClick r:id="rId4"/>
              </a:rPr>
              <a:t>https://www.facebook.com/groups/443096903751589</a:t>
            </a:r>
            <a:endParaRPr lang="vi-VN" sz="1200" b="0"/>
          </a:p>
          <a:p>
            <a:r>
              <a:rPr lang="vi-VN" sz="12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2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49462B-6CA1-48CF-A14A-7A4DFCCD989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51963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b="0"/>
              <a:t>Tác</a:t>
            </a:r>
            <a:r>
              <a:rPr lang="vi-VN" b="0" baseline="0"/>
              <a:t> giả bộ ppt Toán + TV</a:t>
            </a:r>
            <a:r>
              <a:rPr lang="en-US" b="0" baseline="0"/>
              <a:t>1+2+3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2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2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200" b="0">
                <a:hlinkClick r:id="rId3"/>
              </a:rPr>
              <a:t>https://www.facebook.com/nhilinh.phan/</a:t>
            </a:r>
            <a:endParaRPr lang="vi-VN" sz="1200" b="0"/>
          </a:p>
          <a:p>
            <a:r>
              <a:rPr lang="vi-VN" sz="12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200" b="0">
                <a:hlinkClick r:id="rId4"/>
              </a:rPr>
              <a:t>https://www.facebook.com/groups/443096903751589</a:t>
            </a:r>
            <a:endParaRPr lang="vi-VN" sz="1200" b="0"/>
          </a:p>
          <a:p>
            <a:r>
              <a:rPr lang="vi-VN" sz="12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2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49462B-6CA1-48CF-A14A-7A4DFCCD989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7569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b="0"/>
              <a:t>Tác</a:t>
            </a:r>
            <a:r>
              <a:rPr lang="vi-VN" b="0" baseline="0"/>
              <a:t> giả bộ ppt Toán + TV</a:t>
            </a:r>
            <a:r>
              <a:rPr lang="en-US" b="0" baseline="0"/>
              <a:t>1+2+3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2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2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200" b="0">
                <a:hlinkClick r:id="rId3"/>
              </a:rPr>
              <a:t>https://www.facebook.com/nhilinh.phan/</a:t>
            </a:r>
            <a:endParaRPr lang="vi-VN" sz="1200" b="0"/>
          </a:p>
          <a:p>
            <a:r>
              <a:rPr lang="vi-VN" sz="12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200" b="0">
                <a:hlinkClick r:id="rId4"/>
              </a:rPr>
              <a:t>https://www.facebook.com/groups/443096903751589</a:t>
            </a:r>
            <a:endParaRPr lang="vi-VN" sz="1200" b="0"/>
          </a:p>
          <a:p>
            <a:r>
              <a:rPr lang="vi-VN" sz="12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2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49462B-6CA1-48CF-A14A-7A4DFCCD989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39514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b="0"/>
              <a:t>Tác</a:t>
            </a:r>
            <a:r>
              <a:rPr lang="vi-VN" b="0" baseline="0"/>
              <a:t> giả bộ ppt Toán + TV</a:t>
            </a:r>
            <a:r>
              <a:rPr lang="en-US" b="0" baseline="0"/>
              <a:t>1+2+3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2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2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200" b="0">
                <a:hlinkClick r:id="rId3"/>
              </a:rPr>
              <a:t>https://www.facebook.com/nhilinh.phan/</a:t>
            </a:r>
            <a:endParaRPr lang="vi-VN" sz="1200" b="0"/>
          </a:p>
          <a:p>
            <a:r>
              <a:rPr lang="vi-VN" sz="12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200" b="0">
                <a:hlinkClick r:id="rId4"/>
              </a:rPr>
              <a:t>https://www.facebook.com/groups/443096903751589</a:t>
            </a:r>
            <a:endParaRPr lang="vi-VN" sz="1200" b="0"/>
          </a:p>
          <a:p>
            <a:r>
              <a:rPr lang="vi-VN" sz="12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2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49462B-6CA1-48CF-A14A-7A4DFCCD989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51963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b="0"/>
              <a:t>Tác</a:t>
            </a:r>
            <a:r>
              <a:rPr lang="vi-VN" b="0" baseline="0"/>
              <a:t> giả bộ ppt Toán + TV</a:t>
            </a:r>
            <a:r>
              <a:rPr lang="en-US" b="0" baseline="0"/>
              <a:t>1+2+3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2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2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200" b="0">
                <a:hlinkClick r:id="rId3"/>
              </a:rPr>
              <a:t>https://www.facebook.com/nhilinh.phan/</a:t>
            </a:r>
            <a:endParaRPr lang="vi-VN" sz="1200" b="0"/>
          </a:p>
          <a:p>
            <a:r>
              <a:rPr lang="vi-VN" sz="12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200" b="0">
                <a:hlinkClick r:id="rId4"/>
              </a:rPr>
              <a:t>https://www.facebook.com/groups/443096903751589</a:t>
            </a:r>
            <a:endParaRPr lang="vi-VN" sz="1200" b="0"/>
          </a:p>
          <a:p>
            <a:r>
              <a:rPr lang="vi-VN" sz="12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2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49462B-6CA1-48CF-A14A-7A4DFCCD989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99027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chia nhỏ</a:t>
            </a:r>
            <a:r>
              <a:rPr lang="en-US" baseline="0"/>
              <a:t> câu hỏi để k</a:t>
            </a:r>
          </a:p>
          <a:p>
            <a:r>
              <a:rPr lang="vi-VN" b="0"/>
              <a:t>Tác</a:t>
            </a:r>
            <a:r>
              <a:rPr lang="vi-VN" b="0" baseline="0"/>
              <a:t> giả bộ ppt Toán + TV</a:t>
            </a:r>
            <a:r>
              <a:rPr lang="en-US" b="0" baseline="0"/>
              <a:t>1+2+3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2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2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200" b="0">
                <a:hlinkClick r:id="rId3"/>
              </a:rPr>
              <a:t>https://www.facebook.com/nhilinh.phan/</a:t>
            </a:r>
            <a:endParaRPr lang="vi-VN" sz="1200" b="0"/>
          </a:p>
          <a:p>
            <a:r>
              <a:rPr lang="vi-VN" sz="12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200" b="0">
                <a:hlinkClick r:id="rId4"/>
              </a:rPr>
              <a:t>https://www.facebook.com/groups/443096903751589</a:t>
            </a:r>
            <a:endParaRPr lang="vi-VN" sz="1200" b="0"/>
          </a:p>
          <a:p>
            <a:r>
              <a:rPr lang="vi-VN" sz="12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2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en-US"/>
          </a:p>
          <a:p>
            <a:r>
              <a:rPr lang="en-US" baseline="0"/>
              <a:t>hai thác bài cho HS hiểu nhé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49462B-6CA1-48CF-A14A-7A4DFCCD989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098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3/28/2022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48121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3/28/2022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53166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3/28/2022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3803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3/28/2022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0738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3/28/2022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6819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3/28/2022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39379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3/28/2022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4136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3/28/2022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25863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3/28/2022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28121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3/28/2022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86368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3/28/2022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11051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52EA02-620F-402F-96EF-96676793A7B3}" type="datetimeFigureOut">
              <a:rPr lang="en-US" smtClean="0"/>
              <a:t>3/28/2022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911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6"/>
          <p:cNvSpPr/>
          <p:nvPr/>
        </p:nvSpPr>
        <p:spPr>
          <a:xfrm>
            <a:off x="-228600" y="164523"/>
            <a:ext cx="9448800" cy="2615503"/>
          </a:xfrm>
          <a:custGeom>
            <a:avLst/>
            <a:gdLst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0 w 9144000"/>
              <a:gd name="connsiteY3" fmla="*/ 2343150 h 2343150"/>
              <a:gd name="connsiteX4" fmla="*/ 0 w 9144000"/>
              <a:gd name="connsiteY4" fmla="*/ 0 h 2343150"/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1340427 w 9144000"/>
              <a:gd name="connsiteY3" fmla="*/ 2192482 h 2343150"/>
              <a:gd name="connsiteX4" fmla="*/ 0 w 9144000"/>
              <a:gd name="connsiteY4" fmla="*/ 2343150 h 2343150"/>
              <a:gd name="connsiteX5" fmla="*/ 0 w 9144000"/>
              <a:gd name="connsiteY5" fmla="*/ 0 h 2343150"/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1340427 w 9144000"/>
              <a:gd name="connsiteY3" fmla="*/ 2192482 h 2343150"/>
              <a:gd name="connsiteX4" fmla="*/ 0 w 9144000"/>
              <a:gd name="connsiteY4" fmla="*/ 2343150 h 2343150"/>
              <a:gd name="connsiteX5" fmla="*/ 0 w 9144000"/>
              <a:gd name="connsiteY5" fmla="*/ 0 h 2343150"/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1340427 w 9144000"/>
              <a:gd name="connsiteY3" fmla="*/ 2192482 h 2343150"/>
              <a:gd name="connsiteX4" fmla="*/ 0 w 9144000"/>
              <a:gd name="connsiteY4" fmla="*/ 2343150 h 2343150"/>
              <a:gd name="connsiteX5" fmla="*/ 0 w 9144000"/>
              <a:gd name="connsiteY5" fmla="*/ 0 h 2343150"/>
              <a:gd name="connsiteX0" fmla="*/ 0 w 9144000"/>
              <a:gd name="connsiteY0" fmla="*/ 0 h 2548496"/>
              <a:gd name="connsiteX1" fmla="*/ 9144000 w 9144000"/>
              <a:gd name="connsiteY1" fmla="*/ 0 h 2548496"/>
              <a:gd name="connsiteX2" fmla="*/ 9144000 w 9144000"/>
              <a:gd name="connsiteY2" fmla="*/ 2343150 h 2548496"/>
              <a:gd name="connsiteX3" fmla="*/ 5340927 w 9144000"/>
              <a:gd name="connsiteY3" fmla="*/ 2441864 h 2548496"/>
              <a:gd name="connsiteX4" fmla="*/ 1340427 w 9144000"/>
              <a:gd name="connsiteY4" fmla="*/ 2192482 h 2548496"/>
              <a:gd name="connsiteX5" fmla="*/ 0 w 9144000"/>
              <a:gd name="connsiteY5" fmla="*/ 2343150 h 2548496"/>
              <a:gd name="connsiteX6" fmla="*/ 0 w 9144000"/>
              <a:gd name="connsiteY6" fmla="*/ 0 h 2548496"/>
              <a:gd name="connsiteX0" fmla="*/ 0 w 9144000"/>
              <a:gd name="connsiteY0" fmla="*/ 0 h 2579888"/>
              <a:gd name="connsiteX1" fmla="*/ 9144000 w 9144000"/>
              <a:gd name="connsiteY1" fmla="*/ 0 h 2579888"/>
              <a:gd name="connsiteX2" fmla="*/ 9144000 w 9144000"/>
              <a:gd name="connsiteY2" fmla="*/ 2343150 h 2579888"/>
              <a:gd name="connsiteX3" fmla="*/ 5340927 w 9144000"/>
              <a:gd name="connsiteY3" fmla="*/ 2514600 h 2579888"/>
              <a:gd name="connsiteX4" fmla="*/ 1340427 w 9144000"/>
              <a:gd name="connsiteY4" fmla="*/ 2192482 h 2579888"/>
              <a:gd name="connsiteX5" fmla="*/ 0 w 9144000"/>
              <a:gd name="connsiteY5" fmla="*/ 2343150 h 2579888"/>
              <a:gd name="connsiteX6" fmla="*/ 0 w 9144000"/>
              <a:gd name="connsiteY6" fmla="*/ 0 h 2579888"/>
              <a:gd name="connsiteX0" fmla="*/ 0 w 9144000"/>
              <a:gd name="connsiteY0" fmla="*/ 0 h 2591660"/>
              <a:gd name="connsiteX1" fmla="*/ 9144000 w 9144000"/>
              <a:gd name="connsiteY1" fmla="*/ 0 h 2591660"/>
              <a:gd name="connsiteX2" fmla="*/ 9144000 w 9144000"/>
              <a:gd name="connsiteY2" fmla="*/ 2343150 h 2591660"/>
              <a:gd name="connsiteX3" fmla="*/ 5340927 w 9144000"/>
              <a:gd name="connsiteY3" fmla="*/ 2514600 h 2591660"/>
              <a:gd name="connsiteX4" fmla="*/ 1340427 w 9144000"/>
              <a:gd name="connsiteY4" fmla="*/ 2192482 h 2591660"/>
              <a:gd name="connsiteX5" fmla="*/ 0 w 9144000"/>
              <a:gd name="connsiteY5" fmla="*/ 2343150 h 2591660"/>
              <a:gd name="connsiteX6" fmla="*/ 0 w 9144000"/>
              <a:gd name="connsiteY6" fmla="*/ 0 h 2591660"/>
              <a:gd name="connsiteX0" fmla="*/ 0 w 9144000"/>
              <a:gd name="connsiteY0" fmla="*/ 0 h 2602842"/>
              <a:gd name="connsiteX1" fmla="*/ 9144000 w 9144000"/>
              <a:gd name="connsiteY1" fmla="*/ 0 h 2602842"/>
              <a:gd name="connsiteX2" fmla="*/ 9144000 w 9144000"/>
              <a:gd name="connsiteY2" fmla="*/ 2343150 h 2602842"/>
              <a:gd name="connsiteX3" fmla="*/ 5401261 w 9144000"/>
              <a:gd name="connsiteY3" fmla="*/ 2535382 h 2602842"/>
              <a:gd name="connsiteX4" fmla="*/ 1340427 w 9144000"/>
              <a:gd name="connsiteY4" fmla="*/ 2192482 h 2602842"/>
              <a:gd name="connsiteX5" fmla="*/ 0 w 9144000"/>
              <a:gd name="connsiteY5" fmla="*/ 2343150 h 2602842"/>
              <a:gd name="connsiteX6" fmla="*/ 0 w 9144000"/>
              <a:gd name="connsiteY6" fmla="*/ 0 h 2602842"/>
              <a:gd name="connsiteX0" fmla="*/ 0 w 9144000"/>
              <a:gd name="connsiteY0" fmla="*/ 0 h 2602842"/>
              <a:gd name="connsiteX1" fmla="*/ 9144000 w 9144000"/>
              <a:gd name="connsiteY1" fmla="*/ 0 h 2602842"/>
              <a:gd name="connsiteX2" fmla="*/ 9144000 w 9144000"/>
              <a:gd name="connsiteY2" fmla="*/ 2343150 h 2602842"/>
              <a:gd name="connsiteX3" fmla="*/ 5401261 w 9144000"/>
              <a:gd name="connsiteY3" fmla="*/ 2535382 h 2602842"/>
              <a:gd name="connsiteX4" fmla="*/ 1340427 w 9144000"/>
              <a:gd name="connsiteY4" fmla="*/ 2192482 h 2602842"/>
              <a:gd name="connsiteX5" fmla="*/ 0 w 9144000"/>
              <a:gd name="connsiteY5" fmla="*/ 2343150 h 2602842"/>
              <a:gd name="connsiteX6" fmla="*/ 0 w 9144000"/>
              <a:gd name="connsiteY6" fmla="*/ 0 h 2602842"/>
              <a:gd name="connsiteX0" fmla="*/ 0 w 9144000"/>
              <a:gd name="connsiteY0" fmla="*/ 0 h 2602842"/>
              <a:gd name="connsiteX1" fmla="*/ 9144000 w 9144000"/>
              <a:gd name="connsiteY1" fmla="*/ 0 h 2602842"/>
              <a:gd name="connsiteX2" fmla="*/ 9144000 w 9144000"/>
              <a:gd name="connsiteY2" fmla="*/ 2343150 h 2602842"/>
              <a:gd name="connsiteX3" fmla="*/ 5401261 w 9144000"/>
              <a:gd name="connsiteY3" fmla="*/ 2535382 h 2602842"/>
              <a:gd name="connsiteX4" fmla="*/ 1340427 w 9144000"/>
              <a:gd name="connsiteY4" fmla="*/ 2192482 h 2602842"/>
              <a:gd name="connsiteX5" fmla="*/ 0 w 9144000"/>
              <a:gd name="connsiteY5" fmla="*/ 2343150 h 2602842"/>
              <a:gd name="connsiteX6" fmla="*/ 0 w 9144000"/>
              <a:gd name="connsiteY6" fmla="*/ 0 h 2602842"/>
              <a:gd name="connsiteX0" fmla="*/ 0 w 9144000"/>
              <a:gd name="connsiteY0" fmla="*/ 0 h 2615503"/>
              <a:gd name="connsiteX1" fmla="*/ 9144000 w 9144000"/>
              <a:gd name="connsiteY1" fmla="*/ 0 h 2615503"/>
              <a:gd name="connsiteX2" fmla="*/ 9144000 w 9144000"/>
              <a:gd name="connsiteY2" fmla="*/ 2343150 h 2615503"/>
              <a:gd name="connsiteX3" fmla="*/ 5401261 w 9144000"/>
              <a:gd name="connsiteY3" fmla="*/ 2535382 h 2615503"/>
              <a:gd name="connsiteX4" fmla="*/ 1340427 w 9144000"/>
              <a:gd name="connsiteY4" fmla="*/ 2192482 h 2615503"/>
              <a:gd name="connsiteX5" fmla="*/ 0 w 9144000"/>
              <a:gd name="connsiteY5" fmla="*/ 2343150 h 2615503"/>
              <a:gd name="connsiteX6" fmla="*/ 0 w 9144000"/>
              <a:gd name="connsiteY6" fmla="*/ 0 h 26155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44000" h="2615503">
                <a:moveTo>
                  <a:pt x="0" y="0"/>
                </a:moveTo>
                <a:lnTo>
                  <a:pt x="9144000" y="0"/>
                </a:lnTo>
                <a:lnTo>
                  <a:pt x="9144000" y="2343150"/>
                </a:lnTo>
                <a:cubicBezTo>
                  <a:pt x="8504959" y="2720686"/>
                  <a:pt x="6712247" y="2622839"/>
                  <a:pt x="5401261" y="2535382"/>
                </a:cubicBezTo>
                <a:cubicBezTo>
                  <a:pt x="4090610" y="2468708"/>
                  <a:pt x="2225386" y="2179493"/>
                  <a:pt x="1340427" y="2192482"/>
                </a:cubicBezTo>
                <a:cubicBezTo>
                  <a:pt x="852055" y="2221923"/>
                  <a:pt x="446809" y="2292927"/>
                  <a:pt x="0" y="2343150"/>
                </a:cubicBezTo>
                <a:lnTo>
                  <a:pt x="0" y="0"/>
                </a:lnTo>
                <a:close/>
              </a:path>
            </a:pathLst>
          </a:custGeom>
          <a:solidFill>
            <a:srgbClr val="FFE4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7" name="Rectangle 6"/>
          <p:cNvSpPr/>
          <p:nvPr/>
        </p:nvSpPr>
        <p:spPr>
          <a:xfrm>
            <a:off x="-228600" y="0"/>
            <a:ext cx="9448800" cy="2548496"/>
          </a:xfrm>
          <a:custGeom>
            <a:avLst/>
            <a:gdLst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0 w 9144000"/>
              <a:gd name="connsiteY3" fmla="*/ 2343150 h 2343150"/>
              <a:gd name="connsiteX4" fmla="*/ 0 w 9144000"/>
              <a:gd name="connsiteY4" fmla="*/ 0 h 2343150"/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1340427 w 9144000"/>
              <a:gd name="connsiteY3" fmla="*/ 2192482 h 2343150"/>
              <a:gd name="connsiteX4" fmla="*/ 0 w 9144000"/>
              <a:gd name="connsiteY4" fmla="*/ 2343150 h 2343150"/>
              <a:gd name="connsiteX5" fmla="*/ 0 w 9144000"/>
              <a:gd name="connsiteY5" fmla="*/ 0 h 2343150"/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1340427 w 9144000"/>
              <a:gd name="connsiteY3" fmla="*/ 2192482 h 2343150"/>
              <a:gd name="connsiteX4" fmla="*/ 0 w 9144000"/>
              <a:gd name="connsiteY4" fmla="*/ 2343150 h 2343150"/>
              <a:gd name="connsiteX5" fmla="*/ 0 w 9144000"/>
              <a:gd name="connsiteY5" fmla="*/ 0 h 2343150"/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1340427 w 9144000"/>
              <a:gd name="connsiteY3" fmla="*/ 2192482 h 2343150"/>
              <a:gd name="connsiteX4" fmla="*/ 0 w 9144000"/>
              <a:gd name="connsiteY4" fmla="*/ 2343150 h 2343150"/>
              <a:gd name="connsiteX5" fmla="*/ 0 w 9144000"/>
              <a:gd name="connsiteY5" fmla="*/ 0 h 2343150"/>
              <a:gd name="connsiteX0" fmla="*/ 0 w 9144000"/>
              <a:gd name="connsiteY0" fmla="*/ 0 h 2548496"/>
              <a:gd name="connsiteX1" fmla="*/ 9144000 w 9144000"/>
              <a:gd name="connsiteY1" fmla="*/ 0 h 2548496"/>
              <a:gd name="connsiteX2" fmla="*/ 9144000 w 9144000"/>
              <a:gd name="connsiteY2" fmla="*/ 2343150 h 2548496"/>
              <a:gd name="connsiteX3" fmla="*/ 5340927 w 9144000"/>
              <a:gd name="connsiteY3" fmla="*/ 2441864 h 2548496"/>
              <a:gd name="connsiteX4" fmla="*/ 1340427 w 9144000"/>
              <a:gd name="connsiteY4" fmla="*/ 2192482 h 2548496"/>
              <a:gd name="connsiteX5" fmla="*/ 0 w 9144000"/>
              <a:gd name="connsiteY5" fmla="*/ 2343150 h 2548496"/>
              <a:gd name="connsiteX6" fmla="*/ 0 w 9144000"/>
              <a:gd name="connsiteY6" fmla="*/ 0 h 25484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44000" h="2548496">
                <a:moveTo>
                  <a:pt x="0" y="0"/>
                </a:moveTo>
                <a:lnTo>
                  <a:pt x="9144000" y="0"/>
                </a:lnTo>
                <a:lnTo>
                  <a:pt x="9144000" y="2343150"/>
                </a:lnTo>
                <a:cubicBezTo>
                  <a:pt x="8504959" y="2720686"/>
                  <a:pt x="6641522" y="2466975"/>
                  <a:pt x="5340927" y="2441864"/>
                </a:cubicBezTo>
                <a:cubicBezTo>
                  <a:pt x="4040332" y="2416753"/>
                  <a:pt x="2225386" y="2179493"/>
                  <a:pt x="1340427" y="2192482"/>
                </a:cubicBezTo>
                <a:cubicBezTo>
                  <a:pt x="852055" y="2221923"/>
                  <a:pt x="446809" y="2292927"/>
                  <a:pt x="0" y="2343150"/>
                </a:cubicBezTo>
                <a:lnTo>
                  <a:pt x="0" y="0"/>
                </a:lnTo>
                <a:close/>
              </a:path>
            </a:pathLst>
          </a:custGeom>
          <a:solidFill>
            <a:srgbClr val="FFCF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0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TOÁN 1</a:t>
            </a:r>
            <a:endParaRPr lang="en-US" sz="200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42848A9-4E4E-4EA2-90AA-04C5E25D81B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12950" y="2448993"/>
            <a:ext cx="5118100" cy="2694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716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loud 2"/>
          <p:cNvSpPr/>
          <p:nvPr/>
        </p:nvSpPr>
        <p:spPr>
          <a:xfrm>
            <a:off x="177804" y="133350"/>
            <a:ext cx="8763000" cy="4857750"/>
          </a:xfrm>
          <a:prstGeom prst="cloud">
            <a:avLst/>
          </a:prstGeom>
          <a:solidFill>
            <a:srgbClr val="FFB64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                       Dặn dò:</a:t>
            </a:r>
          </a:p>
          <a:p>
            <a:pPr algn="just"/>
            <a:r>
              <a:rPr lang="en-US" sz="28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           - Xem lại bài đã học</a:t>
            </a:r>
          </a:p>
          <a:p>
            <a:pPr algn="just"/>
            <a:r>
              <a:rPr lang="en-US" sz="28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           - Hoàn thành vở bài tập </a:t>
            </a:r>
          </a:p>
          <a:p>
            <a:pPr algn="just"/>
            <a:r>
              <a:rPr lang="en-US" sz="28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           - Chuẩn bị bài: </a:t>
            </a:r>
            <a:r>
              <a:rPr lang="en-US" sz="2800" i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Luyện tập  </a:t>
            </a:r>
          </a:p>
          <a:p>
            <a:pPr algn="just"/>
            <a:r>
              <a:rPr lang="en-US" sz="2800" i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	       </a:t>
            </a:r>
            <a:r>
              <a:rPr lang="en-US" sz="28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trang 56, 57</a:t>
            </a:r>
          </a:p>
        </p:txBody>
      </p:sp>
    </p:spTree>
    <p:extLst>
      <p:ext uri="{BB962C8B-B14F-4D97-AF65-F5344CB8AC3E}">
        <p14:creationId xmlns:p14="http://schemas.microsoft.com/office/powerpoint/2010/main" val="5422552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2A5C57-5CC9-4283-81F9-707EE49059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Walking Walking - featuring Noodle &amp; Pals - Super Simple Songs">
            <a:hlinkClick r:id="" action="ppaction://media"/>
            <a:extLst>
              <a:ext uri="{FF2B5EF4-FFF2-40B4-BE49-F238E27FC236}">
                <a16:creationId xmlns:a16="http://schemas.microsoft.com/office/drawing/2014/main" id="{1EE62D5B-B6A7-4616-BB82-2B91C650E469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33670" y="-8417"/>
            <a:ext cx="9159231" cy="5151917"/>
          </a:xfrm>
        </p:spPr>
      </p:pic>
    </p:spTree>
    <p:extLst>
      <p:ext uri="{BB962C8B-B14F-4D97-AF65-F5344CB8AC3E}">
        <p14:creationId xmlns:p14="http://schemas.microsoft.com/office/powerpoint/2010/main" val="2627778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31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-43032" y="-1"/>
            <a:ext cx="9296400" cy="1878863"/>
          </a:xfrm>
          <a:prstGeom prst="rect">
            <a:avLst/>
          </a:prstGeom>
          <a:solidFill>
            <a:srgbClr val="90D0EC"/>
          </a:solidFill>
          <a:ln>
            <a:noFill/>
          </a:ln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 rot="21388221">
            <a:off x="-4108" y="140955"/>
            <a:ext cx="2088115" cy="1328801"/>
            <a:chOff x="1143000" y="742950"/>
            <a:chExt cx="3962400" cy="2521527"/>
          </a:xfrm>
        </p:grpSpPr>
        <p:sp>
          <p:nvSpPr>
            <p:cNvPr id="5" name="Cloud 4"/>
            <p:cNvSpPr/>
            <p:nvPr/>
          </p:nvSpPr>
          <p:spPr>
            <a:xfrm>
              <a:off x="1143000" y="742950"/>
              <a:ext cx="3962400" cy="2521527"/>
            </a:xfrm>
            <a:prstGeom prst="cloud">
              <a:avLst/>
            </a:prstGeom>
            <a:solidFill>
              <a:srgbClr val="FFCF37"/>
            </a:solidFill>
            <a:ln>
              <a:solidFill>
                <a:schemeClr val="bg1"/>
              </a:solidFill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6" name="Cloud 5"/>
            <p:cNvSpPr/>
            <p:nvPr/>
          </p:nvSpPr>
          <p:spPr>
            <a:xfrm>
              <a:off x="1280432" y="830406"/>
              <a:ext cx="3687536" cy="2346614"/>
            </a:xfrm>
            <a:prstGeom prst="cloud">
              <a:avLst/>
            </a:prstGeom>
            <a:solidFill>
              <a:srgbClr val="FFCF37"/>
            </a:solidFill>
            <a:ln w="38100">
              <a:solidFill>
                <a:schemeClr val="bg1"/>
              </a:solidFill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 rot="20944908">
            <a:off x="378787" y="1164442"/>
            <a:ext cx="1726223" cy="511053"/>
          </a:xfrm>
        </p:spPr>
        <p:txBody>
          <a:bodyPr>
            <a:prstTxWarp prst="textArchUp">
              <a:avLst/>
            </a:prstTxWarp>
            <a:noAutofit/>
          </a:bodyPr>
          <a:lstStyle/>
          <a:p>
            <a:r>
              <a:rPr lang="en-US" sz="3200" b="1">
                <a:latin typeface="Arial" pitchFamily="34" charset="0"/>
                <a:cs typeface="Arial" pitchFamily="34" charset="0"/>
              </a:rPr>
              <a:t>Chủ đề</a:t>
            </a:r>
            <a:br>
              <a:rPr lang="en-US" sz="3200" b="1">
                <a:latin typeface="Arial" pitchFamily="34" charset="0"/>
                <a:cs typeface="Arial" pitchFamily="34" charset="0"/>
              </a:rPr>
            </a:br>
            <a:r>
              <a:rPr lang="en-US" sz="3200" b="1">
                <a:latin typeface="Arial" pitchFamily="34" charset="0"/>
                <a:cs typeface="Arial" pitchFamily="34" charset="0"/>
              </a:rPr>
              <a:t>8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106689" y="328301"/>
            <a:ext cx="7220884" cy="103105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sz="2800" b="1" spc="5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PHÉP CỘNG, PHÉP TRỪ (không nhớ) </a:t>
            </a:r>
          </a:p>
          <a:p>
            <a:pPr>
              <a:spcBef>
                <a:spcPts val="600"/>
              </a:spcBef>
            </a:pPr>
            <a:r>
              <a:rPr lang="en-US" sz="2800" b="1" spc="5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TRONG PHẠM VI 100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304800" y="1980294"/>
            <a:ext cx="8458200" cy="1686346"/>
            <a:chOff x="304800" y="2038350"/>
            <a:chExt cx="8458200" cy="1473493"/>
          </a:xfrm>
        </p:grpSpPr>
        <p:sp>
          <p:nvSpPr>
            <p:cNvPr id="12" name="Rounded Rectangle 11"/>
            <p:cNvSpPr/>
            <p:nvPr/>
          </p:nvSpPr>
          <p:spPr>
            <a:xfrm>
              <a:off x="304800" y="2038350"/>
              <a:ext cx="8458200" cy="1473493"/>
            </a:xfrm>
            <a:prstGeom prst="roundRect">
              <a:avLst/>
            </a:prstGeom>
            <a:solidFill>
              <a:srgbClr val="C000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ounded Rectangle 12"/>
            <p:cNvSpPr/>
            <p:nvPr/>
          </p:nvSpPr>
          <p:spPr>
            <a:xfrm>
              <a:off x="415636" y="2111087"/>
              <a:ext cx="8229600" cy="1298013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6836002" y="4628172"/>
            <a:ext cx="2209800" cy="46166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latin typeface="Arial" pitchFamily="34" charset="0"/>
                <a:cs typeface="Arial" pitchFamily="34" charset="0"/>
              </a:rPr>
              <a:t>Trang 54/SGK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22D7A50C-60A8-4411-ACD0-6788EF4792A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10783" y="3502098"/>
            <a:ext cx="3235778" cy="1703528"/>
          </a:xfrm>
          <a:prstGeom prst="rect">
            <a:avLst/>
          </a:prstGeom>
        </p:spPr>
      </p:pic>
      <p:sp>
        <p:nvSpPr>
          <p:cNvPr id="18" name="Title 4">
            <a:extLst>
              <a:ext uri="{FF2B5EF4-FFF2-40B4-BE49-F238E27FC236}">
                <a16:creationId xmlns:a16="http://schemas.microsoft.com/office/drawing/2014/main" id="{13D0AAD2-BC1E-4DF9-AA1E-786141F9C3EB}"/>
              </a:ext>
            </a:extLst>
          </p:cNvPr>
          <p:cNvSpPr txBox="1">
            <a:spLocks/>
          </p:cNvSpPr>
          <p:nvPr/>
        </p:nvSpPr>
        <p:spPr>
          <a:xfrm>
            <a:off x="568036" y="2409964"/>
            <a:ext cx="79248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>
                <a:latin typeface="Arial" pitchFamily="34" charset="0"/>
                <a:cs typeface="Arial" pitchFamily="34" charset="0"/>
              </a:rPr>
              <a:t>PHÉP TRỪ SỐ CÓ HAI CHỮ SỐ</a:t>
            </a:r>
          </a:p>
          <a:p>
            <a:r>
              <a:rPr lang="en-US" sz="3200" b="1">
                <a:latin typeface="Arial" pitchFamily="34" charset="0"/>
                <a:cs typeface="Arial" pitchFamily="34" charset="0"/>
              </a:rPr>
              <a:t>CHO SỐ CÓ MỘT CHỮ SỐ</a:t>
            </a:r>
          </a:p>
          <a:p>
            <a:r>
              <a:rPr lang="en-US" sz="3200" b="1">
                <a:latin typeface="Arial" pitchFamily="34" charset="0"/>
                <a:cs typeface="Arial" pitchFamily="34" charset="0"/>
              </a:rPr>
              <a:t>(Tiết 3)</a:t>
            </a:r>
          </a:p>
        </p:txBody>
      </p:sp>
    </p:spTree>
    <p:extLst>
      <p:ext uri="{BB962C8B-B14F-4D97-AF65-F5344CB8AC3E}">
        <p14:creationId xmlns:p14="http://schemas.microsoft.com/office/powerpoint/2010/main" val="2515676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Arrow Connector 5"/>
          <p:cNvCxnSpPr>
            <a:endCxn id="40" idx="2"/>
          </p:cNvCxnSpPr>
          <p:nvPr/>
        </p:nvCxnSpPr>
        <p:spPr>
          <a:xfrm>
            <a:off x="2020967" y="2684232"/>
            <a:ext cx="1268762" cy="0"/>
          </a:xfrm>
          <a:prstGeom prst="straightConnector1">
            <a:avLst/>
          </a:prstGeom>
          <a:ln w="28575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le 4"/>
          <p:cNvSpPr txBox="1">
            <a:spLocks/>
          </p:cNvSpPr>
          <p:nvPr/>
        </p:nvSpPr>
        <p:spPr>
          <a:xfrm>
            <a:off x="640486" y="89476"/>
            <a:ext cx="6293714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3600">
                <a:latin typeface="Arial" pitchFamily="34" charset="0"/>
                <a:cs typeface="Arial" pitchFamily="34" charset="0"/>
              </a:rPr>
              <a:t>Tìm số thích hợp theo mẫu</a:t>
            </a:r>
          </a:p>
        </p:txBody>
      </p:sp>
      <p:sp>
        <p:nvSpPr>
          <p:cNvPr id="36" name="Oval 35"/>
          <p:cNvSpPr/>
          <p:nvPr/>
        </p:nvSpPr>
        <p:spPr>
          <a:xfrm>
            <a:off x="142009" y="235526"/>
            <a:ext cx="533400" cy="5334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.VnArial" pitchFamily="34" charset="0"/>
              </a:rPr>
              <a:t>1</a:t>
            </a:r>
          </a:p>
        </p:txBody>
      </p:sp>
      <p:sp>
        <p:nvSpPr>
          <p:cNvPr id="37" name="Title 4"/>
          <p:cNvSpPr txBox="1">
            <a:spLocks/>
          </p:cNvSpPr>
          <p:nvPr/>
        </p:nvSpPr>
        <p:spPr>
          <a:xfrm>
            <a:off x="163997" y="898771"/>
            <a:ext cx="4298691" cy="103727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>
                <a:latin typeface="Arial" pitchFamily="34" charset="0"/>
                <a:cs typeface="Arial" pitchFamily="34" charset="0"/>
              </a:rPr>
              <a:t>a) </a:t>
            </a:r>
            <a:r>
              <a:rPr lang="en-US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35 – 2 = ?</a:t>
            </a:r>
          </a:p>
        </p:txBody>
      </p:sp>
      <p:sp>
        <p:nvSpPr>
          <p:cNvPr id="4" name="Oval 3"/>
          <p:cNvSpPr/>
          <p:nvPr/>
        </p:nvSpPr>
        <p:spPr>
          <a:xfrm>
            <a:off x="934527" y="2075699"/>
            <a:ext cx="1217066" cy="1217066"/>
          </a:xfrm>
          <a:prstGeom prst="ellipse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35</a:t>
            </a:r>
          </a:p>
        </p:txBody>
      </p:sp>
      <p:sp>
        <p:nvSpPr>
          <p:cNvPr id="40" name="Oval 39"/>
          <p:cNvSpPr/>
          <p:nvPr/>
        </p:nvSpPr>
        <p:spPr>
          <a:xfrm>
            <a:off x="3289729" y="2075699"/>
            <a:ext cx="1217066" cy="1217066"/>
          </a:xfrm>
          <a:prstGeom prst="ellipse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41" name="Oval 40"/>
          <p:cNvSpPr/>
          <p:nvPr/>
        </p:nvSpPr>
        <p:spPr>
          <a:xfrm>
            <a:off x="5609760" y="2075699"/>
            <a:ext cx="1217066" cy="1217066"/>
          </a:xfrm>
          <a:prstGeom prst="ellipse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cxnSp>
        <p:nvCxnSpPr>
          <p:cNvPr id="42" name="Straight Arrow Connector 41"/>
          <p:cNvCxnSpPr/>
          <p:nvPr/>
        </p:nvCxnSpPr>
        <p:spPr>
          <a:xfrm>
            <a:off x="4396149" y="2705096"/>
            <a:ext cx="1228803" cy="0"/>
          </a:xfrm>
          <a:prstGeom prst="straightConnector1">
            <a:avLst/>
          </a:prstGeom>
          <a:ln w="28575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itle 4"/>
          <p:cNvSpPr txBox="1">
            <a:spLocks/>
          </p:cNvSpPr>
          <p:nvPr/>
        </p:nvSpPr>
        <p:spPr>
          <a:xfrm>
            <a:off x="2278630" y="1899803"/>
            <a:ext cx="1544106" cy="103727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– 1</a:t>
            </a:r>
          </a:p>
        </p:txBody>
      </p:sp>
      <p:sp>
        <p:nvSpPr>
          <p:cNvPr id="44" name="Title 4"/>
          <p:cNvSpPr txBox="1">
            <a:spLocks/>
          </p:cNvSpPr>
          <p:nvPr/>
        </p:nvSpPr>
        <p:spPr>
          <a:xfrm>
            <a:off x="4632309" y="1899803"/>
            <a:ext cx="1544106" cy="103727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– 1</a:t>
            </a:r>
          </a:p>
        </p:txBody>
      </p:sp>
      <p:sp>
        <p:nvSpPr>
          <p:cNvPr id="45" name="Oval 44"/>
          <p:cNvSpPr/>
          <p:nvPr/>
        </p:nvSpPr>
        <p:spPr>
          <a:xfrm>
            <a:off x="3289729" y="2075699"/>
            <a:ext cx="1217066" cy="1217066"/>
          </a:xfrm>
          <a:prstGeom prst="ellipse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34</a:t>
            </a:r>
          </a:p>
        </p:txBody>
      </p:sp>
      <p:sp>
        <p:nvSpPr>
          <p:cNvPr id="46" name="Oval 45"/>
          <p:cNvSpPr/>
          <p:nvPr/>
        </p:nvSpPr>
        <p:spPr>
          <a:xfrm>
            <a:off x="5609760" y="2075699"/>
            <a:ext cx="1217066" cy="1217066"/>
          </a:xfrm>
          <a:prstGeom prst="ellipse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33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2357449" y="3790950"/>
            <a:ext cx="4298691" cy="1037273"/>
            <a:chOff x="2357449" y="3790950"/>
            <a:chExt cx="4298691" cy="1037273"/>
          </a:xfrm>
        </p:grpSpPr>
        <p:sp>
          <p:nvSpPr>
            <p:cNvPr id="14" name="Title 4"/>
            <p:cNvSpPr txBox="1">
              <a:spLocks/>
            </p:cNvSpPr>
            <p:nvPr/>
          </p:nvSpPr>
          <p:spPr>
            <a:xfrm>
              <a:off x="2357449" y="3790950"/>
              <a:ext cx="4298691" cy="103727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just"/>
              <a:r>
                <a:rPr lang="en-US" sz="4000" b="1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35 – 2 = </a:t>
              </a:r>
            </a:p>
          </p:txBody>
        </p:sp>
        <p:sp>
          <p:nvSpPr>
            <p:cNvPr id="2" name="Rounded Rectangle 1"/>
            <p:cNvSpPr/>
            <p:nvPr/>
          </p:nvSpPr>
          <p:spPr>
            <a:xfrm>
              <a:off x="4572000" y="3845521"/>
              <a:ext cx="832508" cy="832508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?</a:t>
              </a:r>
            </a:p>
          </p:txBody>
        </p:sp>
      </p:grpSp>
      <p:sp>
        <p:nvSpPr>
          <p:cNvPr id="16" name="Rounded Rectangle 15"/>
          <p:cNvSpPr/>
          <p:nvPr/>
        </p:nvSpPr>
        <p:spPr>
          <a:xfrm>
            <a:off x="4571854" y="3845521"/>
            <a:ext cx="832508" cy="832508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33</a:t>
            </a:r>
          </a:p>
        </p:txBody>
      </p:sp>
    </p:spTree>
    <p:extLst>
      <p:ext uri="{BB962C8B-B14F-4D97-AF65-F5344CB8AC3E}">
        <p14:creationId xmlns:p14="http://schemas.microsoft.com/office/powerpoint/2010/main" val="76986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0" grpId="0" animBg="1"/>
      <p:bldP spid="41" grpId="0" animBg="1"/>
      <p:bldP spid="43" grpId="0"/>
      <p:bldP spid="44" grpId="0"/>
      <p:bldP spid="45" grpId="0" animBg="1"/>
      <p:bldP spid="46" grpId="0" animBg="1"/>
      <p:bldP spid="1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Arrow Connector 2"/>
          <p:cNvCxnSpPr>
            <a:endCxn id="6" idx="2"/>
          </p:cNvCxnSpPr>
          <p:nvPr/>
        </p:nvCxnSpPr>
        <p:spPr>
          <a:xfrm>
            <a:off x="1696040" y="2684232"/>
            <a:ext cx="1268762" cy="0"/>
          </a:xfrm>
          <a:prstGeom prst="straightConnector1">
            <a:avLst/>
          </a:prstGeom>
          <a:ln w="28575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le 4"/>
          <p:cNvSpPr txBox="1">
            <a:spLocks/>
          </p:cNvSpPr>
          <p:nvPr/>
        </p:nvSpPr>
        <p:spPr>
          <a:xfrm>
            <a:off x="163997" y="514350"/>
            <a:ext cx="4298691" cy="103727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>
                <a:latin typeface="Arial" pitchFamily="34" charset="0"/>
                <a:cs typeface="Arial" pitchFamily="34" charset="0"/>
              </a:rPr>
              <a:t>b) </a:t>
            </a:r>
            <a:r>
              <a:rPr lang="en-US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18 – 3 = ?</a:t>
            </a:r>
          </a:p>
        </p:txBody>
      </p:sp>
      <p:sp>
        <p:nvSpPr>
          <p:cNvPr id="5" name="Oval 4"/>
          <p:cNvSpPr/>
          <p:nvPr/>
        </p:nvSpPr>
        <p:spPr>
          <a:xfrm>
            <a:off x="609600" y="2075699"/>
            <a:ext cx="1217066" cy="1217066"/>
          </a:xfrm>
          <a:prstGeom prst="ellipse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18</a:t>
            </a:r>
          </a:p>
        </p:txBody>
      </p:sp>
      <p:sp>
        <p:nvSpPr>
          <p:cNvPr id="6" name="Oval 5"/>
          <p:cNvSpPr/>
          <p:nvPr/>
        </p:nvSpPr>
        <p:spPr>
          <a:xfrm>
            <a:off x="2964802" y="2075699"/>
            <a:ext cx="1217066" cy="1217066"/>
          </a:xfrm>
          <a:prstGeom prst="ellipse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7" name="Oval 6"/>
          <p:cNvSpPr/>
          <p:nvPr/>
        </p:nvSpPr>
        <p:spPr>
          <a:xfrm>
            <a:off x="5284833" y="2075699"/>
            <a:ext cx="1217066" cy="1217066"/>
          </a:xfrm>
          <a:prstGeom prst="ellipse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4071222" y="2705096"/>
            <a:ext cx="1228803" cy="0"/>
          </a:xfrm>
          <a:prstGeom prst="straightConnector1">
            <a:avLst/>
          </a:prstGeom>
          <a:ln w="28575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4"/>
          <p:cNvSpPr txBox="1">
            <a:spLocks/>
          </p:cNvSpPr>
          <p:nvPr/>
        </p:nvSpPr>
        <p:spPr>
          <a:xfrm>
            <a:off x="1847776" y="1899804"/>
            <a:ext cx="1270589" cy="103727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– 1</a:t>
            </a:r>
          </a:p>
        </p:txBody>
      </p:sp>
      <p:sp>
        <p:nvSpPr>
          <p:cNvPr id="10" name="Title 4"/>
          <p:cNvSpPr txBox="1">
            <a:spLocks/>
          </p:cNvSpPr>
          <p:nvPr/>
        </p:nvSpPr>
        <p:spPr>
          <a:xfrm>
            <a:off x="4237958" y="1886859"/>
            <a:ext cx="1170284" cy="103727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– 1</a:t>
            </a:r>
          </a:p>
        </p:txBody>
      </p:sp>
      <p:sp>
        <p:nvSpPr>
          <p:cNvPr id="11" name="Oval 10"/>
          <p:cNvSpPr/>
          <p:nvPr/>
        </p:nvSpPr>
        <p:spPr>
          <a:xfrm>
            <a:off x="2964802" y="2075699"/>
            <a:ext cx="1217066" cy="1217066"/>
          </a:xfrm>
          <a:prstGeom prst="ellipse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17</a:t>
            </a:r>
          </a:p>
        </p:txBody>
      </p:sp>
      <p:sp>
        <p:nvSpPr>
          <p:cNvPr id="12" name="Oval 11"/>
          <p:cNvSpPr/>
          <p:nvPr/>
        </p:nvSpPr>
        <p:spPr>
          <a:xfrm>
            <a:off x="5284833" y="2075699"/>
            <a:ext cx="1217066" cy="1217066"/>
          </a:xfrm>
          <a:prstGeom prst="ellipse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16</a:t>
            </a:r>
          </a:p>
        </p:txBody>
      </p:sp>
      <p:sp>
        <p:nvSpPr>
          <p:cNvPr id="13" name="Oval 12"/>
          <p:cNvSpPr/>
          <p:nvPr/>
        </p:nvSpPr>
        <p:spPr>
          <a:xfrm>
            <a:off x="7670484" y="2075699"/>
            <a:ext cx="1217066" cy="1217066"/>
          </a:xfrm>
          <a:prstGeom prst="ellipse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6456873" y="2705096"/>
            <a:ext cx="1228803" cy="0"/>
          </a:xfrm>
          <a:prstGeom prst="straightConnector1">
            <a:avLst/>
          </a:prstGeom>
          <a:ln w="28575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itle 4"/>
          <p:cNvSpPr txBox="1">
            <a:spLocks/>
          </p:cNvSpPr>
          <p:nvPr/>
        </p:nvSpPr>
        <p:spPr>
          <a:xfrm>
            <a:off x="6656140" y="1899804"/>
            <a:ext cx="1033182" cy="103727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– 1</a:t>
            </a:r>
          </a:p>
        </p:txBody>
      </p:sp>
      <p:sp>
        <p:nvSpPr>
          <p:cNvPr id="16" name="Oval 15"/>
          <p:cNvSpPr/>
          <p:nvPr/>
        </p:nvSpPr>
        <p:spPr>
          <a:xfrm>
            <a:off x="7670484" y="2075699"/>
            <a:ext cx="1217066" cy="1217066"/>
          </a:xfrm>
          <a:prstGeom prst="ellipse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15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2357449" y="3790950"/>
            <a:ext cx="4298691" cy="1037273"/>
            <a:chOff x="2357449" y="3790950"/>
            <a:chExt cx="4298691" cy="1037273"/>
          </a:xfrm>
        </p:grpSpPr>
        <p:sp>
          <p:nvSpPr>
            <p:cNvPr id="18" name="Title 4"/>
            <p:cNvSpPr txBox="1">
              <a:spLocks/>
            </p:cNvSpPr>
            <p:nvPr/>
          </p:nvSpPr>
          <p:spPr>
            <a:xfrm>
              <a:off x="2357449" y="3790950"/>
              <a:ext cx="4298691" cy="103727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just"/>
              <a:r>
                <a:rPr lang="en-US" sz="4000" b="1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18 – 3 = </a:t>
              </a:r>
            </a:p>
          </p:txBody>
        </p:sp>
        <p:sp>
          <p:nvSpPr>
            <p:cNvPr id="19" name="Rounded Rectangle 18"/>
            <p:cNvSpPr/>
            <p:nvPr/>
          </p:nvSpPr>
          <p:spPr>
            <a:xfrm>
              <a:off x="4572000" y="3845521"/>
              <a:ext cx="832508" cy="832508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?</a:t>
              </a:r>
            </a:p>
          </p:txBody>
        </p:sp>
      </p:grpSp>
      <p:sp>
        <p:nvSpPr>
          <p:cNvPr id="20" name="Rounded Rectangle 19"/>
          <p:cNvSpPr/>
          <p:nvPr/>
        </p:nvSpPr>
        <p:spPr>
          <a:xfrm>
            <a:off x="4577692" y="3845521"/>
            <a:ext cx="832508" cy="832508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15</a:t>
            </a:r>
          </a:p>
        </p:txBody>
      </p:sp>
    </p:spTree>
    <p:extLst>
      <p:ext uri="{BB962C8B-B14F-4D97-AF65-F5344CB8AC3E}">
        <p14:creationId xmlns:p14="http://schemas.microsoft.com/office/powerpoint/2010/main" val="1323714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9" grpId="0"/>
      <p:bldP spid="10" grpId="0"/>
      <p:bldP spid="11" grpId="0" animBg="1"/>
      <p:bldP spid="12" grpId="0" animBg="1"/>
      <p:bldP spid="13" grpId="0" animBg="1"/>
      <p:bldP spid="15" grpId="0"/>
      <p:bldP spid="16" grpId="0" animBg="1"/>
      <p:bldP spid="2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Straight Arrow Connector 16"/>
          <p:cNvCxnSpPr/>
          <p:nvPr/>
        </p:nvCxnSpPr>
        <p:spPr>
          <a:xfrm>
            <a:off x="6705600" y="2396875"/>
            <a:ext cx="1015540" cy="0"/>
          </a:xfrm>
          <a:prstGeom prst="straightConnector1">
            <a:avLst/>
          </a:prstGeom>
          <a:ln w="28575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4839571" y="2396875"/>
            <a:ext cx="1015540" cy="0"/>
          </a:xfrm>
          <a:prstGeom prst="straightConnector1">
            <a:avLst/>
          </a:prstGeom>
          <a:ln w="28575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Arrow Connector 2"/>
          <p:cNvCxnSpPr>
            <a:endCxn id="6" idx="2"/>
          </p:cNvCxnSpPr>
          <p:nvPr/>
        </p:nvCxnSpPr>
        <p:spPr>
          <a:xfrm>
            <a:off x="842070" y="2376011"/>
            <a:ext cx="1259140" cy="0"/>
          </a:xfrm>
          <a:prstGeom prst="straightConnector1">
            <a:avLst/>
          </a:prstGeom>
          <a:ln w="28575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le 4"/>
          <p:cNvSpPr txBox="1">
            <a:spLocks/>
          </p:cNvSpPr>
          <p:nvPr/>
        </p:nvSpPr>
        <p:spPr>
          <a:xfrm>
            <a:off x="163997" y="590550"/>
            <a:ext cx="4298691" cy="103727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>
                <a:latin typeface="Arial" pitchFamily="34" charset="0"/>
                <a:cs typeface="Arial" pitchFamily="34" charset="0"/>
              </a:rPr>
              <a:t>b) </a:t>
            </a:r>
            <a:r>
              <a:rPr lang="en-US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16 – 4 = ?</a:t>
            </a:r>
          </a:p>
        </p:txBody>
      </p:sp>
      <p:sp>
        <p:nvSpPr>
          <p:cNvPr id="5" name="Oval 4"/>
          <p:cNvSpPr/>
          <p:nvPr/>
        </p:nvSpPr>
        <p:spPr>
          <a:xfrm>
            <a:off x="152400" y="1873091"/>
            <a:ext cx="1005840" cy="1005840"/>
          </a:xfrm>
          <a:prstGeom prst="ellipse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16</a:t>
            </a:r>
          </a:p>
        </p:txBody>
      </p:sp>
      <p:sp>
        <p:nvSpPr>
          <p:cNvPr id="6" name="Oval 5"/>
          <p:cNvSpPr/>
          <p:nvPr/>
        </p:nvSpPr>
        <p:spPr>
          <a:xfrm>
            <a:off x="2101210" y="1873091"/>
            <a:ext cx="1005840" cy="1005840"/>
          </a:xfrm>
          <a:prstGeom prst="ellipse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7" name="Oval 6"/>
          <p:cNvSpPr/>
          <p:nvPr/>
        </p:nvSpPr>
        <p:spPr>
          <a:xfrm>
            <a:off x="4014849" y="1873091"/>
            <a:ext cx="1005840" cy="1005840"/>
          </a:xfrm>
          <a:prstGeom prst="ellipse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3019966" y="2396875"/>
            <a:ext cx="1015540" cy="0"/>
          </a:xfrm>
          <a:prstGeom prst="straightConnector1">
            <a:avLst/>
          </a:prstGeom>
          <a:ln w="28575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4"/>
          <p:cNvSpPr txBox="1">
            <a:spLocks/>
          </p:cNvSpPr>
          <p:nvPr/>
        </p:nvSpPr>
        <p:spPr>
          <a:xfrm>
            <a:off x="1260662" y="1681594"/>
            <a:ext cx="1204423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36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– 1</a:t>
            </a:r>
          </a:p>
        </p:txBody>
      </p:sp>
      <p:sp>
        <p:nvSpPr>
          <p:cNvPr id="10" name="Title 4"/>
          <p:cNvSpPr txBox="1">
            <a:spLocks/>
          </p:cNvSpPr>
          <p:nvPr/>
        </p:nvSpPr>
        <p:spPr>
          <a:xfrm>
            <a:off x="3124200" y="1681594"/>
            <a:ext cx="1462055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36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–  1</a:t>
            </a:r>
          </a:p>
        </p:txBody>
      </p:sp>
      <p:sp>
        <p:nvSpPr>
          <p:cNvPr id="11" name="Oval 10"/>
          <p:cNvSpPr/>
          <p:nvPr/>
        </p:nvSpPr>
        <p:spPr>
          <a:xfrm>
            <a:off x="2101210" y="1873091"/>
            <a:ext cx="1005840" cy="1005840"/>
          </a:xfrm>
          <a:prstGeom prst="ellipse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15</a:t>
            </a:r>
          </a:p>
        </p:txBody>
      </p:sp>
      <p:sp>
        <p:nvSpPr>
          <p:cNvPr id="12" name="Oval 11"/>
          <p:cNvSpPr/>
          <p:nvPr/>
        </p:nvSpPr>
        <p:spPr>
          <a:xfrm>
            <a:off x="4014849" y="1873091"/>
            <a:ext cx="1005840" cy="1005840"/>
          </a:xfrm>
          <a:prstGeom prst="ellipse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14</a:t>
            </a:r>
          </a:p>
        </p:txBody>
      </p:sp>
      <p:sp>
        <p:nvSpPr>
          <p:cNvPr id="13" name="Oval 12"/>
          <p:cNvSpPr/>
          <p:nvPr/>
        </p:nvSpPr>
        <p:spPr>
          <a:xfrm>
            <a:off x="5852160" y="1873091"/>
            <a:ext cx="1005840" cy="1005840"/>
          </a:xfrm>
          <a:prstGeom prst="ellipse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15" name="Title 4"/>
          <p:cNvSpPr txBox="1">
            <a:spLocks/>
          </p:cNvSpPr>
          <p:nvPr/>
        </p:nvSpPr>
        <p:spPr>
          <a:xfrm>
            <a:off x="5052257" y="1681594"/>
            <a:ext cx="1043743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36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– 1</a:t>
            </a:r>
          </a:p>
        </p:txBody>
      </p:sp>
      <p:sp>
        <p:nvSpPr>
          <p:cNvPr id="16" name="Oval 15"/>
          <p:cNvSpPr/>
          <p:nvPr/>
        </p:nvSpPr>
        <p:spPr>
          <a:xfrm>
            <a:off x="5852160" y="1873091"/>
            <a:ext cx="1005840" cy="1005840"/>
          </a:xfrm>
          <a:prstGeom prst="ellipse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13</a:t>
            </a:r>
          </a:p>
        </p:txBody>
      </p:sp>
      <p:sp>
        <p:nvSpPr>
          <p:cNvPr id="18" name="Oval 17"/>
          <p:cNvSpPr/>
          <p:nvPr/>
        </p:nvSpPr>
        <p:spPr>
          <a:xfrm>
            <a:off x="7718189" y="1873091"/>
            <a:ext cx="1005840" cy="1005840"/>
          </a:xfrm>
          <a:prstGeom prst="ellipse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19" name="Title 4"/>
          <p:cNvSpPr txBox="1">
            <a:spLocks/>
          </p:cNvSpPr>
          <p:nvPr/>
        </p:nvSpPr>
        <p:spPr>
          <a:xfrm>
            <a:off x="6967677" y="1681594"/>
            <a:ext cx="1043742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36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– 1</a:t>
            </a:r>
          </a:p>
        </p:txBody>
      </p:sp>
      <p:sp>
        <p:nvSpPr>
          <p:cNvPr id="20" name="Oval 19"/>
          <p:cNvSpPr/>
          <p:nvPr/>
        </p:nvSpPr>
        <p:spPr>
          <a:xfrm>
            <a:off x="7718189" y="1873091"/>
            <a:ext cx="1005840" cy="1005840"/>
          </a:xfrm>
          <a:prstGeom prst="ellipse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12</a:t>
            </a:r>
          </a:p>
        </p:txBody>
      </p:sp>
      <p:grpSp>
        <p:nvGrpSpPr>
          <p:cNvPr id="22" name="Group 21"/>
          <p:cNvGrpSpPr/>
          <p:nvPr/>
        </p:nvGrpSpPr>
        <p:grpSpPr>
          <a:xfrm>
            <a:off x="2357449" y="3790950"/>
            <a:ext cx="4298691" cy="1037273"/>
            <a:chOff x="2357449" y="3790950"/>
            <a:chExt cx="4298691" cy="1037273"/>
          </a:xfrm>
        </p:grpSpPr>
        <p:sp>
          <p:nvSpPr>
            <p:cNvPr id="23" name="Title 4"/>
            <p:cNvSpPr txBox="1">
              <a:spLocks/>
            </p:cNvSpPr>
            <p:nvPr/>
          </p:nvSpPr>
          <p:spPr>
            <a:xfrm>
              <a:off x="2357449" y="3790950"/>
              <a:ext cx="4298691" cy="103727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just"/>
              <a:r>
                <a:rPr lang="en-US" sz="4000" b="1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16 – 4 = </a:t>
              </a:r>
            </a:p>
          </p:txBody>
        </p:sp>
        <p:sp>
          <p:nvSpPr>
            <p:cNvPr id="24" name="Rounded Rectangle 23"/>
            <p:cNvSpPr/>
            <p:nvPr/>
          </p:nvSpPr>
          <p:spPr>
            <a:xfrm>
              <a:off x="4370239" y="3845521"/>
              <a:ext cx="832508" cy="832508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?</a:t>
              </a:r>
            </a:p>
          </p:txBody>
        </p:sp>
      </p:grpSp>
      <p:sp>
        <p:nvSpPr>
          <p:cNvPr id="25" name="Rounded Rectangle 24"/>
          <p:cNvSpPr/>
          <p:nvPr/>
        </p:nvSpPr>
        <p:spPr>
          <a:xfrm>
            <a:off x="4370239" y="3845521"/>
            <a:ext cx="832508" cy="832508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1092326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9" grpId="0"/>
      <p:bldP spid="10" grpId="0"/>
      <p:bldP spid="11" grpId="0" animBg="1"/>
      <p:bldP spid="12" grpId="0" animBg="1"/>
      <p:bldP spid="13" grpId="0" animBg="1"/>
      <p:bldP spid="15" grpId="0"/>
      <p:bldP spid="16" grpId="0" animBg="1"/>
      <p:bldP spid="18" grpId="0" animBg="1"/>
      <p:bldP spid="19" grpId="0"/>
      <p:bldP spid="20" grpId="0" animBg="1"/>
      <p:bldP spid="2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189953" y="201930"/>
            <a:ext cx="586740" cy="58674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.VnArial" pitchFamily="34" charset="0"/>
              </a:rPr>
              <a:t>2</a:t>
            </a:r>
          </a:p>
        </p:txBody>
      </p:sp>
      <p:sp>
        <p:nvSpPr>
          <p:cNvPr id="3" name="Title 4"/>
          <p:cNvSpPr txBox="1">
            <a:spLocks/>
          </p:cNvSpPr>
          <p:nvPr/>
        </p:nvSpPr>
        <p:spPr>
          <a:xfrm>
            <a:off x="914400" y="-9388"/>
            <a:ext cx="3155364" cy="10093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3600">
                <a:latin typeface="Arial" pitchFamily="34" charset="0"/>
                <a:cs typeface="Arial" pitchFamily="34" charset="0"/>
              </a:rPr>
              <a:t>Đ, S</a:t>
            </a: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323" y="142374"/>
            <a:ext cx="8431103" cy="4846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Rounded Rectangle 11"/>
          <p:cNvSpPr/>
          <p:nvPr/>
        </p:nvSpPr>
        <p:spPr>
          <a:xfrm>
            <a:off x="5526760" y="1592482"/>
            <a:ext cx="516922" cy="516922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Đ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7971972" y="1582800"/>
            <a:ext cx="516922" cy="516922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S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7986486" y="4095750"/>
            <a:ext cx="516922" cy="516922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Đ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5512246" y="4081236"/>
            <a:ext cx="516922" cy="516922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S</a:t>
            </a:r>
          </a:p>
        </p:txBody>
      </p:sp>
    </p:spTree>
    <p:extLst>
      <p:ext uri="{BB962C8B-B14F-4D97-AF65-F5344CB8AC3E}">
        <p14:creationId xmlns:p14="http://schemas.microsoft.com/office/powerpoint/2010/main" val="2710349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/>
        </p:nvSpPr>
        <p:spPr>
          <a:xfrm>
            <a:off x="397821" y="226539"/>
            <a:ext cx="586740" cy="58674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8" name="Title 4"/>
          <p:cNvSpPr txBox="1">
            <a:spLocks/>
          </p:cNvSpPr>
          <p:nvPr/>
        </p:nvSpPr>
        <p:spPr>
          <a:xfrm>
            <a:off x="1006332" y="33926"/>
            <a:ext cx="8137668" cy="9630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3600" dirty="0">
                <a:latin typeface="Arial" pitchFamily="34" charset="0"/>
                <a:cs typeface="Arial" pitchFamily="34" charset="0"/>
              </a:rPr>
              <a:t>Hai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phép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tính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nào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có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cùng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kết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quả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?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618807"/>
            <a:ext cx="6172200" cy="45746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Freeform 5"/>
          <p:cNvSpPr/>
          <p:nvPr/>
        </p:nvSpPr>
        <p:spPr>
          <a:xfrm>
            <a:off x="3657600" y="1600200"/>
            <a:ext cx="1854200" cy="1511300"/>
          </a:xfrm>
          <a:custGeom>
            <a:avLst/>
            <a:gdLst>
              <a:gd name="connsiteX0" fmla="*/ 0 w 1854200"/>
              <a:gd name="connsiteY0" fmla="*/ 0 h 1511300"/>
              <a:gd name="connsiteX1" fmla="*/ 1092200 w 1854200"/>
              <a:gd name="connsiteY1" fmla="*/ 609600 h 1511300"/>
              <a:gd name="connsiteX2" fmla="*/ 1854200 w 1854200"/>
              <a:gd name="connsiteY2" fmla="*/ 1511300 h 1511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54200" h="1511300">
                <a:moveTo>
                  <a:pt x="0" y="0"/>
                </a:moveTo>
                <a:cubicBezTo>
                  <a:pt x="391583" y="178858"/>
                  <a:pt x="783167" y="357717"/>
                  <a:pt x="1092200" y="609600"/>
                </a:cubicBezTo>
                <a:cubicBezTo>
                  <a:pt x="1401233" y="861483"/>
                  <a:pt x="1627716" y="1186391"/>
                  <a:pt x="1854200" y="1511300"/>
                </a:cubicBezTo>
              </a:path>
            </a:pathLst>
          </a:cu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6"/>
          <p:cNvSpPr/>
          <p:nvPr/>
        </p:nvSpPr>
        <p:spPr>
          <a:xfrm>
            <a:off x="3644900" y="1625600"/>
            <a:ext cx="1892300" cy="2933700"/>
          </a:xfrm>
          <a:custGeom>
            <a:avLst/>
            <a:gdLst>
              <a:gd name="connsiteX0" fmla="*/ 0 w 1892300"/>
              <a:gd name="connsiteY0" fmla="*/ 2933700 h 2933700"/>
              <a:gd name="connsiteX1" fmla="*/ 889000 w 1892300"/>
              <a:gd name="connsiteY1" fmla="*/ 1473200 h 2933700"/>
              <a:gd name="connsiteX2" fmla="*/ 1892300 w 1892300"/>
              <a:gd name="connsiteY2" fmla="*/ 0 h 2933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92300" h="2933700">
                <a:moveTo>
                  <a:pt x="0" y="2933700"/>
                </a:moveTo>
                <a:cubicBezTo>
                  <a:pt x="286808" y="2447925"/>
                  <a:pt x="573617" y="1962150"/>
                  <a:pt x="889000" y="1473200"/>
                </a:cubicBezTo>
                <a:cubicBezTo>
                  <a:pt x="1204383" y="984250"/>
                  <a:pt x="1548341" y="492125"/>
                  <a:pt x="1892300" y="0"/>
                </a:cubicBezTo>
              </a:path>
            </a:pathLst>
          </a:cu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3619500" y="3086100"/>
            <a:ext cx="1930400" cy="1498600"/>
          </a:xfrm>
          <a:custGeom>
            <a:avLst/>
            <a:gdLst>
              <a:gd name="connsiteX0" fmla="*/ 0 w 1930400"/>
              <a:gd name="connsiteY0" fmla="*/ 0 h 1498600"/>
              <a:gd name="connsiteX1" fmla="*/ 1054100 w 1930400"/>
              <a:gd name="connsiteY1" fmla="*/ 787400 h 1498600"/>
              <a:gd name="connsiteX2" fmla="*/ 1930400 w 1930400"/>
              <a:gd name="connsiteY2" fmla="*/ 1498600 h 149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30400" h="1498600">
                <a:moveTo>
                  <a:pt x="0" y="0"/>
                </a:moveTo>
                <a:cubicBezTo>
                  <a:pt x="366183" y="268816"/>
                  <a:pt x="732367" y="537633"/>
                  <a:pt x="1054100" y="787400"/>
                </a:cubicBezTo>
                <a:cubicBezTo>
                  <a:pt x="1375833" y="1037167"/>
                  <a:pt x="1653116" y="1267883"/>
                  <a:pt x="1930400" y="1498600"/>
                </a:cubicBezTo>
              </a:path>
            </a:pathLst>
          </a:cu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BBFAF08-0A56-8D4B-8430-EDC734842BB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69" t="11059" r="69902" b="59558"/>
          <a:stretch/>
        </p:blipFill>
        <p:spPr>
          <a:xfrm>
            <a:off x="1525664" y="813278"/>
            <a:ext cx="1892300" cy="134037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B212276-7DEE-DA4A-8F84-A62501B7EA7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86" t="10665" r="37886" b="59952"/>
          <a:stretch/>
        </p:blipFill>
        <p:spPr>
          <a:xfrm>
            <a:off x="1525664" y="2190750"/>
            <a:ext cx="1892300" cy="134037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A5FD90C-3F38-D847-915E-C61A5CDC4D6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752" t="11475" r="5019" b="59142"/>
          <a:stretch/>
        </p:blipFill>
        <p:spPr>
          <a:xfrm>
            <a:off x="1600200" y="3609548"/>
            <a:ext cx="1892300" cy="134037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4074A80-F8C4-5E4D-A8A5-D5AB3586997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3" t="65744" r="71108" b="4873"/>
          <a:stretch/>
        </p:blipFill>
        <p:spPr>
          <a:xfrm>
            <a:off x="5751436" y="813277"/>
            <a:ext cx="1892300" cy="134037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E0B4A71-9BB2-A444-91F6-14D3EAD0E7C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69" t="11059" r="69902" b="59558"/>
          <a:stretch/>
        </p:blipFill>
        <p:spPr>
          <a:xfrm>
            <a:off x="1525664" y="831824"/>
            <a:ext cx="1892300" cy="134037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90BC8B0-E4E0-944B-804B-B7458FE87D1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10" t="65505" r="38161" b="5112"/>
          <a:stretch/>
        </p:blipFill>
        <p:spPr>
          <a:xfrm>
            <a:off x="5751436" y="2190750"/>
            <a:ext cx="1892300" cy="134037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46BC302-EC53-D943-93D8-F957FD87FF2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80" t="67652" r="5891" b="2965"/>
          <a:stretch/>
        </p:blipFill>
        <p:spPr>
          <a:xfrm>
            <a:off x="5751436" y="3609548"/>
            <a:ext cx="1892300" cy="1340379"/>
          </a:xfrm>
          <a:prstGeom prst="rect">
            <a:avLst/>
          </a:prstGeom>
        </p:spPr>
      </p:pic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1320A6CE-C73E-6A4A-BF30-9C6728E1BDCB}"/>
              </a:ext>
            </a:extLst>
          </p:cNvPr>
          <p:cNvSpPr/>
          <p:nvPr/>
        </p:nvSpPr>
        <p:spPr>
          <a:xfrm>
            <a:off x="808946" y="1384803"/>
            <a:ext cx="609600" cy="381000"/>
          </a:xfrm>
          <a:prstGeom prst="roundRect">
            <a:avLst/>
          </a:prstGeom>
          <a:solidFill>
            <a:srgbClr val="BAE4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95</a:t>
            </a: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554E44C0-E949-8B4A-AA28-C94CBABAB669}"/>
              </a:ext>
            </a:extLst>
          </p:cNvPr>
          <p:cNvSpPr/>
          <p:nvPr/>
        </p:nvSpPr>
        <p:spPr>
          <a:xfrm>
            <a:off x="808946" y="2781947"/>
            <a:ext cx="609600" cy="381000"/>
          </a:xfrm>
          <a:prstGeom prst="roundRect">
            <a:avLst/>
          </a:prstGeom>
          <a:solidFill>
            <a:srgbClr val="BAE4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61</a:t>
            </a: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F819CAA2-7D5B-A648-A6F7-2136C2266C16}"/>
              </a:ext>
            </a:extLst>
          </p:cNvPr>
          <p:cNvSpPr/>
          <p:nvPr/>
        </p:nvSpPr>
        <p:spPr>
          <a:xfrm>
            <a:off x="814484" y="4184650"/>
            <a:ext cx="609600" cy="381000"/>
          </a:xfrm>
          <a:prstGeom prst="roundRect">
            <a:avLst/>
          </a:prstGeom>
          <a:solidFill>
            <a:srgbClr val="BAE4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70</a:t>
            </a: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BDCAF608-D21C-844E-9FEF-149BDBA5867D}"/>
              </a:ext>
            </a:extLst>
          </p:cNvPr>
          <p:cNvSpPr/>
          <p:nvPr/>
        </p:nvSpPr>
        <p:spPr>
          <a:xfrm>
            <a:off x="7883372" y="1384803"/>
            <a:ext cx="609600" cy="381000"/>
          </a:xfrm>
          <a:prstGeom prst="roundRect">
            <a:avLst/>
          </a:prstGeom>
          <a:solidFill>
            <a:srgbClr val="EBE9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70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1A6BB7B4-DDD4-4042-8D9E-C2ABC808FA5A}"/>
              </a:ext>
            </a:extLst>
          </p:cNvPr>
          <p:cNvSpPr/>
          <p:nvPr/>
        </p:nvSpPr>
        <p:spPr>
          <a:xfrm>
            <a:off x="7883372" y="2730500"/>
            <a:ext cx="609600" cy="381000"/>
          </a:xfrm>
          <a:prstGeom prst="roundRect">
            <a:avLst/>
          </a:prstGeom>
          <a:solidFill>
            <a:srgbClr val="EBE9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95</a:t>
            </a: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DD9B4508-6DE1-B841-B56D-743BFE65B1FF}"/>
              </a:ext>
            </a:extLst>
          </p:cNvPr>
          <p:cNvSpPr/>
          <p:nvPr/>
        </p:nvSpPr>
        <p:spPr>
          <a:xfrm>
            <a:off x="7883372" y="4077184"/>
            <a:ext cx="609600" cy="381000"/>
          </a:xfrm>
          <a:prstGeom prst="roundRect">
            <a:avLst/>
          </a:prstGeom>
          <a:solidFill>
            <a:srgbClr val="EBE9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61</a:t>
            </a:r>
          </a:p>
        </p:txBody>
      </p:sp>
    </p:spTree>
    <p:extLst>
      <p:ext uri="{BB962C8B-B14F-4D97-AF65-F5344CB8AC3E}">
        <p14:creationId xmlns:p14="http://schemas.microsoft.com/office/powerpoint/2010/main" val="3527824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5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7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 animBg="1"/>
      <p:bldP spid="4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315" t="35912" r="27156" b="27579"/>
          <a:stretch/>
        </p:blipFill>
        <p:spPr bwMode="auto">
          <a:xfrm>
            <a:off x="1651995" y="1200150"/>
            <a:ext cx="6444343" cy="26706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Oval 4"/>
          <p:cNvSpPr/>
          <p:nvPr/>
        </p:nvSpPr>
        <p:spPr>
          <a:xfrm>
            <a:off x="126453" y="63817"/>
            <a:ext cx="586740" cy="58674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.VnArial" pitchFamily="34" charset="0"/>
              </a:rPr>
              <a:t>4</a:t>
            </a:r>
          </a:p>
        </p:txBody>
      </p:sp>
      <p:sp>
        <p:nvSpPr>
          <p:cNvPr id="6" name="Title 4"/>
          <p:cNvSpPr txBox="1">
            <a:spLocks/>
          </p:cNvSpPr>
          <p:nvPr/>
        </p:nvSpPr>
        <p:spPr>
          <a:xfrm>
            <a:off x="713192" y="-234628"/>
            <a:ext cx="8376378" cy="220548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3600">
                <a:latin typeface="Arial" pitchFamily="34" charset="0"/>
                <a:cs typeface="Arial" pitchFamily="34" charset="0"/>
              </a:rPr>
              <a:t>Có 18 bạn rùa và thỏ chơi trốn tìm, trong đó có 8 bạn rùa. Hỏi có bao nhiêu bạn thỏ?</a:t>
            </a:r>
          </a:p>
        </p:txBody>
      </p:sp>
      <p:graphicFrame>
        <p:nvGraphicFramePr>
          <p:cNvPr id="20" name="Table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81154583"/>
              </p:ext>
            </p:extLst>
          </p:nvPr>
        </p:nvGraphicFramePr>
        <p:xfrm>
          <a:off x="2514600" y="4001312"/>
          <a:ext cx="5181600" cy="9307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363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363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363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363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363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930724"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solidFill>
                            <a:schemeClr val="tx1"/>
                          </a:solidFill>
                          <a:latin typeface="Arial" pitchFamily="34" charset="0"/>
                          <a:ea typeface="Arabia" pitchFamily="2" charset="0"/>
                          <a:cs typeface="Arial" pitchFamily="34" charset="0"/>
                        </a:rPr>
                        <a:t>?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solidFill>
                            <a:schemeClr val="tx1"/>
                          </a:solidFill>
                          <a:latin typeface="Arial" pitchFamily="34" charset="0"/>
                          <a:ea typeface="Arabia" pitchFamily="2" charset="0"/>
                          <a:cs typeface="Arial" pitchFamily="34" charset="0"/>
                        </a:rPr>
                        <a:t>?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solidFill>
                            <a:schemeClr val="tx1"/>
                          </a:solidFill>
                          <a:latin typeface="Arial" pitchFamily="34" charset="0"/>
                          <a:ea typeface="Arabia" pitchFamily="2" charset="0"/>
                          <a:cs typeface="Arial" pitchFamily="34" charset="0"/>
                        </a:rPr>
                        <a:t>?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solidFill>
                            <a:schemeClr val="tx1"/>
                          </a:solidFill>
                          <a:latin typeface="Arial" pitchFamily="34" charset="0"/>
                          <a:ea typeface="Arabia" pitchFamily="2" charset="0"/>
                          <a:cs typeface="Arial" pitchFamily="34" charset="0"/>
                        </a:rPr>
                        <a:t>=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solidFill>
                            <a:schemeClr val="tx1"/>
                          </a:solidFill>
                          <a:latin typeface="Arial" pitchFamily="34" charset="0"/>
                          <a:ea typeface="Arabia" pitchFamily="2" charset="0"/>
                          <a:cs typeface="Arial" pitchFamily="34" charset="0"/>
                        </a:rPr>
                        <a:t>?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2" name="Rounded Rectangle 31"/>
          <p:cNvSpPr/>
          <p:nvPr/>
        </p:nvSpPr>
        <p:spPr>
          <a:xfrm>
            <a:off x="2611582" y="4178106"/>
            <a:ext cx="838200" cy="62975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18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4724400" y="4188083"/>
            <a:ext cx="762000" cy="62975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8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6781800" y="4226685"/>
            <a:ext cx="838200" cy="57250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10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3650672" y="4209760"/>
            <a:ext cx="838200" cy="62975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–</a:t>
            </a:r>
          </a:p>
        </p:txBody>
      </p:sp>
    </p:spTree>
    <p:extLst>
      <p:ext uri="{BB962C8B-B14F-4D97-AF65-F5344CB8AC3E}">
        <p14:creationId xmlns:p14="http://schemas.microsoft.com/office/powerpoint/2010/main" val="3258931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 animBg="1"/>
      <p:bldP spid="34" grpId="0" animBg="1"/>
      <p:bldP spid="3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2031</TotalTime>
  <Words>944</Words>
  <Application>Microsoft Office PowerPoint</Application>
  <PresentationFormat>On-screen Show (16:9)</PresentationFormat>
  <Paragraphs>149</Paragraphs>
  <Slides>10</Slides>
  <Notes>9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.VnArial</vt:lpstr>
      <vt:lpstr>Arial</vt:lpstr>
      <vt:lpstr>Calibri</vt:lpstr>
      <vt:lpstr>Office Theme</vt:lpstr>
      <vt:lpstr>PowerPoint Presentation</vt:lpstr>
      <vt:lpstr>PowerPoint Presentation</vt:lpstr>
      <vt:lpstr>Chủ đề 8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TOÁN</dc:title>
  <dc:creator>PC</dc:creator>
  <cp:lastModifiedBy>Phan Thi Linh (FE FSC DN)</cp:lastModifiedBy>
  <cp:revision>315</cp:revision>
  <dcterms:created xsi:type="dcterms:W3CDTF">2021-01-09T02:19:28Z</dcterms:created>
  <dcterms:modified xsi:type="dcterms:W3CDTF">2022-03-28T08:10:09Z</dcterms:modified>
</cp:coreProperties>
</file>