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7" r:id="rId4"/>
    <p:sldId id="259" r:id="rId5"/>
    <p:sldId id="295" r:id="rId6"/>
    <p:sldId id="278" r:id="rId7"/>
    <p:sldId id="263" r:id="rId8"/>
    <p:sldId id="276" r:id="rId9"/>
    <p:sldId id="286" r:id="rId10"/>
    <p:sldId id="297" r:id="rId11"/>
    <p:sldId id="272" r:id="rId12"/>
    <p:sldId id="284" r:id="rId13"/>
    <p:sldId id="287" r:id="rId14"/>
    <p:sldId id="298" r:id="rId15"/>
    <p:sldId id="299" r:id="rId16"/>
    <p:sldId id="279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280"/>
    <a:srgbClr val="0033CC"/>
    <a:srgbClr val="2C441C"/>
    <a:srgbClr val="FF6600"/>
    <a:srgbClr val="0000FF"/>
    <a:srgbClr val="CC0099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D4ED-CAEC-4054-9A74-AEDE783D9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1F35-F800-4222-A560-186DE0F0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F014F-8C66-47CF-8EC9-51020366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E5038-3991-46E5-BC5D-164472EC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A3AC-4B4F-4814-A11C-7BBC7075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0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BEDD-1A71-433B-8D93-CB0A25E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F043-C70A-4C0D-8746-1F4E89E1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43F9-ADDB-48BF-82C8-BC7A8B2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EC03D-A0CE-4AB8-8C2E-4ACA2970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F7A3F-7497-4BC8-9026-ECBE3BAA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76A59-A3A0-4627-8A50-6DC81F23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C22AF-D5C1-44FB-8DB8-7CE924C2D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ACD5-64B0-45EE-BB0B-7C2C84E5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9D91-3BAA-46E4-9E2F-ECEE855C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ED4A-F21C-47C9-933E-5F2CCF2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95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35DC-03E6-4023-B166-C2C040D0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2567-4914-4574-94C7-F62C5FD8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8E60-6028-4DBC-8A09-D762F6D3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89EA-8BEC-4840-8220-25C0E56C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10D0-AB63-45BD-96DA-3E30021A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7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59EA-6E34-4247-A6AF-881CF8BE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52FD-CA3E-4CE7-A062-90C3090A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FBC6-83DA-4EC9-84D5-87B10AC7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485C-9C87-4DA5-8ECF-EC2E0C4C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9311-D12B-491F-93BF-C0DC6D47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49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1D26-D5F4-4581-822D-4A90EAFA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BF57-7C87-460E-985B-71E330E08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58FDA-A838-453A-9301-B6CC6DE6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4C6EC-C1D6-4B4E-9B22-326BC66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FA25A-008C-4A0C-8720-CBCFAA23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05DCC-940B-4937-BCCE-AB8F8B76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3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72C7-9B3E-4B1F-9776-ABA6C8C1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9E64-7E4F-4C0C-B301-0A5F4AEB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D1FD-32E8-4E0D-82C7-CB4349A36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4294F-A0B4-4594-9709-776726D22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4B5D9-B12C-4C53-8CC2-B98232FA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3ACE6-226B-48F7-9AD9-62C15EDD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13988-BE39-44E2-844D-0758D82D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B3893-8A2F-4EFB-9FBF-64680075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1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4AF8-1A3C-4C40-912A-66B6196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54BCD-D14E-4F8E-A8E1-8F92A8DD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78B3-B48F-4C82-A1BF-9585B07E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F014-B984-454F-BF20-80BAEC5F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3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47571-05EC-4363-91F1-A33D532C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0B177-6E21-403E-89ED-4832D727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3AD28-CBA6-4CAF-8B64-796F65AE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217D-C75F-486D-9233-B7029CD6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6155-0C52-405D-A652-516322CC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3AEC1-BF16-44B3-A32C-D69FF89E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6FA1-8E0E-43AB-BCBC-9797A4CB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12D2-399E-4398-86B9-0513BC2E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4B6B-06F5-4A3A-A98A-42B40636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31-5355-45D9-A88D-5F6EF3D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BBBD-6D7B-4298-85D9-7CBA3081F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29F2-7FA1-4244-9E9D-E410C0B05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0610-78AB-4092-9473-FFFA028D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35B5E-E867-46AB-B645-AFE9CA43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FF6AD-5236-4E3F-89DE-9D408D7F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02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EC2CE-17FB-40FF-8354-AC083B1F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B57D-31FA-437F-B102-244BD504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2AEF-CA88-4F8D-A1EB-DCFC60EF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A495-10B7-4B6B-B690-8BCFA011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4B04-94DE-4DC6-AAE8-E42154C9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45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630659" y="2708748"/>
            <a:ext cx="669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Bµi 1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18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oam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o¨m</a:t>
            </a:r>
            <a:endParaRPr lang="vi-VN" sz="5400" dirty="0">
              <a:solidFill>
                <a:srgbClr val="0000FF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815" y="407963"/>
            <a:ext cx="5922499" cy="3910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8234" y="267286"/>
            <a:ext cx="689317" cy="621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644" r="21072" b="35189"/>
          <a:stretch/>
        </p:blipFill>
        <p:spPr>
          <a:xfrm>
            <a:off x="2278965" y="534029"/>
            <a:ext cx="7441810" cy="6243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5065" y="407963"/>
            <a:ext cx="1351967" cy="80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40" y="180086"/>
            <a:ext cx="37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.VnAvant" pitchFamily="34" charset="0"/>
              </a:rPr>
              <a:t>3. TËp ®äc</a:t>
            </a:r>
            <a:endParaRPr lang="en-US" sz="40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7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51614" y="162261"/>
            <a:ext cx="564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Mư­u chó thá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1005544"/>
            <a:ext cx="118590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Ở khu rõng nä, mçi ngµy mét con thó ph¶i nép m¹ng cho hæ. §Õn l­ưît thá, nã buån b· ®i lang thang. ThÊy bãng m×nh dư­íi giÕng, thá nghÜ ra mét kÕ. Nã ®Õn gÆp hæ, nãi: ‘‘ Cã mét «ng hæ kh¸c ®ßi ¨n thÞt con’’.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Hæ theo thá ra giÕng. ThÊy bãng m×nh dư­íi lßng giÕng s©u ho¾m, hæ gÇm: ‘‘ Oµm...’’.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TiÕng gÇm dư­íi giÕng väng lªn, hæ lao xuèng. ThÕ lµ hÕt ®êi hæ ¸c.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8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914400"/>
            <a:ext cx="115261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c¸c tõ cÇn luyÖn ®äc</a:t>
            </a:r>
            <a:r>
              <a:rPr lang="vi-VN" sz="4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  <a:p>
            <a:pPr algn="just"/>
            <a:endParaRPr lang="vi-VN" sz="36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just"/>
            <a:r>
              <a:rPr lang="vi-VN" sz="3600" b="1" dirty="0">
                <a:solidFill>
                  <a:srgbClr val="00B050"/>
                </a:solidFill>
                <a:latin typeface=".VnAvant" pitchFamily="34" charset="0"/>
              </a:rPr>
              <a:t>mưu, nép m¹ng, ®Õn l­ưît, buån b·, lang thang, lßng giÕng s©u ho¾m, oµm, tiÕng gÇm, lao xuèng, hÕt ®êi.</a:t>
            </a:r>
          </a:p>
          <a:p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988" y="1702190"/>
            <a:ext cx="126609" cy="181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7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6602" y="1005544"/>
            <a:ext cx="118590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Ở khu rõng nä, mçi ngµy mét con thó ph¶i nép m¹ng cho hæ.  §Õn l­ưît thá, nã buån b· ®i lang thang.  ThÊy bãng m×nh dư­íi giÕng, thá nghÜ ra mét kÕ.  Nã ®Õn gÆp hæ, nãi: ‘‘  Cã mét «ng hæ kh¸c ®ßi ¨n thÞt con’’.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Hæ theo thá ra giÕng.  ThÊy bãng m×nh dư­íi lßng giÕng s©u ho¾m, hæ gÇm: ‘‘  Oµm...’’.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TiÕng gÇm dư­íi giÕng väng lªn, hæ lao xuèng. ThÕ lµ hÕt ®êi hæ ¸c.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341" y="1084600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449" y="2262378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48737" y="2762113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4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6253" y="3882209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6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56618" y="3882208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6261701" y="4459750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8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6503" y="2762113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5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1614" y="1665067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1614" y="162261"/>
            <a:ext cx="564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Mư­u chó thá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6253" y="5010357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9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10190" y="4489766"/>
            <a:ext cx="634942" cy="5205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10</a:t>
            </a:r>
            <a:endParaRPr lang="en-US" sz="28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651614" y="162261"/>
            <a:ext cx="564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Mư­u chó thá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1005544"/>
            <a:ext cx="118590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vi-VN" sz="3600" b="1" dirty="0">
                <a:solidFill>
                  <a:srgbClr val="00B050"/>
                </a:solidFill>
                <a:latin typeface=".VnAvant" pitchFamily="34" charset="0"/>
              </a:rPr>
              <a:t>Ở khu rõng nä, mçi ngµy mét con thó ph¶i nép m¹ng cho hæ. §Õn l­ưît thá, nã buån b· ®i lang thang. ThÊy bãng m×nh dư­íi giÕng, thá nghÜ ra mét kÕ. Nã ®Õn gÆp hæ, nãi: ‘‘ Cã mét «ng hæ kh¸c ®ßi ¨n thÞt con’’.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vi-VN" sz="3600" b="1" dirty="0">
                <a:solidFill>
                  <a:srgbClr val="3C4280"/>
                </a:solidFill>
                <a:latin typeface=".VnAvant" pitchFamily="34" charset="0"/>
              </a:rPr>
              <a:t>Hæ theo thá ra giÕng. ThÊy bãng m×nh dư­íi lßng giÕng s©u ho¾m, hæ gÇm: ‘‘ Oµm...’’.</a:t>
            </a:r>
          </a:p>
          <a:p>
            <a:pPr algn="just"/>
            <a:r>
              <a:rPr lang="vi-VN" sz="3600" b="1" dirty="0">
                <a:solidFill>
                  <a:srgbClr val="3C4280"/>
                </a:solidFill>
                <a:latin typeface=".VnAvant" pitchFamily="34" charset="0"/>
              </a:rPr>
              <a:t>    TiÕng gÇm dư­íi giÕng väng lªn, hæ lao xuèng. ThÕ lµ hÕt ®êi hæ ¸c.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8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7440" y="244929"/>
            <a:ext cx="622368" cy="58782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808" y="264775"/>
            <a:ext cx="10426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70C0"/>
                </a:solidFill>
                <a:latin typeface=".VnAvant" pitchFamily="34" charset="0"/>
              </a:rPr>
              <a:t>V× sao hæ tù lao ®Çu xuèng giÕng? Chän ý ®óng </a:t>
            </a:r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369" y="2169979"/>
            <a:ext cx="10570372" cy="646331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a) V× d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ư­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­íi giÕng cã con hæ kh¸c.</a:t>
            </a:r>
            <a:endParaRPr lang="vi-VN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43" y="3984974"/>
            <a:ext cx="10591819" cy="646331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b) V× nã t­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ư­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­ëng d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ư­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­íi giÕng cã con hæ kh¸c.</a:t>
            </a:r>
            <a:endParaRPr lang="vi-VN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233" y="3910821"/>
            <a:ext cx="811150" cy="8330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7135" r="20699" b="7242"/>
          <a:stretch/>
        </p:blipFill>
        <p:spPr>
          <a:xfrm>
            <a:off x="1055076" y="0"/>
            <a:ext cx="9677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1689"/>
            <a:ext cx="308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¤n bµi cò: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823395"/>
            <a:ext cx="115161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µi häc cho gµ trèng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 Häa mi, khư­íu, chÝch chße tËp bay tõ s¸ng ®Õn khuya ®Ó tham gia héi khoÎ. Cßn gµ trèng chØ rong ch¬i, ch¼ng tËp g×.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 Ngµy héi ®Õn. C¸c b¹n chim ®Òu bay vót lªn ngän c©y cao. Riªng gµ trèng, tuy cè xße c¸nh, còng chØ bay lªn ®­ưîc ngang ®èng r¬m, råi r¬i bÞch xuèng.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 Tõ thuë ®ã ®Õn giê, gµ trèng vÉn ®á mÆt v×  ngư­îng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just"/>
            <a:endParaRPr lang="en-US" sz="3600" dirty="0">
              <a:solidFill>
                <a:schemeClr val="accent1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027832" y="2708748"/>
            <a:ext cx="594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oam</a:t>
            </a:r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 , 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o¨m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5157" y="1149614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4728" y="28956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9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4727" y="3728884"/>
            <a:ext cx="4552336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1477" y="4724400"/>
            <a:ext cx="4451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.VnAvant" pitchFamily="34" charset="0"/>
              </a:rPr>
              <a:t>ngo¹m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8" y="505236"/>
            <a:ext cx="5715000" cy="414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53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63785" y="4720460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oam</a:t>
            </a:r>
          </a:p>
        </p:txBody>
      </p:sp>
    </p:spTree>
    <p:extLst>
      <p:ext uri="{BB962C8B-B14F-4D97-AF65-F5344CB8AC3E}">
        <p14:creationId xmlns:p14="http://schemas.microsoft.com/office/powerpoint/2010/main" val="41101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5157" y="1149614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o¨m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4728" y="28956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9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4727" y="3728884"/>
            <a:ext cx="4552336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o¨m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1375" y="4963551"/>
            <a:ext cx="4803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.VnAvant" pitchFamily="34" charset="0"/>
              </a:rPr>
              <a:t>má kho»m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0256" y="4957853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o¨m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5" y="888675"/>
            <a:ext cx="5758397" cy="36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9331" y="4944044"/>
            <a:ext cx="4451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.VnAvant" pitchFamily="34" charset="0"/>
              </a:rPr>
              <a:t>ngo¹m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5715000" cy="414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47571" y="4940104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oam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1375" y="4963551"/>
            <a:ext cx="4803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.VnAvant" pitchFamily="34" charset="0"/>
              </a:rPr>
              <a:t>má kho»m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0256" y="4957853"/>
            <a:ext cx="211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o¨m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3" y="1158724"/>
            <a:ext cx="5758397" cy="36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34" r="70757" b="14455"/>
          <a:stretch/>
        </p:blipFill>
        <p:spPr>
          <a:xfrm>
            <a:off x="829991" y="1715819"/>
            <a:ext cx="2799471" cy="392534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778837" y="1807518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  <a:endParaRPr lang="en-US" sz="2800" dirty="0">
              <a:latin typeface="HP-211" panose="020008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65247" r="61119" b="14742"/>
          <a:stretch/>
        </p:blipFill>
        <p:spPr>
          <a:xfrm>
            <a:off x="4564959" y="1680420"/>
            <a:ext cx="3080825" cy="39253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028017" y="1839966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  <a:endParaRPr lang="en-US" sz="2800" dirty="0">
              <a:latin typeface="HP-211" panose="020008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t="65534" r="52167" b="14455"/>
          <a:stretch/>
        </p:blipFill>
        <p:spPr>
          <a:xfrm>
            <a:off x="8257732" y="1715819"/>
            <a:ext cx="3348111" cy="392534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31584" y="1776373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078" y="222983"/>
            <a:ext cx="11394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2</a:t>
            </a:r>
            <a:r>
              <a:rPr lang="vi-VN" sz="4000" dirty="0">
                <a:solidFill>
                  <a:srgbClr val="0000FF"/>
                </a:solidFill>
                <a:latin typeface=".VnAvant" pitchFamily="34" charset="0"/>
              </a:rPr>
              <a:t>. TiÕng nµo cã vÇn </a:t>
            </a:r>
            <a:r>
              <a:rPr lang="vi-VN" sz="4000" dirty="0">
                <a:solidFill>
                  <a:srgbClr val="FF0000"/>
                </a:solidFill>
                <a:latin typeface=".VnAvant" pitchFamily="34" charset="0"/>
              </a:rPr>
              <a:t>oam</a:t>
            </a:r>
            <a:r>
              <a:rPr lang="vi-VN" sz="4000" dirty="0">
                <a:solidFill>
                  <a:srgbClr val="0000FF"/>
                </a:solidFill>
                <a:latin typeface=".VnAvant" pitchFamily="34" charset="0"/>
              </a:rPr>
              <a:t>? TiÕng nµo cã vÇn </a:t>
            </a:r>
            <a:r>
              <a:rPr lang="vi-VN" sz="4000" dirty="0">
                <a:solidFill>
                  <a:srgbClr val="FF0000"/>
                </a:solidFill>
                <a:latin typeface=".VnAvant" pitchFamily="34" charset="0"/>
              </a:rPr>
              <a:t>o¨m</a:t>
            </a:r>
            <a:r>
              <a:rPr lang="vi-VN" sz="4000" dirty="0">
                <a:solidFill>
                  <a:srgbClr val="0000FF"/>
                </a:solidFill>
                <a:latin typeface=".VnAvant" pitchFamily="34" charset="0"/>
              </a:rPr>
              <a:t>?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5478" y="4187729"/>
            <a:ext cx="33216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Dª nhai l¸ nhåm nhoµm.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89829" y="4209076"/>
            <a:ext cx="33216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GiÕng n­ưíc 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s©u ho¾m.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3820" y="4319272"/>
            <a:ext cx="33216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KhØ ngoÆm 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dư­a hÊu.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5099" y="4677345"/>
            <a:ext cx="143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oam.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54918" y="4319272"/>
            <a:ext cx="332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o¨m.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24405" y="4698692"/>
            <a:ext cx="332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o¨m.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41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228600"/>
            <a:ext cx="12395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771" y="738631"/>
            <a:ext cx="411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dirty="0">
                <a:solidFill>
                  <a:srgbClr val="0000FF"/>
                </a:solidFill>
                <a:latin typeface=".VnAvant" pitchFamily="34" charset="0"/>
              </a:rPr>
              <a:t>4. TËp viÕt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3" t="78510" r="22169" b="16353"/>
          <a:stretch/>
        </p:blipFill>
        <p:spPr>
          <a:xfrm>
            <a:off x="633046" y="2489981"/>
            <a:ext cx="10325686" cy="1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08234" y="267286"/>
            <a:ext cx="689317" cy="621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9" t="49076" r="22494" b="35189"/>
          <a:stretch/>
        </p:blipFill>
        <p:spPr>
          <a:xfrm>
            <a:off x="0" y="2363372"/>
            <a:ext cx="12227272" cy="39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3600" dirty="0">
            <a:latin typeface="HP-211" panose="02000800000000000000" pitchFamily="2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HP-211" panose="020008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752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Laptop</cp:lastModifiedBy>
  <cp:revision>47</cp:revision>
  <dcterms:created xsi:type="dcterms:W3CDTF">2019-01-13T13:20:41Z</dcterms:created>
  <dcterms:modified xsi:type="dcterms:W3CDTF">2026-01-30T05:19:11Z</dcterms:modified>
</cp:coreProperties>
</file>