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7" r:id="rId4"/>
    <p:sldId id="259" r:id="rId5"/>
    <p:sldId id="274" r:id="rId6"/>
    <p:sldId id="278" r:id="rId7"/>
    <p:sldId id="263" r:id="rId8"/>
    <p:sldId id="276" r:id="rId9"/>
    <p:sldId id="286" r:id="rId10"/>
    <p:sldId id="273" r:id="rId11"/>
    <p:sldId id="272" r:id="rId12"/>
    <p:sldId id="284" r:id="rId13"/>
    <p:sldId id="287" r:id="rId14"/>
    <p:sldId id="288" r:id="rId15"/>
    <p:sldId id="275" r:id="rId16"/>
    <p:sldId id="289" r:id="rId17"/>
    <p:sldId id="290" r:id="rId18"/>
    <p:sldId id="291" r:id="rId19"/>
    <p:sldId id="292" r:id="rId20"/>
    <p:sldId id="293" r:id="rId21"/>
    <p:sldId id="294" r:id="rId22"/>
    <p:sldId id="27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C441C"/>
    <a:srgbClr val="FF6600"/>
    <a:srgbClr val="0000FF"/>
    <a:srgbClr val="CC0099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D4ED-CAEC-4054-9A74-AEDE783D9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1F35-F800-4222-A560-186DE0F0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F014F-8C66-47CF-8EC9-51020366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E5038-3991-46E5-BC5D-164472EC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A3AC-4B4F-4814-A11C-7BBC7075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0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BEDD-1A71-433B-8D93-CB0A25E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F043-C70A-4C0D-8746-1F4E89E1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43F9-ADDB-48BF-82C8-BC7A8B2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EC03D-A0CE-4AB8-8C2E-4ACA2970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F7A3F-7497-4BC8-9026-ECBE3BAA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76A59-A3A0-4627-8A50-6DC81F23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C22AF-D5C1-44FB-8DB8-7CE924C2D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ACD5-64B0-45EE-BB0B-7C2C84E5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9D91-3BAA-46E4-9E2F-ECEE855C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ED4A-F21C-47C9-933E-5F2CCF2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95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35DC-03E6-4023-B166-C2C040D0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2567-4914-4574-94C7-F62C5FD8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8E60-6028-4DBC-8A09-D762F6D3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89EA-8BEC-4840-8220-25C0E56C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10D0-AB63-45BD-96DA-3E30021A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7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59EA-6E34-4247-A6AF-881CF8BE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52FD-CA3E-4CE7-A062-90C3090A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FBC6-83DA-4EC9-84D5-87B10AC7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485C-9C87-4DA5-8ECF-EC2E0C4C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9311-D12B-491F-93BF-C0DC6D47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49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1D26-D5F4-4581-822D-4A90EAFA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BF57-7C87-460E-985B-71E330E08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58FDA-A838-453A-9301-B6CC6DE6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4C6EC-C1D6-4B4E-9B22-326BC66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FA25A-008C-4A0C-8720-CBCFAA23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05DCC-940B-4937-BCCE-AB8F8B76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3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72C7-9B3E-4B1F-9776-ABA6C8C1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9E64-7E4F-4C0C-B301-0A5F4AEB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D1FD-32E8-4E0D-82C7-CB4349A36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4294F-A0B4-4594-9709-776726D22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4B5D9-B12C-4C53-8CC2-B98232FA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3ACE6-226B-48F7-9AD9-62C15EDD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13988-BE39-44E2-844D-0758D82D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B3893-8A2F-4EFB-9FBF-64680075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1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4AF8-1A3C-4C40-912A-66B6196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54BCD-D14E-4F8E-A8E1-8F92A8DD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78B3-B48F-4C82-A1BF-9585B07E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F014-B984-454F-BF20-80BAEC5F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3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47571-05EC-4363-91F1-A33D532C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0B177-6E21-403E-89ED-4832D727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3AD28-CBA6-4CAF-8B64-796F65AE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217D-C75F-486D-9233-B7029CD6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6155-0C52-405D-A652-516322CC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3AEC1-BF16-44B3-A32C-D69FF89E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6FA1-8E0E-43AB-BCBC-9797A4CB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12D2-399E-4398-86B9-0513BC2E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4B6B-06F5-4A3A-A98A-42B40636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31-5355-45D9-A88D-5F6EF3D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BBBD-6D7B-4298-85D9-7CBA3081F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29F2-7FA1-4244-9E9D-E410C0B05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0610-78AB-4092-9473-FFFA028D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35B5E-E867-46AB-B645-AFE9CA43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FF6AD-5236-4E3F-89DE-9D408D7F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02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EC2CE-17FB-40FF-8354-AC083B1F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B57D-31FA-437F-B102-244BD504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2AEF-CA88-4F8D-A1EB-DCFC60EF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A495-10B7-4B6B-B690-8BCFA011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4B04-94DE-4DC6-AAE8-E42154C9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45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027832" y="2708748"/>
            <a:ext cx="594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Bµi 1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15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 : u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y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 , 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uya</a:t>
            </a:r>
            <a:endParaRPr lang="vi-VN" sz="5400" dirty="0">
              <a:solidFill>
                <a:srgbClr val="0000FF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17801" r="20550" b="43460"/>
          <a:stretch/>
        </p:blipFill>
        <p:spPr>
          <a:xfrm>
            <a:off x="1983543" y="0"/>
            <a:ext cx="877493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7386" y="689317"/>
            <a:ext cx="1691229" cy="59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740" y="180086"/>
            <a:ext cx="37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.VnAvant" pitchFamily="34" charset="0"/>
              </a:rPr>
              <a:t>3. TËp ®äc</a:t>
            </a:r>
            <a:endParaRPr lang="en-US" sz="40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8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51614" y="162261"/>
            <a:ext cx="564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Vưên hoa ®Ñp</a:t>
            </a:r>
            <a:endParaRPr lang="en-US" sz="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1005544"/>
            <a:ext cx="118590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    V­ưên nhµ Thuû trång rÊt nhiÒu hoa. Hoa cóc thuý ®ñ mµu s¾c. Hoa tuy lÝp ®á mäng. Hoa giÊy c¸nh máng như­ tê p¬ luya. Hoa thñy tiªn c¸nh tr¾ng, nhuþ vµng. Hoa d¹ h­ư¬ng cµng vÒ khuya cµng th¬m. Hoa b¸ch nhËt chØ b»ng c¸i khuy ¸o, tư­¬i l©u ¬i lµ l©u... Mïa nµo v­ưên còng rùc rì, ng¸t h­ư¬ng.</a:t>
            </a:r>
            <a:endParaRPr lang="en-US" sz="4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8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914400"/>
            <a:ext cx="115261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c¸c tõ cÇn luyÖn ®äc</a:t>
            </a:r>
            <a:r>
              <a:rPr lang="vi-VN" sz="4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  <a:p>
            <a:pPr algn="just"/>
            <a:endParaRPr lang="vi-VN" sz="36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just"/>
            <a:r>
              <a:rPr lang="vi-VN" sz="3600" b="1" dirty="0">
                <a:solidFill>
                  <a:srgbClr val="00B050"/>
                </a:solidFill>
                <a:latin typeface=".VnAvant" pitchFamily="34" charset="0"/>
              </a:rPr>
              <a:t>Thuû, cóc thuý, tuy lÝp, p¬ luya, thuû tiªn, nhuþ vµng, d¹ h­ư¬ng, khuya, b¸ch nhËt, khuy ¸o, ng¸t h­ư¬ng.</a:t>
            </a:r>
          </a:p>
          <a:p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988" y="1702190"/>
            <a:ext cx="126609" cy="181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7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51614" y="162261"/>
            <a:ext cx="564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Vưên hoa ®Ñp</a:t>
            </a:r>
            <a:endParaRPr lang="en-US" sz="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1005544"/>
            <a:ext cx="118590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    V­ưên nhµ Thuû trång rÊt nhiÒu hoa. 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Hoa cóc thuý ®ñ mµu s¾c. Hoa tuy lÝp ®á mäng. Hoa giÊy c¸nh máng như­ tê p¬ luya. 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Hoa thñy tiªn c¸nh tr¾ng, nhuþ vµng. 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Hoa d¹ h­ư¬ng cµng vÒ khuya cµng th¬m. Hoa b¸ch nhËt chØ b»ng c¸i khuy ¸o, tư­¬i l©u ¬i lµ l©u... 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A</a:t>
            </a:r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Mïa nµo v­ưên còng rùc rì, ng¸t h­ư¬ng.</a:t>
            </a:r>
            <a:endParaRPr lang="en-US" sz="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341" y="1220965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43463" y="1864171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61611" y="2464408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4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7" y="3907617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6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28256" y="4543011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3945043" y="5233473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8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12865" y="3185894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5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58148" y="1171931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  <a:endParaRPr lang="en-US" sz="28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51614" y="162261"/>
            <a:ext cx="564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Vưên hoa ®Ñp</a:t>
            </a:r>
            <a:endParaRPr lang="en-US" sz="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1005544"/>
            <a:ext cx="118590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vi-VN" sz="4400" b="1" dirty="0">
                <a:solidFill>
                  <a:srgbClr val="FF6600"/>
                </a:solidFill>
                <a:latin typeface=".VnAvant" pitchFamily="34" charset="0"/>
              </a:rPr>
              <a:t>V­ưên nhµ Thuû trång rÊt nhiÒu hoa. Hoa cóc thuý ®ñ mµu s¾c. Hoa tuy lÝp ®á mäng. Hoa giÊy c¸nh máng như­ tê p¬ luya. </a:t>
            </a:r>
            <a:r>
              <a:rPr lang="vi-VN" sz="4400" b="1" dirty="0">
                <a:solidFill>
                  <a:srgbClr val="2C441C"/>
                </a:solidFill>
                <a:latin typeface=".VnAvant" pitchFamily="34" charset="0"/>
              </a:rPr>
              <a:t>Hoa thñy tiªn c¸nh tr¾ng, nhuþ vµng. Hoa d¹ h­ư¬ng cµng vÒ khuya cµng th¬m. Hoa b¸ch nhËt chØ b»ng c¸i khuy ¸o, tư­¬i l©u ¬i lµ l©u... Mïa nµo v­ưên còng rùc rì, ng¸t h­ư¬ng.</a:t>
            </a:r>
            <a:endParaRPr lang="en-US" sz="4400" b="1" dirty="0">
              <a:solidFill>
                <a:srgbClr val="2C441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1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68812" y="151950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40" y="181793"/>
            <a:ext cx="1151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.VnAvant" pitchFamily="34" charset="0"/>
              </a:rPr>
              <a:t>?</a:t>
            </a:r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Nãi vÒ vÎ ®Ñp cña mét loµi hoa</a:t>
            </a:r>
          </a:p>
          <a:p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M: Hoa tuy lÝp ®á mäng.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4" t="62260" r="23921" b="21910"/>
          <a:stretch/>
        </p:blipFill>
        <p:spPr>
          <a:xfrm>
            <a:off x="635542" y="1491726"/>
            <a:ext cx="10185009" cy="43750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7538" y="2082018"/>
            <a:ext cx="1554480" cy="1350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666" y="5789338"/>
            <a:ext cx="52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hoa cóc thuý</a:t>
            </a:r>
          </a:p>
        </p:txBody>
      </p:sp>
      <p:sp>
        <p:nvSpPr>
          <p:cNvPr id="4" name="Oval 3"/>
          <p:cNvSpPr/>
          <p:nvPr/>
        </p:nvSpPr>
        <p:spPr>
          <a:xfrm>
            <a:off x="2737213" y="151950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HP-211" panose="02000800000000000000" pitchFamily="2" charset="0"/>
              </a:rPr>
              <a:t>1</a:t>
            </a:r>
          </a:p>
        </p:txBody>
      </p:sp>
      <p:pic>
        <p:nvPicPr>
          <p:cNvPr id="1026" name="Picture 2" descr="http://www.chilternseeds.co.uk/images/products/main/242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66" y="859836"/>
            <a:ext cx="4887829" cy="4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666" y="5383998"/>
            <a:ext cx="52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hoa tuy lÝp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84" y="628796"/>
            <a:ext cx="5715000" cy="43624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54666" y="430958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HP-211" panose="020008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666" y="5383998"/>
            <a:ext cx="52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hoa giÊy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6" y="554054"/>
            <a:ext cx="7230793" cy="48299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5999" y="200111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HP-211" panose="020008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51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666" y="5383998"/>
            <a:ext cx="52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hoa thuû tiªn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66" y="447614"/>
            <a:ext cx="4794801" cy="47948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95939" y="234011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HP-211" panose="020008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7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1689"/>
            <a:ext cx="308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¤n bµi cò: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254" y="383648"/>
            <a:ext cx="456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.VnAvant" pitchFamily="34" charset="0"/>
              </a:rPr>
              <a:t>Lîn rõng vµ voi</a:t>
            </a:r>
            <a:endParaRPr lang="en-US" sz="4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285" y="1091534"/>
            <a:ext cx="117605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.VnAvant" pitchFamily="34" charset="0"/>
              </a:rPr>
              <a:t>   </a:t>
            </a:r>
            <a:r>
              <a:rPr lang="vi-VN" sz="4000" b="1" dirty="0">
                <a:solidFill>
                  <a:srgbClr val="0070C0"/>
                </a:solidFill>
                <a:latin typeface=".VnAvant" pitchFamily="34" charset="0"/>
              </a:rPr>
              <a:t>Lîn rõng lang thang trong rõng c©y xum xuª.</a:t>
            </a:r>
          </a:p>
          <a:p>
            <a:pPr algn="just"/>
            <a:r>
              <a:rPr lang="vi-VN" sz="4000" b="1" dirty="0">
                <a:solidFill>
                  <a:srgbClr val="0070C0"/>
                </a:solidFill>
                <a:latin typeface=".VnAvant" pitchFamily="34" charset="0"/>
              </a:rPr>
              <a:t>   GÆp voi võa ®i võa hu¬ vßi, nã nghÜ:  ‘‘ Voi to như­ng ngê nghÖch l¾m’’. ThÕ lµ nã nh»m voi x«ng tíi. Nµo ngê, voi hu¬ vßi nhÊc bæng l­în lªn, nÐm xuèng vÖ ®­ưêng.</a:t>
            </a:r>
          </a:p>
          <a:p>
            <a:pPr algn="just"/>
            <a:r>
              <a:rPr lang="vi-VN" sz="4000" b="1" dirty="0">
                <a:solidFill>
                  <a:srgbClr val="0070C0"/>
                </a:solidFill>
                <a:latin typeface=".VnAvant" pitchFamily="34" charset="0"/>
              </a:rPr>
              <a:t>   Lîn sî qu¸, ch¹y vÒ m¸ch mÑ. MÑ nã hÕt hån: ‘‘ §êi thuë nµo lîn th¾ng ®­ưîc voi! Con chí tù kiªu mµ h¹i th©n’’.</a:t>
            </a:r>
            <a:endParaRPr lang="en-US" sz="4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666" y="5383998"/>
            <a:ext cx="52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.VnAvant" pitchFamily="34" charset="0"/>
              </a:rPr>
              <a:t>hoa d¹ h</a:t>
            </a:r>
            <a:r>
              <a:rPr lang="vi-VN" sz="4400" b="1" dirty="0">
                <a:solidFill>
                  <a:srgbClr val="0033CC"/>
                </a:solidFill>
                <a:latin typeface=".VnAvant" pitchFamily="34" charset="0"/>
              </a:rPr>
              <a:t>ư</a:t>
            </a:r>
            <a:r>
              <a:rPr lang="en-US" sz="4400" b="1" dirty="0">
                <a:solidFill>
                  <a:srgbClr val="0033CC"/>
                </a:solidFill>
                <a:latin typeface=".VnAvant" pitchFamily="34" charset="0"/>
              </a:rPr>
              <a:t>­¬ng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2" y="714082"/>
            <a:ext cx="6938303" cy="44266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93262" y="459095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HP-211" panose="020008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44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666" y="5454338"/>
            <a:ext cx="52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.VnAvant" pitchFamily="34" charset="0"/>
              </a:rPr>
              <a:t>hoa b¸ch nhËt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88123"/>
            <a:ext cx="5715000" cy="50958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7213" y="149605"/>
            <a:ext cx="717453" cy="7078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HP-211" panose="020008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90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17881" r="20420" b="7987"/>
          <a:stretch/>
        </p:blipFill>
        <p:spPr>
          <a:xfrm>
            <a:off x="1041009" y="0"/>
            <a:ext cx="9918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027832" y="2708748"/>
            <a:ext cx="594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u«i , ư­¬i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8915" y="699448"/>
            <a:ext cx="11528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u</a:t>
            </a:r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4728" y="28956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u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9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4727" y="3728884"/>
            <a:ext cx="3028335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u</a:t>
            </a:r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1477" y="4724400"/>
            <a:ext cx="4451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0000FF"/>
                </a:solidFill>
                <a:latin typeface=".VnAvant" pitchFamily="34" charset="0"/>
              </a:rPr>
              <a:t>tµu th</a:t>
            </a:r>
            <a:r>
              <a:rPr lang="en-US" sz="6600" dirty="0" err="1">
                <a:solidFill>
                  <a:srgbClr val="0000FF"/>
                </a:solidFill>
                <a:latin typeface=".VnAvant" pitchFamily="34" charset="0"/>
              </a:rPr>
              <a:t>uỷ</a:t>
            </a:r>
            <a:endParaRPr lang="en-US" sz="6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33454" y="4709652"/>
            <a:ext cx="11528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uy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4543" y="1253446"/>
            <a:ext cx="5078437" cy="31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8915" y="699448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uya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4728" y="28956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9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ya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4727" y="3728884"/>
            <a:ext cx="3028335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uya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0463" y="4567084"/>
            <a:ext cx="5000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®ªm kh</a:t>
            </a:r>
            <a:r>
              <a:rPr lang="vi-VN" sz="6600" dirty="0">
                <a:solidFill>
                  <a:srgbClr val="FF0000"/>
                </a:solidFill>
                <a:latin typeface=".VnAvant" pitchFamily="34" charset="0"/>
              </a:rPr>
              <a:t>uya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t="33543" r="54198" b="53683"/>
          <a:stretch/>
        </p:blipFill>
        <p:spPr>
          <a:xfrm>
            <a:off x="6195896" y="1310662"/>
            <a:ext cx="5134709" cy="32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1017" y="4428979"/>
            <a:ext cx="4451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0000FF"/>
                </a:solidFill>
                <a:latin typeface=".VnAvant" pitchFamily="34" charset="0"/>
              </a:rPr>
              <a:t>tµu th</a:t>
            </a:r>
            <a:r>
              <a:rPr lang="en-US" sz="6600" dirty="0" err="1">
                <a:solidFill>
                  <a:srgbClr val="0000FF"/>
                </a:solidFill>
                <a:latin typeface=".VnAvant" pitchFamily="34" charset="0"/>
              </a:rPr>
              <a:t>uỷ</a:t>
            </a:r>
            <a:endParaRPr lang="en-US" sz="6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6882" y="4399483"/>
            <a:ext cx="11528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uy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05" y="1060015"/>
            <a:ext cx="5078437" cy="3163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97746" y="4428979"/>
            <a:ext cx="5000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0033CC"/>
                </a:solidFill>
                <a:latin typeface=".VnAvant" pitchFamily="34" charset="0"/>
              </a:rPr>
              <a:t>®ªm kh</a:t>
            </a:r>
            <a:r>
              <a:rPr lang="vi-VN" sz="6600" dirty="0">
                <a:solidFill>
                  <a:srgbClr val="FF0000"/>
                </a:solidFill>
                <a:latin typeface=".VnAvant" pitchFamily="34" charset="0"/>
              </a:rPr>
              <a:t>uya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t="33543" r="54198" b="53683"/>
          <a:stretch/>
        </p:blipFill>
        <p:spPr>
          <a:xfrm>
            <a:off x="6263179" y="1060015"/>
            <a:ext cx="5134709" cy="32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90" y="3636305"/>
            <a:ext cx="3462878" cy="2306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4" y="3734466"/>
            <a:ext cx="2057400" cy="221932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E9B5792-435E-4AF9-BE8A-8695761CBF77}"/>
              </a:ext>
            </a:extLst>
          </p:cNvPr>
          <p:cNvSpPr/>
          <p:nvPr/>
        </p:nvSpPr>
        <p:spPr>
          <a:xfrm>
            <a:off x="411283" y="265043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CEEBF7-B14D-4DCF-AA31-B30041C0B6A6}"/>
              </a:ext>
            </a:extLst>
          </p:cNvPr>
          <p:cNvSpPr/>
          <p:nvPr/>
        </p:nvSpPr>
        <p:spPr>
          <a:xfrm>
            <a:off x="4547827" y="265043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FF9023-12BB-4FBB-B0D4-0DCB67545EC8}"/>
              </a:ext>
            </a:extLst>
          </p:cNvPr>
          <p:cNvSpPr/>
          <p:nvPr/>
        </p:nvSpPr>
        <p:spPr>
          <a:xfrm>
            <a:off x="6802909" y="3592591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19E09F-783A-4114-9587-43D44E4D7DE2}"/>
              </a:ext>
            </a:extLst>
          </p:cNvPr>
          <p:cNvSpPr/>
          <p:nvPr/>
        </p:nvSpPr>
        <p:spPr>
          <a:xfrm>
            <a:off x="8684590" y="265042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CD24B7-7B71-4739-AFD1-8D23F868A8C6}"/>
              </a:ext>
            </a:extLst>
          </p:cNvPr>
          <p:cNvSpPr/>
          <p:nvPr/>
        </p:nvSpPr>
        <p:spPr>
          <a:xfrm>
            <a:off x="2263216" y="3620727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376" y="2666636"/>
            <a:ext cx="283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khuy ¸o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4566" y="2672133"/>
            <a:ext cx="311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phÐc m¬ tuya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60852" y="2619941"/>
            <a:ext cx="2151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ruy b¨ng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752" y="6000689"/>
            <a:ext cx="283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huy hiÖu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1370" y="6022489"/>
            <a:ext cx="25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lòy tre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5621" y="2664485"/>
            <a:ext cx="100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5813" y="2672132"/>
            <a:ext cx="100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uya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05977" y="6001598"/>
            <a:ext cx="100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89120" y="2622280"/>
            <a:ext cx="100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82247" y="6034069"/>
            <a:ext cx="100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1" y="302045"/>
            <a:ext cx="2341952" cy="234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34" y="185455"/>
            <a:ext cx="1859273" cy="2479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62" y="4014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228600"/>
            <a:ext cx="12395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771" y="738631"/>
            <a:ext cx="411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dirty="0">
                <a:solidFill>
                  <a:srgbClr val="0000FF"/>
                </a:solidFill>
                <a:latin typeface=".VnAvant" pitchFamily="34" charset="0"/>
              </a:rPr>
              <a:t>4. TËp viÕt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t="80982" r="24085" b="14202"/>
          <a:stretch/>
        </p:blipFill>
        <p:spPr>
          <a:xfrm>
            <a:off x="486771" y="2518117"/>
            <a:ext cx="11203482" cy="13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17801" r="20172" b="43460"/>
          <a:stretch/>
        </p:blipFill>
        <p:spPr>
          <a:xfrm>
            <a:off x="2194558" y="407963"/>
            <a:ext cx="7571277" cy="5838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9815" y="407963"/>
            <a:ext cx="5922499" cy="3910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8234" y="267286"/>
            <a:ext cx="689317" cy="621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40" y="180086"/>
            <a:ext cx="37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.VnAvant" pitchFamily="34" charset="0"/>
              </a:rPr>
              <a:t>3. TËp ®äc</a:t>
            </a:r>
            <a:endParaRPr lang="en-US" sz="40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3600" dirty="0">
            <a:latin typeface="HP-211" panose="02000800000000000000" pitchFamily="2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HP-211" panose="020008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669</Words>
  <Application>Microsoft Office PowerPoint</Application>
  <PresentationFormat>Widescreen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Laptop</cp:lastModifiedBy>
  <cp:revision>44</cp:revision>
  <dcterms:created xsi:type="dcterms:W3CDTF">2019-01-13T13:20:41Z</dcterms:created>
  <dcterms:modified xsi:type="dcterms:W3CDTF">2026-01-29T08:26:51Z</dcterms:modified>
</cp:coreProperties>
</file>