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62" r:id="rId7"/>
    <p:sldId id="270" r:id="rId8"/>
    <p:sldId id="272" r:id="rId9"/>
    <p:sldId id="269" r:id="rId10"/>
  </p:sldIdLst>
  <p:sldSz cx="24688800" cy="15636875"/>
  <p:notesSz cx="6858000" cy="9144000"/>
  <p:defaultTextStyle>
    <a:defPPr>
      <a:defRPr lang="en-US"/>
    </a:defPPr>
    <a:lvl1pPr marL="0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51582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503164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54746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3006327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757910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509492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261073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6012656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26">
          <p15:clr>
            <a:srgbClr val="A4A3A4"/>
          </p15:clr>
        </p15:guide>
        <p15:guide id="2" pos="77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1128" y="102"/>
      </p:cViewPr>
      <p:guideLst>
        <p:guide orient="horz" pos="4926"/>
        <p:guide pos="77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1661" y="4857571"/>
            <a:ext cx="20985480" cy="33517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325" y="8860900"/>
            <a:ext cx="17282159" cy="39960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5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54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06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57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09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61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1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5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899382" y="626204"/>
            <a:ext cx="5554980" cy="133420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4440" y="626204"/>
            <a:ext cx="16253460" cy="133420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2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3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245" y="10048145"/>
            <a:ext cx="20985480" cy="3105657"/>
          </a:xfrm>
        </p:spPr>
        <p:txBody>
          <a:bodyPr anchor="t"/>
          <a:lstStyle>
            <a:lvl1pPr algn="l">
              <a:defRPr sz="6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245" y="6627580"/>
            <a:ext cx="20985480" cy="3420565"/>
          </a:xfrm>
        </p:spPr>
        <p:txBody>
          <a:bodyPr anchor="b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75158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50316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5474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300632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75791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5094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26107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601265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2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4444" y="3648606"/>
            <a:ext cx="10904219" cy="1031961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0144" y="3648606"/>
            <a:ext cx="10904219" cy="1031961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2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5" y="3500201"/>
            <a:ext cx="10908508" cy="1458717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1582" indent="0">
              <a:buNone/>
              <a:defRPr sz="3300" b="1"/>
            </a:lvl2pPr>
            <a:lvl3pPr marL="1503164" indent="0">
              <a:buNone/>
              <a:defRPr sz="2900" b="1"/>
            </a:lvl3pPr>
            <a:lvl4pPr marL="2254746" indent="0">
              <a:buNone/>
              <a:defRPr sz="2600" b="1"/>
            </a:lvl4pPr>
            <a:lvl5pPr marL="3006327" indent="0">
              <a:buNone/>
              <a:defRPr sz="2600" b="1"/>
            </a:lvl5pPr>
            <a:lvl6pPr marL="3757910" indent="0">
              <a:buNone/>
              <a:defRPr sz="2600" b="1"/>
            </a:lvl6pPr>
            <a:lvl7pPr marL="4509492" indent="0">
              <a:buNone/>
              <a:defRPr sz="2600" b="1"/>
            </a:lvl7pPr>
            <a:lvl8pPr marL="5261073" indent="0">
              <a:buNone/>
              <a:defRPr sz="2600" b="1"/>
            </a:lvl8pPr>
            <a:lvl9pPr marL="6012656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5" y="4958917"/>
            <a:ext cx="10908508" cy="9009303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541569" y="3500201"/>
            <a:ext cx="10912794" cy="1458717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1582" indent="0">
              <a:buNone/>
              <a:defRPr sz="3300" b="1"/>
            </a:lvl2pPr>
            <a:lvl3pPr marL="1503164" indent="0">
              <a:buNone/>
              <a:defRPr sz="2900" b="1"/>
            </a:lvl3pPr>
            <a:lvl4pPr marL="2254746" indent="0">
              <a:buNone/>
              <a:defRPr sz="2600" b="1"/>
            </a:lvl4pPr>
            <a:lvl5pPr marL="3006327" indent="0">
              <a:buNone/>
              <a:defRPr sz="2600" b="1"/>
            </a:lvl5pPr>
            <a:lvl6pPr marL="3757910" indent="0">
              <a:buNone/>
              <a:defRPr sz="2600" b="1"/>
            </a:lvl6pPr>
            <a:lvl7pPr marL="4509492" indent="0">
              <a:buNone/>
              <a:defRPr sz="2600" b="1"/>
            </a:lvl7pPr>
            <a:lvl8pPr marL="5261073" indent="0">
              <a:buNone/>
              <a:defRPr sz="2600" b="1"/>
            </a:lvl8pPr>
            <a:lvl9pPr marL="6012656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541569" y="4958917"/>
            <a:ext cx="10912794" cy="9009303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4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4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4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7" y="622579"/>
            <a:ext cx="8122444" cy="2649582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638" y="622585"/>
            <a:ext cx="13801726" cy="13345641"/>
          </a:xfrm>
        </p:spPr>
        <p:txBody>
          <a:bodyPr/>
          <a:lstStyle>
            <a:lvl1pPr>
              <a:defRPr sz="5300"/>
            </a:lvl1pPr>
            <a:lvl2pPr>
              <a:defRPr sz="4600"/>
            </a:lvl2pPr>
            <a:lvl3pPr>
              <a:defRPr sz="40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4447" y="3272167"/>
            <a:ext cx="8122444" cy="10696058"/>
          </a:xfrm>
        </p:spPr>
        <p:txBody>
          <a:bodyPr/>
          <a:lstStyle>
            <a:lvl1pPr marL="0" indent="0">
              <a:buNone/>
              <a:defRPr sz="2300"/>
            </a:lvl1pPr>
            <a:lvl2pPr marL="751582" indent="0">
              <a:buNone/>
              <a:defRPr sz="2000"/>
            </a:lvl2pPr>
            <a:lvl3pPr marL="1503164" indent="0">
              <a:buNone/>
              <a:defRPr sz="1700"/>
            </a:lvl3pPr>
            <a:lvl4pPr marL="2254746" indent="0">
              <a:buNone/>
              <a:defRPr sz="1500"/>
            </a:lvl4pPr>
            <a:lvl5pPr marL="3006327" indent="0">
              <a:buNone/>
              <a:defRPr sz="1500"/>
            </a:lvl5pPr>
            <a:lvl6pPr marL="3757910" indent="0">
              <a:buNone/>
              <a:defRPr sz="1500"/>
            </a:lvl6pPr>
            <a:lvl7pPr marL="4509492" indent="0">
              <a:buNone/>
              <a:defRPr sz="1500"/>
            </a:lvl7pPr>
            <a:lvl8pPr marL="5261073" indent="0">
              <a:buNone/>
              <a:defRPr sz="1500"/>
            </a:lvl8pPr>
            <a:lvl9pPr marL="601265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0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179" y="10945815"/>
            <a:ext cx="14813280" cy="1292215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39179" y="1397184"/>
            <a:ext cx="14813280" cy="9382125"/>
          </a:xfrm>
        </p:spPr>
        <p:txBody>
          <a:bodyPr/>
          <a:lstStyle>
            <a:lvl1pPr marL="0" indent="0">
              <a:buNone/>
              <a:defRPr sz="5300"/>
            </a:lvl1pPr>
            <a:lvl2pPr marL="751582" indent="0">
              <a:buNone/>
              <a:defRPr sz="4600"/>
            </a:lvl2pPr>
            <a:lvl3pPr marL="1503164" indent="0">
              <a:buNone/>
              <a:defRPr sz="4000"/>
            </a:lvl3pPr>
            <a:lvl4pPr marL="2254746" indent="0">
              <a:buNone/>
              <a:defRPr sz="3300"/>
            </a:lvl4pPr>
            <a:lvl5pPr marL="3006327" indent="0">
              <a:buNone/>
              <a:defRPr sz="3300"/>
            </a:lvl5pPr>
            <a:lvl6pPr marL="3757910" indent="0">
              <a:buNone/>
              <a:defRPr sz="3300"/>
            </a:lvl6pPr>
            <a:lvl7pPr marL="4509492" indent="0">
              <a:buNone/>
              <a:defRPr sz="3300"/>
            </a:lvl7pPr>
            <a:lvl8pPr marL="5261073" indent="0">
              <a:buNone/>
              <a:defRPr sz="3300"/>
            </a:lvl8pPr>
            <a:lvl9pPr marL="6012656" indent="0">
              <a:buNone/>
              <a:defRPr sz="3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9179" y="12238032"/>
            <a:ext cx="14813280" cy="1835160"/>
          </a:xfrm>
        </p:spPr>
        <p:txBody>
          <a:bodyPr/>
          <a:lstStyle>
            <a:lvl1pPr marL="0" indent="0">
              <a:buNone/>
              <a:defRPr sz="2300"/>
            </a:lvl1pPr>
            <a:lvl2pPr marL="751582" indent="0">
              <a:buNone/>
              <a:defRPr sz="2000"/>
            </a:lvl2pPr>
            <a:lvl3pPr marL="1503164" indent="0">
              <a:buNone/>
              <a:defRPr sz="1700"/>
            </a:lvl3pPr>
            <a:lvl4pPr marL="2254746" indent="0">
              <a:buNone/>
              <a:defRPr sz="1500"/>
            </a:lvl4pPr>
            <a:lvl5pPr marL="3006327" indent="0">
              <a:buNone/>
              <a:defRPr sz="1500"/>
            </a:lvl5pPr>
            <a:lvl6pPr marL="3757910" indent="0">
              <a:buNone/>
              <a:defRPr sz="1500"/>
            </a:lvl6pPr>
            <a:lvl7pPr marL="4509492" indent="0">
              <a:buNone/>
              <a:defRPr sz="1500"/>
            </a:lvl7pPr>
            <a:lvl8pPr marL="5261073" indent="0">
              <a:buNone/>
              <a:defRPr sz="1500"/>
            </a:lvl8pPr>
            <a:lvl9pPr marL="601265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7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4444" y="626205"/>
            <a:ext cx="22219921" cy="2606146"/>
          </a:xfrm>
          <a:prstGeom prst="rect">
            <a:avLst/>
          </a:prstGeom>
        </p:spPr>
        <p:txBody>
          <a:bodyPr vert="horz" lIns="150316" tIns="75158" rIns="150316" bIns="751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4" y="3648606"/>
            <a:ext cx="22219921" cy="10319616"/>
          </a:xfrm>
          <a:prstGeom prst="rect">
            <a:avLst/>
          </a:prstGeom>
        </p:spPr>
        <p:txBody>
          <a:bodyPr vert="horz" lIns="150316" tIns="75158" rIns="150316" bIns="751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4440" y="14493068"/>
            <a:ext cx="5760720" cy="832520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CD007-2B41-47FD-8E4D-B18F9678C60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35344" y="14493068"/>
            <a:ext cx="7818121" cy="832520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693640" y="14493068"/>
            <a:ext cx="5760720" cy="832520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03164" rtl="0" eaLnBrk="1" latinLnBrk="0" hangingPunct="1"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3686" indent="-563686" algn="l" defTabSz="1503164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1pPr>
      <a:lvl2pPr marL="1221321" indent="-469739" algn="l" defTabSz="1503164" rtl="0" eaLnBrk="1" latinLnBrk="0" hangingPunct="1">
        <a:spcBef>
          <a:spcPct val="20000"/>
        </a:spcBef>
        <a:buFont typeface="Arial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878955" indent="-375791" algn="l" defTabSz="150316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630537" indent="-375791" algn="l" defTabSz="1503164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82118" indent="-375791" algn="l" defTabSz="1503164" rtl="0" eaLnBrk="1" latinLnBrk="0" hangingPunct="1">
        <a:spcBef>
          <a:spcPct val="20000"/>
        </a:spcBef>
        <a:buFont typeface="Arial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33701" indent="-375791" algn="l" defTabSz="150316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885283" indent="-375791" algn="l" defTabSz="150316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636864" indent="-375791" algn="l" defTabSz="150316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388447" indent="-375791" algn="l" defTabSz="150316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51582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503164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54746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006327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757910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509492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261073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012656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rder Template With Kids Painting Stock Vector - Illustration of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9"/>
          <a:stretch/>
        </p:blipFill>
        <p:spPr bwMode="auto">
          <a:xfrm>
            <a:off x="2" y="2"/>
            <a:ext cx="24688800" cy="15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65791" y="5212297"/>
            <a:ext cx="5276083" cy="1121280"/>
          </a:xfrm>
          <a:prstGeom prst="rect">
            <a:avLst/>
          </a:prstGeom>
          <a:noFill/>
        </p:spPr>
        <p:txBody>
          <a:bodyPr wrap="none" lIns="150316" tIns="75158" rIns="150316" bIns="75158" rtlCol="0">
            <a:spAutoFit/>
          </a:bodyPr>
          <a:lstStyle/>
          <a:p>
            <a:r>
              <a:rPr lang="en-US" sz="6300" b="1" dirty="0">
                <a:latin typeface="Times New Roman" pitchFamily="18" charset="0"/>
                <a:cs typeface="Times New Roman" pitchFamily="18" charset="0"/>
              </a:rPr>
              <a:t>Môn: Đạo đức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5677" y="7042294"/>
            <a:ext cx="15024073" cy="1444445"/>
          </a:xfrm>
          <a:prstGeom prst="rect">
            <a:avLst/>
          </a:prstGeom>
          <a:noFill/>
        </p:spPr>
        <p:txBody>
          <a:bodyPr wrap="none" lIns="150316" tIns="75158" rIns="150316" bIns="75158" rtlCol="0">
            <a:spAutoFit/>
          </a:bodyPr>
          <a:lstStyle/>
          <a:p>
            <a:r>
              <a:rPr lang="en-US" sz="8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8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9: Anh chị em trong gia đình</a:t>
            </a:r>
            <a:endParaRPr lang="en-US" sz="8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4" y="3301122"/>
            <a:ext cx="12494576" cy="3127375"/>
          </a:xfrm>
          <a:prstGeom prst="rect">
            <a:avLst/>
          </a:prstGeom>
          <a:noFill/>
        </p:spPr>
        <p:txBody>
          <a:bodyPr wrap="none" lIns="150316" tIns="75158" rIns="150316" bIns="75158">
            <a:prstTxWarp prst="textArchUp">
              <a:avLst/>
            </a:prstTxWarp>
            <a:spAutoFit/>
          </a:bodyPr>
          <a:lstStyle/>
          <a:p>
            <a:pPr algn="ctr"/>
            <a:r>
              <a:rPr lang="vi-VN" sz="209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WELCOME</a:t>
            </a:r>
            <a:endParaRPr lang="en-US" sz="209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82400" y="8882286"/>
            <a:ext cx="2286290" cy="1121280"/>
          </a:xfrm>
          <a:prstGeom prst="rect">
            <a:avLst/>
          </a:prstGeom>
          <a:noFill/>
        </p:spPr>
        <p:txBody>
          <a:bodyPr wrap="none" lIns="150316" tIns="75158" rIns="150316" bIns="75158" rtlCol="0">
            <a:spAutoFit/>
          </a:bodyPr>
          <a:lstStyle/>
          <a:p>
            <a:r>
              <a:rPr lang="en-US" sz="63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3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64754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is is a set of PowerPoint background pictures with books and c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24688800" cy="15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46242" y="7782180"/>
            <a:ext cx="12313266" cy="2613996"/>
          </a:xfrm>
          <a:prstGeom prst="rect">
            <a:avLst/>
          </a:prstGeom>
          <a:noFill/>
        </p:spPr>
        <p:txBody>
          <a:bodyPr wrap="none" lIns="150316" tIns="75158" rIns="150316" bIns="7515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1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KHỞI ĐỘNG</a:t>
            </a:r>
            <a:endParaRPr lang="en-US" sz="1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88580" y="11018837"/>
            <a:ext cx="11628591" cy="1629111"/>
          </a:xfrm>
          <a:prstGeom prst="rect">
            <a:avLst/>
          </a:prstGeom>
          <a:noFill/>
        </p:spPr>
        <p:txBody>
          <a:bodyPr wrap="none" lIns="150316" tIns="75158" rIns="150316" bIns="7515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Cùng</a:t>
            </a:r>
            <a:r>
              <a:rPr lang="en-US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96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96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96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</a:t>
            </a:r>
            <a:r>
              <a:rPr lang="en-US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96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anh</a:t>
            </a:r>
            <a:endParaRPr lang="en-US" sz="9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45763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ute Cartoon Kids And School Bus Frame Royalty Free Clipar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4688800" cy="15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38647" y="5075237"/>
            <a:ext cx="14430553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6591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27037"/>
            <a:ext cx="234827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600" b="1" dirty="0">
                <a:latin typeface="+mj-lt"/>
              </a:rPr>
              <a:t>a. Xem tranh và nêu những việc anh chị nên làm đối với em nhỏ</a:t>
            </a:r>
            <a:endParaRPr lang="en-US" sz="6600" b="1" dirty="0">
              <a:latin typeface="+mj-lt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1189"/>
          <a:stretch/>
        </p:blipFill>
        <p:spPr>
          <a:xfrm>
            <a:off x="-1" y="1646238"/>
            <a:ext cx="12665951" cy="6705599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/>
          <a:srcRect r="2581"/>
          <a:stretch/>
        </p:blipFill>
        <p:spPr>
          <a:xfrm>
            <a:off x="13182600" y="1646236"/>
            <a:ext cx="11506200" cy="670560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223" t="2338" b="23149"/>
          <a:stretch/>
        </p:blipFill>
        <p:spPr>
          <a:xfrm>
            <a:off x="-1" y="8351837"/>
            <a:ext cx="12665952" cy="728503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13411200" y="8123240"/>
            <a:ext cx="10820401" cy="716279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2"/>
          <a:srcRect l="1189"/>
          <a:stretch/>
        </p:blipFill>
        <p:spPr>
          <a:xfrm>
            <a:off x="990600" y="0"/>
            <a:ext cx="20802600" cy="107140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5855" y="11628437"/>
            <a:ext cx="22549945" cy="34163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+mj-lt"/>
              </a:rPr>
              <a:t>Tranh 1: Anh đưa cho em cái bánh và nói « Anh để phần em này». Việc làm đó thể hiện anh quan tâm, nhường nhịn em.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5854" y="11628436"/>
            <a:ext cx="22549945" cy="34163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+mj-lt"/>
              </a:rPr>
              <a:t>Tranh 2: Chị rủ em chơi gấu bông, chị nói «Chị em mình cùng chơi nhé». Việc này thể hiện chị biết nhường nhịn và hòa thuận với em.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3"/>
          <a:srcRect r="2581"/>
          <a:stretch/>
        </p:blipFill>
        <p:spPr>
          <a:xfrm>
            <a:off x="2359571" y="427037"/>
            <a:ext cx="19964400" cy="10287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5854" y="11323637"/>
            <a:ext cx="22549945" cy="34163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+mj-lt"/>
              </a:rPr>
              <a:t>Tranh 3: Anh đang giặt khăn để rửa mặt cho em, anh nói «Anh lau mặt cho em nào!». Việc làm đó thể anh rất quan tâm và biết chăm sóc em.</a:t>
            </a:r>
          </a:p>
        </p:txBody>
      </p:sp>
      <p:pic>
        <p:nvPicPr>
          <p:cNvPr id="15" name="Picture 14"/>
          <p:cNvPicPr/>
          <p:nvPr/>
        </p:nvPicPr>
        <p:blipFill rotWithShape="1">
          <a:blip r:embed="rId4"/>
          <a:srcRect l="2223" t="2338" b="23149"/>
          <a:stretch/>
        </p:blipFill>
        <p:spPr>
          <a:xfrm>
            <a:off x="2209800" y="88077"/>
            <a:ext cx="19126200" cy="100925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5854" y="10866437"/>
            <a:ext cx="22549945" cy="34163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+mj-lt"/>
              </a:rPr>
              <a:t>Tranh 4: Mẹ đang nấu cơm. Chị dỗ em và nói «Em ra đây với chị». Việc làm này thể hiện chị biết trông em, dỗ dành để em khỏi khóc.</a:t>
            </a:r>
          </a:p>
        </p:txBody>
      </p:sp>
      <p:pic>
        <p:nvPicPr>
          <p:cNvPr id="17" name="Pictur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2438400" y="350837"/>
            <a:ext cx="18516600" cy="96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34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417637"/>
            <a:ext cx="21851133" cy="4029769"/>
          </a:xfrm>
          <a:prstGeom prst="rect">
            <a:avLst/>
          </a:prstGeom>
          <a:noFill/>
        </p:spPr>
        <p:txBody>
          <a:bodyPr wrap="none" lIns="150316" tIns="75158" rIns="150316" bIns="75158" rtlCol="0">
            <a:spAutoFit/>
          </a:bodyPr>
          <a:lstStyle/>
          <a:p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5143" y="7894637"/>
            <a:ext cx="22668665" cy="4029769"/>
          </a:xfrm>
          <a:prstGeom prst="rect">
            <a:avLst/>
          </a:prstGeom>
          <a:noFill/>
        </p:spPr>
        <p:txBody>
          <a:bodyPr wrap="none" lIns="150316" tIns="75158" rIns="150316" bIns="75158" rtlCol="0">
            <a:spAutoFit/>
          </a:bodyPr>
          <a:lstStyle/>
          <a:p>
            <a:r>
              <a:rPr lang="en-US" sz="84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8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8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nhịn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41986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White Wallpaper - Hình nền trắng - Hình nền máy tính đẹp di 2020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88800" cy="15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88428"/>
            <a:ext cx="24801598" cy="1158779"/>
          </a:xfrm>
          <a:prstGeom prst="rect">
            <a:avLst/>
          </a:prstGeom>
          <a:noFill/>
        </p:spPr>
        <p:txBody>
          <a:bodyPr wrap="none" lIns="96012" tIns="48006" rIns="96012" bIns="48006" rtlCol="0">
            <a:spAutoFit/>
          </a:bodyPr>
          <a:lstStyle/>
          <a:p>
            <a:r>
              <a:rPr lang="en-US" sz="6900" b="1" dirty="0">
                <a:latin typeface="Times New Roman" pitchFamily="18" charset="0"/>
                <a:cs typeface="Times New Roman" pitchFamily="18" charset="0"/>
              </a:rPr>
              <a:t>b. Nêu những việc em nên làm với anh chị qua các tranh dưới đây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8504236"/>
            <a:ext cx="11811000" cy="713263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60283" y="2173393"/>
            <a:ext cx="11879317" cy="633084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12115800" y="8504237"/>
            <a:ext cx="12573000" cy="710327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6"/>
          <a:stretch>
            <a:fillRect/>
          </a:stretch>
        </p:blipFill>
        <p:spPr>
          <a:xfrm>
            <a:off x="12400799" y="2173392"/>
            <a:ext cx="12288001" cy="655944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2057400" y="350837"/>
            <a:ext cx="20802600" cy="944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46890" y="10409237"/>
            <a:ext cx="21183600" cy="415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vi-VN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Thấy anh đi học về, em chạy ra chào anh. Điều đó thể hiện em rất lễ phép với anh.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6890" y="10409237"/>
            <a:ext cx="21183600" cy="415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vi-VN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Chị làm rơi hộp bút, em nhắc chị « Hộp bút của c rơi kìa!». Điều đó thể hiện em rất quan tâm đến anh chị.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2133600" y="579437"/>
            <a:ext cx="20269200" cy="937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46890" y="10409237"/>
            <a:ext cx="21183600" cy="415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vi-VN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3:Em tặng quà cho chị và nói «Em chúc mừng chị!». Việc làm này thể hiện em biết quan tâm, chia sẻ với chị.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438400" y="274637"/>
            <a:ext cx="19507200" cy="9906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46890" y="10409237"/>
            <a:ext cx="21183600" cy="415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vi-VN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3:Em tặng quà cho chị và nói «Em chúc mừng chị!». Việc làm này thể hiện em biết quan tâm, chia sẻ với chị.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1371600" y="198437"/>
            <a:ext cx="21858890" cy="96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2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417637"/>
            <a:ext cx="22995677" cy="4029769"/>
          </a:xfrm>
          <a:prstGeom prst="rect">
            <a:avLst/>
          </a:prstGeom>
          <a:noFill/>
        </p:spPr>
        <p:txBody>
          <a:bodyPr wrap="none" lIns="150316" tIns="75158" rIns="150316" bIns="75158" rtlCol="0">
            <a:spAutoFit/>
          </a:bodyPr>
          <a:lstStyle/>
          <a:p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vâng</a:t>
            </a:r>
            <a:endParaRPr lang="en-US" sz="8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5143" y="7894637"/>
            <a:ext cx="21604271" cy="4029769"/>
          </a:xfrm>
          <a:prstGeom prst="rect">
            <a:avLst/>
          </a:prstGeom>
          <a:noFill/>
        </p:spPr>
        <p:txBody>
          <a:bodyPr wrap="none" lIns="150316" tIns="75158" rIns="150316" bIns="75158" rtlCol="0">
            <a:spAutoFit/>
          </a:bodyPr>
          <a:lstStyle/>
          <a:p>
            <a:r>
              <a:rPr lang="en-US" sz="84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8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8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8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739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91400" y="3094037"/>
            <a:ext cx="5163401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egoe UI" panose="020B0502040204020203" pitchFamily="34" charset="0"/>
              </a:rPr>
              <a:t>https://youtu.be/_OCxFGF-Eqk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67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ạy học Toán theo hướng phát triển năng lực của học sinh Tiểu họ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88800" cy="15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863402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459</Words>
  <Application>Microsoft Office PowerPoint</Application>
  <PresentationFormat>Custom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Laptop</cp:lastModifiedBy>
  <cp:revision>23</cp:revision>
  <dcterms:created xsi:type="dcterms:W3CDTF">2020-08-26T00:54:00Z</dcterms:created>
  <dcterms:modified xsi:type="dcterms:W3CDTF">2026-01-28T01:54:28Z</dcterms:modified>
</cp:coreProperties>
</file>