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359" r:id="rId3"/>
    <p:sldId id="360" r:id="rId4"/>
    <p:sldId id="361" r:id="rId5"/>
    <p:sldId id="367" r:id="rId6"/>
    <p:sldId id="379" r:id="rId7"/>
    <p:sldId id="380" r:id="rId8"/>
    <p:sldId id="381" r:id="rId9"/>
    <p:sldId id="382" r:id="rId10"/>
    <p:sldId id="364" r:id="rId11"/>
    <p:sldId id="383" r:id="rId12"/>
    <p:sldId id="370" r:id="rId13"/>
    <p:sldId id="384" r:id="rId14"/>
    <p:sldId id="385" r:id="rId15"/>
    <p:sldId id="372" r:id="rId16"/>
    <p:sldId id="386" r:id="rId17"/>
    <p:sldId id="371" r:id="rId18"/>
    <p:sldId id="387" r:id="rId19"/>
    <p:sldId id="389" r:id="rId20"/>
    <p:sldId id="369" r:id="rId21"/>
    <p:sldId id="374" r:id="rId22"/>
    <p:sldId id="363" r:id="rId23"/>
    <p:sldId id="316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7A8"/>
    <a:srgbClr val="EDF1AE"/>
    <a:srgbClr val="FF33CC"/>
    <a:srgbClr val="65C5AE"/>
    <a:srgbClr val="D4EFFD"/>
    <a:srgbClr val="E1F6A1"/>
    <a:srgbClr val="CC66FF"/>
    <a:srgbClr val="FF99FF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6271"/>
  </p:normalViewPr>
  <p:slideViewPr>
    <p:cSldViewPr snapToGrid="0" snapToObjects="1">
      <p:cViewPr varScale="1">
        <p:scale>
          <a:sx n="83" d="100"/>
          <a:sy n="83" d="100"/>
        </p:scale>
        <p:origin x="18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2026/1/8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2.76667" units="1/cm"/>
          <inkml:channelProperty channel="Y" name="resolution" value="22.65487" units="1/cm"/>
          <inkml:channelProperty channel="T" name="resolution" value="1" units="1/dev"/>
        </inkml:channelProperties>
      </inkml:inkSource>
      <inkml:timestamp xml:id="ts0" timeString="2026-01-08T01:11:11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1885 4713 0,'25'-25'125,"-25"0"-109,25-24-16,0 24 15,-25-25 1,24 25-16,1 1 15,-25-1-15,0-25 16,25 25-16,0-24 16,-25 24-1,0 75 204,0-26-219,0 1 16,-25 25-16,25-25 31,0-1-31,0 1 16,0 0-1,0 0 16,0 0 79,0-1-95,0 1 17,0 0-17,0 0 1,-25 24-16,0-49 16,25 25-16,0 25 15,0-25 1,0 0-1,0-1 1,0 1 15,-24 0 141</inkml:trace>
  <inkml:trace contextRef="#ctx0" brushRef="#br0" timeOffset="2734.11">11038 5804 0,'25'0'94,"0"0"-78,-1 0-1,1 0 95,0 25-79,0 25-15,-25-1-1,0-24 1,0 25-1,0-25-15,0 24 16,0 26-16,0-26 16,-25 26-16,25-1 15,0 0-15,-25-49 16,0 0-16,25 25 16,-24-50 15,-1 24-16,0-24 1,-25 25-16,26-25 16,-1 0-16,-25 0 15,1 25 1,24-25-16,0 0 16,0 0-1,0 0-15,1 0 16,24-25-1,0 0-15,0 1 16,0-26 0,0 25-1,24 25 1,26 0 15,0 0-15,-50 25-1,24-25-15,1 25 16,0 0 0,0 24-16,-25 1 31,25-1-15,-1 1-1,1-25 1,-25 0-16,50 24 15,-25-24-15,49 25 16,25-25-16,-24 24 16,-26-24-16,1-25 15,0 0-15,-1 0 16,1 0-16,-125 0 125,-24 0-125,0 0 16</inkml:trace>
  <inkml:trace contextRef="#ctx0" brushRef="#br0" timeOffset="6535.9577">30411 5829 0,'24'0'31,"1"-25"-16,0 25 1,0 0 0,0 0-1,-1-25 1,1 25 15,-25 25 79,0 0-110,0 0 15,0 0-15,0 0 16,0-1-16,0 1 31,-25 0-31,25 0 16,-24-25-1,48 0 173,1 0-173,0 0 1,0 25 15,0-1-15,-25 1 15,24-25-15,-24 50-1,25-25 17,-25-1 15,0 1-32,0 0 1,0 0-1,0 24 1,-25-49 0,-24 25-1,49 0 1,-25-25 0,0 0-16,0 0 15,1 0 1,-1 0 15</inkml:trace>
  <inkml:trace contextRef="#ctx0" brushRef="#br0" timeOffset="9447.6505">12526 8731 0,'0'25'32,"0"0"-17,0 24 1,-49-49-16,49 50 16,-50-25-16,1 24 15,-1 1-15,-24-25 16,24 25-16,25-26 15,-25 1-15,50 0 16,-24-25-16,24 25 16,-25-25-1,25 25 79,49-25-63,1 0-31,25 0 16,-1 0-16,0 0 16,1 0-16,-1 0 15,-24 0-15,-25 0 16,-1 0 124,-24-25-108,0 0-17,0 0 1,0 0-16,0 1 16,0-1-16,0 0 15,0 0-15,0 50 188,0 0-188,0 0 15,0 24-15,0-24 16,0 0 0,0 0-16,0-1 15,0 1 1,0 0-1,0 0 1,0 0-16,0-1 16,0 1-1,0 0 1,0 0 0,0 24-1</inkml:trace>
  <inkml:trace contextRef="#ctx0" brushRef="#br0" timeOffset="14032.9875">16123 11460 0,'-25'-25'63,"-24"25"-47,-1-25-1,25 0 1,0 1-16,1 24 15,-1 0-15,0 0 16,0 0-16,0 0 16,1 0 31,-26 0 109,50 24-125,0 1-15,0 0 15,0 0-31,-25 0 31,25-1-31,0 1 47,0 0 0,0 0 156,0 0-172,0-1-31,-25 1 16,25 0 0,0 0-1,0 0-15,25-50 203,0 0-187,0 0-16,0 0 31,24 1 0,-24-1 1,0 25-1,0 0 0,-1 0 16,1 0-31,-25 25-1,0-1 1,25-24 15,-25 25 0,0 0-15,0 0 0,0 0-1,0-1 1,0 1 0,0 0 15,0 0 0,0 0-15,0-1 15,-25-24 16,0 0-16,1 0-15,-1 0-16,0 0 15,0 0-15,0 0 16,1 0-16,-1 0 16,0 0-1,0 0 32,0 0-16,1 0 157,-26 0-173,50 25-15</inkml:trace>
  <inkml:trace contextRef="#ctx0" brushRef="#br0" timeOffset="33639.5798">10988 13022 0,'0'-24'31,"-24"24"-15,-26-25 0,25 25-1,0-25-15,1 25 16,24-25-16,-25 25 16,0 0-1,0 0 1,0 0-1,-24 0 1,24 0 0,0 25-16,-24 0 15,24-25-15,0 25 16,0-1-16,0-24 16,25 50-1,-24-50 1,24 25 46,0 0-46,0-1 0,0 1-1,0 0-15,0 0 16,0 0-16,0 0 15,0-1-15,0 26 16,0-25-16,0 0 16,0-1-16,0 26 15,0-25-15,0 0 16,0-1 0,24 26-1,-24 0 1,25-50-16,0 24 15,-25 1 1,25-25-16,-25 25 16,49 0-16,-49 0 15,25-1-15,0-24 16,25 0-16,-1 0 16,-24 0-1,0 0-15,0 0 16,-1 0-1,1 0 1,0 0-16,25 0 0,-26 0 16,1 0-16,0 0 15,-25-24 95,-25 24-79,25-25-15,-25-25 15,25 25-16,0 1 17,0-1-17,0 0 1,0 0 0,0 0-1,0 1 16,0-1-15,-24 25 0,24-25-1,-25 0-15,0 25 16,-25-25 0,26 25-1,-1 0 32,0-24-47,0 24 31,0 0 16,1 0-31,-1 0 62,0 0-62,0 0 15,-24 0 0,49 24-15,-25-24-1,25 25 1,-25-25 0,0 25 30,25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2026/1/8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1B513-5FEA-4282-C001-392125D6F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FEBED9-F31A-519B-2113-99784A19B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D70EEEB-4BC0-453F-43BB-9A97BFD60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12D4A0-A784-BFAB-4400-87D87F7C5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502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219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F8AD-4F06-530A-3CDE-E1DE1675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88CB3A-122F-894B-4AEA-7C7A18F5D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E5BEA0-8CC4-BB6C-21A1-14C1D9B57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E3C6F1-4D48-AF61-6495-738D9FCD54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019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7ACC1-2C3E-9589-C943-83C36A25B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C696558-F243-9FFF-98FC-590C627A4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400209-F276-0237-4A21-35CCAFA92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228015-EFEA-1B58-AB08-2806EFD772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302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66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34ADE-7F43-241E-80BA-20F6CC460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90B2679-1A77-9DD2-3B10-7DC81CF52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49F1A0-5142-B495-4E21-C0E492639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EA0E2C-F2E5-8810-DD84-CFBCD08EF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12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623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82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30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95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C6CC0-630F-C907-5803-B647A836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703FAD0-1A42-0967-F5E8-076F1A88A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D4C6A9-EE4E-CBE5-79A0-4C0AB870E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B88792-EF23-780A-3E55-02794F537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937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E6930-87B3-BF9D-B397-748B7314A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7482F07-3B77-70A2-0786-AE3BABD47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288AEB9-F389-7DD6-13C0-2B7C0C301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DF050-215B-4C67-9292-1AA95ED3E3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466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92728-2E79-8A07-E629-7B0D7E4D3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8A138E-7C61-8B37-6430-9BD226ACC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188CA43-B3CC-B9D1-13F4-C46EBAE45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7F5529-1F3E-A3E4-60BE-F594358CD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562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1B190-574A-5DC2-C0D3-69F8A02D6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190F7D-F29A-0ECB-7567-456AFA359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6CB8187-4A9D-166F-D314-7229FC13F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49856C-6177-AEF8-E791-90740E9170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09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1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3AAF9A23-D612-3849-A22F-31E5B6AFA31D}"/>
              </a:ext>
            </a:extLst>
          </p:cNvPr>
          <p:cNvSpPr/>
          <p:nvPr userDrawn="1"/>
        </p:nvSpPr>
        <p:spPr>
          <a:xfrm>
            <a:off x="177800" y="203200"/>
            <a:ext cx="11849100" cy="6451600"/>
          </a:xfrm>
          <a:prstGeom prst="roundRect">
            <a:avLst>
              <a:gd name="adj" fmla="val 48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1E948E-8EA2-1A4B-8CC4-57E049007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8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6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17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14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5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57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2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2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15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8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D3DBA3F-EB80-EC10-7B59-6FA9D5C1104E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9476C-9202-CCDC-0981-F751E5AB85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BBA86-5DF1-199A-4214-FFBA6BE6E2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D703A-7CA9-FE11-FEA6-C6872B1B3A1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84ED41-349A-096B-6216-96F69E66565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21DA1F-3EE5-7B1B-F610-39E8E9B8BAB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93C50-970C-736D-CA85-C5497EBEBAE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698C2-0D56-F50F-A61D-28439D905A0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70F54-160A-AEA8-D34F-904E7D276F4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E1EB66-CC76-8B47-E1A1-68768EDD45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7B546-D90C-DFCC-7E08-5399828B4C0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E65CA2-88C0-6348-9C25-2AF86B3DD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9" y="2809460"/>
            <a:ext cx="3640185" cy="4048539"/>
          </a:xfrm>
          <a:prstGeom prst="rect">
            <a:avLst/>
          </a:prstGeom>
        </p:spPr>
      </p:pic>
      <p:pic>
        <p:nvPicPr>
          <p:cNvPr id="2" name="Picture 1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72566317-27EA-C103-84A5-8CEE7CAD3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2" y="113952"/>
            <a:ext cx="1090982" cy="138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B2E3E-7D24-5837-8ACC-C23A99802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356" y="311739"/>
            <a:ext cx="3558627" cy="1243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F1965-7429-C657-9C69-2F10384F7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52" y="5440237"/>
            <a:ext cx="285382" cy="292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D9D4F-430D-BAC8-1F9C-89E01F01E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564" y="1124920"/>
            <a:ext cx="10778662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3A048-9D3D-93A0-2F73-264754CAF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AE2DE-3AB6-D7E9-8DD6-9B6AE3CA8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084" y="1196891"/>
            <a:ext cx="8199831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5">
            <a:extLst>
              <a:ext uri="{FF2B5EF4-FFF2-40B4-BE49-F238E27FC236}">
                <a16:creationId xmlns:a16="http://schemas.microsoft.com/office/drawing/2014/main" id="{AF25424D-F548-7C46-370C-CDF46D017759}"/>
              </a:ext>
            </a:extLst>
          </p:cNvPr>
          <p:cNvSpPr/>
          <p:nvPr/>
        </p:nvSpPr>
        <p:spPr>
          <a:xfrm>
            <a:off x="699639" y="283019"/>
            <a:ext cx="5516104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1. Nối từ ngữ với hình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6F748F-E0B2-5EEF-1144-798764CE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94" y="1164179"/>
            <a:ext cx="9136975" cy="541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46EB1-7E63-05BE-B78C-18B5DC2E3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14" y="994766"/>
            <a:ext cx="10593923" cy="550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8F6D4-B457-278C-799E-AC6F7570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5">
            <a:extLst>
              <a:ext uri="{FF2B5EF4-FFF2-40B4-BE49-F238E27FC236}">
                <a16:creationId xmlns:a16="http://schemas.microsoft.com/office/drawing/2014/main" id="{4B798A4D-2F80-93CD-EF92-B31D370DA341}"/>
              </a:ext>
            </a:extLst>
          </p:cNvPr>
          <p:cNvSpPr/>
          <p:nvPr/>
        </p:nvSpPr>
        <p:spPr>
          <a:xfrm>
            <a:off x="699638" y="283019"/>
            <a:ext cx="539636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1. Nối từ ngữ với hình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94A3BB-AE2F-627D-CF9A-48F70A5F8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94" y="1164179"/>
            <a:ext cx="9136975" cy="541080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63B47D-513D-D087-DB43-458B06FFF3B4}"/>
              </a:ext>
            </a:extLst>
          </p:cNvPr>
          <p:cNvCxnSpPr/>
          <p:nvPr/>
        </p:nvCxnSpPr>
        <p:spPr>
          <a:xfrm flipH="1">
            <a:off x="3433665" y="1660849"/>
            <a:ext cx="1063690" cy="15395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FC6FEFD-496D-2123-CC58-14A284ECEF0D}"/>
              </a:ext>
            </a:extLst>
          </p:cNvPr>
          <p:cNvCxnSpPr>
            <a:cxnSpLocks/>
          </p:cNvCxnSpPr>
          <p:nvPr/>
        </p:nvCxnSpPr>
        <p:spPr>
          <a:xfrm>
            <a:off x="7501812" y="2584580"/>
            <a:ext cx="839755" cy="7464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3DFB16-835E-EC9F-D56B-EF508B330609}"/>
              </a:ext>
            </a:extLst>
          </p:cNvPr>
          <p:cNvCxnSpPr>
            <a:cxnSpLocks/>
          </p:cNvCxnSpPr>
          <p:nvPr/>
        </p:nvCxnSpPr>
        <p:spPr>
          <a:xfrm flipH="1" flipV="1">
            <a:off x="3368351" y="1791478"/>
            <a:ext cx="1129004" cy="1584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AD821B-6CFE-14A6-3948-8C21742D5C8A}"/>
              </a:ext>
            </a:extLst>
          </p:cNvPr>
          <p:cNvCxnSpPr>
            <a:cxnSpLocks/>
          </p:cNvCxnSpPr>
          <p:nvPr/>
        </p:nvCxnSpPr>
        <p:spPr>
          <a:xfrm>
            <a:off x="7483149" y="4313853"/>
            <a:ext cx="858418" cy="10512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6C68C2-7327-171C-4874-8542124AC8EC}"/>
              </a:ext>
            </a:extLst>
          </p:cNvPr>
          <p:cNvCxnSpPr>
            <a:cxnSpLocks/>
          </p:cNvCxnSpPr>
          <p:nvPr/>
        </p:nvCxnSpPr>
        <p:spPr>
          <a:xfrm flipH="1" flipV="1">
            <a:off x="3265714" y="4839477"/>
            <a:ext cx="1231641" cy="3576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AF86A0-CC3C-B652-B7A8-3755914A2C99}"/>
              </a:ext>
            </a:extLst>
          </p:cNvPr>
          <p:cNvCxnSpPr>
            <a:cxnSpLocks/>
          </p:cNvCxnSpPr>
          <p:nvPr/>
        </p:nvCxnSpPr>
        <p:spPr>
          <a:xfrm flipV="1">
            <a:off x="7455156" y="1660849"/>
            <a:ext cx="1231644" cy="44133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24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5">
            <a:extLst>
              <a:ext uri="{FF2B5EF4-FFF2-40B4-BE49-F238E27FC236}">
                <a16:creationId xmlns:a16="http://schemas.microsoft.com/office/drawing/2014/main" id="{31B4C111-E789-C0EF-8F98-335C19DC9280}"/>
              </a:ext>
            </a:extLst>
          </p:cNvPr>
          <p:cNvSpPr/>
          <p:nvPr/>
        </p:nvSpPr>
        <p:spPr>
          <a:xfrm>
            <a:off x="699639" y="283019"/>
            <a:ext cx="3284532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2. Đọc thầm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D06DB-944B-7975-024C-D8B9C4D60372}"/>
              </a:ext>
            </a:extLst>
          </p:cNvPr>
          <p:cNvSpPr txBox="1"/>
          <p:nvPr/>
        </p:nvSpPr>
        <p:spPr>
          <a:xfrm>
            <a:off x="3984171" y="821898"/>
            <a:ext cx="377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CC"/>
                </a:solidFill>
                <a:latin typeface="UTM Avo" panose="02040603050506020204" pitchFamily="18" charset="0"/>
              </a:rPr>
              <a:t>Thần ru ngủ</a:t>
            </a:r>
            <a:endParaRPr lang="en-US" sz="3600" b="1" dirty="0">
              <a:solidFill>
                <a:srgbClr val="FF33CC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96C5E-1B52-730A-418A-0D56A55D78F2}"/>
              </a:ext>
            </a:extLst>
          </p:cNvPr>
          <p:cNvSpPr txBox="1"/>
          <p:nvPr/>
        </p:nvSpPr>
        <p:spPr>
          <a:xfrm>
            <a:off x="278363" y="1524213"/>
            <a:ext cx="11635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vi-VN" sz="3000" b="1" dirty="0">
                <a:latin typeface="UTM Avo" panose="02040603050506020204" pitchFamily="18" charset="0"/>
              </a:rPr>
              <a:t>    Đêm đến, khi đám trẻ tụ tập bên bàn thì thần ru ngủ rón rén bước đến. Thần </a:t>
            </a:r>
            <a:r>
              <a:rPr lang="vi-VN" sz="3000" b="1">
                <a:latin typeface="UTM Avo" panose="02040603050506020204" pitchFamily="18" charset="0"/>
              </a:rPr>
              <a:t>hé </a:t>
            </a:r>
            <a:r>
              <a:rPr lang="vi-VN" sz="3000" b="1" smtClean="0">
                <a:latin typeface="UTM Avo" panose="02040603050506020204" pitchFamily="18" charset="0"/>
              </a:rPr>
              <a:t>c</a:t>
            </a:r>
            <a:r>
              <a:rPr lang="en-US" sz="3000" b="1" smtClean="0">
                <a:latin typeface="UTM Avo" panose="02040603050506020204" pitchFamily="18" charset="0"/>
              </a:rPr>
              <a:t>ử</a:t>
            </a:r>
            <a:r>
              <a:rPr lang="vi-VN" sz="3000" b="1" smtClean="0">
                <a:latin typeface="UTM Avo" panose="02040603050506020204" pitchFamily="18" charset="0"/>
              </a:rPr>
              <a:t>a</a:t>
            </a:r>
            <a:r>
              <a:rPr lang="vi-VN" sz="3000" b="1" dirty="0">
                <a:latin typeface="UTM Avo" panose="02040603050506020204" pitchFamily="18" charset="0"/>
              </a:rPr>
              <a:t>, phả một làn gió nhẹ. Thế là bọn trẻ buồn ngủ rũ.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48FA4-E56E-8DAA-44BD-4E01402C6E90}"/>
              </a:ext>
            </a:extLst>
          </p:cNvPr>
          <p:cNvSpPr txBox="1"/>
          <p:nvPr/>
        </p:nvSpPr>
        <p:spPr>
          <a:xfrm>
            <a:off x="3973332" y="3030851"/>
            <a:ext cx="7790470" cy="340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vi-VN" sz="3000" b="1" dirty="0">
                <a:latin typeface="UTM Avo" panose="02040603050506020204" pitchFamily="18" charset="0"/>
              </a:rPr>
              <a:t>     Khi bọn trẻ ngủ, thần che chiếc ô có bức vẽ đẹp cho những đúa trẻ dễ thương. Các bé sẽ có giấc mơ đẹp. Đứa trẻ hư chẳng mơ gì vì chiếc ô che cho chúng không vẽ gì.</a:t>
            </a:r>
          </a:p>
          <a:p>
            <a:pPr algn="r">
              <a:lnSpc>
                <a:spcPct val="120000"/>
              </a:lnSpc>
              <a:spcAft>
                <a:spcPts val="400"/>
              </a:spcAft>
            </a:pPr>
            <a:r>
              <a:rPr lang="vi-VN" sz="3000" b="1" dirty="0">
                <a:latin typeface="UTM Avo" panose="02040603050506020204" pitchFamily="18" charset="0"/>
              </a:rPr>
              <a:t>Theo AN-ĐÉC-XEN (Hạnh Mai kể)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0CEA6B-3F6F-230F-DDAC-36ED5451F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55" y="3360706"/>
            <a:ext cx="3634516" cy="321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350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E3CD-D68F-EED9-A6C9-F5DB94EE0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5">
            <a:extLst>
              <a:ext uri="{FF2B5EF4-FFF2-40B4-BE49-F238E27FC236}">
                <a16:creationId xmlns:a16="http://schemas.microsoft.com/office/drawing/2014/main" id="{F82A9016-2177-4703-D81C-A66508C22DE5}"/>
              </a:ext>
            </a:extLst>
          </p:cNvPr>
          <p:cNvSpPr/>
          <p:nvPr/>
        </p:nvSpPr>
        <p:spPr>
          <a:xfrm>
            <a:off x="699639" y="283019"/>
            <a:ext cx="3284532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2. Đọc thầm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13F6B-9419-C9B9-A8B9-0BFEA2CAC255}"/>
              </a:ext>
            </a:extLst>
          </p:cNvPr>
          <p:cNvSpPr txBox="1"/>
          <p:nvPr/>
        </p:nvSpPr>
        <p:spPr>
          <a:xfrm>
            <a:off x="3984171" y="821898"/>
            <a:ext cx="377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CC"/>
                </a:solidFill>
                <a:latin typeface="UTM Avo" panose="02040603050506020204" pitchFamily="18" charset="0"/>
              </a:rPr>
              <a:t>Thần ru ngủ</a:t>
            </a:r>
            <a:endParaRPr lang="en-US" sz="3600" b="1" dirty="0">
              <a:solidFill>
                <a:srgbClr val="FF33CC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8894D-142F-212A-B8B6-DDC1D01A4BB5}"/>
              </a:ext>
            </a:extLst>
          </p:cNvPr>
          <p:cNvSpPr txBox="1"/>
          <p:nvPr/>
        </p:nvSpPr>
        <p:spPr>
          <a:xfrm>
            <a:off x="278363" y="1524213"/>
            <a:ext cx="11635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vi-VN" sz="3000" b="1" dirty="0">
                <a:latin typeface="UTM Avo" panose="02040603050506020204" pitchFamily="18" charset="0"/>
              </a:rPr>
              <a:t>    Đêm đến, khi đám trẻ tụ tập bên bàn thì thần ru ngủ rón rén bước đến. Thần </a:t>
            </a:r>
            <a:r>
              <a:rPr lang="vi-VN" sz="3000" b="1">
                <a:latin typeface="UTM Avo" panose="02040603050506020204" pitchFamily="18" charset="0"/>
              </a:rPr>
              <a:t>hé </a:t>
            </a:r>
            <a:r>
              <a:rPr lang="vi-VN" sz="3000" b="1" smtClean="0">
                <a:latin typeface="UTM Avo" panose="02040603050506020204" pitchFamily="18" charset="0"/>
              </a:rPr>
              <a:t>c</a:t>
            </a:r>
            <a:r>
              <a:rPr lang="en-US" sz="3000" b="1" smtClean="0">
                <a:latin typeface="UTM Avo" panose="02040603050506020204" pitchFamily="18" charset="0"/>
              </a:rPr>
              <a:t>ử</a:t>
            </a:r>
            <a:r>
              <a:rPr lang="vi-VN" sz="3000" b="1" smtClean="0">
                <a:latin typeface="UTM Avo" panose="02040603050506020204" pitchFamily="18" charset="0"/>
              </a:rPr>
              <a:t>a</a:t>
            </a:r>
            <a:r>
              <a:rPr lang="vi-VN" sz="3000" b="1" dirty="0">
                <a:latin typeface="UTM Avo" panose="02040603050506020204" pitchFamily="18" charset="0"/>
              </a:rPr>
              <a:t>, phả một làn gió nhẹ. Thế là bọn trẻ buồn ngủ rũ.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E6DAEE-5634-3D21-B64E-775A75098B1A}"/>
              </a:ext>
            </a:extLst>
          </p:cNvPr>
          <p:cNvSpPr txBox="1"/>
          <p:nvPr/>
        </p:nvSpPr>
        <p:spPr>
          <a:xfrm>
            <a:off x="3973332" y="3030851"/>
            <a:ext cx="7790470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vi-VN" sz="3000" b="1" dirty="0">
                <a:latin typeface="UTM Avo" panose="02040603050506020204" pitchFamily="18" charset="0"/>
              </a:rPr>
              <a:t>     Khi bọn trẻ ngủ, thần che chiếc ô có bức vẽ đẹp cho </a:t>
            </a:r>
            <a:r>
              <a:rPr lang="vi-VN" sz="3000" b="1">
                <a:latin typeface="UTM Avo" panose="02040603050506020204" pitchFamily="18" charset="0"/>
              </a:rPr>
              <a:t>những </a:t>
            </a:r>
            <a:r>
              <a:rPr lang="vi-VN" sz="3000" b="1" smtClean="0">
                <a:latin typeface="UTM Avo" panose="02040603050506020204" pitchFamily="18" charset="0"/>
              </a:rPr>
              <a:t>đ</a:t>
            </a:r>
            <a:r>
              <a:rPr lang="en-US" sz="3000" b="1">
                <a:latin typeface="UTM Avo" panose="02040603050506020204" pitchFamily="18" charset="0"/>
              </a:rPr>
              <a:t>ứ</a:t>
            </a:r>
            <a:r>
              <a:rPr lang="vi-VN" sz="3000" b="1" smtClean="0">
                <a:latin typeface="UTM Avo" panose="02040603050506020204" pitchFamily="18" charset="0"/>
              </a:rPr>
              <a:t>a </a:t>
            </a:r>
            <a:r>
              <a:rPr lang="vi-VN" sz="3000" b="1" dirty="0">
                <a:latin typeface="UTM Avo" panose="02040603050506020204" pitchFamily="18" charset="0"/>
              </a:rPr>
              <a:t>trẻ dễ thương. Các bé sẽ có giấc mơ đẹp. Đứa trẻ hư chẳng mơ gì vì chiếc ô che cho chúng không vẽ gì.</a:t>
            </a:r>
          </a:p>
          <a:p>
            <a:pPr algn="r">
              <a:lnSpc>
                <a:spcPct val="120000"/>
              </a:lnSpc>
              <a:spcAft>
                <a:spcPts val="400"/>
              </a:spcAft>
            </a:pPr>
            <a:r>
              <a:rPr lang="vi-VN" sz="3000" b="1" dirty="0">
                <a:latin typeface="UTM Avo" panose="02040603050506020204" pitchFamily="18" charset="0"/>
              </a:rPr>
              <a:t>Theo AN-ĐÉC-XEN (Hạnh Mai kể)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BEA00-517F-BAD6-7779-1DD47376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" y="3271109"/>
            <a:ext cx="3632697" cy="38599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78600" y="1553760"/>
              <a:ext cx="10376640" cy="3411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240" y="1544400"/>
                <a:ext cx="10395360" cy="343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67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C9345C-2EB8-3B4D-B30C-C563EAA791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01" y="4489160"/>
            <a:ext cx="5791200" cy="2393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71DE9-A095-9DA6-3381-C894CD62B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72" t="11477" r="14818" b="28643"/>
          <a:stretch>
            <a:fillRect/>
          </a:stretch>
        </p:blipFill>
        <p:spPr>
          <a:xfrm>
            <a:off x="629262" y="265471"/>
            <a:ext cx="1061885" cy="1038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59595-E780-D3AA-7ED0-42AE58D215C1}"/>
              </a:ext>
            </a:extLst>
          </p:cNvPr>
          <p:cNvSpPr txBox="1"/>
          <p:nvPr/>
        </p:nvSpPr>
        <p:spPr>
          <a:xfrm>
            <a:off x="1634145" y="430929"/>
            <a:ext cx="9770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 Khoanh tròn chữ cái trước ý đúng: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1BD79E-1E7C-84E6-BA2E-3AFB28D9A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39" y="1454461"/>
            <a:ext cx="11729721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4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A3F30A-4D48-71D4-4C55-9DE9CF9B6D9B}"/>
              </a:ext>
            </a:extLst>
          </p:cNvPr>
          <p:cNvGrpSpPr/>
          <p:nvPr/>
        </p:nvGrpSpPr>
        <p:grpSpPr>
          <a:xfrm>
            <a:off x="1413773" y="928855"/>
            <a:ext cx="8489353" cy="2081015"/>
            <a:chOff x="6830721" y="2864057"/>
            <a:chExt cx="8489353" cy="208101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8ABB161-C7F9-29BE-47BD-427A8E10B707}"/>
                </a:ext>
              </a:extLst>
            </p:cNvPr>
            <p:cNvSpPr/>
            <p:nvPr/>
          </p:nvSpPr>
          <p:spPr>
            <a:xfrm>
              <a:off x="6830721" y="2864057"/>
              <a:ext cx="8489353" cy="2081015"/>
            </a:xfrm>
            <a:prstGeom prst="roundRect">
              <a:avLst>
                <a:gd name="adj" fmla="val 1385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D35F9-E44A-FD48-B2B1-382DFBC7E81A}"/>
                </a:ext>
              </a:extLst>
            </p:cNvPr>
            <p:cNvSpPr txBox="1"/>
            <p:nvPr/>
          </p:nvSpPr>
          <p:spPr>
            <a:xfrm>
              <a:off x="7513514" y="3003045"/>
              <a:ext cx="7806560" cy="1667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200" b="1" dirty="0">
                  <a:latin typeface="UTM Avo" panose="02040603050506020204" pitchFamily="18" charset="0"/>
                </a:rPr>
                <a:t>Thần ru ngủ giúp đứa bé dễ thương có giấc mơ đẹp.</a:t>
              </a:r>
              <a:endParaRPr lang="en-US" sz="42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714CBF2-0C3B-3910-73C6-1786699E021E}"/>
              </a:ext>
            </a:extLst>
          </p:cNvPr>
          <p:cNvGrpSpPr/>
          <p:nvPr/>
        </p:nvGrpSpPr>
        <p:grpSpPr>
          <a:xfrm>
            <a:off x="3829132" y="4047139"/>
            <a:ext cx="7073314" cy="2330512"/>
            <a:chOff x="981375" y="2864057"/>
            <a:chExt cx="7722402" cy="233051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054EB4-63DA-BA29-2B49-F424B1EB5BC0}"/>
                </a:ext>
              </a:extLst>
            </p:cNvPr>
            <p:cNvSpPr/>
            <p:nvPr/>
          </p:nvSpPr>
          <p:spPr>
            <a:xfrm>
              <a:off x="981375" y="2864057"/>
              <a:ext cx="7722402" cy="2330512"/>
            </a:xfrm>
            <a:prstGeom prst="roundRect">
              <a:avLst>
                <a:gd name="adj" fmla="val 1385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C77EC7-FC94-94F2-2E2B-30EF3BEF12DA}"/>
                </a:ext>
              </a:extLst>
            </p:cNvPr>
            <p:cNvSpPr txBox="1"/>
            <p:nvPr/>
          </p:nvSpPr>
          <p:spPr>
            <a:xfrm>
              <a:off x="1468027" y="3190385"/>
              <a:ext cx="6991674" cy="1667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4200" b="1" dirty="0">
                  <a:latin typeface="UTM Avo" panose="02040603050506020204" pitchFamily="18" charset="0"/>
                </a:rPr>
                <a:t>Thần làm cho đứa bé hư chẳng ngủ được.</a:t>
              </a:r>
              <a:endParaRPr lang="en-US" sz="42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C0378F6-7517-4198-2C3F-938A02D4E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168467" y="1294271"/>
            <a:ext cx="2490611" cy="1852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8BD29-AC17-7BB6-9DC5-2A2B31D01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2289055" y="4383493"/>
            <a:ext cx="2228611" cy="1657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50D11-8ADF-FEDF-D8C4-C0792DBA6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651029" y="1330014"/>
            <a:ext cx="1363712" cy="1226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7B1F24-83B2-3392-45DE-C9E12031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468038" y="4471284"/>
            <a:ext cx="1463346" cy="1472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29DDE0-88FD-BF82-8FFD-DD587D000A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76148" y="2810861"/>
            <a:ext cx="4279509" cy="42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B668B5-2FFE-A292-3372-7DAE55061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62C1A-CA24-E2AD-BE2A-408C1DCA7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277" y="1348248"/>
            <a:ext cx="8721259" cy="40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5">
            <a:extLst>
              <a:ext uri="{FF2B5EF4-FFF2-40B4-BE49-F238E27FC236}">
                <a16:creationId xmlns:a16="http://schemas.microsoft.com/office/drawing/2014/main" id="{F5D87FF9-B7CC-66AB-A69A-74129C6BBD61}"/>
              </a:ext>
            </a:extLst>
          </p:cNvPr>
          <p:cNvSpPr/>
          <p:nvPr/>
        </p:nvSpPr>
        <p:spPr>
          <a:xfrm>
            <a:off x="699639" y="283019"/>
            <a:ext cx="4948807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1. Điền chữ: </a:t>
            </a:r>
            <a:r>
              <a:rPr lang="vi-VN" altLang="zh-CN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c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hoặc </a:t>
            </a:r>
            <a:r>
              <a:rPr lang="vi-VN" altLang="zh-CN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k</a:t>
            </a:r>
            <a:endParaRPr lang="zh-CN" altLang="en-US" sz="32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B7CEA-0E63-4638-27A7-A59AAFAA8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50" y="1585732"/>
            <a:ext cx="11398299" cy="23865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42D4114-119F-2213-A67D-EECD332354CA}"/>
              </a:ext>
            </a:extLst>
          </p:cNvPr>
          <p:cNvSpPr/>
          <p:nvPr/>
        </p:nvSpPr>
        <p:spPr>
          <a:xfrm>
            <a:off x="396850" y="3972250"/>
            <a:ext cx="2199190" cy="1300017"/>
          </a:xfrm>
          <a:prstGeom prst="ellipse">
            <a:avLst/>
          </a:prstGeom>
          <a:solidFill>
            <a:srgbClr val="D4EF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1CA27-5843-6384-8AC1-8E95E5EBCBE8}"/>
              </a:ext>
            </a:extLst>
          </p:cNvPr>
          <p:cNvSpPr txBox="1"/>
          <p:nvPr/>
        </p:nvSpPr>
        <p:spPr>
          <a:xfrm>
            <a:off x="621546" y="4141074"/>
            <a:ext cx="1814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33CC"/>
                </a:solidFill>
                <a:latin typeface="UTM Avo" panose="02040603050506020204" pitchFamily="18" charset="0"/>
              </a:rPr>
              <a:t>k</a:t>
            </a:r>
            <a:r>
              <a:rPr lang="vi-VN" sz="5400" b="1" dirty="0">
                <a:latin typeface="UTM Avo" panose="02040603050506020204" pitchFamily="18" charset="0"/>
              </a:rPr>
              <a:t>iến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042B2B-3092-C588-151A-BA1F4782999D}"/>
              </a:ext>
            </a:extLst>
          </p:cNvPr>
          <p:cNvSpPr/>
          <p:nvPr/>
        </p:nvSpPr>
        <p:spPr>
          <a:xfrm>
            <a:off x="699639" y="4282633"/>
            <a:ext cx="480979" cy="694481"/>
          </a:xfrm>
          <a:prstGeom prst="rect">
            <a:avLst/>
          </a:prstGeom>
          <a:solidFill>
            <a:srgbClr val="65C5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BD47C1-4E74-4B2B-8FDC-2247976E848F}"/>
              </a:ext>
            </a:extLst>
          </p:cNvPr>
          <p:cNvSpPr/>
          <p:nvPr/>
        </p:nvSpPr>
        <p:spPr>
          <a:xfrm>
            <a:off x="4548851" y="3972251"/>
            <a:ext cx="2199190" cy="1300017"/>
          </a:xfrm>
          <a:prstGeom prst="ellipse">
            <a:avLst/>
          </a:prstGeom>
          <a:solidFill>
            <a:srgbClr val="D4EF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7A4B3C-5DB4-8E05-B4E2-FFAC105CD806}"/>
              </a:ext>
            </a:extLst>
          </p:cNvPr>
          <p:cNvSpPr txBox="1"/>
          <p:nvPr/>
        </p:nvSpPr>
        <p:spPr>
          <a:xfrm>
            <a:off x="4851640" y="4160594"/>
            <a:ext cx="1592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33CC"/>
                </a:solidFill>
                <a:latin typeface="UTM Avo" panose="02040603050506020204" pitchFamily="18" charset="0"/>
              </a:rPr>
              <a:t>k</a:t>
            </a:r>
            <a:r>
              <a:rPr lang="vi-VN" sz="5400" b="1" dirty="0">
                <a:latin typeface="UTM Avo" panose="02040603050506020204" pitchFamily="18" charset="0"/>
              </a:rPr>
              <a:t>ìm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54140C-D00E-3365-E2C0-0E08337FC15F}"/>
              </a:ext>
            </a:extLst>
          </p:cNvPr>
          <p:cNvSpPr/>
          <p:nvPr/>
        </p:nvSpPr>
        <p:spPr>
          <a:xfrm>
            <a:off x="4970697" y="4342612"/>
            <a:ext cx="480979" cy="574522"/>
          </a:xfrm>
          <a:prstGeom prst="rect">
            <a:avLst/>
          </a:prstGeom>
          <a:solidFill>
            <a:srgbClr val="65C5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D39509-2F99-EAD5-9E6F-F98D2806A351}"/>
              </a:ext>
            </a:extLst>
          </p:cNvPr>
          <p:cNvSpPr/>
          <p:nvPr/>
        </p:nvSpPr>
        <p:spPr>
          <a:xfrm>
            <a:off x="8906172" y="3987785"/>
            <a:ext cx="2199190" cy="1300017"/>
          </a:xfrm>
          <a:prstGeom prst="ellipse">
            <a:avLst/>
          </a:prstGeom>
          <a:solidFill>
            <a:srgbClr val="D4EF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FB265C-92DF-CCB3-CCCB-29A0AEEE4C4D}"/>
              </a:ext>
            </a:extLst>
          </p:cNvPr>
          <p:cNvSpPr txBox="1"/>
          <p:nvPr/>
        </p:nvSpPr>
        <p:spPr>
          <a:xfrm>
            <a:off x="8947230" y="4107273"/>
            <a:ext cx="2158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33CC"/>
                </a:solidFill>
                <a:latin typeface="UTM Avo" panose="02040603050506020204" pitchFamily="18" charset="0"/>
              </a:rPr>
              <a:t>c</a:t>
            </a:r>
            <a:r>
              <a:rPr lang="vi-VN" sz="5400" b="1" dirty="0">
                <a:latin typeface="UTM Avo" panose="02040603050506020204" pitchFamily="18" charset="0"/>
              </a:rPr>
              <a:t>ông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9CD9D8-64EB-DD72-9EC9-5E790328319E}"/>
              </a:ext>
            </a:extLst>
          </p:cNvPr>
          <p:cNvSpPr/>
          <p:nvPr/>
        </p:nvSpPr>
        <p:spPr>
          <a:xfrm>
            <a:off x="9094868" y="4342612"/>
            <a:ext cx="480979" cy="626886"/>
          </a:xfrm>
          <a:prstGeom prst="rect">
            <a:avLst/>
          </a:prstGeom>
          <a:solidFill>
            <a:srgbClr val="65C5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00042A6-643C-7A5C-E304-258B9A14B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33200" y="-545906"/>
            <a:ext cx="496533" cy="496533"/>
          </a:xfrm>
          <a:prstGeom prst="rect">
            <a:avLst/>
          </a:prstGeom>
        </p:spPr>
      </p:pic>
      <p:pic>
        <p:nvPicPr>
          <p:cNvPr id="2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11E14A8C-4556-B041-6530-75B924E38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85600" y="-393506"/>
            <a:ext cx="496533" cy="496533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BDAB0187-BDF9-A177-5895-5DCF1BF1E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38000" y="-241106"/>
            <a:ext cx="496533" cy="4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  <p:bldP spid="14" grpId="0" animBg="1"/>
      <p:bldP spid="17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88450B-7527-A695-B9AA-DB57642C5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084" y="1377526"/>
            <a:ext cx="819983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5">
            <a:extLst>
              <a:ext uri="{FF2B5EF4-FFF2-40B4-BE49-F238E27FC236}">
                <a16:creationId xmlns:a16="http://schemas.microsoft.com/office/drawing/2014/main" id="{36BE1176-D9B3-AAB5-461D-62889868CDD3}"/>
              </a:ext>
            </a:extLst>
          </p:cNvPr>
          <p:cNvSpPr/>
          <p:nvPr/>
        </p:nvSpPr>
        <p:spPr>
          <a:xfrm>
            <a:off x="699639" y="283019"/>
            <a:ext cx="3062133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2. Tập chép</a:t>
            </a:r>
            <a:endParaRPr lang="zh-CN" altLang="en-US" sz="32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5F5C85-13A3-4EAB-62BB-5F286CF1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23" y="1072501"/>
            <a:ext cx="9394750" cy="1981372"/>
          </a:xfrm>
          <a:prstGeom prst="rect">
            <a:avLst/>
          </a:prstGeom>
        </p:spPr>
      </p:pic>
      <p:pic>
        <p:nvPicPr>
          <p:cNvPr id="12" name="Picture 11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6380A073-38E7-2ED6-B6A0-6AF4B963B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7" y="2882096"/>
            <a:ext cx="3681762" cy="3792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63AC52-0B25-660B-C1EB-4D28D3904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704" y="3429000"/>
            <a:ext cx="50479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9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E65CA2-88C0-6348-9C25-2AF86B3DD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9" y="2809460"/>
            <a:ext cx="3640185" cy="404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25FCC0-DB96-A8E4-FAFE-D3DBF815C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443" y="1059978"/>
            <a:ext cx="8346147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person pointing at a pointer&#10;&#10;AI-generated content may be incorrect.">
            <a:extLst>
              <a:ext uri="{FF2B5EF4-FFF2-40B4-BE49-F238E27FC236}">
                <a16:creationId xmlns:a16="http://schemas.microsoft.com/office/drawing/2014/main" id="{B7C5A435-2C85-3E78-87BF-7E61E15DC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750" y="1621971"/>
            <a:ext cx="5543939" cy="5543939"/>
          </a:xfrm>
          <a:prstGeom prst="rect">
            <a:avLst/>
          </a:prstGeom>
        </p:spPr>
      </p:pic>
      <p:sp>
        <p:nvSpPr>
          <p:cNvPr id="7" name="圆角矩形 3">
            <a:extLst>
              <a:ext uri="{FF2B5EF4-FFF2-40B4-BE49-F238E27FC236}">
                <a16:creationId xmlns:a16="http://schemas.microsoft.com/office/drawing/2014/main" id="{3D082C49-CDE2-4EC9-B415-755042463A78}"/>
              </a:ext>
            </a:extLst>
          </p:cNvPr>
          <p:cNvSpPr/>
          <p:nvPr/>
        </p:nvSpPr>
        <p:spPr>
          <a:xfrm>
            <a:off x="4811746" y="532622"/>
            <a:ext cx="6935495" cy="4142016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C5B2D-65BC-17B9-CD5A-762B5E64ABB8}"/>
              </a:ext>
            </a:extLst>
          </p:cNvPr>
          <p:cNvSpPr txBox="1"/>
          <p:nvPr/>
        </p:nvSpPr>
        <p:spPr>
          <a:xfrm>
            <a:off x="5635689" y="746449"/>
            <a:ext cx="590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I. ĐỌC THÀNH TIẾNG</a:t>
            </a:r>
            <a:endParaRPr lang="en-US" sz="4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7198D-4E0A-3B46-11A7-BE22427C2E79}"/>
              </a:ext>
            </a:extLst>
          </p:cNvPr>
          <p:cNvSpPr txBox="1"/>
          <p:nvPr/>
        </p:nvSpPr>
        <p:spPr>
          <a:xfrm>
            <a:off x="5013779" y="1864157"/>
            <a:ext cx="6803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Mỗi học sinh đọc một đoạn khoảng 35 – 40 tiếng.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F3527-1A39-8B31-A80E-3880F6D23424}"/>
              </a:ext>
            </a:extLst>
          </p:cNvPr>
          <p:cNvSpPr txBox="1"/>
          <p:nvPr/>
        </p:nvSpPr>
        <p:spPr>
          <a:xfrm>
            <a:off x="5563637" y="3232122"/>
            <a:ext cx="5431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Một trí khôn hơn trăm trí khôn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4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885664B0-C6D2-3435-4132-95B8AEECD916}"/>
              </a:ext>
            </a:extLst>
          </p:cNvPr>
          <p:cNvSpPr/>
          <p:nvPr/>
        </p:nvSpPr>
        <p:spPr>
          <a:xfrm>
            <a:off x="797632" y="496307"/>
            <a:ext cx="791181" cy="720582"/>
          </a:xfrm>
          <a:prstGeom prst="ellipse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F9A2E-442B-3F7D-A4F8-C6956FD401FC}"/>
              </a:ext>
            </a:extLst>
          </p:cNvPr>
          <p:cNvSpPr txBox="1"/>
          <p:nvPr/>
        </p:nvSpPr>
        <p:spPr>
          <a:xfrm>
            <a:off x="1588813" y="496307"/>
            <a:ext cx="1868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C66FF"/>
                </a:solidFill>
                <a:latin typeface="UTM Avo" panose="02040603050506020204" pitchFamily="18" charset="0"/>
              </a:rPr>
              <a:t>Tỏ vẻ</a:t>
            </a:r>
            <a:endParaRPr lang="en-US" sz="4400" b="1" dirty="0">
              <a:solidFill>
                <a:srgbClr val="CC66FF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B01E5-67BC-18D0-AD70-5ED61B3B46F6}"/>
              </a:ext>
            </a:extLst>
          </p:cNvPr>
          <p:cNvSpPr txBox="1"/>
          <p:nvPr/>
        </p:nvSpPr>
        <p:spPr>
          <a:xfrm>
            <a:off x="317241" y="1525784"/>
            <a:ext cx="10888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UTM Avo" panose="02040603050506020204" pitchFamily="18" charset="0"/>
              </a:rPr>
              <a:t>     Chồn và gà rừng là bạn thân nhưng chồn vẫn ngầm xem thường gà. Một hôm, chồn tỏ vẻ:</a:t>
            </a:r>
          </a:p>
          <a:p>
            <a:pPr algn="just"/>
            <a:r>
              <a:rPr lang="vi-VN" sz="3600" b="1" dirty="0">
                <a:latin typeface="UTM Avo" panose="02040603050506020204" pitchFamily="18" charset="0"/>
              </a:rPr>
              <a:t>    - Gà à, bạn có trí khôn chứ?</a:t>
            </a:r>
          </a:p>
          <a:p>
            <a:pPr algn="just"/>
            <a:r>
              <a:rPr lang="vi-VN" sz="3600" b="1" dirty="0">
                <a:latin typeface="UTM Avo" panose="02040603050506020204" pitchFamily="18" charset="0"/>
              </a:rPr>
              <a:t>    - Chỉ có tí ti. - Gà đáp.</a:t>
            </a:r>
          </a:p>
          <a:p>
            <a:pPr algn="just"/>
            <a:r>
              <a:rPr lang="vi-VN" sz="3600" b="1" dirty="0">
                <a:latin typeface="UTM Avo" panose="02040603050506020204" pitchFamily="18" charset="0"/>
              </a:rPr>
              <a:t>     Chồn ra vẻ:</a:t>
            </a:r>
          </a:p>
          <a:p>
            <a:pPr algn="just"/>
            <a:r>
              <a:rPr lang="vi-VN" sz="3600" b="1" dirty="0">
                <a:latin typeface="UTM Avo" panose="02040603050506020204" pitchFamily="18" charset="0"/>
              </a:rPr>
              <a:t>    - Tớ thì có cả trăm trí khôn cơ.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E17849-D054-BBDE-1DC6-10A15C009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922" y="3225585"/>
            <a:ext cx="3828837" cy="25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89555-0AFF-3A88-53B2-3ADF7DE9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4CAC4DF1-7066-670F-DDF7-7473030F26D9}"/>
              </a:ext>
            </a:extLst>
          </p:cNvPr>
          <p:cNvSpPr/>
          <p:nvPr/>
        </p:nvSpPr>
        <p:spPr>
          <a:xfrm>
            <a:off x="797632" y="496307"/>
            <a:ext cx="791181" cy="720582"/>
          </a:xfrm>
          <a:prstGeom prst="ellipse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9548B0-2B64-20FB-0CF4-7E446977813E}"/>
              </a:ext>
            </a:extLst>
          </p:cNvPr>
          <p:cNvSpPr txBox="1"/>
          <p:nvPr/>
        </p:nvSpPr>
        <p:spPr>
          <a:xfrm>
            <a:off x="1588813" y="496307"/>
            <a:ext cx="2535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C66FF"/>
                </a:solidFill>
                <a:latin typeface="UTM Avo" panose="02040603050506020204" pitchFamily="18" charset="0"/>
              </a:rPr>
              <a:t>Bất ngờ</a:t>
            </a:r>
            <a:endParaRPr lang="en-US" sz="4400" b="1" dirty="0">
              <a:solidFill>
                <a:srgbClr val="CC66FF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61B76A-D7A5-B83D-A321-FA9533EA70A2}"/>
              </a:ext>
            </a:extLst>
          </p:cNvPr>
          <p:cNvSpPr txBox="1"/>
          <p:nvPr/>
        </p:nvSpPr>
        <p:spPr>
          <a:xfrm>
            <a:off x="23327" y="1574643"/>
            <a:ext cx="12168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UTM Avo" panose="02040603050506020204" pitchFamily="18" charset="0"/>
              </a:rPr>
              <a:t>   Vừa lúc đó, một bác nông dân cầm liềm đi qua.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DC958-847F-AB9F-661A-3D555800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320" b="36015"/>
          <a:stretch>
            <a:fillRect/>
          </a:stretch>
        </p:blipFill>
        <p:spPr>
          <a:xfrm>
            <a:off x="7371184" y="3266244"/>
            <a:ext cx="4413381" cy="2291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76504-766B-7F1B-26C2-D6B265E113F4}"/>
              </a:ext>
            </a:extLst>
          </p:cNvPr>
          <p:cNvSpPr txBox="1"/>
          <p:nvPr/>
        </p:nvSpPr>
        <p:spPr>
          <a:xfrm>
            <a:off x="251928" y="2172115"/>
            <a:ext cx="6867330" cy="4005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vi-VN" sz="3600" b="1" dirty="0">
                <a:latin typeface="UTM Avo" panose="02040603050506020204" pitchFamily="18" charset="0"/>
              </a:rPr>
              <a:t>    Chồn và gà cuống cuồng bỏ trốn. Chúng nấp trong đám cỏ rậm. Bác nông dân len giữa đám cỏ, đe: "Ta đã nhìn rõ bọn mi. Cứ nằm yên đó nhé!".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F063C-7034-036A-977E-4ECBCE55B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FC20CD06-92D5-8A9A-BEAE-6559897A5B6C}"/>
              </a:ext>
            </a:extLst>
          </p:cNvPr>
          <p:cNvSpPr/>
          <p:nvPr/>
        </p:nvSpPr>
        <p:spPr>
          <a:xfrm>
            <a:off x="797632" y="496307"/>
            <a:ext cx="791181" cy="720582"/>
          </a:xfrm>
          <a:prstGeom prst="ellipse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F06BD-8694-E127-57D8-5098B7EF91E9}"/>
              </a:ext>
            </a:extLst>
          </p:cNvPr>
          <p:cNvSpPr txBox="1"/>
          <p:nvPr/>
        </p:nvSpPr>
        <p:spPr>
          <a:xfrm>
            <a:off x="1588812" y="496307"/>
            <a:ext cx="4662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C66FF"/>
                </a:solidFill>
                <a:latin typeface="UTM Avo" panose="02040603050506020204" pitchFamily="18" charset="0"/>
              </a:rPr>
              <a:t>Trí khôn của gà</a:t>
            </a:r>
            <a:endParaRPr lang="en-US" sz="4400" b="1" dirty="0">
              <a:solidFill>
                <a:srgbClr val="CC66FF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58AEF-2602-2C0A-9152-8CC1BFBB3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463" b="1872"/>
          <a:stretch>
            <a:fillRect/>
          </a:stretch>
        </p:blipFill>
        <p:spPr>
          <a:xfrm>
            <a:off x="7100598" y="2752531"/>
            <a:ext cx="4917520" cy="2553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68A68-311A-BC50-DB6B-515C98C062AB}"/>
              </a:ext>
            </a:extLst>
          </p:cNvPr>
          <p:cNvSpPr txBox="1"/>
          <p:nvPr/>
        </p:nvSpPr>
        <p:spPr>
          <a:xfrm>
            <a:off x="233268" y="1608972"/>
            <a:ext cx="6867330" cy="4005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vi-VN" sz="3600" b="1" dirty="0">
                <a:latin typeface="UTM Avo" panose="02040603050506020204" pitchFamily="18" charset="0"/>
              </a:rPr>
              <a:t>    Chồn và gà nghe thế thì ớn quá. Gà giục chồn: “Bạn nghĩ kế gì đi!". Chồn chả nghĩ ra kế gì. Nó nhờ gà nghĩ giúp. Gà thầm thì: “Bạn cứ yên trí làm thế, làm thế ... ".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92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E77F3-0538-C160-727D-5CF0B5A5A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AFB46C23-DE5C-57A7-F76B-A8F95BF9AF62}"/>
              </a:ext>
            </a:extLst>
          </p:cNvPr>
          <p:cNvSpPr/>
          <p:nvPr/>
        </p:nvSpPr>
        <p:spPr>
          <a:xfrm>
            <a:off x="797632" y="496307"/>
            <a:ext cx="791181" cy="720582"/>
          </a:xfrm>
          <a:prstGeom prst="ellipse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B77F2-4A21-EBE6-39BD-8370BBA55981}"/>
              </a:ext>
            </a:extLst>
          </p:cNvPr>
          <p:cNvSpPr txBox="1"/>
          <p:nvPr/>
        </p:nvSpPr>
        <p:spPr>
          <a:xfrm>
            <a:off x="1588812" y="496307"/>
            <a:ext cx="2787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C66FF"/>
                </a:solidFill>
                <a:latin typeface="UTM Avo" panose="02040603050506020204" pitchFamily="18" charset="0"/>
              </a:rPr>
              <a:t>Mắc lừa</a:t>
            </a:r>
            <a:endParaRPr lang="en-US" sz="4400" b="1" dirty="0">
              <a:solidFill>
                <a:srgbClr val="CC66F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EB942-D245-C199-D391-55BF0E15B6F4}"/>
              </a:ext>
            </a:extLst>
          </p:cNvPr>
          <p:cNvSpPr txBox="1"/>
          <p:nvPr/>
        </p:nvSpPr>
        <p:spPr>
          <a:xfrm>
            <a:off x="4823927" y="1107127"/>
            <a:ext cx="7044614" cy="466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vi-VN" sz="3600" b="1" dirty="0">
                <a:latin typeface="UTM Avo" panose="02040603050506020204" pitchFamily="18" charset="0"/>
              </a:rPr>
              <a:t>    Bác nông dân tóm được gà trong đám cỏ. Gà giả vờ ủ rũ. Bác ta bỏ gà trên cỏ để vồ chồn. Gà vù lên đống rơm, vươn cổ: “Ò ó o o ... ". Bác liền bỏ chồn để vồ gà. Chỉ chờ thế, chồn co giò biến mất.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11F28-CADD-1E1D-40BB-CC2EAB520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2" y="2909667"/>
            <a:ext cx="4519129" cy="303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43105-9C3F-23CF-BC6D-687BBD1DE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52E51F9-3626-3F16-79B7-472AFEC43039}"/>
              </a:ext>
            </a:extLst>
          </p:cNvPr>
          <p:cNvSpPr/>
          <p:nvPr/>
        </p:nvSpPr>
        <p:spPr>
          <a:xfrm>
            <a:off x="797632" y="496307"/>
            <a:ext cx="791181" cy="720582"/>
          </a:xfrm>
          <a:prstGeom prst="ellipse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DE7DC1-DAE5-E554-2D7D-8BCDAF44F997}"/>
              </a:ext>
            </a:extLst>
          </p:cNvPr>
          <p:cNvSpPr txBox="1"/>
          <p:nvPr/>
        </p:nvSpPr>
        <p:spPr>
          <a:xfrm>
            <a:off x="1588812" y="496307"/>
            <a:ext cx="3776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C66FF"/>
                </a:solidFill>
                <a:latin typeface="UTM Avo" panose="02040603050506020204" pitchFamily="18" charset="0"/>
              </a:rPr>
              <a:t>Cảm phục</a:t>
            </a:r>
            <a:endParaRPr lang="en-US" sz="4400" b="1" dirty="0">
              <a:solidFill>
                <a:srgbClr val="CC66F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60D71-D12F-7A55-D8CA-64B9776240E3}"/>
              </a:ext>
            </a:extLst>
          </p:cNvPr>
          <p:cNvSpPr txBox="1"/>
          <p:nvPr/>
        </p:nvSpPr>
        <p:spPr>
          <a:xfrm>
            <a:off x="270587" y="1387045"/>
            <a:ext cx="11635274" cy="134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vi-VN" sz="3600" b="1" dirty="0">
                <a:latin typeface="UTM Avo" panose="02040603050506020204" pitchFamily="18" charset="0"/>
              </a:rPr>
              <a:t>    Chồn về đến nhà, vừa sợ, vừa thẹn, vừa cảm phục gà. Chồn đến tìm gà. Nó ân hận: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365124-F3B5-4B1C-BD8C-9028596A8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03" y="3255594"/>
            <a:ext cx="4449083" cy="2990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76CF0-A696-F577-9925-CA3FEEC40527}"/>
              </a:ext>
            </a:extLst>
          </p:cNvPr>
          <p:cNvSpPr txBox="1"/>
          <p:nvPr/>
        </p:nvSpPr>
        <p:spPr>
          <a:xfrm>
            <a:off x="300331" y="2854160"/>
            <a:ext cx="7086272" cy="339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vi-VN" sz="3600" b="1" dirty="0">
                <a:latin typeface="UTM Avo" panose="02040603050506020204" pitchFamily="18" charset="0"/>
              </a:rPr>
              <a:t>   - Gà à, tí ti trí khôn của bạn còn hơn cả trăm trí khôn của tớ. Cảm ơn bạn nhé!</a:t>
            </a:r>
          </a:p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vi-VN" sz="3600" b="1" dirty="0">
                <a:latin typeface="UTM Avo" panose="02040603050506020204" pitchFamily="18" charset="0"/>
              </a:rPr>
              <a:t>   Từ hôm đó, chồn tin và quý gà hơn.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E2403E-DE99-776E-F181-CDAF2E7CD79A}"/>
              </a:ext>
            </a:extLst>
          </p:cNvPr>
          <p:cNvSpPr txBox="1"/>
          <p:nvPr/>
        </p:nvSpPr>
        <p:spPr>
          <a:xfrm>
            <a:off x="1483567" y="624566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</a:rPr>
              <a:t>Phỏng theo </a:t>
            </a:r>
            <a:r>
              <a:rPr lang="vi-VN" sz="2400" i="1" dirty="0">
                <a:latin typeface="UTM Avo" panose="02040603050506020204" pitchFamily="18" charset="0"/>
              </a:rPr>
              <a:t>Truyện đọc 1</a:t>
            </a:r>
            <a:r>
              <a:rPr lang="vi-VN" sz="2400" dirty="0">
                <a:latin typeface="UTM Avo" panose="02040603050506020204" pitchFamily="18" charset="0"/>
              </a:rPr>
              <a:t>, 1994 (Hoàng Sơn kể)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5D1362-AC88-3958-A2EF-22CDACDE2209}"/>
              </a:ext>
            </a:extLst>
          </p:cNvPr>
          <p:cNvGrpSpPr/>
          <p:nvPr/>
        </p:nvGrpSpPr>
        <p:grpSpPr>
          <a:xfrm>
            <a:off x="4271605" y="1759208"/>
            <a:ext cx="6680200" cy="1426807"/>
            <a:chOff x="3818812" y="1045805"/>
            <a:chExt cx="6680200" cy="1426807"/>
          </a:xfrm>
        </p:grpSpPr>
        <p:sp>
          <p:nvSpPr>
            <p:cNvPr id="6" name="圆角矩形 3">
              <a:extLst>
                <a:ext uri="{FF2B5EF4-FFF2-40B4-BE49-F238E27FC236}">
                  <a16:creationId xmlns:a16="http://schemas.microsoft.com/office/drawing/2014/main" id="{94442D1F-53F0-092C-B48B-E34AFEBC239F}"/>
                </a:ext>
              </a:extLst>
            </p:cNvPr>
            <p:cNvSpPr/>
            <p:nvPr/>
          </p:nvSpPr>
          <p:spPr>
            <a:xfrm>
              <a:off x="3818812" y="1045805"/>
              <a:ext cx="6594151" cy="1426807"/>
            </a:xfrm>
            <a:prstGeom prst="roundRect">
              <a:avLst/>
            </a:prstGeom>
            <a:solidFill>
              <a:srgbClr val="C0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E818BA-8083-5B05-E11D-56C1D307718E}"/>
                </a:ext>
              </a:extLst>
            </p:cNvPr>
            <p:cNvSpPr txBox="1"/>
            <p:nvPr/>
          </p:nvSpPr>
          <p:spPr>
            <a:xfrm>
              <a:off x="4271605" y="1343709"/>
              <a:ext cx="6227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II. ĐỌC HIỂU, VIẾT</a:t>
              </a:r>
              <a:endParaRPr lang="en-US" sz="48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7" descr="A cartoon of a person pointing at a pointer&#10;&#10;AI-generated content may be incorrect.">
            <a:extLst>
              <a:ext uri="{FF2B5EF4-FFF2-40B4-BE49-F238E27FC236}">
                <a16:creationId xmlns:a16="http://schemas.microsoft.com/office/drawing/2014/main" id="{A8AB199D-4648-3DF5-3858-F4B0E5DB8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750" y="1621971"/>
            <a:ext cx="5543939" cy="55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4882</TotalTime>
  <Words>628</Words>
  <Application>Microsoft Office PowerPoint</Application>
  <PresentationFormat>Widescreen</PresentationFormat>
  <Paragraphs>66</Paragraphs>
  <Slides>22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Aptos Display</vt:lpstr>
      <vt:lpstr>Arial</vt:lpstr>
      <vt:lpstr>DengXian</vt:lpstr>
      <vt:lpstr>SVN-Newton</vt:lpstr>
      <vt:lpstr>Times New Roman</vt:lpstr>
      <vt:lpstr>UTM Avo</vt:lpstr>
      <vt:lpstr>思源黑体 CN Regular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Windows 10</cp:lastModifiedBy>
  <cp:revision>660</cp:revision>
  <dcterms:created xsi:type="dcterms:W3CDTF">2018-06-17T04:53:58Z</dcterms:created>
  <dcterms:modified xsi:type="dcterms:W3CDTF">2026-01-08T02:06:23Z</dcterms:modified>
</cp:coreProperties>
</file>