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(MS)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9DE"/>
    <a:srgbClr val="846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3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62600" y="-1028700"/>
            <a:ext cx="25089575" cy="1619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5562600" y="-1028700"/>
            <a:ext cx="25089575" cy="1619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19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7.svg"/><Relationship Id="rId7" Type="http://schemas.openxmlformats.org/officeDocument/2006/relationships/image" Target="../media/image15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sv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sv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8.png"/><Relationship Id="rId5" Type="http://schemas.openxmlformats.org/officeDocument/2006/relationships/image" Target="../media/image17.svg"/><Relationship Id="rId10" Type="http://schemas.openxmlformats.org/officeDocument/2006/relationships/image" Target="../media/image7.svg"/><Relationship Id="rId4" Type="http://schemas.openxmlformats.org/officeDocument/2006/relationships/image" Target="../media/image17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6417" y="641856"/>
            <a:ext cx="16675166" cy="9003288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189862" y="6653003"/>
            <a:ext cx="6069438" cy="3973190"/>
          </a:xfrm>
          <a:custGeom>
            <a:avLst/>
            <a:gdLst/>
            <a:ahLst/>
            <a:cxnLst/>
            <a:rect l="l" t="t" r="r" b="b"/>
            <a:pathLst>
              <a:path w="6069438" h="3973190">
                <a:moveTo>
                  <a:pt x="0" y="0"/>
                </a:moveTo>
                <a:lnTo>
                  <a:pt x="6069438" y="0"/>
                </a:lnTo>
                <a:lnTo>
                  <a:pt x="6069438" y="3973190"/>
                </a:lnTo>
                <a:lnTo>
                  <a:pt x="0" y="3973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142341" y="7007895"/>
            <a:ext cx="6342082" cy="3778690"/>
          </a:xfrm>
          <a:custGeom>
            <a:avLst/>
            <a:gdLst/>
            <a:ahLst/>
            <a:cxnLst/>
            <a:rect l="l" t="t" r="r" b="b"/>
            <a:pathLst>
              <a:path w="6342082" h="3778690">
                <a:moveTo>
                  <a:pt x="0" y="0"/>
                </a:moveTo>
                <a:lnTo>
                  <a:pt x="6342082" y="0"/>
                </a:lnTo>
                <a:lnTo>
                  <a:pt x="6342082" y="3778690"/>
                </a:lnTo>
                <a:lnTo>
                  <a:pt x="0" y="37786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822428" y="82190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9607892" y="-46235"/>
            <a:ext cx="1393004" cy="1950206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4" y="0"/>
                </a:lnTo>
                <a:lnTo>
                  <a:pt x="1393004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12014846" y="781807"/>
            <a:ext cx="883387" cy="1236742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3"/>
                </a:lnTo>
                <a:lnTo>
                  <a:pt x="0" y="12367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13411610" y="2114149"/>
            <a:ext cx="623215" cy="87250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5" y="0"/>
                </a:lnTo>
                <a:lnTo>
                  <a:pt x="623215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0" y="316621"/>
            <a:ext cx="4561281" cy="3423420"/>
          </a:xfrm>
          <a:custGeom>
            <a:avLst/>
            <a:gdLst/>
            <a:ahLst/>
            <a:cxnLst/>
            <a:rect l="l" t="t" r="r" b="b"/>
            <a:pathLst>
              <a:path w="4561281" h="3423420">
                <a:moveTo>
                  <a:pt x="0" y="0"/>
                </a:moveTo>
                <a:lnTo>
                  <a:pt x="4561281" y="0"/>
                </a:lnTo>
                <a:lnTo>
                  <a:pt x="4561281" y="3423420"/>
                </a:lnTo>
                <a:lnTo>
                  <a:pt x="0" y="342342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15865498" y="1022756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6421040" y="5391807"/>
            <a:ext cx="3075337" cy="4824058"/>
          </a:xfrm>
          <a:custGeom>
            <a:avLst/>
            <a:gdLst/>
            <a:ahLst/>
            <a:cxnLst/>
            <a:rect l="l" t="t" r="r" b="b"/>
            <a:pathLst>
              <a:path w="3075337" h="4824058">
                <a:moveTo>
                  <a:pt x="0" y="0"/>
                </a:moveTo>
                <a:lnTo>
                  <a:pt x="3075337" y="0"/>
                </a:lnTo>
                <a:lnTo>
                  <a:pt x="3075337" y="4824058"/>
                </a:lnTo>
                <a:lnTo>
                  <a:pt x="0" y="4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701477" y="5391807"/>
            <a:ext cx="2719563" cy="4824058"/>
          </a:xfrm>
          <a:custGeom>
            <a:avLst/>
            <a:gdLst/>
            <a:ahLst/>
            <a:cxnLst/>
            <a:rect l="l" t="t" r="r" b="b"/>
            <a:pathLst>
              <a:path w="2719563" h="4824058">
                <a:moveTo>
                  <a:pt x="0" y="0"/>
                </a:moveTo>
                <a:lnTo>
                  <a:pt x="2719563" y="0"/>
                </a:lnTo>
                <a:lnTo>
                  <a:pt x="2719563" y="4824058"/>
                </a:lnTo>
                <a:lnTo>
                  <a:pt x="0" y="482405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4" y="4983847"/>
            <a:ext cx="1963082" cy="20240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733149" y="2997315"/>
            <a:ext cx="4932091" cy="66208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5167" y="1392536"/>
            <a:ext cx="8986283" cy="509669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06417" y="216410"/>
            <a:ext cx="8870449" cy="19265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841" y="1401633"/>
            <a:ext cx="2316681" cy="2316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984099" y="1831792"/>
            <a:ext cx="16230600" cy="0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-823146">
            <a:off x="16655491" y="156692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0" y="0"/>
                </a:moveTo>
                <a:lnTo>
                  <a:pt x="3265018" y="0"/>
                </a:lnTo>
                <a:lnTo>
                  <a:pt x="3265018" y="3385718"/>
                </a:lnTo>
                <a:lnTo>
                  <a:pt x="0" y="3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857917" y="605359"/>
            <a:ext cx="2368293" cy="2670320"/>
            <a:chOff x="0" y="0"/>
            <a:chExt cx="3157724" cy="3560426"/>
          </a:xfrm>
        </p:grpSpPr>
        <p:sp>
          <p:nvSpPr>
            <p:cNvPr id="9" name="Freeform 9"/>
            <p:cNvSpPr/>
            <p:nvPr/>
          </p:nvSpPr>
          <p:spPr>
            <a:xfrm>
              <a:off x="1595944" y="1289490"/>
              <a:ext cx="1561780" cy="1677065"/>
            </a:xfrm>
            <a:custGeom>
              <a:avLst/>
              <a:gdLst/>
              <a:ahLst/>
              <a:cxnLst/>
              <a:rect l="l" t="t" r="r" b="b"/>
              <a:pathLst>
                <a:path w="1561780" h="1677065">
                  <a:moveTo>
                    <a:pt x="0" y="0"/>
                  </a:moveTo>
                  <a:lnTo>
                    <a:pt x="1561780" y="0"/>
                  </a:lnTo>
                  <a:lnTo>
                    <a:pt x="1561780" y="1677065"/>
                  </a:lnTo>
                  <a:lnTo>
                    <a:pt x="0" y="16770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94794" y="0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2180802"/>
              <a:ext cx="894794" cy="1379624"/>
            </a:xfrm>
            <a:custGeom>
              <a:avLst/>
              <a:gdLst/>
              <a:ahLst/>
              <a:cxnLst/>
              <a:rect l="l" t="t" r="r" b="b"/>
              <a:pathLst>
                <a:path w="894794" h="1379624">
                  <a:moveTo>
                    <a:pt x="0" y="0"/>
                  </a:moveTo>
                  <a:lnTo>
                    <a:pt x="894794" y="0"/>
                  </a:lnTo>
                  <a:lnTo>
                    <a:pt x="894794" y="1379624"/>
                  </a:lnTo>
                  <a:lnTo>
                    <a:pt x="0" y="1379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l="-921663" b="-583763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15088752" y="811979"/>
            <a:ext cx="1671885" cy="2463700"/>
            <a:chOff x="0" y="0"/>
            <a:chExt cx="2229180" cy="3284933"/>
          </a:xfrm>
        </p:grpSpPr>
        <p:sp>
          <p:nvSpPr>
            <p:cNvPr id="13" name="Freeform 13"/>
            <p:cNvSpPr/>
            <p:nvPr/>
          </p:nvSpPr>
          <p:spPr>
            <a:xfrm>
              <a:off x="1403166" y="1887891"/>
              <a:ext cx="826014" cy="1397041"/>
            </a:xfrm>
            <a:custGeom>
              <a:avLst/>
              <a:gdLst/>
              <a:ahLst/>
              <a:cxnLst/>
              <a:rect l="l" t="t" r="r" b="b"/>
              <a:pathLst>
                <a:path w="826014" h="1397041">
                  <a:moveTo>
                    <a:pt x="0" y="0"/>
                  </a:moveTo>
                  <a:lnTo>
                    <a:pt x="826014" y="0"/>
                  </a:lnTo>
                  <a:lnTo>
                    <a:pt x="826014" y="1397042"/>
                  </a:lnTo>
                  <a:lnTo>
                    <a:pt x="0" y="13970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 l="-753958" b="-421015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1523224" cy="1635663"/>
            </a:xfrm>
            <a:custGeom>
              <a:avLst/>
              <a:gdLst/>
              <a:ahLst/>
              <a:cxnLst/>
              <a:rect l="l" t="t" r="r" b="b"/>
              <a:pathLst>
                <a:path w="1523224" h="1635663">
                  <a:moveTo>
                    <a:pt x="0" y="0"/>
                  </a:moveTo>
                  <a:lnTo>
                    <a:pt x="1523224" y="0"/>
                  </a:lnTo>
                  <a:lnTo>
                    <a:pt x="1523224" y="1635663"/>
                  </a:lnTo>
                  <a:lnTo>
                    <a:pt x="0" y="16356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 l="-246415" t="-129667"/>
              </a:stretch>
            </a:blipFill>
          </p:spPr>
        </p:sp>
      </p:grpSp>
      <p:sp>
        <p:nvSpPr>
          <p:cNvPr id="15" name="Freeform 15"/>
          <p:cNvSpPr/>
          <p:nvPr/>
        </p:nvSpPr>
        <p:spPr>
          <a:xfrm rot="-823146" flipH="1">
            <a:off x="-1386028" y="6562410"/>
            <a:ext cx="3265018" cy="3385717"/>
          </a:xfrm>
          <a:custGeom>
            <a:avLst/>
            <a:gdLst/>
            <a:ahLst/>
            <a:cxnLst/>
            <a:rect l="l" t="t" r="r" b="b"/>
            <a:pathLst>
              <a:path w="3265018" h="3385717">
                <a:moveTo>
                  <a:pt x="3265018" y="0"/>
                </a:moveTo>
                <a:lnTo>
                  <a:pt x="0" y="0"/>
                </a:lnTo>
                <a:lnTo>
                  <a:pt x="0" y="3385718"/>
                </a:lnTo>
                <a:lnTo>
                  <a:pt x="3265018" y="3385718"/>
                </a:lnTo>
                <a:lnTo>
                  <a:pt x="326501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30939"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1028700" y="9607044"/>
            <a:ext cx="16230600" cy="0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984099" y="1942557"/>
            <a:ext cx="0" cy="6722806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17221200" y="2922338"/>
            <a:ext cx="0" cy="6722806"/>
          </a:xfrm>
          <a:prstGeom prst="line">
            <a:avLst/>
          </a:prstGeom>
          <a:ln w="76200" cap="rnd">
            <a:solidFill>
              <a:srgbClr val="5B4A3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9" name="Freeform 19"/>
          <p:cNvSpPr/>
          <p:nvPr/>
        </p:nvSpPr>
        <p:spPr>
          <a:xfrm>
            <a:off x="2546198" y="1160040"/>
            <a:ext cx="13106401" cy="8179509"/>
          </a:xfrm>
          <a:custGeom>
            <a:avLst/>
            <a:gdLst/>
            <a:ahLst/>
            <a:cxnLst/>
            <a:rect l="l" t="t" r="r" b="b"/>
            <a:pathLst>
              <a:path w="11982130" h="6705384">
                <a:moveTo>
                  <a:pt x="0" y="0"/>
                </a:moveTo>
                <a:lnTo>
                  <a:pt x="11982130" y="0"/>
                </a:lnTo>
                <a:lnTo>
                  <a:pt x="11982130" y="6705384"/>
                </a:lnTo>
                <a:lnTo>
                  <a:pt x="0" y="67053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/>
            <a:stretch>
              <a:fillRect l="-2028" r="-3186" b="-3798"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1700" y="1599674"/>
            <a:ext cx="3437600" cy="9026520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151499" y="3474663"/>
            <a:ext cx="9646368" cy="3780606"/>
            <a:chOff x="0" y="0"/>
            <a:chExt cx="3094115" cy="121264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4115" cy="1212646"/>
            </a:xfrm>
            <a:custGeom>
              <a:avLst/>
              <a:gdLst/>
              <a:ahLst/>
              <a:cxnLst/>
              <a:rect l="l" t="t" r="r" b="b"/>
              <a:pathLst>
                <a:path w="3094115" h="1212646">
                  <a:moveTo>
                    <a:pt x="59390" y="0"/>
                  </a:moveTo>
                  <a:lnTo>
                    <a:pt x="3034724" y="0"/>
                  </a:lnTo>
                  <a:cubicBezTo>
                    <a:pt x="3050476" y="0"/>
                    <a:pt x="3065582" y="6257"/>
                    <a:pt x="3076720" y="17395"/>
                  </a:cubicBezTo>
                  <a:cubicBezTo>
                    <a:pt x="3087858" y="28533"/>
                    <a:pt x="3094115" y="43639"/>
                    <a:pt x="3094115" y="59390"/>
                  </a:cubicBezTo>
                  <a:lnTo>
                    <a:pt x="3094115" y="1153255"/>
                  </a:lnTo>
                  <a:cubicBezTo>
                    <a:pt x="3094115" y="1169007"/>
                    <a:pt x="3087858" y="1184113"/>
                    <a:pt x="3076720" y="1195251"/>
                  </a:cubicBezTo>
                  <a:cubicBezTo>
                    <a:pt x="3065582" y="1206389"/>
                    <a:pt x="3050476" y="1212646"/>
                    <a:pt x="3034724" y="1212646"/>
                  </a:cubicBezTo>
                  <a:lnTo>
                    <a:pt x="59390" y="1212646"/>
                  </a:lnTo>
                  <a:cubicBezTo>
                    <a:pt x="26590" y="1212646"/>
                    <a:pt x="0" y="1186056"/>
                    <a:pt x="0" y="1153255"/>
                  </a:cubicBezTo>
                  <a:lnTo>
                    <a:pt x="0" y="59390"/>
                  </a:lnTo>
                  <a:cubicBezTo>
                    <a:pt x="0" y="43639"/>
                    <a:pt x="6257" y="28533"/>
                    <a:pt x="17395" y="17395"/>
                  </a:cubicBezTo>
                  <a:cubicBezTo>
                    <a:pt x="28533" y="6257"/>
                    <a:pt x="43639" y="0"/>
                    <a:pt x="59390" y="0"/>
                  </a:cubicBezTo>
                  <a:close/>
                </a:path>
              </a:pathLst>
            </a:custGeom>
            <a:solidFill>
              <a:srgbClr val="A8B54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094115" cy="127932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/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Cùng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bạn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bè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,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người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thân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thực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hiện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kế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hoạch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đền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ơn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đáp</a:t>
              </a:r>
              <a:r>
                <a:rPr lang="en-US" sz="66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6600" dirty="0" err="1">
                  <a:solidFill>
                    <a:srgbClr val="FFFFFF"/>
                  </a:solidFill>
                  <a:latin typeface="+mj-lt"/>
                </a:rPr>
                <a:t>nghĩa</a:t>
              </a:r>
              <a:endParaRPr lang="en-US" sz="6600" dirty="0">
                <a:solidFill>
                  <a:srgbClr val="FFFFFF"/>
                </a:solidFill>
                <a:latin typeface="+mj-lt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181389" y="2421681"/>
            <a:ext cx="6439662" cy="8229600"/>
          </a:xfrm>
          <a:custGeom>
            <a:avLst/>
            <a:gdLst/>
            <a:ahLst/>
            <a:cxnLst/>
            <a:rect l="l" t="t" r="r" b="b"/>
            <a:pathLst>
              <a:path w="6439662" h="8229600">
                <a:moveTo>
                  <a:pt x="0" y="0"/>
                </a:moveTo>
                <a:lnTo>
                  <a:pt x="6439662" y="0"/>
                </a:lnTo>
                <a:lnTo>
                  <a:pt x="64396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308" y="439199"/>
            <a:ext cx="8309568" cy="35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1845550"/>
            <a:ext cx="19707998" cy="7412750"/>
            <a:chOff x="0" y="0"/>
            <a:chExt cx="5190584" cy="19523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2329"/>
            </a:xfrm>
            <a:custGeom>
              <a:avLst/>
              <a:gdLst/>
              <a:ahLst/>
              <a:cxnLst/>
              <a:rect l="l" t="t" r="r" b="b"/>
              <a:pathLst>
                <a:path w="5190584" h="1952329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2295"/>
                  </a:lnTo>
                  <a:cubicBezTo>
                    <a:pt x="5190584" y="1937608"/>
                    <a:pt x="5188473" y="1942704"/>
                    <a:pt x="5184716" y="1946461"/>
                  </a:cubicBezTo>
                  <a:cubicBezTo>
                    <a:pt x="5180959" y="1950218"/>
                    <a:pt x="5175863" y="1952329"/>
                    <a:pt x="5170550" y="1952329"/>
                  </a:cubicBezTo>
                  <a:lnTo>
                    <a:pt x="20034" y="1952329"/>
                  </a:lnTo>
                  <a:cubicBezTo>
                    <a:pt x="14721" y="1952329"/>
                    <a:pt x="9625" y="1950218"/>
                    <a:pt x="5868" y="1946461"/>
                  </a:cubicBezTo>
                  <a:cubicBezTo>
                    <a:pt x="2111" y="1942704"/>
                    <a:pt x="0" y="1937608"/>
                    <a:pt x="0" y="1932295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19999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920671" y="3997393"/>
            <a:ext cx="10446659" cy="5260907"/>
          </a:xfrm>
          <a:custGeom>
            <a:avLst/>
            <a:gdLst/>
            <a:ahLst/>
            <a:cxnLst/>
            <a:rect l="l" t="t" r="r" b="b"/>
            <a:pathLst>
              <a:path w="10446659" h="5260907">
                <a:moveTo>
                  <a:pt x="0" y="0"/>
                </a:moveTo>
                <a:lnTo>
                  <a:pt x="10446658" y="0"/>
                </a:lnTo>
                <a:lnTo>
                  <a:pt x="10446658" y="5260907"/>
                </a:lnTo>
                <a:lnTo>
                  <a:pt x="0" y="52609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79624" y="1387543"/>
            <a:ext cx="17328752" cy="2609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just">
              <a:lnSpc>
                <a:spcPts val="6600"/>
              </a:lnSpc>
              <a:buFont typeface="Arial"/>
              <a:buChar char="•"/>
            </a:pP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Tham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gia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tọa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đàm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về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chủ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đề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“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Đền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ơn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đáp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nghĩa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”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của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Đội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Thiếu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niên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Tiền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phong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Hồ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Chí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Minh.</a:t>
            </a:r>
          </a:p>
          <a:p>
            <a:pPr marL="1079501" lvl="1" indent="-539750" algn="just">
              <a:lnSpc>
                <a:spcPts val="6600"/>
              </a:lnSpc>
              <a:buFont typeface="Arial"/>
              <a:buChar char="•"/>
            </a:pP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Đại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diện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các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Chi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đội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sẽ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chia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sẻ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sau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buổi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tọa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 </a:t>
            </a:r>
            <a:r>
              <a:rPr lang="en-US" sz="5000" dirty="0" err="1">
                <a:solidFill>
                  <a:srgbClr val="5B4A3B"/>
                </a:solidFill>
                <a:latin typeface="Calibri (MS) Bold"/>
              </a:rPr>
              <a:t>đàm</a:t>
            </a:r>
            <a:r>
              <a:rPr lang="en-US" sz="5000" dirty="0">
                <a:solidFill>
                  <a:srgbClr val="5B4A3B"/>
                </a:solidFill>
                <a:latin typeface="Calibri (MS)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144000" y="3961402"/>
            <a:ext cx="5321998" cy="5496560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 flipH="1"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0" y="5351780"/>
                  </a:moveTo>
                  <a:cubicBezTo>
                    <a:pt x="0" y="5935980"/>
                    <a:pt x="473710" y="6408420"/>
                    <a:pt x="1056640" y="6408420"/>
                  </a:cubicBezTo>
                  <a:lnTo>
                    <a:pt x="5143500" y="6408420"/>
                  </a:lnTo>
                  <a:cubicBezTo>
                    <a:pt x="5727700" y="6408420"/>
                    <a:pt x="6200140" y="5934710"/>
                    <a:pt x="6200140" y="5351780"/>
                  </a:cubicBezTo>
                  <a:lnTo>
                    <a:pt x="6200140" y="1056640"/>
                  </a:lnTo>
                  <a:cubicBezTo>
                    <a:pt x="6200140" y="472440"/>
                    <a:pt x="5726430" y="0"/>
                    <a:pt x="5143500" y="0"/>
                  </a:cubicBezTo>
                  <a:lnTo>
                    <a:pt x="1056640" y="0"/>
                  </a:lnTo>
                  <a:cubicBezTo>
                    <a:pt x="472440" y="0"/>
                    <a:pt x="0" y="473710"/>
                    <a:pt x="0" y="1056640"/>
                  </a:cubicBezTo>
                  <a:lnTo>
                    <a:pt x="0" y="5351780"/>
                  </a:lnTo>
                  <a:close/>
                </a:path>
              </a:pathLst>
            </a:custGeom>
            <a:blipFill>
              <a:blip r:embed="rId6"/>
              <a:stretch>
                <a:fillRect l="-17665" r="-1766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6DEC8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2" name="Freeform 12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3" name="Freeform 13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6936" y="2673623"/>
            <a:ext cx="8822491" cy="5003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0796" y="745198"/>
            <a:ext cx="12632007" cy="25666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1829656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007118" y="2900746"/>
            <a:ext cx="7085519" cy="6357554"/>
          </a:xfrm>
          <a:custGeom>
            <a:avLst/>
            <a:gdLst/>
            <a:ahLst/>
            <a:cxnLst/>
            <a:rect l="l" t="t" r="r" b="b"/>
            <a:pathLst>
              <a:path w="7085519" h="6357554">
                <a:moveTo>
                  <a:pt x="0" y="0"/>
                </a:moveTo>
                <a:lnTo>
                  <a:pt x="7085519" y="0"/>
                </a:lnTo>
                <a:lnTo>
                  <a:pt x="7085519" y="6357554"/>
                </a:lnTo>
                <a:lnTo>
                  <a:pt x="0" y="6357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77014" y="1915858"/>
            <a:ext cx="16274415" cy="984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>
                <a:solidFill>
                  <a:srgbClr val="FF621D"/>
                </a:solidFill>
                <a:latin typeface="Calibri (MS) Bold"/>
              </a:rPr>
              <a:t>Chia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sẻ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những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động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ơn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đáp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nghĩa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3164" y="2984498"/>
            <a:ext cx="11052414" cy="627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Kể về một hoạt động đền ơn đáp nghĩa mà em biết hoặc đã từng tham gia.</a:t>
            </a:r>
          </a:p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Chia sẻ cảm xúc của em khi tham gia những hoạt động đó.</a:t>
            </a:r>
          </a:p>
          <a:p>
            <a:pPr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Calibri (MS) Bold"/>
              </a:rPr>
              <a:t>- Trình bày ý nghĩa của các hoạt động đền ơn đáp nghĩa qua những hình thức khác nhau (bài thu hoạch, bài văn, bài thơ,...)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0882" y="-571500"/>
            <a:ext cx="2639797" cy="3700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1829656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93372" y="1832750"/>
            <a:ext cx="16701256" cy="1889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Tìm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hiểu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binh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,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liệt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sĩ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có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với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mạng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33400" y="3864406"/>
            <a:ext cx="16961228" cy="46158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Nêu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tấm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người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em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biết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 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Thảo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luận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xác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tin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cần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hiểu</a:t>
            </a:r>
            <a:endParaRPr lang="en-US" sz="4999" dirty="0">
              <a:solidFill>
                <a:srgbClr val="000000"/>
              </a:solidFill>
              <a:latin typeface="Calibri (MS) Bold"/>
            </a:endParaRP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chỉ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;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Hoàn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cảnh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;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+ ...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590" y="-361300"/>
            <a:ext cx="2072820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821700" y="1599674"/>
            <a:ext cx="3437600" cy="9026520"/>
          </a:xfrm>
          <a:custGeom>
            <a:avLst/>
            <a:gdLst/>
            <a:ahLst/>
            <a:cxnLst/>
            <a:rect l="l" t="t" r="r" b="b"/>
            <a:pathLst>
              <a:path w="3437600" h="9026520">
                <a:moveTo>
                  <a:pt x="0" y="0"/>
                </a:moveTo>
                <a:lnTo>
                  <a:pt x="3437600" y="0"/>
                </a:lnTo>
                <a:lnTo>
                  <a:pt x="3437600" y="9026519"/>
                </a:lnTo>
                <a:lnTo>
                  <a:pt x="0" y="9026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7280" y="7345682"/>
            <a:ext cx="3822233" cy="2502119"/>
          </a:xfrm>
          <a:custGeom>
            <a:avLst/>
            <a:gdLst/>
            <a:ahLst/>
            <a:cxnLst/>
            <a:rect l="l" t="t" r="r" b="b"/>
            <a:pathLst>
              <a:path w="3822233" h="2502119">
                <a:moveTo>
                  <a:pt x="0" y="0"/>
                </a:moveTo>
                <a:lnTo>
                  <a:pt x="3822233" y="0"/>
                </a:lnTo>
                <a:lnTo>
                  <a:pt x="3822233" y="2502119"/>
                </a:lnTo>
                <a:lnTo>
                  <a:pt x="0" y="2502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1300319" y="3565076"/>
            <a:ext cx="9646368" cy="3994736"/>
            <a:chOff x="0" y="0"/>
            <a:chExt cx="3094115" cy="12813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4115" cy="1212646"/>
            </a:xfrm>
            <a:custGeom>
              <a:avLst/>
              <a:gdLst/>
              <a:ahLst/>
              <a:cxnLst/>
              <a:rect l="l" t="t" r="r" b="b"/>
              <a:pathLst>
                <a:path w="3094115" h="1212646">
                  <a:moveTo>
                    <a:pt x="59390" y="0"/>
                  </a:moveTo>
                  <a:lnTo>
                    <a:pt x="3034724" y="0"/>
                  </a:lnTo>
                  <a:cubicBezTo>
                    <a:pt x="3050476" y="0"/>
                    <a:pt x="3065582" y="6257"/>
                    <a:pt x="3076720" y="17395"/>
                  </a:cubicBezTo>
                  <a:cubicBezTo>
                    <a:pt x="3087858" y="28533"/>
                    <a:pt x="3094115" y="43639"/>
                    <a:pt x="3094115" y="59390"/>
                  </a:cubicBezTo>
                  <a:lnTo>
                    <a:pt x="3094115" y="1153255"/>
                  </a:lnTo>
                  <a:cubicBezTo>
                    <a:pt x="3094115" y="1169007"/>
                    <a:pt x="3087858" y="1184113"/>
                    <a:pt x="3076720" y="1195251"/>
                  </a:cubicBezTo>
                  <a:cubicBezTo>
                    <a:pt x="3065582" y="1206389"/>
                    <a:pt x="3050476" y="1212646"/>
                    <a:pt x="3034724" y="1212646"/>
                  </a:cubicBezTo>
                  <a:lnTo>
                    <a:pt x="59390" y="1212646"/>
                  </a:lnTo>
                  <a:cubicBezTo>
                    <a:pt x="26590" y="1212646"/>
                    <a:pt x="0" y="1186056"/>
                    <a:pt x="0" y="1153255"/>
                  </a:cubicBezTo>
                  <a:lnTo>
                    <a:pt x="0" y="59390"/>
                  </a:lnTo>
                  <a:cubicBezTo>
                    <a:pt x="0" y="43639"/>
                    <a:pt x="6257" y="28533"/>
                    <a:pt x="17395" y="17395"/>
                  </a:cubicBezTo>
                  <a:cubicBezTo>
                    <a:pt x="28533" y="6257"/>
                    <a:pt x="43639" y="0"/>
                    <a:pt x="59390" y="0"/>
                  </a:cubicBezTo>
                  <a:close/>
                </a:path>
              </a:pathLst>
            </a:custGeom>
            <a:solidFill>
              <a:srgbClr val="A8B54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008"/>
              <a:ext cx="3094115" cy="1279321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/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Cùng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người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thân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tìm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hiểu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thêm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thông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tin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về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gia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đình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thương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binh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,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liệt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sĩ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và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gia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đình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có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công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với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cách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mạng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ở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địa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+mj-lt"/>
                </a:rPr>
                <a:t>phương</a:t>
              </a:r>
              <a:r>
                <a:rPr lang="en-US" sz="5400" dirty="0">
                  <a:solidFill>
                    <a:srgbClr val="FFFFFF"/>
                  </a:solidFill>
                  <a:latin typeface="+mj-lt"/>
                </a:rPr>
                <a:t>.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181389" y="2421681"/>
            <a:ext cx="6439662" cy="8229600"/>
          </a:xfrm>
          <a:custGeom>
            <a:avLst/>
            <a:gdLst/>
            <a:ahLst/>
            <a:cxnLst/>
            <a:rect l="l" t="t" r="r" b="b"/>
            <a:pathLst>
              <a:path w="6439662" h="8229600">
                <a:moveTo>
                  <a:pt x="0" y="0"/>
                </a:moveTo>
                <a:lnTo>
                  <a:pt x="6439662" y="0"/>
                </a:lnTo>
                <a:lnTo>
                  <a:pt x="643966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656736"/>
            <a:ext cx="8309568" cy="3529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84134" y="641856"/>
            <a:ext cx="17119732" cy="9003288"/>
            <a:chOff x="0" y="0"/>
            <a:chExt cx="4508901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08901" cy="2371236"/>
            </a:xfrm>
            <a:custGeom>
              <a:avLst/>
              <a:gdLst/>
              <a:ahLst/>
              <a:cxnLst/>
              <a:rect l="l" t="t" r="r" b="b"/>
              <a:pathLst>
                <a:path w="4508901" h="2371236">
                  <a:moveTo>
                    <a:pt x="23063" y="0"/>
                  </a:moveTo>
                  <a:lnTo>
                    <a:pt x="4485837" y="0"/>
                  </a:lnTo>
                  <a:cubicBezTo>
                    <a:pt x="4491954" y="0"/>
                    <a:pt x="4497820" y="2430"/>
                    <a:pt x="4502146" y="6755"/>
                  </a:cubicBezTo>
                  <a:cubicBezTo>
                    <a:pt x="4506471" y="11080"/>
                    <a:pt x="4508901" y="16947"/>
                    <a:pt x="4508901" y="23063"/>
                  </a:cubicBezTo>
                  <a:lnTo>
                    <a:pt x="4508901" y="2348173"/>
                  </a:lnTo>
                  <a:cubicBezTo>
                    <a:pt x="4508901" y="2354290"/>
                    <a:pt x="4506471" y="2360156"/>
                    <a:pt x="4502146" y="2364481"/>
                  </a:cubicBezTo>
                  <a:cubicBezTo>
                    <a:pt x="4497820" y="2368806"/>
                    <a:pt x="4491954" y="2371236"/>
                    <a:pt x="4485837" y="2371236"/>
                  </a:cubicBezTo>
                  <a:lnTo>
                    <a:pt x="23063" y="2371236"/>
                  </a:lnTo>
                  <a:cubicBezTo>
                    <a:pt x="16947" y="2371236"/>
                    <a:pt x="11080" y="2368806"/>
                    <a:pt x="6755" y="2364481"/>
                  </a:cubicBezTo>
                  <a:cubicBezTo>
                    <a:pt x="2430" y="2360156"/>
                    <a:pt x="0" y="2354290"/>
                    <a:pt x="0" y="2348173"/>
                  </a:cubicBezTo>
                  <a:lnTo>
                    <a:pt x="0" y="23063"/>
                  </a:lnTo>
                  <a:cubicBezTo>
                    <a:pt x="0" y="16947"/>
                    <a:pt x="2430" y="11080"/>
                    <a:pt x="6755" y="6755"/>
                  </a:cubicBezTo>
                  <a:cubicBezTo>
                    <a:pt x="11080" y="2430"/>
                    <a:pt x="16947" y="0"/>
                    <a:pt x="23063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08901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239464" y="6006044"/>
            <a:ext cx="3736242" cy="3855409"/>
          </a:xfrm>
          <a:custGeom>
            <a:avLst/>
            <a:gdLst/>
            <a:ahLst/>
            <a:cxnLst/>
            <a:rect l="l" t="t" r="r" b="b"/>
            <a:pathLst>
              <a:path w="3736242" h="3855409">
                <a:moveTo>
                  <a:pt x="3736242" y="0"/>
                </a:moveTo>
                <a:lnTo>
                  <a:pt x="0" y="0"/>
                </a:lnTo>
                <a:lnTo>
                  <a:pt x="0" y="3855409"/>
                </a:lnTo>
                <a:lnTo>
                  <a:pt x="3736242" y="3855409"/>
                </a:lnTo>
                <a:lnTo>
                  <a:pt x="373624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23146">
            <a:off x="16664516" y="18828"/>
            <a:ext cx="2886688" cy="2993402"/>
          </a:xfrm>
          <a:custGeom>
            <a:avLst/>
            <a:gdLst/>
            <a:ahLst/>
            <a:cxnLst/>
            <a:rect l="l" t="t" r="r" b="b"/>
            <a:pathLst>
              <a:path w="2886688" h="2993402">
                <a:moveTo>
                  <a:pt x="0" y="0"/>
                </a:moveTo>
                <a:lnTo>
                  <a:pt x="2886688" y="0"/>
                </a:lnTo>
                <a:lnTo>
                  <a:pt x="2886688" y="2993402"/>
                </a:lnTo>
                <a:lnTo>
                  <a:pt x="0" y="29934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30939"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352932" y="3311836"/>
            <a:ext cx="5996067" cy="6192738"/>
            <a:chOff x="0" y="0"/>
            <a:chExt cx="6350000" cy="6558280"/>
          </a:xfrm>
        </p:grpSpPr>
        <p:sp>
          <p:nvSpPr>
            <p:cNvPr id="8" name="Freeform 8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6"/>
              <a:stretch>
                <a:fillRect t="-7675" b="-767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F6DEC8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3835701" y="5287157"/>
            <a:ext cx="3609540" cy="4842221"/>
          </a:xfrm>
          <a:custGeom>
            <a:avLst/>
            <a:gdLst/>
            <a:ahLst/>
            <a:cxnLst/>
            <a:rect l="l" t="t" r="r" b="b"/>
            <a:pathLst>
              <a:path w="3609540" h="4842221">
                <a:moveTo>
                  <a:pt x="0" y="0"/>
                </a:moveTo>
                <a:lnTo>
                  <a:pt x="3609540" y="0"/>
                </a:lnTo>
                <a:lnTo>
                  <a:pt x="3609540" y="4842221"/>
                </a:lnTo>
                <a:lnTo>
                  <a:pt x="0" y="48422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2891178">
            <a:off x="710143" y="1507422"/>
            <a:ext cx="1423568" cy="1528651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2" name="Freeform 12"/>
          <p:cNvSpPr/>
          <p:nvPr/>
        </p:nvSpPr>
        <p:spPr>
          <a:xfrm rot="2508821">
            <a:off x="2426956" y="689407"/>
            <a:ext cx="1095319" cy="1176171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3" name="Freeform 13"/>
          <p:cNvSpPr/>
          <p:nvPr/>
        </p:nvSpPr>
        <p:spPr>
          <a:xfrm rot="9091394">
            <a:off x="14150804" y="-994023"/>
            <a:ext cx="2396390" cy="3595097"/>
          </a:xfrm>
          <a:custGeom>
            <a:avLst/>
            <a:gdLst/>
            <a:ahLst/>
            <a:cxnLst/>
            <a:rect l="l" t="t" r="r" b="b"/>
            <a:pathLst>
              <a:path w="2396390" h="3595097">
                <a:moveTo>
                  <a:pt x="0" y="0"/>
                </a:moveTo>
                <a:lnTo>
                  <a:pt x="2396390" y="0"/>
                </a:lnTo>
                <a:lnTo>
                  <a:pt x="2396390" y="3595097"/>
                </a:lnTo>
                <a:lnTo>
                  <a:pt x="0" y="35950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44760" r="-44673"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387" y="2572358"/>
            <a:ext cx="10717697" cy="5096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86614" y="2095500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433414" y="3932438"/>
            <a:ext cx="6722188" cy="5036850"/>
          </a:xfrm>
          <a:custGeom>
            <a:avLst/>
            <a:gdLst/>
            <a:ahLst/>
            <a:cxnLst/>
            <a:rect l="l" t="t" r="r" b="b"/>
            <a:pathLst>
              <a:path w="6722188" h="5036850">
                <a:moveTo>
                  <a:pt x="0" y="0"/>
                </a:moveTo>
                <a:lnTo>
                  <a:pt x="6722188" y="0"/>
                </a:lnTo>
                <a:lnTo>
                  <a:pt x="6722188" y="5036849"/>
                </a:lnTo>
                <a:lnTo>
                  <a:pt x="0" y="503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0228" t="-27972" r="-7847" b="-1475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6916" y="1808179"/>
            <a:ext cx="18241229" cy="1569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099" dirty="0">
                <a:solidFill>
                  <a:srgbClr val="FF621D"/>
                </a:solidFill>
                <a:latin typeface="Calibri (MS) Bold"/>
              </a:rPr>
              <a:t>Chia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sẻ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tin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tìm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hiểu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được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về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binh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,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liệt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sĩ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đình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có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công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với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cách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mạng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endParaRPr lang="en-US" sz="5099" dirty="0">
              <a:solidFill>
                <a:srgbClr val="FF621D"/>
              </a:solidFill>
              <a:latin typeface="Calibri (MS)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1000" y="3558409"/>
            <a:ext cx="11052414" cy="615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nhóm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lần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lượt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chia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sẻ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những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tin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tìm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hiểu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được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về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Mỗi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nhóm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lựa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chọn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binh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liệt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sĩ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hoặc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đình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có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công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với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thực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hiện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ơn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đáp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nghĩa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9893" y="-311046"/>
            <a:ext cx="1908213" cy="2670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23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709999" y="2187812"/>
            <a:ext cx="19707998" cy="7428644"/>
            <a:chOff x="0" y="0"/>
            <a:chExt cx="5190584" cy="195651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90584" cy="1956515"/>
            </a:xfrm>
            <a:custGeom>
              <a:avLst/>
              <a:gdLst/>
              <a:ahLst/>
              <a:cxnLst/>
              <a:rect l="l" t="t" r="r" b="b"/>
              <a:pathLst>
                <a:path w="5190584" h="1956515">
                  <a:moveTo>
                    <a:pt x="20034" y="0"/>
                  </a:moveTo>
                  <a:lnTo>
                    <a:pt x="5170550" y="0"/>
                  </a:lnTo>
                  <a:cubicBezTo>
                    <a:pt x="5175863" y="0"/>
                    <a:pt x="5180959" y="2111"/>
                    <a:pt x="5184716" y="5868"/>
                  </a:cubicBezTo>
                  <a:cubicBezTo>
                    <a:pt x="5188473" y="9625"/>
                    <a:pt x="5190584" y="14721"/>
                    <a:pt x="5190584" y="20034"/>
                  </a:cubicBezTo>
                  <a:lnTo>
                    <a:pt x="5190584" y="1936481"/>
                  </a:lnTo>
                  <a:cubicBezTo>
                    <a:pt x="5190584" y="1941794"/>
                    <a:pt x="5188473" y="1946890"/>
                    <a:pt x="5184716" y="1950647"/>
                  </a:cubicBezTo>
                  <a:cubicBezTo>
                    <a:pt x="5180959" y="1954405"/>
                    <a:pt x="5175863" y="1956515"/>
                    <a:pt x="5170550" y="1956515"/>
                  </a:cubicBezTo>
                  <a:lnTo>
                    <a:pt x="20034" y="1956515"/>
                  </a:lnTo>
                  <a:cubicBezTo>
                    <a:pt x="14721" y="1956515"/>
                    <a:pt x="9625" y="1954405"/>
                    <a:pt x="5868" y="1950647"/>
                  </a:cubicBezTo>
                  <a:cubicBezTo>
                    <a:pt x="2111" y="1946890"/>
                    <a:pt x="0" y="1941794"/>
                    <a:pt x="0" y="1936481"/>
                  </a:cubicBezTo>
                  <a:lnTo>
                    <a:pt x="0" y="20034"/>
                  </a:lnTo>
                  <a:cubicBezTo>
                    <a:pt x="0" y="14721"/>
                    <a:pt x="2111" y="9625"/>
                    <a:pt x="5868" y="5868"/>
                  </a:cubicBezTo>
                  <a:cubicBezTo>
                    <a:pt x="9625" y="2111"/>
                    <a:pt x="14721" y="0"/>
                    <a:pt x="20034" y="0"/>
                  </a:cubicBezTo>
                  <a:close/>
                </a:path>
              </a:pathLst>
            </a:custGeom>
            <a:solidFill>
              <a:srgbClr val="FCF5E7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90584" cy="20041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321749" y="5002292"/>
            <a:ext cx="11275084" cy="3492512"/>
          </a:xfrm>
          <a:custGeom>
            <a:avLst/>
            <a:gdLst/>
            <a:ahLst/>
            <a:cxnLst/>
            <a:rect l="l" t="t" r="r" b="b"/>
            <a:pathLst>
              <a:path w="11275084" h="3492512">
                <a:moveTo>
                  <a:pt x="0" y="0"/>
                </a:moveTo>
                <a:lnTo>
                  <a:pt x="11275084" y="0"/>
                </a:lnTo>
                <a:lnTo>
                  <a:pt x="11275084" y="3492512"/>
                </a:lnTo>
                <a:lnTo>
                  <a:pt x="0" y="34925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8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169" y="1587502"/>
            <a:ext cx="17848244" cy="1889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Lập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kế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hoạch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thực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hiện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hoạt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động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ơn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đáp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nghĩa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và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giáo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dục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truyền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thống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ở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địa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 </a:t>
            </a:r>
            <a:r>
              <a:rPr lang="en-US" sz="5099" dirty="0" err="1">
                <a:solidFill>
                  <a:srgbClr val="FF621D"/>
                </a:solidFill>
                <a:latin typeface="Calibri (MS) Bold"/>
              </a:rPr>
              <a:t>phương</a:t>
            </a:r>
            <a:r>
              <a:rPr lang="en-US" sz="5099" dirty="0">
                <a:solidFill>
                  <a:srgbClr val="FF621D"/>
                </a:solidFill>
                <a:latin typeface="Calibri (MS) Bold"/>
              </a:rPr>
              <a:t>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3437" y="3377922"/>
            <a:ext cx="17669732" cy="1538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xuất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các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ơn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đáp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nghĩa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và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giáo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dục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truyền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thống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ở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địa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phương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cùng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 smtClean="0">
                <a:solidFill>
                  <a:srgbClr val="000000"/>
                </a:solidFill>
                <a:latin typeface="Calibri (MS) Bold"/>
              </a:rPr>
              <a:t>đồng</a:t>
            </a:r>
            <a:endParaRPr lang="en-US" sz="4999" dirty="0">
              <a:solidFill>
                <a:srgbClr val="000000"/>
              </a:solidFill>
              <a:latin typeface="Calibri (MS)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06873" y="8532904"/>
            <a:ext cx="17478826" cy="958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Calibri (MS) Bold"/>
              </a:rPr>
              <a:t>-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Lựa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chọn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một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hoạt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động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để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lập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kế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hoạch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cụ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Calibri (MS) Bold"/>
              </a:rPr>
              <a:t>thể</a:t>
            </a:r>
            <a:r>
              <a:rPr lang="en-US" sz="4999" dirty="0">
                <a:solidFill>
                  <a:srgbClr val="000000"/>
                </a:solidFill>
                <a:latin typeface="Calibri (MS) Bold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714" y="-277673"/>
            <a:ext cx="1804572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369</Words>
  <Application>Microsoft Office PowerPoint</Application>
  <PresentationFormat>Custom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(MS)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T26_HDTN_DenOnDapNghia</dc:title>
  <dc:creator>PHUOC TRANG</dc:creator>
  <cp:lastModifiedBy>Windows User</cp:lastModifiedBy>
  <cp:revision>29</cp:revision>
  <dcterms:created xsi:type="dcterms:W3CDTF">2006-08-16T00:00:00Z</dcterms:created>
  <dcterms:modified xsi:type="dcterms:W3CDTF">2026-03-18T11:11:27Z</dcterms:modified>
  <dc:identifier>DAF95gfEmWA</dc:identifier>
</cp:coreProperties>
</file>