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Lst>
  <p:notesMasterIdLst>
    <p:notesMasterId r:id="rId24"/>
  </p:notesMasterIdLst>
  <p:sldIdLst>
    <p:sldId id="4282" r:id="rId3"/>
    <p:sldId id="4410" r:id="rId4"/>
    <p:sldId id="4332" r:id="rId5"/>
    <p:sldId id="4408" r:id="rId6"/>
    <p:sldId id="4380" r:id="rId7"/>
    <p:sldId id="4284" r:id="rId8"/>
    <p:sldId id="4302" r:id="rId9"/>
    <p:sldId id="4290" r:id="rId10"/>
    <p:sldId id="4336" r:id="rId11"/>
    <p:sldId id="4400" r:id="rId12"/>
    <p:sldId id="4401" r:id="rId13"/>
    <p:sldId id="4383" r:id="rId14"/>
    <p:sldId id="4402" r:id="rId15"/>
    <p:sldId id="4403" r:id="rId16"/>
    <p:sldId id="4404" r:id="rId17"/>
    <p:sldId id="4385" r:id="rId18"/>
    <p:sldId id="4405" r:id="rId19"/>
    <p:sldId id="4406" r:id="rId20"/>
    <p:sldId id="4407" r:id="rId21"/>
    <p:sldId id="4297" r:id="rId22"/>
    <p:sldId id="4298" r:id="rId23"/>
  </p:sldIdLst>
  <p:sldSz cx="12192000" cy="6858000"/>
  <p:notesSz cx="6858000" cy="9144000"/>
  <p:embeddedFontLst>
    <p:embeddedFont>
      <p:font typeface="Cambria" panose="02040503050406030204" pitchFamily="18" charset="0"/>
      <p:regular r:id="rId25"/>
      <p:bold r:id="rId26"/>
      <p:italic r:id="rId27"/>
      <p:boldItalic r:id="rId28"/>
    </p:embeddedFont>
    <p:embeddedFont>
      <p:font typeface="Roboto"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Roboto Black" panose="020B0604020202020204" charset="0"/>
      <p:regular r:id="rId37"/>
      <p:bold r:id="rId38"/>
      <p:boldItalic r:id="rId39"/>
    </p:embeddedFont>
    <p:embeddedFont>
      <p:font typeface="Pangolin" panose="020B0604020202020204" charset="0"/>
      <p:regular r:id="rId40"/>
    </p:embeddedFont>
    <p:embeddedFont>
      <p:font typeface="Calibri Light" panose="020F0302020204030204" pitchFamily="34" charset="0"/>
      <p:regular r:id="rId41"/>
      <p:italic r:id="rId4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6DA"/>
    <a:srgbClr val="0A2F9E"/>
    <a:srgbClr val="BDD7EE"/>
    <a:srgbClr val="FFFF00"/>
    <a:srgbClr val="CAE9EE"/>
    <a:srgbClr val="FF7C80"/>
    <a:srgbClr val="CDC800"/>
    <a:srgbClr val="CB6CE6"/>
    <a:srgbClr val="EE9974"/>
    <a:srgbClr val="CEE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0" autoAdjust="0"/>
    <p:restoredTop sz="81137" autoAdjust="0"/>
  </p:normalViewPr>
  <p:slideViewPr>
    <p:cSldViewPr snapToGrid="0">
      <p:cViewPr varScale="1">
        <p:scale>
          <a:sx n="60" d="100"/>
          <a:sy n="60" d="100"/>
        </p:scale>
        <p:origin x="11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C0B28-396F-4977-A2F9-D92AFB2EF00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C85BD2A-0E23-40F7-8E0D-8BD89B1439BC}">
      <dgm:prSet phldrT="[Text]" custT="1"/>
      <dgm:spPr/>
      <dgm:t>
        <a:bodyPr/>
        <a:lstStyle/>
        <a:p>
          <a:r>
            <a:rPr lang="en-US" sz="3000" dirty="0">
              <a:latin typeface="Cambria" panose="02040503050406030204" pitchFamily="18" charset="0"/>
              <a:ea typeface="Cambria" panose="02040503050406030204" pitchFamily="18" charset="0"/>
              <a:cs typeface="Calibri" panose="020F0502020204030204" pitchFamily="34" charset="0"/>
            </a:rPr>
            <a:t>1. </a:t>
          </a:r>
          <a:r>
            <a:rPr lang="vi-VN" sz="3000" dirty="0">
              <a:effectLst/>
              <a:latin typeface="Cambria" panose="02040503050406030204" pitchFamily="18" charset="0"/>
              <a:ea typeface="Cambria" panose="02040503050406030204" pitchFamily="18" charset="0"/>
              <a:cs typeface="Calibri" panose="020F0502020204030204" pitchFamily="34" charset="0"/>
            </a:rPr>
            <a:t> </a:t>
          </a:r>
          <a:r>
            <a:rPr lang="en-US" sz="3000" dirty="0" err="1">
              <a:latin typeface="Cambria" panose="02040503050406030204" pitchFamily="18" charset="0"/>
              <a:ea typeface="Cambria" panose="02040503050406030204" pitchFamily="18" charset="0"/>
            </a:rPr>
            <a:t>Trình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bày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phải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hoa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nước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mỗi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ngày</a:t>
          </a:r>
          <a:r>
            <a:rPr lang="en-US" sz="3000" dirty="0">
              <a:latin typeface="Cambria" panose="02040503050406030204" pitchFamily="18" charset="0"/>
              <a:ea typeface="Cambria" panose="02040503050406030204" pitchFamily="18" charset="0"/>
            </a:rPr>
            <a:t>.</a:t>
          </a:r>
        </a:p>
      </dgm:t>
    </dgm:pt>
    <dgm:pt modelId="{CB6201D9-5393-4C65-8B99-4E3D4178ACA1}" type="par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6D115758-CA29-4C3C-A230-1CB646BE057E}" type="sib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33558EFD-450D-46A8-A02F-37AF2BC57EE2}">
      <dgm:prSet phldrT="[Text]" custT="1"/>
      <dgm:spPr/>
      <dgm:t>
        <a:bodyPr/>
        <a:lstStyle/>
        <a:p>
          <a:r>
            <a:rPr lang="en-US" sz="3000" dirty="0">
              <a:solidFill>
                <a:srgbClr val="B326DA"/>
              </a:solidFill>
              <a:latin typeface="Cambria" panose="02040503050406030204" pitchFamily="18" charset="0"/>
              <a:ea typeface="Cambria" panose="02040503050406030204" pitchFamily="18" charset="0"/>
              <a:cs typeface="Calibri" panose="020F0502020204030204" pitchFamily="34" charset="0"/>
            </a:rPr>
            <a:t>2.</a:t>
          </a:r>
          <a:r>
            <a:rPr lang="vi-VN" sz="3000" dirty="0">
              <a:solidFill>
                <a:srgbClr val="B326DA"/>
              </a:solidFill>
              <a:effectLst/>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B326DA"/>
              </a:solidFill>
              <a:latin typeface="Cambria" panose="02040503050406030204" pitchFamily="18" charset="0"/>
              <a:ea typeface="Cambria" panose="02040503050406030204" pitchFamily="18" charset="0"/>
            </a:rPr>
            <a:t>Nêu</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được</a:t>
          </a:r>
          <a:r>
            <a:rPr lang="en-US" sz="3000" dirty="0">
              <a:solidFill>
                <a:srgbClr val="B326DA"/>
              </a:solidFill>
              <a:latin typeface="Cambria" panose="02040503050406030204" pitchFamily="18" charset="0"/>
              <a:ea typeface="Cambria" panose="02040503050406030204" pitchFamily="18" charset="0"/>
            </a:rPr>
            <a:t> ở </a:t>
          </a:r>
          <a:r>
            <a:rPr lang="en-US" sz="3000" dirty="0" err="1">
              <a:solidFill>
                <a:srgbClr val="B326DA"/>
              </a:solidFill>
              <a:latin typeface="Cambria" panose="02040503050406030204" pitchFamily="18" charset="0"/>
              <a:ea typeface="Cambria" panose="02040503050406030204" pitchFamily="18" charset="0"/>
            </a:rPr>
            <a:t>mức</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độ</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đơn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giản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về</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chế</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độ</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ăn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uống</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cân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bằng</a:t>
          </a:r>
          <a:r>
            <a:rPr lang="en-US" sz="3000" dirty="0">
              <a:solidFill>
                <a:srgbClr val="B326DA"/>
              </a:solidFill>
              <a:latin typeface="Cambria" panose="02040503050406030204" pitchFamily="18" charset="0"/>
              <a:ea typeface="Cambria" panose="02040503050406030204" pitchFamily="18" charset="0"/>
            </a:rPr>
            <a:t>.</a:t>
          </a:r>
        </a:p>
      </dgm:t>
    </dgm:pt>
    <dgm:pt modelId="{4F8E0D8D-8C5C-4D63-8B72-72CD602B436E}" type="par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15A36152-6D1B-4297-9D5D-9EFCA4F77A6E}" type="sib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079B82D9-5FBE-4A03-95E1-2CFC9DB5961F}">
      <dgm:prSet phldrT="[Text]" custT="1"/>
      <dgm:spPr/>
      <dgm:t>
        <a:bodyPr/>
        <a:lstStyle/>
        <a:p>
          <a:r>
            <a:rPr lang="en-US" sz="3000" dirty="0">
              <a:solidFill>
                <a:srgbClr val="0A2F9E"/>
              </a:solidFill>
              <a:latin typeface="Cambria" panose="02040503050406030204" pitchFamily="18" charset="0"/>
              <a:ea typeface="Cambria" panose="02040503050406030204" pitchFamily="18" charset="0"/>
              <a:cs typeface="Calibri" panose="020F0502020204030204" pitchFamily="34" charset="0"/>
            </a:rPr>
            <a:t>3.</a:t>
          </a:r>
          <a:r>
            <a:rPr lang="vi-VN" sz="3000" dirty="0">
              <a:solidFill>
                <a:srgbClr val="0A2F9E"/>
              </a:solidFill>
              <a:effectLst/>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A2F9E"/>
              </a:solidFill>
              <a:latin typeface="Cambria" panose="02040503050406030204" pitchFamily="18" charset="0"/>
              <a:ea typeface="Cambria" panose="02040503050406030204" pitchFamily="18" charset="0"/>
            </a:rPr>
            <a:t>Nhận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xét</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được</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bữa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ăn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có</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cân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bằng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lành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mạnh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không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dựa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vào</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Tháp</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dinh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dưỡng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của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trẻ</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em</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và</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đối</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chiếu</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với</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thực</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tế</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bữa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ăn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trong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ngày</a:t>
          </a:r>
          <a:r>
            <a:rPr lang="en-US" sz="3000" dirty="0">
              <a:solidFill>
                <a:srgbClr val="0A2F9E"/>
              </a:solidFill>
              <a:latin typeface="Cambria" panose="02040503050406030204" pitchFamily="18" charset="0"/>
              <a:ea typeface="Cambria" panose="02040503050406030204" pitchFamily="18" charset="0"/>
            </a:rPr>
            <a:t> ở </a:t>
          </a:r>
          <a:r>
            <a:rPr lang="en-US" sz="3000" dirty="0" err="1">
              <a:solidFill>
                <a:srgbClr val="0A2F9E"/>
              </a:solidFill>
              <a:latin typeface="Cambria" panose="02040503050406030204" pitchFamily="18" charset="0"/>
              <a:ea typeface="Cambria" panose="02040503050406030204" pitchFamily="18" charset="0"/>
            </a:rPr>
            <a:t>nhà</a:t>
          </a:r>
          <a:r>
            <a:rPr lang="en-US" sz="3000" dirty="0">
              <a:solidFill>
                <a:srgbClr val="0A2F9E"/>
              </a:solidFill>
              <a:latin typeface="Cambria" panose="02040503050406030204" pitchFamily="18" charset="0"/>
              <a:ea typeface="Cambria" panose="02040503050406030204" pitchFamily="18" charset="0"/>
            </a:rPr>
            <a:t>, ở </a:t>
          </a:r>
          <a:r>
            <a:rPr lang="en-US" sz="3000" dirty="0" err="1">
              <a:solidFill>
                <a:srgbClr val="0A2F9E"/>
              </a:solidFill>
              <a:latin typeface="Cambria" panose="02040503050406030204" pitchFamily="18" charset="0"/>
              <a:ea typeface="Cambria" panose="02040503050406030204" pitchFamily="18" charset="0"/>
            </a:rPr>
            <a:t>trường</a:t>
          </a:r>
          <a:r>
            <a:rPr lang="en-US" sz="3000" dirty="0">
              <a:solidFill>
                <a:srgbClr val="0A2F9E"/>
              </a:solidFill>
              <a:latin typeface="Cambria" panose="02040503050406030204" pitchFamily="18" charset="0"/>
              <a:ea typeface="Cambria" panose="02040503050406030204" pitchFamily="18" charset="0"/>
            </a:rPr>
            <a:t>.</a:t>
          </a:r>
        </a:p>
      </dgm:t>
    </dgm:pt>
    <dgm:pt modelId="{108F687C-2235-40CA-A7EA-D72F91F6FEDF}" type="par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9BCA15A3-8F1D-47F8-8EE8-10161E4DDE5D}" type="sib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30C5089C-CCFC-466F-9046-6E6F3E1AE25C}" type="pres">
      <dgm:prSet presAssocID="{8A1C0B28-396F-4977-A2F9-D92AFB2EF001}" presName="linear" presStyleCnt="0">
        <dgm:presLayoutVars>
          <dgm:dir/>
          <dgm:animLvl val="lvl"/>
          <dgm:resizeHandles val="exact"/>
        </dgm:presLayoutVars>
      </dgm:prSet>
      <dgm:spPr/>
      <dgm:t>
        <a:bodyPr/>
        <a:lstStyle/>
        <a:p>
          <a:endParaRPr lang="en-US"/>
        </a:p>
      </dgm:t>
    </dgm:pt>
    <dgm:pt modelId="{7633689B-5644-4D59-AC84-DD6D0E0CBC61}" type="pres">
      <dgm:prSet presAssocID="{EC85BD2A-0E23-40F7-8E0D-8BD89B1439BC}" presName="parentLin" presStyleCnt="0"/>
      <dgm:spPr/>
    </dgm:pt>
    <dgm:pt modelId="{0CEAFE80-A975-45D4-9FA5-37B37FB6D3F6}" type="pres">
      <dgm:prSet presAssocID="{EC85BD2A-0E23-40F7-8E0D-8BD89B1439BC}" presName="parentLeftMargin" presStyleLbl="node1" presStyleIdx="0" presStyleCnt="3"/>
      <dgm:spPr/>
      <dgm:t>
        <a:bodyPr/>
        <a:lstStyle/>
        <a:p>
          <a:endParaRPr lang="en-US"/>
        </a:p>
      </dgm:t>
    </dgm:pt>
    <dgm:pt modelId="{6186CEA9-CC3C-4F68-B32B-C71E1A85396A}" type="pres">
      <dgm:prSet presAssocID="{EC85BD2A-0E23-40F7-8E0D-8BD89B1439BC}" presName="parentText" presStyleLbl="node1" presStyleIdx="0" presStyleCnt="3" custScaleX="142857" custScaleY="150777" custLinFactNeighborX="-30254" custLinFactNeighborY="9137">
        <dgm:presLayoutVars>
          <dgm:chMax val="0"/>
          <dgm:bulletEnabled val="1"/>
        </dgm:presLayoutVars>
      </dgm:prSet>
      <dgm:spPr/>
      <dgm:t>
        <a:bodyPr/>
        <a:lstStyle/>
        <a:p>
          <a:endParaRPr lang="en-US"/>
        </a:p>
      </dgm:t>
    </dgm:pt>
    <dgm:pt modelId="{19D5A685-E7E0-4019-8E2F-79513C8C6D85}" type="pres">
      <dgm:prSet presAssocID="{EC85BD2A-0E23-40F7-8E0D-8BD89B1439BC}" presName="negativeSpace" presStyleCnt="0"/>
      <dgm:spPr/>
    </dgm:pt>
    <dgm:pt modelId="{1FB28C24-DE8E-451D-8910-A9DC6EA327E1}" type="pres">
      <dgm:prSet presAssocID="{EC85BD2A-0E23-40F7-8E0D-8BD89B1439BC}" presName="childText" presStyleLbl="conFgAcc1" presStyleIdx="0" presStyleCnt="3">
        <dgm:presLayoutVars>
          <dgm:bulletEnabled val="1"/>
        </dgm:presLayoutVars>
      </dgm:prSet>
      <dgm:spPr/>
    </dgm:pt>
    <dgm:pt modelId="{47BC7957-5D60-443B-B689-FE727F9D0B11}" type="pres">
      <dgm:prSet presAssocID="{6D115758-CA29-4C3C-A230-1CB646BE057E}" presName="spaceBetweenRectangles" presStyleCnt="0"/>
      <dgm:spPr/>
    </dgm:pt>
    <dgm:pt modelId="{4109EDEF-CCAC-4EEB-A394-3ACE4AA0CACE}" type="pres">
      <dgm:prSet presAssocID="{33558EFD-450D-46A8-A02F-37AF2BC57EE2}" presName="parentLin" presStyleCnt="0"/>
      <dgm:spPr/>
    </dgm:pt>
    <dgm:pt modelId="{55804C71-7348-4FAB-8E06-15F90043867F}" type="pres">
      <dgm:prSet presAssocID="{33558EFD-450D-46A8-A02F-37AF2BC57EE2}" presName="parentLeftMargin" presStyleLbl="node1" presStyleIdx="0" presStyleCnt="3"/>
      <dgm:spPr/>
      <dgm:t>
        <a:bodyPr/>
        <a:lstStyle/>
        <a:p>
          <a:endParaRPr lang="en-US"/>
        </a:p>
      </dgm:t>
    </dgm:pt>
    <dgm:pt modelId="{99D85783-49FC-4054-8DE9-18DFF6B7DC02}" type="pres">
      <dgm:prSet presAssocID="{33558EFD-450D-46A8-A02F-37AF2BC57EE2}" presName="parentText" presStyleLbl="node1" presStyleIdx="1" presStyleCnt="3" custScaleX="142857">
        <dgm:presLayoutVars>
          <dgm:chMax val="0"/>
          <dgm:bulletEnabled val="1"/>
        </dgm:presLayoutVars>
      </dgm:prSet>
      <dgm:spPr/>
      <dgm:t>
        <a:bodyPr/>
        <a:lstStyle/>
        <a:p>
          <a:endParaRPr lang="en-US"/>
        </a:p>
      </dgm:t>
    </dgm:pt>
    <dgm:pt modelId="{8C2F500F-2DC3-4D70-848F-A0600BC0AB39}" type="pres">
      <dgm:prSet presAssocID="{33558EFD-450D-46A8-A02F-37AF2BC57EE2}" presName="negativeSpace" presStyleCnt="0"/>
      <dgm:spPr/>
    </dgm:pt>
    <dgm:pt modelId="{F9D60197-8E53-4363-A261-2A9D874A2B07}" type="pres">
      <dgm:prSet presAssocID="{33558EFD-450D-46A8-A02F-37AF2BC57EE2}" presName="childText" presStyleLbl="conFgAcc1" presStyleIdx="1" presStyleCnt="3">
        <dgm:presLayoutVars>
          <dgm:bulletEnabled val="1"/>
        </dgm:presLayoutVars>
      </dgm:prSet>
      <dgm:spPr/>
    </dgm:pt>
    <dgm:pt modelId="{8D313AFC-E965-4CE8-8D3E-C5F36509ABC0}" type="pres">
      <dgm:prSet presAssocID="{15A36152-6D1B-4297-9D5D-9EFCA4F77A6E}" presName="spaceBetweenRectangles" presStyleCnt="0"/>
      <dgm:spPr/>
    </dgm:pt>
    <dgm:pt modelId="{1AF9B188-7001-4959-8FFC-D73760591E8A}" type="pres">
      <dgm:prSet presAssocID="{079B82D9-5FBE-4A03-95E1-2CFC9DB5961F}" presName="parentLin" presStyleCnt="0"/>
      <dgm:spPr/>
    </dgm:pt>
    <dgm:pt modelId="{6C413DD9-1E8F-4455-A7ED-2AFAEA0DCB97}" type="pres">
      <dgm:prSet presAssocID="{079B82D9-5FBE-4A03-95E1-2CFC9DB5961F}" presName="parentLeftMargin" presStyleLbl="node1" presStyleIdx="1" presStyleCnt="3"/>
      <dgm:spPr/>
      <dgm:t>
        <a:bodyPr/>
        <a:lstStyle/>
        <a:p>
          <a:endParaRPr lang="en-US"/>
        </a:p>
      </dgm:t>
    </dgm:pt>
    <dgm:pt modelId="{3386A82D-F8D5-4BB8-B90B-976C2ADD3C62}" type="pres">
      <dgm:prSet presAssocID="{079B82D9-5FBE-4A03-95E1-2CFC9DB5961F}" presName="parentText" presStyleLbl="node1" presStyleIdx="2" presStyleCnt="3" custScaleX="142857" custScaleY="239304" custLinFactNeighborX="-10111" custLinFactNeighborY="-1747">
        <dgm:presLayoutVars>
          <dgm:chMax val="0"/>
          <dgm:bulletEnabled val="1"/>
        </dgm:presLayoutVars>
      </dgm:prSet>
      <dgm:spPr/>
      <dgm:t>
        <a:bodyPr/>
        <a:lstStyle/>
        <a:p>
          <a:endParaRPr lang="en-US"/>
        </a:p>
      </dgm:t>
    </dgm:pt>
    <dgm:pt modelId="{68ED28B3-3C39-45D3-B4D6-FD3DDC55B8A0}" type="pres">
      <dgm:prSet presAssocID="{079B82D9-5FBE-4A03-95E1-2CFC9DB5961F}" presName="negativeSpace" presStyleCnt="0"/>
      <dgm:spPr/>
    </dgm:pt>
    <dgm:pt modelId="{01B18C28-2D5D-4004-9F79-FE77D478D49C}" type="pres">
      <dgm:prSet presAssocID="{079B82D9-5FBE-4A03-95E1-2CFC9DB5961F}" presName="childText" presStyleLbl="conFgAcc1" presStyleIdx="2" presStyleCnt="3">
        <dgm:presLayoutVars>
          <dgm:bulletEnabled val="1"/>
        </dgm:presLayoutVars>
      </dgm:prSet>
      <dgm:spPr/>
    </dgm:pt>
  </dgm:ptLst>
  <dgm:cxnLst>
    <dgm:cxn modelId="{E29B40FB-A513-4D91-9BB7-267E3E6508BB}" type="presOf" srcId="{EC85BD2A-0E23-40F7-8E0D-8BD89B1439BC}" destId="{6186CEA9-CC3C-4F68-B32B-C71E1A85396A}" srcOrd="1" destOrd="0" presId="urn:microsoft.com/office/officeart/2005/8/layout/list1"/>
    <dgm:cxn modelId="{6195AA6B-44FF-45D8-AC7A-37364E26808F}" srcId="{8A1C0B28-396F-4977-A2F9-D92AFB2EF001}" destId="{079B82D9-5FBE-4A03-95E1-2CFC9DB5961F}" srcOrd="2" destOrd="0" parTransId="{108F687C-2235-40CA-A7EA-D72F91F6FEDF}" sibTransId="{9BCA15A3-8F1D-47F8-8EE8-10161E4DDE5D}"/>
    <dgm:cxn modelId="{FE63FADB-8025-49B0-B3BE-C896B6818C50}" srcId="{8A1C0B28-396F-4977-A2F9-D92AFB2EF001}" destId="{EC85BD2A-0E23-40F7-8E0D-8BD89B1439BC}" srcOrd="0" destOrd="0" parTransId="{CB6201D9-5393-4C65-8B99-4E3D4178ACA1}" sibTransId="{6D115758-CA29-4C3C-A230-1CB646BE057E}"/>
    <dgm:cxn modelId="{5BC34D4E-F42A-4493-B87C-7857C10C0442}" type="presOf" srcId="{33558EFD-450D-46A8-A02F-37AF2BC57EE2}" destId="{55804C71-7348-4FAB-8E06-15F90043867F}" srcOrd="0" destOrd="0" presId="urn:microsoft.com/office/officeart/2005/8/layout/list1"/>
    <dgm:cxn modelId="{C80DE789-D759-4150-AC24-5A05CD942FD4}" type="presOf" srcId="{079B82D9-5FBE-4A03-95E1-2CFC9DB5961F}" destId="{6C413DD9-1E8F-4455-A7ED-2AFAEA0DCB97}" srcOrd="0" destOrd="0" presId="urn:microsoft.com/office/officeart/2005/8/layout/list1"/>
    <dgm:cxn modelId="{72DF9B0F-8BEC-4F23-B554-1AF98DEBFD89}" type="presOf" srcId="{33558EFD-450D-46A8-A02F-37AF2BC57EE2}" destId="{99D85783-49FC-4054-8DE9-18DFF6B7DC02}" srcOrd="1" destOrd="0" presId="urn:microsoft.com/office/officeart/2005/8/layout/list1"/>
    <dgm:cxn modelId="{A9B491B3-E1E3-42E6-88DE-2AE111B756E9}" type="presOf" srcId="{079B82D9-5FBE-4A03-95E1-2CFC9DB5961F}" destId="{3386A82D-F8D5-4BB8-B90B-976C2ADD3C62}" srcOrd="1" destOrd="0" presId="urn:microsoft.com/office/officeart/2005/8/layout/list1"/>
    <dgm:cxn modelId="{E6A8F563-76ED-4641-ACA0-BC8462D0E547}" type="presOf" srcId="{8A1C0B28-396F-4977-A2F9-D92AFB2EF001}" destId="{30C5089C-CCFC-466F-9046-6E6F3E1AE25C}" srcOrd="0" destOrd="0" presId="urn:microsoft.com/office/officeart/2005/8/layout/list1"/>
    <dgm:cxn modelId="{1D632E0A-7330-44E4-8955-E26227BE0545}" srcId="{8A1C0B28-396F-4977-A2F9-D92AFB2EF001}" destId="{33558EFD-450D-46A8-A02F-37AF2BC57EE2}" srcOrd="1" destOrd="0" parTransId="{4F8E0D8D-8C5C-4D63-8B72-72CD602B436E}" sibTransId="{15A36152-6D1B-4297-9D5D-9EFCA4F77A6E}"/>
    <dgm:cxn modelId="{F1880668-B688-4B98-927C-41B5A1F2B4FA}" type="presOf" srcId="{EC85BD2A-0E23-40F7-8E0D-8BD89B1439BC}" destId="{0CEAFE80-A975-45D4-9FA5-37B37FB6D3F6}" srcOrd="0" destOrd="0" presId="urn:microsoft.com/office/officeart/2005/8/layout/list1"/>
    <dgm:cxn modelId="{E495E637-C87D-448C-BC20-A024E7A9837E}" type="presParOf" srcId="{30C5089C-CCFC-466F-9046-6E6F3E1AE25C}" destId="{7633689B-5644-4D59-AC84-DD6D0E0CBC61}" srcOrd="0" destOrd="0" presId="urn:microsoft.com/office/officeart/2005/8/layout/list1"/>
    <dgm:cxn modelId="{1B8DF161-8BAE-4A3C-B1FC-4EDD5907B947}" type="presParOf" srcId="{7633689B-5644-4D59-AC84-DD6D0E0CBC61}" destId="{0CEAFE80-A975-45D4-9FA5-37B37FB6D3F6}" srcOrd="0" destOrd="0" presId="urn:microsoft.com/office/officeart/2005/8/layout/list1"/>
    <dgm:cxn modelId="{3AB7BDDA-F1E7-43A1-9C8F-AE7CC3D9B2A9}" type="presParOf" srcId="{7633689B-5644-4D59-AC84-DD6D0E0CBC61}" destId="{6186CEA9-CC3C-4F68-B32B-C71E1A85396A}" srcOrd="1" destOrd="0" presId="urn:microsoft.com/office/officeart/2005/8/layout/list1"/>
    <dgm:cxn modelId="{35DC8672-A4D3-4649-9F52-360B5FA24683}" type="presParOf" srcId="{30C5089C-CCFC-466F-9046-6E6F3E1AE25C}" destId="{19D5A685-E7E0-4019-8E2F-79513C8C6D85}" srcOrd="1" destOrd="0" presId="urn:microsoft.com/office/officeart/2005/8/layout/list1"/>
    <dgm:cxn modelId="{01F4551C-0FB2-4417-806E-66D75215A212}" type="presParOf" srcId="{30C5089C-CCFC-466F-9046-6E6F3E1AE25C}" destId="{1FB28C24-DE8E-451D-8910-A9DC6EA327E1}" srcOrd="2" destOrd="0" presId="urn:microsoft.com/office/officeart/2005/8/layout/list1"/>
    <dgm:cxn modelId="{579C75AD-1136-4757-984F-CA58BFD0C328}" type="presParOf" srcId="{30C5089C-CCFC-466F-9046-6E6F3E1AE25C}" destId="{47BC7957-5D60-443B-B689-FE727F9D0B11}" srcOrd="3" destOrd="0" presId="urn:microsoft.com/office/officeart/2005/8/layout/list1"/>
    <dgm:cxn modelId="{C6030A4D-FDEA-49F2-8206-B60D74523180}" type="presParOf" srcId="{30C5089C-CCFC-466F-9046-6E6F3E1AE25C}" destId="{4109EDEF-CCAC-4EEB-A394-3ACE4AA0CACE}" srcOrd="4" destOrd="0" presId="urn:microsoft.com/office/officeart/2005/8/layout/list1"/>
    <dgm:cxn modelId="{D3F20CA5-6A55-429C-9794-9B8DAD729B97}" type="presParOf" srcId="{4109EDEF-CCAC-4EEB-A394-3ACE4AA0CACE}" destId="{55804C71-7348-4FAB-8E06-15F90043867F}" srcOrd="0" destOrd="0" presId="urn:microsoft.com/office/officeart/2005/8/layout/list1"/>
    <dgm:cxn modelId="{0623F524-89D3-4058-B70B-EF4AE1E5A0FA}" type="presParOf" srcId="{4109EDEF-CCAC-4EEB-A394-3ACE4AA0CACE}" destId="{99D85783-49FC-4054-8DE9-18DFF6B7DC02}" srcOrd="1" destOrd="0" presId="urn:microsoft.com/office/officeart/2005/8/layout/list1"/>
    <dgm:cxn modelId="{B22438BB-DD56-4136-BFF7-2B13867C32D8}" type="presParOf" srcId="{30C5089C-CCFC-466F-9046-6E6F3E1AE25C}" destId="{8C2F500F-2DC3-4D70-848F-A0600BC0AB39}" srcOrd="5" destOrd="0" presId="urn:microsoft.com/office/officeart/2005/8/layout/list1"/>
    <dgm:cxn modelId="{C0532845-4297-45A1-A3BB-B7DF39789E5B}" type="presParOf" srcId="{30C5089C-CCFC-466F-9046-6E6F3E1AE25C}" destId="{F9D60197-8E53-4363-A261-2A9D874A2B07}" srcOrd="6" destOrd="0" presId="urn:microsoft.com/office/officeart/2005/8/layout/list1"/>
    <dgm:cxn modelId="{0859A8B8-045C-4C48-AC95-5DF07006D3DD}" type="presParOf" srcId="{30C5089C-CCFC-466F-9046-6E6F3E1AE25C}" destId="{8D313AFC-E965-4CE8-8D3E-C5F36509ABC0}" srcOrd="7" destOrd="0" presId="urn:microsoft.com/office/officeart/2005/8/layout/list1"/>
    <dgm:cxn modelId="{C04C3E56-1639-49BB-85C6-B67085E68ECC}" type="presParOf" srcId="{30C5089C-CCFC-466F-9046-6E6F3E1AE25C}" destId="{1AF9B188-7001-4959-8FFC-D73760591E8A}" srcOrd="8" destOrd="0" presId="urn:microsoft.com/office/officeart/2005/8/layout/list1"/>
    <dgm:cxn modelId="{54367175-9FF0-4049-86F6-680B5242C4B7}" type="presParOf" srcId="{1AF9B188-7001-4959-8FFC-D73760591E8A}" destId="{6C413DD9-1E8F-4455-A7ED-2AFAEA0DCB97}" srcOrd="0" destOrd="0" presId="urn:microsoft.com/office/officeart/2005/8/layout/list1"/>
    <dgm:cxn modelId="{DE665845-0EE1-4EAE-8F07-09F161E203A3}" type="presParOf" srcId="{1AF9B188-7001-4959-8FFC-D73760591E8A}" destId="{3386A82D-F8D5-4BB8-B90B-976C2ADD3C62}" srcOrd="1" destOrd="0" presId="urn:microsoft.com/office/officeart/2005/8/layout/list1"/>
    <dgm:cxn modelId="{69692858-B58D-447B-B304-BBB2E60FAD50}" type="presParOf" srcId="{30C5089C-CCFC-466F-9046-6E6F3E1AE25C}" destId="{68ED28B3-3C39-45D3-B4D6-FD3DDC55B8A0}" srcOrd="9" destOrd="0" presId="urn:microsoft.com/office/officeart/2005/8/layout/list1"/>
    <dgm:cxn modelId="{BE9EFDA4-BF8C-4961-A894-0050D5F5FF97}" type="presParOf" srcId="{30C5089C-CCFC-466F-9046-6E6F3E1AE25C}" destId="{01B18C28-2D5D-4004-9F79-FE77D478D49C}" srcOrd="10" destOrd="0" presId="urn:microsoft.com/office/officeart/2005/8/layout/list1"/>
  </dgm:cxnLst>
  <dgm:bg>
    <a:solidFill>
      <a:schemeClr val="accent3">
        <a:lumMod val="40000"/>
        <a:lumOff val="60000"/>
      </a:schemeClr>
    </a:solidFill>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28C24-DE8E-451D-8910-A9DC6EA327E1}">
      <dsp:nvSpPr>
        <dsp:cNvPr id="0" name=""/>
        <dsp:cNvSpPr/>
      </dsp:nvSpPr>
      <dsp:spPr>
        <a:xfrm>
          <a:off x="0" y="797116"/>
          <a:ext cx="9480185" cy="655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6CEA9-CC3C-4F68-B32B-C71E1A85396A}">
      <dsp:nvSpPr>
        <dsp:cNvPr id="0" name=""/>
        <dsp:cNvSpPr/>
      </dsp:nvSpPr>
      <dsp:spPr>
        <a:xfrm>
          <a:off x="314782" y="93761"/>
          <a:ext cx="9026534" cy="11572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30" tIns="0" rIns="250830" bIns="0" numCol="1" spcCol="1270" anchor="ctr" anchorCtr="0">
          <a:noAutofit/>
        </a:bodyPr>
        <a:lstStyle/>
        <a:p>
          <a:pPr lvl="0" algn="l" defTabSz="1333500">
            <a:lnSpc>
              <a:spcPct val="90000"/>
            </a:lnSpc>
            <a:spcBef>
              <a:spcPct val="0"/>
            </a:spcBef>
            <a:spcAft>
              <a:spcPct val="35000"/>
            </a:spcAft>
          </a:pPr>
          <a:r>
            <a:rPr lang="en-US" sz="3000" kern="1200" dirty="0">
              <a:latin typeface="Cambria" panose="02040503050406030204" pitchFamily="18" charset="0"/>
              <a:ea typeface="Cambria" panose="02040503050406030204" pitchFamily="18" charset="0"/>
              <a:cs typeface="Calibri" panose="020F0502020204030204" pitchFamily="34" charset="0"/>
            </a:rPr>
            <a:t>1. </a:t>
          </a:r>
          <a:r>
            <a:rPr lang="vi-VN" sz="3000" kern="1200" dirty="0">
              <a:effectLst/>
              <a:latin typeface="Cambria" panose="02040503050406030204" pitchFamily="18" charset="0"/>
              <a:ea typeface="Cambria" panose="02040503050406030204" pitchFamily="18" charset="0"/>
              <a:cs typeface="Calibri" panose="020F0502020204030204" pitchFamily="34" charset="0"/>
            </a:rPr>
            <a:t> </a:t>
          </a:r>
          <a:r>
            <a:rPr lang="en-US" sz="3000" kern="1200" dirty="0" err="1">
              <a:latin typeface="Cambria" panose="02040503050406030204" pitchFamily="18" charset="0"/>
              <a:ea typeface="Cambria" panose="02040503050406030204" pitchFamily="18" charset="0"/>
            </a:rPr>
            <a:t>Trình</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bày</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được</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sự</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cần</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thiết</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phải</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phối</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hợp</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thức</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ăn</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ăn</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nhiều</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rau</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hoa</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quả</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và</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uống</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nước</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mỗi</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ngày</a:t>
          </a:r>
          <a:r>
            <a:rPr lang="en-US" sz="3000" kern="1200" dirty="0">
              <a:latin typeface="Cambria" panose="02040503050406030204" pitchFamily="18" charset="0"/>
              <a:ea typeface="Cambria" panose="02040503050406030204" pitchFamily="18" charset="0"/>
            </a:rPr>
            <a:t>.</a:t>
          </a:r>
        </a:p>
      </dsp:txBody>
      <dsp:txXfrm>
        <a:off x="371274" y="150253"/>
        <a:ext cx="8913550" cy="1044259"/>
      </dsp:txXfrm>
    </dsp:sp>
    <dsp:sp modelId="{F9D60197-8E53-4363-A261-2A9D874A2B07}">
      <dsp:nvSpPr>
        <dsp:cNvPr id="0" name=""/>
        <dsp:cNvSpPr/>
      </dsp:nvSpPr>
      <dsp:spPr>
        <a:xfrm>
          <a:off x="0" y="1976476"/>
          <a:ext cx="9480185" cy="6552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85783-49FC-4054-8DE9-18DFF6B7DC02}">
      <dsp:nvSpPr>
        <dsp:cNvPr id="0" name=""/>
        <dsp:cNvSpPr/>
      </dsp:nvSpPr>
      <dsp:spPr>
        <a:xfrm>
          <a:off x="451327" y="1592716"/>
          <a:ext cx="9026534" cy="7675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30" tIns="0" rIns="250830" bIns="0" numCol="1" spcCol="1270" anchor="ctr" anchorCtr="0">
          <a:noAutofit/>
        </a:bodyPr>
        <a:lstStyle/>
        <a:p>
          <a:pPr lvl="0" algn="l" defTabSz="1333500">
            <a:lnSpc>
              <a:spcPct val="90000"/>
            </a:lnSpc>
            <a:spcBef>
              <a:spcPct val="0"/>
            </a:spcBef>
            <a:spcAft>
              <a:spcPct val="35000"/>
            </a:spcAft>
          </a:pPr>
          <a:r>
            <a:rPr lang="en-US" sz="3000" kern="1200" dirty="0">
              <a:solidFill>
                <a:srgbClr val="B326DA"/>
              </a:solidFill>
              <a:latin typeface="Cambria" panose="02040503050406030204" pitchFamily="18" charset="0"/>
              <a:ea typeface="Cambria" panose="02040503050406030204" pitchFamily="18" charset="0"/>
              <a:cs typeface="Calibri" panose="020F0502020204030204" pitchFamily="34" charset="0"/>
            </a:rPr>
            <a:t>2.</a:t>
          </a:r>
          <a:r>
            <a:rPr lang="vi-VN" sz="3000" kern="1200" dirty="0">
              <a:solidFill>
                <a:srgbClr val="B326DA"/>
              </a:solidFill>
              <a:effectLst/>
              <a:latin typeface="Cambria" panose="02040503050406030204" pitchFamily="18" charset="0"/>
              <a:ea typeface="Cambria" panose="02040503050406030204" pitchFamily="18" charset="0"/>
              <a:cs typeface="Calibri" panose="020F0502020204030204" pitchFamily="34" charset="0"/>
            </a:rPr>
            <a:t> </a:t>
          </a:r>
          <a:r>
            <a:rPr lang="en-US" sz="3000" kern="1200" dirty="0" err="1">
              <a:solidFill>
                <a:srgbClr val="B326DA"/>
              </a:solidFill>
              <a:latin typeface="Cambria" panose="02040503050406030204" pitchFamily="18" charset="0"/>
              <a:ea typeface="Cambria" panose="02040503050406030204" pitchFamily="18" charset="0"/>
            </a:rPr>
            <a:t>Nêu</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được</a:t>
          </a:r>
          <a:r>
            <a:rPr lang="en-US" sz="3000" kern="1200" dirty="0">
              <a:solidFill>
                <a:srgbClr val="B326DA"/>
              </a:solidFill>
              <a:latin typeface="Cambria" panose="02040503050406030204" pitchFamily="18" charset="0"/>
              <a:ea typeface="Cambria" panose="02040503050406030204" pitchFamily="18" charset="0"/>
            </a:rPr>
            <a:t> ở </a:t>
          </a:r>
          <a:r>
            <a:rPr lang="en-US" sz="3000" kern="1200" dirty="0" err="1">
              <a:solidFill>
                <a:srgbClr val="B326DA"/>
              </a:solidFill>
              <a:latin typeface="Cambria" panose="02040503050406030204" pitchFamily="18" charset="0"/>
              <a:ea typeface="Cambria" panose="02040503050406030204" pitchFamily="18" charset="0"/>
            </a:rPr>
            <a:t>mức</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độ</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đơn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giản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về</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chế</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độ</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ăn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uống</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cân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bằng</a:t>
          </a:r>
          <a:r>
            <a:rPr lang="en-US" sz="3000" kern="1200" dirty="0">
              <a:solidFill>
                <a:srgbClr val="B326DA"/>
              </a:solidFill>
              <a:latin typeface="Cambria" panose="02040503050406030204" pitchFamily="18" charset="0"/>
              <a:ea typeface="Cambria" panose="02040503050406030204" pitchFamily="18" charset="0"/>
            </a:rPr>
            <a:t>.</a:t>
          </a:r>
        </a:p>
      </dsp:txBody>
      <dsp:txXfrm>
        <a:off x="488794" y="1630183"/>
        <a:ext cx="8951600" cy="692586"/>
      </dsp:txXfrm>
    </dsp:sp>
    <dsp:sp modelId="{01B18C28-2D5D-4004-9F79-FE77D478D49C}">
      <dsp:nvSpPr>
        <dsp:cNvPr id="0" name=""/>
        <dsp:cNvSpPr/>
      </dsp:nvSpPr>
      <dsp:spPr>
        <a:xfrm>
          <a:off x="0" y="4225022"/>
          <a:ext cx="9480185" cy="655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6A82D-F8D5-4BB8-B90B-976C2ADD3C62}">
      <dsp:nvSpPr>
        <dsp:cNvPr id="0" name=""/>
        <dsp:cNvSpPr/>
      </dsp:nvSpPr>
      <dsp:spPr>
        <a:xfrm>
          <a:off x="405693" y="2758668"/>
          <a:ext cx="9026534" cy="183670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30" tIns="0" rIns="250830" bIns="0" numCol="1" spcCol="1270" anchor="ctr" anchorCtr="0">
          <a:noAutofit/>
        </a:bodyPr>
        <a:lstStyle/>
        <a:p>
          <a:pPr lvl="0" algn="l" defTabSz="1333500">
            <a:lnSpc>
              <a:spcPct val="90000"/>
            </a:lnSpc>
            <a:spcBef>
              <a:spcPct val="0"/>
            </a:spcBef>
            <a:spcAft>
              <a:spcPct val="35000"/>
            </a:spcAft>
          </a:pPr>
          <a:r>
            <a:rPr lang="en-US" sz="3000" kern="1200" dirty="0">
              <a:solidFill>
                <a:srgbClr val="0A2F9E"/>
              </a:solidFill>
              <a:latin typeface="Cambria" panose="02040503050406030204" pitchFamily="18" charset="0"/>
              <a:ea typeface="Cambria" panose="02040503050406030204" pitchFamily="18" charset="0"/>
              <a:cs typeface="Calibri" panose="020F0502020204030204" pitchFamily="34" charset="0"/>
            </a:rPr>
            <a:t>3.</a:t>
          </a:r>
          <a:r>
            <a:rPr lang="vi-VN" sz="3000" kern="1200" dirty="0">
              <a:solidFill>
                <a:srgbClr val="0A2F9E"/>
              </a:solidFill>
              <a:effectLst/>
              <a:latin typeface="Cambria" panose="02040503050406030204" pitchFamily="18" charset="0"/>
              <a:ea typeface="Cambria" panose="02040503050406030204" pitchFamily="18" charset="0"/>
              <a:cs typeface="Calibri" panose="020F0502020204030204" pitchFamily="34" charset="0"/>
            </a:rPr>
            <a:t> </a:t>
          </a:r>
          <a:r>
            <a:rPr lang="en-US" sz="3000" kern="1200" dirty="0" err="1">
              <a:solidFill>
                <a:srgbClr val="0A2F9E"/>
              </a:solidFill>
              <a:latin typeface="Cambria" panose="02040503050406030204" pitchFamily="18" charset="0"/>
              <a:ea typeface="Cambria" panose="02040503050406030204" pitchFamily="18" charset="0"/>
            </a:rPr>
            <a:t>Nhận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xét</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được</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bữa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ăn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có</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cân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bằng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lành</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mạnh</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không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dựa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vào</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Tháp</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dinh</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dưỡng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của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trẻ</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em</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và</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đối</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chiếu</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với</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thực</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tế</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bữa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ăn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trong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ngày</a:t>
          </a:r>
          <a:r>
            <a:rPr lang="en-US" sz="3000" kern="1200" dirty="0">
              <a:solidFill>
                <a:srgbClr val="0A2F9E"/>
              </a:solidFill>
              <a:latin typeface="Cambria" panose="02040503050406030204" pitchFamily="18" charset="0"/>
              <a:ea typeface="Cambria" panose="02040503050406030204" pitchFamily="18" charset="0"/>
            </a:rPr>
            <a:t> ở </a:t>
          </a:r>
          <a:r>
            <a:rPr lang="en-US" sz="3000" kern="1200" dirty="0" err="1">
              <a:solidFill>
                <a:srgbClr val="0A2F9E"/>
              </a:solidFill>
              <a:latin typeface="Cambria" panose="02040503050406030204" pitchFamily="18" charset="0"/>
              <a:ea typeface="Cambria" panose="02040503050406030204" pitchFamily="18" charset="0"/>
            </a:rPr>
            <a:t>nhà</a:t>
          </a:r>
          <a:r>
            <a:rPr lang="en-US" sz="3000" kern="1200" dirty="0">
              <a:solidFill>
                <a:srgbClr val="0A2F9E"/>
              </a:solidFill>
              <a:latin typeface="Cambria" panose="02040503050406030204" pitchFamily="18" charset="0"/>
              <a:ea typeface="Cambria" panose="02040503050406030204" pitchFamily="18" charset="0"/>
            </a:rPr>
            <a:t>, ở </a:t>
          </a:r>
          <a:r>
            <a:rPr lang="en-US" sz="3000" kern="1200" dirty="0" err="1">
              <a:solidFill>
                <a:srgbClr val="0A2F9E"/>
              </a:solidFill>
              <a:latin typeface="Cambria" panose="02040503050406030204" pitchFamily="18" charset="0"/>
              <a:ea typeface="Cambria" panose="02040503050406030204" pitchFamily="18" charset="0"/>
            </a:rPr>
            <a:t>trường</a:t>
          </a:r>
          <a:r>
            <a:rPr lang="en-US" sz="3000" kern="1200" dirty="0">
              <a:solidFill>
                <a:srgbClr val="0A2F9E"/>
              </a:solidFill>
              <a:latin typeface="Cambria" panose="02040503050406030204" pitchFamily="18" charset="0"/>
              <a:ea typeface="Cambria" panose="02040503050406030204" pitchFamily="18" charset="0"/>
            </a:rPr>
            <a:t>.</a:t>
          </a:r>
        </a:p>
      </dsp:txBody>
      <dsp:txXfrm>
        <a:off x="495354" y="2848329"/>
        <a:ext cx="8847212" cy="165738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26/02/2024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 đọc</a:t>
            </a:r>
            <a:r>
              <a:rPr lang="en-US" baseline="0"/>
              <a:t> đoạn thông tin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483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kể tên các loại thức ăn có trong đoạn thông tin. Mở rộng bằng cách kể thêm một số thức ăn cùng loại. VD: Hạt: hạt thông, óc chó, các loại đậu có thể chế biến món ăn gì?</a:t>
            </a:r>
          </a:p>
          <a:p>
            <a:r>
              <a:rPr lang="en-US" baseline="0"/>
              <a:t>Các loại thức ăn từ thịt: ếch, dê, trâu, vịt, ngan…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0127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đoạn thông tin về cá trong đoạn văn. Có thể mở rộng thêm:  </a:t>
            </a:r>
            <a:r>
              <a:rPr lang="vi-VN" baseline="0"/>
              <a:t>Cá là một loại thực phẩm có hàm lượng khoáng chất, vitamin và protein vô cùng phong phú. Protein trong thịt cá rất dễ hấp thụ, tốt cho sức khỏe con người đặc biệt là tốt hệ tiêu hóa và tim mạch. Trong cá cũng có chứa rất nhiều vitamin cần thiết như vitamin A, D, phốt pho, magiê, kẽm, iốt… Đặc biệt lượng canxi có trong một số loại cá như cá hồi, cá nục, cá thu… rất tốt cho hệ xương.</a:t>
            </a:r>
            <a:r>
              <a:rPr lang="en-US" baseline="0"/>
              <a:t> </a:t>
            </a:r>
            <a:r>
              <a:rPr lang="vi-VN" baseline="0"/>
              <a:t>Mặt khác trong cá rất giàu axít béo omega-3, là thành phần đặc biệt cần thiết đối với quá trình phát triển não bộ. Vì vậy đây là loại thực phẩm vô cùng lành mạnh, tốt cho sức khỏe.</a:t>
            </a:r>
            <a:r>
              <a:rPr lang="en-US" baseline="0"/>
              <a:t> </a:t>
            </a:r>
            <a:r>
              <a:rPr lang="vi-VN" baseline="0"/>
              <a:t>Ngoài ra, Cá có chứa chất EPA một dạng axit béo không no có thể giúp cơ thể phòng chống bệnh xơ vữa động mạch và nhồi máu cơ tim. Do đó, nếu bạn muốn có một trái tim khỏe mạnh thì nên bổ sung cá vào thực đơn ăn uống của mình.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077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Thức</a:t>
            </a:r>
            <a:r>
              <a:rPr lang="en-US" baseline="0"/>
              <a:t> ăn cân bằng giúp cơ thể phát triển tốt không bị còi xương, suy dinh dưỡng hoặc thừa cân, béo phì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8108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744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bấm</a:t>
            </a:r>
            <a:r>
              <a:rPr lang="en-US" baseline="0"/>
              <a:t> vào loa để phát đoạn thông tin. Dẫn dắt tìm hiểu tháp dinh dưỡng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849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đặt vấn đề: Mỗi loại thức ăn đều có định lượng đưa vào cơ thể, không có món nào ăn nhiều, thường xuyên, liên tục là tốt.</a:t>
            </a:r>
          </a:p>
          <a:p>
            <a:r>
              <a:rPr lang="en-US" baseline="0"/>
              <a:t>GV bấm vào tên các loại thức ăn, nếu chuyển sang màu xanh là cần ăn nhiều hơn, màu đỏ là nên hạn chế để tốt cho sức khỏe</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44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tự trả lời, các bạn khác bổ sung thêm. Nhận xét thực đơn của bạn thiếu nhóm thức ăn gì, cần bổ sung thêm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0207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 Đáp án cuối có nhiều phương án, HS có trả lời đáp án nào cũng được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5816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cùng</a:t>
            </a:r>
            <a:r>
              <a:rPr lang="en-US" baseline="0"/>
              <a:t> hát, múa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09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kê</a:t>
            </a:r>
            <a:r>
              <a:rPr lang="en-US" baseline="0"/>
              <a:t> tên một vài món ăn hàng ngày và xác định xem chúng thuộc nhóm đồ ăn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80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để</a:t>
            </a:r>
            <a:r>
              <a:rPr lang="en-US" baseline="0"/>
              <a:t> có bữa ăn đảm bảo sức khỏe, cân bằng dinh dưỡng, chúng ta sẽ cùng tìm hiểu thực đơn, các nhóm thức ăn nên ăn hàng ngày và làm mô hình về chúng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đặt vấn đề: em thích thực đơn nào, em đã ăn thực đơn nào giống vậy chưa? Món nào ăn nhiều nhất. Em cho rằng thực đơn nào là tốt hơn cho sức khỏe, đã đủ thành phần: nhóm chất đạm, chất béo, tinh bột, vitamin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phân tích thực đơn theo các nhóm chất hoặc theo phân loại thức ăn từ động vật, thực vật, từ đó thực đơn nào thiếu gì thì bổ sung thứ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73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0.xml"/><Relationship Id="rId5" Type="http://schemas.openxmlformats.org/officeDocument/2006/relationships/slideLayout" Target="../slideLayouts/slideLayout12.xml"/><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0.png"/><Relationship Id="rId18" Type="http://schemas.openxmlformats.org/officeDocument/2006/relationships/diagramQuickStyle" Target="../diagrams/quickStyle1.xml"/><Relationship Id="rId3" Type="http://schemas.openxmlformats.org/officeDocument/2006/relationships/image" Target="../media/image5.png"/><Relationship Id="rId21"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36.svg"/><Relationship Id="rId17" Type="http://schemas.openxmlformats.org/officeDocument/2006/relationships/diagramLayout" Target="../diagrams/layout1.xml"/><Relationship Id="rId2" Type="http://schemas.openxmlformats.org/officeDocument/2006/relationships/image" Target="../media/image4.jpeg"/><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18.xml"/><Relationship Id="rId6" Type="http://schemas.openxmlformats.org/officeDocument/2006/relationships/image" Target="../media/image30.sv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34.svg"/><Relationship Id="rId19" Type="http://schemas.openxmlformats.org/officeDocument/2006/relationships/diagramColors" Target="../diagrams/colors1.xml"/><Relationship Id="rId4" Type="http://schemas.openxmlformats.org/officeDocument/2006/relationships/image" Target="../media/image26.svg"/><Relationship Id="rId9" Type="http://schemas.openxmlformats.org/officeDocument/2006/relationships/image" Target="../media/image8.png"/><Relationship Id="rId14" Type="http://schemas.openxmlformats.org/officeDocument/2006/relationships/image" Target="../media/image38.svg"/><Relationship Id="rId22"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636" y="1039091"/>
            <a:ext cx="2246550" cy="1550366"/>
          </a:xfrm>
          <a:prstGeom prst="rect">
            <a:avLst/>
          </a:prstGeom>
        </p:spPr>
      </p:pic>
      <p:sp>
        <p:nvSpPr>
          <p:cNvPr id="10" name="TextBox 9"/>
          <p:cNvSpPr txBox="1"/>
          <p:nvPr/>
        </p:nvSpPr>
        <p:spPr>
          <a:xfrm>
            <a:off x="2757949" y="2396860"/>
            <a:ext cx="265571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ĂN UỐNG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 xmlns:a16="http://schemas.microsoft.com/office/drawing/2014/main" id="{DA14CBFD-2C6F-E4A0-F468-3C5C731B2275}"/>
              </a:ext>
            </a:extLst>
          </p:cNvPr>
          <p:cNvSpPr txBox="1"/>
          <p:nvPr/>
        </p:nvSpPr>
        <p:spPr>
          <a:xfrm>
            <a:off x="5166527"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326DA"/>
                </a:solidFill>
                <a:effectLst/>
                <a:uLnTx/>
                <a:uFillTx/>
                <a:latin typeface="Roboto Black" panose="02000000000000000000" pitchFamily="2" charset="0"/>
                <a:ea typeface="Roboto Black" panose="02000000000000000000" pitchFamily="2" charset="0"/>
                <a:cs typeface="+mn-cs"/>
              </a:rPr>
              <a:t>BÀI 12</a:t>
            </a:r>
            <a:endParaRPr kumimoji="0" lang="en-US" sz="4000" b="1" i="0" u="none" strike="noStrike" kern="1200" cap="none" spc="0" normalizeH="0" baseline="0" noProof="0" dirty="0">
              <a:ln>
                <a:noFill/>
              </a:ln>
              <a:solidFill>
                <a:srgbClr val="B326DA"/>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 xmlns:a16="http://schemas.microsoft.com/office/drawing/2014/main" id="{5B1500B4-2A13-B105-884B-9C3A22343CC6}"/>
              </a:ext>
            </a:extLst>
          </p:cNvPr>
          <p:cNvSpPr txBox="1"/>
          <p:nvPr/>
        </p:nvSpPr>
        <p:spPr>
          <a:xfrm>
            <a:off x="1699859" y="6302853"/>
            <a:ext cx="1058090" cy="461665"/>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sp>
        <p:nvSpPr>
          <p:cNvPr id="12" name="TextBox 11"/>
          <p:cNvSpPr txBox="1"/>
          <p:nvPr/>
        </p:nvSpPr>
        <p:spPr>
          <a:xfrm>
            <a:off x="6947115" y="2420721"/>
            <a:ext cx="298659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CÂN BẰNG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569660"/>
          </a:xfrm>
          <a:prstGeom prst="rect">
            <a:avLst/>
          </a:prstGeom>
          <a:solidFill>
            <a:srgbClr val="CDC800"/>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Đề xuất một số điều chỉnh nếu cần để thực đơn các bữa ăn phù hợp, tốt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sức khoẻ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12765" y="3533592"/>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1: Thêm vào bữa trưa và tối thịt, cá</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212765" y="4656977"/>
            <a:ext cx="3766349"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2: Thêm vào bữa trưa và tối các món rau, củ, quả</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5813466" y="3579758"/>
            <a:ext cx="1138053" cy="646331"/>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Thịt luộc</a:t>
            </a:r>
          </a:p>
          <a:p>
            <a:pPr lvl="0" algn="ctr">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Cá</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kho</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813466" y="5972289"/>
            <a:ext cx="1138053" cy="369332"/>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Gà rán</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944040" y="3566846"/>
            <a:ext cx="1896151" cy="646331"/>
          </a:xfrm>
          <a:prstGeom prst="rect">
            <a:avLst/>
          </a:prstGeom>
          <a:noFill/>
        </p:spPr>
        <p:txBody>
          <a:bodyPr wrap="square" rtlCol="0">
            <a:spAutoFit/>
          </a:bodyPr>
          <a:lstStyle/>
          <a:p>
            <a:pPr lvl="0">
              <a:defRPr/>
            </a:pPr>
            <a:r>
              <a:rPr lang="en-US">
                <a:solidFill>
                  <a:srgbClr val="7030A0"/>
                </a:solidFill>
                <a:latin typeface="Roboto" panose="02000000000000000000" pitchFamily="2" charset="0"/>
                <a:ea typeface="Roboto" panose="02000000000000000000" pitchFamily="2" charset="0"/>
              </a:rPr>
              <a:t>Khoai tây xào</a:t>
            </a:r>
          </a:p>
          <a:p>
            <a:pPr lvl="0">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Rau muống</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luộc</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944040" y="5672640"/>
            <a:ext cx="1548357" cy="369332"/>
          </a:xfrm>
          <a:prstGeom prst="rect">
            <a:avLst/>
          </a:prstGeom>
          <a:noFill/>
        </p:spPr>
        <p:txBody>
          <a:bodyPr wrap="square" rtlCol="0">
            <a:spAutoFit/>
          </a:bodyPr>
          <a:lstStyle/>
          <a:p>
            <a:pPr lvl="0">
              <a:defRPr/>
            </a:pPr>
            <a:r>
              <a:rPr lang="en-US" altLang="zh-CN" noProof="0">
                <a:solidFill>
                  <a:srgbClr val="7030A0"/>
                </a:solidFill>
                <a:latin typeface="Roboto" panose="02000000000000000000" pitchFamily="2" charset="0"/>
                <a:ea typeface="Roboto" panose="02000000000000000000" pitchFamily="2" charset="0"/>
              </a:rPr>
              <a:t>Sa lat rau củ</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21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4595808" y="1105597"/>
            <a:ext cx="3425536" cy="461665"/>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Đọc thông tin dưới đây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4-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117544"/>
            <a:ext cx="609600" cy="609600"/>
          </a:xfrm>
          <a:prstGeom prst="rect">
            <a:avLst/>
          </a:prstGeom>
        </p:spPr>
      </p:pic>
      <p:pic>
        <p:nvPicPr>
          <p:cNvPr id="3" name="4-1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50882" y="2689030"/>
            <a:ext cx="609600" cy="609600"/>
          </a:xfrm>
          <a:prstGeom prst="rect">
            <a:avLst/>
          </a:prstGeom>
        </p:spPr>
      </p:pic>
      <p:sp>
        <p:nvSpPr>
          <p:cNvPr id="104" name="Freeform 103"/>
          <p:cNvSpPr/>
          <p:nvPr/>
        </p:nvSpPr>
        <p:spPr>
          <a:xfrm>
            <a:off x="1123275" y="1745154"/>
            <a:ext cx="9841932" cy="4240147"/>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853956" y="2214244"/>
            <a:ext cx="8199277" cy="341632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Con người sử dụng thức ăn từ thực vật và động vật. Mỗi loại thức ăn có giá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trị dinh dưỡng khác nhau. Ví dụ nhóm chất đạm trong thịt gà, lợn, bò có</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thành phần cần thiết cho sự phát triển của cơ thể. Tuy nhiên,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thịt có một số loại chất béo khó tiêu, không tốt cho sức khoẻ. 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 Các hạt như</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đậu, lạc chứa nhiều chất đạm nhưng lại thiếu một số thành phần thiết yếu.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Ngoài chất đạm, các loại hạt cũng chứa nhiều chất béo tốt cho sức khoẻ</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5" name="Picture 2">
            <a:extLst>
              <a:ext uri="{FF2B5EF4-FFF2-40B4-BE49-F238E27FC236}">
                <a16:creationId xmlns="" xmlns:a16="http://schemas.microsoft.com/office/drawing/2014/main" id="{AB0B5B65-416E-124C-BF8B-E67119B09B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6960" flipH="1">
            <a:off x="879586" y="1709486"/>
            <a:ext cx="1221622" cy="142571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a:extLst>
              <a:ext uri="{FF2B5EF4-FFF2-40B4-BE49-F238E27FC236}">
                <a16:creationId xmlns="" xmlns:a16="http://schemas.microsoft.com/office/drawing/2014/main" id="{2E71AD12-F770-385B-9D98-A29EB725EB1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69455">
            <a:off x="9777926" y="4084591"/>
            <a:ext cx="1644724" cy="192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randombar(horizontal)">
                                      <p:cBhvr>
                                        <p:cTn id="20" dur="500"/>
                                        <p:tgtEl>
                                          <p:spTgt spid="104"/>
                                        </p:tgtEl>
                                      </p:cBhvr>
                                    </p:animEffect>
                                  </p:childTnLst>
                                </p:cTn>
                              </p:par>
                              <p:par>
                                <p:cTn id="21" presetID="14" presetClass="entr" presetSubtype="1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randombar(horizontal)">
                                      <p:cBhvr>
                                        <p:cTn id="23" dur="500"/>
                                        <p:tgtEl>
                                          <p:spTgt spid="105"/>
                                        </p:tgtEl>
                                      </p:cBhvr>
                                    </p:animEffect>
                                  </p:childTnLst>
                                </p:cTn>
                              </p:par>
                              <p:par>
                                <p:cTn id="24" presetID="14" presetClass="entr" presetSubtype="1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randombar(horizontal)">
                                      <p:cBhvr>
                                        <p:cTn id="26" dur="500"/>
                                        <p:tgtEl>
                                          <p:spTgt spid="106"/>
                                        </p:tgtEl>
                                      </p:cBhvr>
                                    </p:animEffect>
                                  </p:childTnLst>
                                </p:cTn>
                              </p:par>
                              <p:par>
                                <p:cTn id="27" presetID="1" presetClass="mediacall" presetSubtype="0" fill="hold" nodeType="withEffect">
                                  <p:stCondLst>
                                    <p:cond delay="0"/>
                                  </p:stCondLst>
                                  <p:childTnLst>
                                    <p:cmd type="call" cmd="playFrom(0.0)">
                                      <p:cBhvr>
                                        <p:cTn id="28" dur="23614" fill="hold"/>
                                        <p:tgtEl>
                                          <p:spTgt spid="2"/>
                                        </p:tgtEl>
                                      </p:cBhvr>
                                    </p:cmd>
                                  </p:childTnLst>
                                </p:cTn>
                              </p:par>
                            </p:childTnLst>
                          </p:cTn>
                        </p:par>
                        <p:par>
                          <p:cTn id="29" fill="hold">
                            <p:stCondLst>
                              <p:cond delay="23614"/>
                            </p:stCondLst>
                            <p:childTnLst>
                              <p:par>
                                <p:cTn id="30" presetID="1" presetClass="mediacall" presetSubtype="0" fill="hold" nodeType="afterEffect">
                                  <p:stCondLst>
                                    <p:cond delay="0"/>
                                  </p:stCondLst>
                                  <p:childTnLst>
                                    <p:cmd type="call" cmd="playFrom(0.0)">
                                      <p:cBhvr>
                                        <p:cTn id="31" dur="3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audio>
              <p:cMediaNode vol="80000">
                <p:cTn id="33" fill="hold" display="0">
                  <p:stCondLst>
                    <p:cond delay="indefinite"/>
                  </p:stCondLst>
                  <p:endCondLst>
                    <p:cond evt="onStopAudio" delay="0">
                      <p:tgtEl>
                        <p:sldTgt/>
                      </p:tgtEl>
                    </p:cond>
                  </p:endCondLst>
                </p:cTn>
                <p:tgtEl>
                  <p:spTgt spid="3"/>
                </p:tgtEl>
              </p:cMediaNode>
            </p:audio>
          </p:childTnLst>
        </p:cTn>
      </p:par>
    </p:tnLst>
    <p:bldLst>
      <p:bldP spid="22" grpId="0"/>
      <p:bldP spid="11" grpId="0"/>
      <p:bldP spid="104"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4" name="Freeform 103"/>
          <p:cNvSpPr/>
          <p:nvPr/>
        </p:nvSpPr>
        <p:spPr>
          <a:xfrm>
            <a:off x="155864" y="1638443"/>
            <a:ext cx="11845635" cy="4482353"/>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4">
            <a:extLst>
              <a:ext uri="{FF2B5EF4-FFF2-40B4-BE49-F238E27FC236}">
                <a16:creationId xmlns=""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0944" y="1827059"/>
            <a:ext cx="5787737"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thực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a:off x="5925273" y="2015937"/>
            <a:ext cx="47197" cy="3649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058546" y="1827059"/>
            <a:ext cx="5963088"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a:t>
            </a:r>
            <a:r>
              <a:rPr lang="en-US" sz="2400">
                <a:solidFill>
                  <a:srgbClr val="002060"/>
                </a:solidFill>
                <a:latin typeface="Roboto" panose="02000000000000000000" pitchFamily="2" charset="0"/>
                <a:ea typeface="Roboto" panose="02000000000000000000" pitchFamily="2" charset="0"/>
              </a:rPr>
              <a:t>động</a:t>
            </a:r>
            <a:r>
              <a:rPr lang="vi-VN" sz="2400">
                <a:solidFill>
                  <a:srgbClr val="002060"/>
                </a:solidFill>
                <a:latin typeface="Roboto" panose="02000000000000000000" pitchFamily="2" charset="0"/>
                <a:ea typeface="Roboto" panose="02000000000000000000" pitchFamily="2" charset="0"/>
              </a:rPr>
              <a:t>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556418" y="2413626"/>
            <a:ext cx="197254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Đậu, lạc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9" name="TextBox 108"/>
          <p:cNvSpPr txBox="1"/>
          <p:nvPr/>
        </p:nvSpPr>
        <p:spPr>
          <a:xfrm>
            <a:off x="7641002" y="2413626"/>
            <a:ext cx="2798176"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Thịt gà, lợn, bò, cá</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5"/>
          <a:stretch>
            <a:fillRect/>
          </a:stretch>
        </p:blipFill>
        <p:spPr>
          <a:xfrm>
            <a:off x="1123275" y="3009977"/>
            <a:ext cx="3921533"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6"/>
          <a:stretch>
            <a:fillRect/>
          </a:stretch>
        </p:blipFill>
        <p:spPr>
          <a:xfrm>
            <a:off x="6729857" y="3009977"/>
            <a:ext cx="4013701"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0" name="Picture 109"/>
          <p:cNvPicPr>
            <a:picLocks noChangeAspect="1"/>
          </p:cNvPicPr>
          <p:nvPr/>
        </p:nvPicPr>
        <p:blipFill>
          <a:blip r:embed="rId7"/>
          <a:stretch>
            <a:fillRect/>
          </a:stretch>
        </p:blipFill>
        <p:spPr>
          <a:xfrm rot="1572502">
            <a:off x="8463421" y="3096479"/>
            <a:ext cx="1272034" cy="1161422"/>
          </a:xfrm>
          <a:prstGeom prst="rect">
            <a:avLst/>
          </a:prstGeom>
          <a:effectLst>
            <a:softEdge rad="63500"/>
          </a:effectLst>
        </p:spPr>
      </p:pic>
    </p:spTree>
    <p:extLst>
      <p:ext uri="{BB962C8B-B14F-4D97-AF65-F5344CB8AC3E}">
        <p14:creationId xmlns:p14="http://schemas.microsoft.com/office/powerpoint/2010/main" val="332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randombar(horizontal)">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000"/>
                                        <p:tgtEl>
                                          <p:spTgt spid="1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1000"/>
                                        <p:tgtEl>
                                          <p:spTgt spid="108"/>
                                        </p:tgtEl>
                                      </p:cBhvr>
                                    </p:animEffect>
                                    <p:anim calcmode="lin" valueType="num">
                                      <p:cBhvr>
                                        <p:cTn id="29" dur="1000" fill="hold"/>
                                        <p:tgtEl>
                                          <p:spTgt spid="108"/>
                                        </p:tgtEl>
                                        <p:attrNameLst>
                                          <p:attrName>ppt_x</p:attrName>
                                        </p:attrNameLst>
                                      </p:cBhvr>
                                      <p:tavLst>
                                        <p:tav tm="0">
                                          <p:val>
                                            <p:strVal val="#ppt_x"/>
                                          </p:val>
                                        </p:tav>
                                        <p:tav tm="100000">
                                          <p:val>
                                            <p:strVal val="#ppt_x"/>
                                          </p:val>
                                        </p:tav>
                                      </p:tavLst>
                                    </p:anim>
                                    <p:anim calcmode="lin" valueType="num">
                                      <p:cBhvr>
                                        <p:cTn id="30"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1000"/>
                                        <p:tgtEl>
                                          <p:spTgt spid="107"/>
                                        </p:tgtEl>
                                      </p:cBhvr>
                                    </p:animEffect>
                                    <p:anim calcmode="lin" valueType="num">
                                      <p:cBhvr>
                                        <p:cTn id="36" dur="1000" fill="hold"/>
                                        <p:tgtEl>
                                          <p:spTgt spid="107"/>
                                        </p:tgtEl>
                                        <p:attrNameLst>
                                          <p:attrName>ppt_x</p:attrName>
                                        </p:attrNameLst>
                                      </p:cBhvr>
                                      <p:tavLst>
                                        <p:tav tm="0">
                                          <p:val>
                                            <p:strVal val="#ppt_x"/>
                                          </p:val>
                                        </p:tav>
                                        <p:tav tm="100000">
                                          <p:val>
                                            <p:strVal val="#ppt_x"/>
                                          </p:val>
                                        </p:tav>
                                      </p:tavLst>
                                    </p:anim>
                                    <p:anim calcmode="lin" valueType="num">
                                      <p:cBhvr>
                                        <p:cTn id="37"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out)">
                                      <p:cBhvr>
                                        <p:cTn id="42" dur="2000"/>
                                        <p:tgtEl>
                                          <p:spTgt spid="1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1000"/>
                                        <p:tgtEl>
                                          <p:spTgt spid="109"/>
                                        </p:tgtEl>
                                      </p:cBhvr>
                                    </p:animEffect>
                                    <p:anim calcmode="lin" valueType="num">
                                      <p:cBhvr>
                                        <p:cTn id="46" dur="1000" fill="hold"/>
                                        <p:tgtEl>
                                          <p:spTgt spid="109"/>
                                        </p:tgtEl>
                                        <p:attrNameLst>
                                          <p:attrName>ppt_x</p:attrName>
                                        </p:attrNameLst>
                                      </p:cBhvr>
                                      <p:tavLst>
                                        <p:tav tm="0">
                                          <p:val>
                                            <p:strVal val="#ppt_x"/>
                                          </p:val>
                                        </p:tav>
                                        <p:tav tm="100000">
                                          <p:val>
                                            <p:strVal val="#ppt_x"/>
                                          </p:val>
                                        </p:tav>
                                      </p:tavLst>
                                    </p:anim>
                                    <p:anim calcmode="lin" valueType="num">
                                      <p:cBhvr>
                                        <p:cTn id="47" dur="1000" fill="hold"/>
                                        <p:tgtEl>
                                          <p:spTgt spid="109"/>
                                        </p:tgtEl>
                                        <p:attrNameLst>
                                          <p:attrName>ppt_y</p:attrName>
                                        </p:attrNameLst>
                                      </p:cBhvr>
                                      <p:tavLst>
                                        <p:tav tm="0">
                                          <p:val>
                                            <p:strVal val="#ppt_y+.1"/>
                                          </p:val>
                                        </p:tav>
                                        <p:tav tm="100000">
                                          <p:val>
                                            <p:strVal val="#ppt_y"/>
                                          </p:val>
                                        </p:tav>
                                      </p:tavLst>
                                    </p:anim>
                                  </p:childTnLst>
                                </p:cTn>
                              </p:par>
                              <p:par>
                                <p:cTn id="48" presetID="6" presetClass="entr" presetSubtype="32"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circle(out)">
                                      <p:cBhvr>
                                        <p:cTn id="50"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4" grpId="0" animBg="1"/>
      <p:bldP spid="22" grpId="0"/>
      <p:bldP spid="107" grpId="0"/>
      <p:bldP spid="108" grpId="0"/>
      <p:bldP spid="10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64453" y="4389407"/>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100707" y="1099788"/>
            <a:ext cx="9258300" cy="830997"/>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thực vật hay động vật? </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100707" y="2065548"/>
            <a:ext cx="9017566" cy="830997"/>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động vật là cá</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5"/>
          <a:stretch>
            <a:fillRect/>
          </a:stretch>
        </p:blipFill>
        <p:spPr>
          <a:xfrm>
            <a:off x="3923158" y="3084405"/>
            <a:ext cx="5809524" cy="353333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707" y="3704763"/>
            <a:ext cx="1676400" cy="2114550"/>
          </a:xfrm>
          <a:prstGeom prst="rect">
            <a:avLst/>
          </a:prstGeom>
        </p:spPr>
      </p:pic>
      <p:sp>
        <p:nvSpPr>
          <p:cNvPr id="16" name="TextBox 15"/>
          <p:cNvSpPr txBox="1"/>
          <p:nvPr/>
        </p:nvSpPr>
        <p:spPr>
          <a:xfrm>
            <a:off x="4293228" y="4450138"/>
            <a:ext cx="5069383" cy="830997"/>
          </a:xfrm>
          <a:prstGeom prst="rect">
            <a:avLst/>
          </a:prstGeom>
          <a:solidFill>
            <a:schemeClr val="bg1"/>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087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520028" y="2827114"/>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884470" y="1094704"/>
            <a:ext cx="7251111"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Theo em, chỉ cần ăn một vài loại thức ăn phổ biến hay nên ăn phối hợp nhiều loại thức ăn?</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695161" y="2039339"/>
            <a:ext cx="5120975" cy="461665"/>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Nên ăn phối hợp nhiều loại thức ăn</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282" y="2142470"/>
            <a:ext cx="1676400" cy="2114550"/>
          </a:xfrm>
          <a:prstGeom prst="rect">
            <a:avLst/>
          </a:prstGeom>
        </p:spPr>
      </p:pic>
      <p:sp>
        <p:nvSpPr>
          <p:cNvPr id="16" name="TextBox 15"/>
          <p:cNvSpPr txBox="1"/>
          <p:nvPr/>
        </p:nvSpPr>
        <p:spPr>
          <a:xfrm>
            <a:off x="6678100" y="4473789"/>
            <a:ext cx="4432764" cy="1569660"/>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khỏe tổng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6"/>
          <a:srcRect l="2512" t="1807" r="3855" b="1137"/>
          <a:stretch/>
        </p:blipFill>
        <p:spPr>
          <a:xfrm>
            <a:off x="1193053" y="2581407"/>
            <a:ext cx="4125191" cy="4118090"/>
          </a:xfrm>
          <a:prstGeom prst="ellipse">
            <a:avLst/>
          </a:prstGeom>
        </p:spPr>
      </p:pic>
    </p:spTree>
    <p:extLst>
      <p:ext uri="{BB962C8B-B14F-4D97-AF65-F5344CB8AC3E}">
        <p14:creationId xmlns:p14="http://schemas.microsoft.com/office/powerpoint/2010/main" val="27438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8" presetClass="emph" presetSubtype="0" fill="hold" nodeType="withEffect">
                                  <p:stCondLst>
                                    <p:cond delay="0"/>
                                  </p:stCondLst>
                                  <p:childTnLst>
                                    <p:animRot by="21600000">
                                      <p:cBhvr>
                                        <p:cTn id="27" dur="2000" fill="hold"/>
                                        <p:tgtEl>
                                          <p:spTgt spid="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4" y="44523"/>
            <a:ext cx="2246550" cy="1550366"/>
          </a:xfrm>
          <a:prstGeom prst="rect">
            <a:avLst/>
          </a:prstGeom>
        </p:spPr>
      </p:pic>
      <p:sp>
        <p:nvSpPr>
          <p:cNvPr id="12" name="TextBox 11"/>
          <p:cNvSpPr txBox="1"/>
          <p:nvPr/>
        </p:nvSpPr>
        <p:spPr>
          <a:xfrm>
            <a:off x="1388580" y="4945290"/>
            <a:ext cx="9067510"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Vì sao cần ăn phối hợp thức ăn?</a:t>
            </a:r>
          </a:p>
          <a:p>
            <a:r>
              <a:rPr lang="en-US" sz="2400">
                <a:latin typeface="Roboto" panose="02000000000000000000" pitchFamily="2" charset="0"/>
                <a:ea typeface="Roboto" panose="02000000000000000000" pitchFamily="2" charset="0"/>
              </a:rPr>
              <a:t>……………..……………………………………………….……………..………………………………………………..……………………………………………….……………..…………………………………</a:t>
            </a:r>
          </a:p>
        </p:txBody>
      </p:sp>
      <p:sp>
        <p:nvSpPr>
          <p:cNvPr id="10" name="TextBox 9"/>
          <p:cNvSpPr txBox="1"/>
          <p:nvPr/>
        </p:nvSpPr>
        <p:spPr>
          <a:xfrm>
            <a:off x="1462813" y="256254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sáng</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7" name="TextBox 6"/>
          <p:cNvSpPr txBox="1"/>
          <p:nvPr/>
        </p:nvSpPr>
        <p:spPr>
          <a:xfrm>
            <a:off x="1505538" y="1998586"/>
            <a:ext cx="7936174" cy="461665"/>
          </a:xfrm>
          <a:prstGeom prst="rect">
            <a:avLst/>
          </a:prstGeom>
          <a:noFill/>
        </p:spPr>
        <p:txBody>
          <a:bodyPr wrap="square" rtlCol="0">
            <a:spAutoFit/>
          </a:bodyPr>
          <a:lstStyle/>
          <a:p>
            <a:pPr lvl="0" algn="ju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lang="en-US" sz="2400">
                <a:solidFill>
                  <a:srgbClr val="002060"/>
                </a:solidFill>
                <a:latin typeface="Roboto" panose="02000000000000000000" pitchFamily="2" charset="0"/>
                <a:ea typeface="Roboto" panose="02000000000000000000" pitchFamily="2" charset="0"/>
              </a:rPr>
              <a:t>. Em </a:t>
            </a:r>
            <a:r>
              <a:rPr lang="en-US" sz="2400">
                <a:latin typeface="Roboto" panose="02000000000000000000" pitchFamily="2" charset="0"/>
                <a:ea typeface="Roboto" panose="02000000000000000000" pitchFamily="2" charset="0"/>
              </a:rPr>
              <a:t>hãy lên thực đơn một ngày được cho là cân bằng</a:t>
            </a:r>
          </a:p>
        </p:txBody>
      </p:sp>
      <p:sp>
        <p:nvSpPr>
          <p:cNvPr id="8" name="TextBox 7"/>
          <p:cNvSpPr txBox="1"/>
          <p:nvPr/>
        </p:nvSpPr>
        <p:spPr>
          <a:xfrm>
            <a:off x="1597213" y="2891803"/>
            <a:ext cx="180919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Cháo thịt băm</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3569269" y="2562543"/>
            <a:ext cx="2008364"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trưa</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7" name="TextBox 16"/>
          <p:cNvSpPr txBox="1"/>
          <p:nvPr/>
        </p:nvSpPr>
        <p:spPr>
          <a:xfrm>
            <a:off x="5672738" y="253080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phụ</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8" name="TextBox 17"/>
          <p:cNvSpPr txBox="1"/>
          <p:nvPr/>
        </p:nvSpPr>
        <p:spPr>
          <a:xfrm>
            <a:off x="7776207" y="2516710"/>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tối</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9" name="TextBox 18"/>
          <p:cNvSpPr txBox="1"/>
          <p:nvPr/>
        </p:nvSpPr>
        <p:spPr>
          <a:xfrm>
            <a:off x="3644895" y="2853968"/>
            <a:ext cx="1809197" cy="1938992"/>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Thịt</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luộc</a:t>
            </a:r>
          </a:p>
          <a:p>
            <a:pPr lvl="0" algn="just">
              <a:defRPr/>
            </a:pPr>
            <a:r>
              <a:rPr lang="en-US" sz="2400" noProof="0">
                <a:solidFill>
                  <a:srgbClr val="FF0000"/>
                </a:solidFill>
                <a:latin typeface="Roboto" panose="02000000000000000000" pitchFamily="2" charset="0"/>
                <a:ea typeface="Roboto" panose="02000000000000000000" pitchFamily="2" charset="0"/>
              </a:rPr>
              <a:t>Cá kho</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Canh rau ngót</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5922082" y="2900135"/>
            <a:ext cx="1809197"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chua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8061423" y="2823616"/>
            <a:ext cx="1809197" cy="2308324"/>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lang="en-US" sz="2400">
                <a:solidFill>
                  <a:srgbClr val="FF0000"/>
                </a:solidFill>
                <a:latin typeface="Roboto" panose="02000000000000000000" pitchFamily="2" charset="0"/>
                <a:ea typeface="Roboto" panose="02000000000000000000" pitchFamily="2" charset="0"/>
              </a:rPr>
              <a:t>Gà rán</a:t>
            </a:r>
          </a:p>
          <a:p>
            <a:pPr lvl="0" algn="just">
              <a:defRPr/>
            </a:pPr>
            <a:r>
              <a:rPr lang="en-US" sz="2400" noProof="0">
                <a:solidFill>
                  <a:srgbClr val="FF0000"/>
                </a:solidFill>
                <a:latin typeface="Roboto" panose="02000000000000000000" pitchFamily="2" charset="0"/>
                <a:ea typeface="Roboto" panose="02000000000000000000" pitchFamily="2" charset="0"/>
              </a:rPr>
              <a:t>Tôm xào bí xanh</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Rau muống</a:t>
            </a:r>
            <a:r>
              <a:rPr kumimoji="0" lang="en-US" sz="2400" b="0" i="0" u="none" strike="noStrike" kern="1200" cap="none" spc="0" normalizeH="0">
                <a:ln>
                  <a:noFill/>
                </a:ln>
                <a:solidFill>
                  <a:srgbClr val="FF0000"/>
                </a:solidFill>
                <a:effectLst/>
                <a:uLnTx/>
                <a:uFillTx/>
                <a:latin typeface="Roboto" panose="02000000000000000000" pitchFamily="2" charset="0"/>
                <a:ea typeface="Roboto" panose="02000000000000000000" pitchFamily="2" charset="0"/>
              </a:rPr>
              <a:t> luộc</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462813" y="5279011"/>
            <a:ext cx="880490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Để c</a:t>
            </a:r>
            <a:r>
              <a:rPr lang="vi-VN" sz="2400">
                <a:solidFill>
                  <a:srgbClr val="FF000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a:t>
            </a:r>
            <a:r>
              <a:rPr lang="en-US" sz="2400">
                <a:solidFill>
                  <a:srgbClr val="FF0000"/>
                </a:solidFill>
                <a:latin typeface="Roboto" panose="02000000000000000000" pitchFamily="2" charset="0"/>
                <a:ea typeface="Roboto" panose="02000000000000000000" pitchFamily="2" charset="0"/>
              </a:rPr>
              <a:t>khoẻ</a:t>
            </a:r>
            <a:r>
              <a:rPr lang="vi-VN" sz="2400">
                <a:solidFill>
                  <a:srgbClr val="FF0000"/>
                </a:solidFill>
                <a:latin typeface="Roboto" panose="02000000000000000000" pitchFamily="2" charset="0"/>
                <a:ea typeface="Roboto" panose="02000000000000000000" pitchFamily="2" charset="0"/>
              </a:rPr>
              <a:t> tổng thể</a:t>
            </a:r>
          </a:p>
        </p:txBody>
      </p:sp>
    </p:spTree>
    <p:extLst>
      <p:ext uri="{BB962C8B-B14F-4D97-AF65-F5344CB8AC3E}">
        <p14:creationId xmlns:p14="http://schemas.microsoft.com/office/powerpoint/2010/main" val="12952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7" grpId="0"/>
      <p:bldP spid="8" grpId="0"/>
      <p:bldP spid="16" grpId="0"/>
      <p:bldP spid="17"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4-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0322" y="2907780"/>
            <a:ext cx="609600" cy="609600"/>
          </a:xfrm>
          <a:prstGeom prst="rect">
            <a:avLst/>
          </a:prstGeom>
        </p:spPr>
      </p:pic>
      <p:sp>
        <p:nvSpPr>
          <p:cNvPr id="117" name="TextBox 116"/>
          <p:cNvSpPr txBox="1"/>
          <p:nvPr/>
        </p:nvSpPr>
        <p:spPr>
          <a:xfrm>
            <a:off x="2766574" y="85356"/>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4667044" y="5305832"/>
            <a:ext cx="5895588" cy="830997"/>
          </a:xfrm>
          <a:prstGeom prst="rect">
            <a:avLst/>
          </a:prstGeom>
          <a:noFill/>
        </p:spPr>
        <p:txBody>
          <a:bodyPr wrap="square" rtlCol="0">
            <a:spAutoFit/>
          </a:bodyPr>
          <a:lstStyle/>
          <a:p>
            <a:pPr lvl="0">
              <a:defRPr/>
            </a:pPr>
            <a:r>
              <a:rPr lang="vi-VN" sz="24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24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5208" y="968834"/>
            <a:ext cx="4364182" cy="4253401"/>
          </a:xfrm>
          <a:prstGeom prst="rect">
            <a:avLst/>
          </a:prstGeom>
        </p:spPr>
      </p:pic>
      <p:grpSp>
        <p:nvGrpSpPr>
          <p:cNvPr id="36" name="Google Shape;808;p49"/>
          <p:cNvGrpSpPr/>
          <p:nvPr/>
        </p:nvGrpSpPr>
        <p:grpSpPr>
          <a:xfrm>
            <a:off x="1113792" y="2170090"/>
            <a:ext cx="2398671" cy="2325968"/>
            <a:chOff x="6625350" y="1613750"/>
            <a:chExt cx="480525" cy="438400"/>
          </a:xfrm>
        </p:grpSpPr>
        <p:sp>
          <p:nvSpPr>
            <p:cNvPr id="37" name="Google Shape;809;p49"/>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0;p49"/>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1;p49"/>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12;p49"/>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13;p49"/>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8713948" y="1461631"/>
            <a:ext cx="3390592" cy="600164"/>
          </a:xfrm>
          <a:prstGeom prst="rect">
            <a:avLst/>
          </a:prstGeom>
          <a:noFill/>
        </p:spPr>
        <p:txBody>
          <a:bodyPr wrap="square" rtlCol="0">
            <a:spAutoFit/>
          </a:bodyPr>
          <a:lstStyle/>
          <a:p>
            <a:pPr lvl="0" algn="ctr">
              <a:defRPr/>
            </a:pPr>
            <a:r>
              <a:rPr lang="vi-VN" sz="1100" b="1">
                <a:solidFill>
                  <a:schemeClr val="bg1"/>
                </a:solidFill>
                <a:latin typeface="Roboto" panose="02000000000000000000" pitchFamily="2" charset="0"/>
                <a:ea typeface="Roboto" panose="02000000000000000000" pitchFamily="2" charset="0"/>
              </a:rPr>
              <a:t>CHIẾN LƯỢC QUỐC GIA VỀ DINH DƯỠNG GIAI ĐOẠN 2011 – 2020 VÀ TẦM NHÌN ĐẾN NĂM 2030</a:t>
            </a:r>
          </a:p>
          <a:p>
            <a:pPr lvl="0" algn="ctr">
              <a:defRPr/>
            </a:pPr>
            <a:r>
              <a:rPr lang="vi-VN" sz="1100" b="1">
                <a:solidFill>
                  <a:schemeClr val="bg1"/>
                </a:solidFill>
                <a:latin typeface="Roboto" panose="02000000000000000000" pitchFamily="2" charset="0"/>
                <a:ea typeface="Roboto" panose="02000000000000000000" pitchFamily="2" charset="0"/>
              </a:rPr>
              <a:t>BỘ Y TẾ – VIỆN DINH DƯỠNG QUỐC GIA</a:t>
            </a:r>
            <a:endParaRPr kumimoji="0" lang="en-US" altLang="zh-CN" sz="11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4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6" presetClass="entr" presetSubtype="4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Horizontal)">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5"/>
                </p:tgtEl>
              </p:cMediaNode>
            </p:audio>
            <p:seq concurrent="1" nextAc="seek">
              <p:cTn id="25" restart="whenNotActive" fill="hold" evtFilter="cancelBubble" nodeType="interactiveSeq">
                <p:stCondLst>
                  <p:cond evt="onClick" delay="0">
                    <p:tgtEl>
                      <p:spTgt spid="3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702" fill="hold"/>
                                        <p:tgtEl>
                                          <p:spTgt spid="15"/>
                                        </p:tgtEl>
                                      </p:cBhvr>
                                    </p:cmd>
                                  </p:childTnLst>
                                </p:cTn>
                              </p:par>
                            </p:childTnLst>
                          </p:cTn>
                        </p:par>
                      </p:childTnLst>
                    </p:cTn>
                  </p:par>
                </p:childTnLst>
              </p:cTn>
              <p:nextCondLst>
                <p:cond evt="onClick" delay="0">
                  <p:tgtEl>
                    <p:spTgt spid="36"/>
                  </p:tgtEl>
                </p:cond>
              </p:nextCondLst>
            </p:seq>
          </p:childTnLst>
        </p:cTn>
      </p:par>
    </p:tnLst>
    <p:bldLst>
      <p:bldP spid="117" grpId="0"/>
      <p:bldP spid="35"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6555" y="4081153"/>
            <a:ext cx="3635446" cy="277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609705" y="34590"/>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170286" y="4096230"/>
            <a:ext cx="2777197" cy="923330"/>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NGŨ CỐC, KHOAI CỦ</a:t>
            </a:r>
          </a:p>
          <a:p>
            <a:pPr lvl="0">
              <a:defRPr/>
            </a:pPr>
            <a:r>
              <a:rPr lang="vi-VN">
                <a:solidFill>
                  <a:schemeClr val="bg1"/>
                </a:solidFill>
                <a:latin typeface="Roboto" panose="02000000000000000000" pitchFamily="2" charset="0"/>
                <a:ea typeface="Roboto" panose="02000000000000000000" pitchFamily="2" charset="0"/>
              </a:rPr>
              <a:t>VÀ SẢN PHẨM</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CHẾ BIẾN</a:t>
            </a:r>
          </a:p>
          <a:p>
            <a:pPr lvl="0">
              <a:defRPr/>
            </a:pPr>
            <a:r>
              <a:rPr lang="vi-VN">
                <a:solidFill>
                  <a:schemeClr val="bg1"/>
                </a:solidFill>
                <a:latin typeface="Roboto" panose="02000000000000000000" pitchFamily="2" charset="0"/>
                <a:ea typeface="Roboto" panose="02000000000000000000" pitchFamily="2" charset="0"/>
              </a:rPr>
              <a:t>150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8574284" y="4332895"/>
            <a:ext cx="2494537"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 Loại thực phẩm nào chúng ta: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840039" y="1392144"/>
            <a:ext cx="2214888" cy="369332"/>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DẦU MỠ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051704" y="670131"/>
            <a:ext cx="2213764"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MUỐI (ăn hạn chế)</a:t>
            </a:r>
          </a:p>
          <a:p>
            <a:pPr lvl="0">
              <a:defRPr/>
            </a:pPr>
            <a:r>
              <a:rPr lang="vi-VN">
                <a:solidFill>
                  <a:schemeClr val="bg1"/>
                </a:solidFill>
                <a:latin typeface="Roboto" panose="02000000000000000000" pitchFamily="2" charset="0"/>
                <a:ea typeface="Roboto" panose="02000000000000000000" pitchFamily="2" charset="0"/>
              </a:rPr>
              <a:t>Dưới 4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798" y="469542"/>
            <a:ext cx="5513783" cy="6406859"/>
          </a:xfrm>
          <a:prstGeom prst="rect">
            <a:avLst/>
          </a:prstGeom>
        </p:spPr>
      </p:pic>
      <p:sp>
        <p:nvSpPr>
          <p:cNvPr id="17" name="TextBox 16"/>
          <p:cNvSpPr txBox="1"/>
          <p:nvPr/>
        </p:nvSpPr>
        <p:spPr>
          <a:xfrm>
            <a:off x="71295" y="2125506"/>
            <a:ext cx="3732020"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THỊT, THUỶ SẢN, TRỨNG VÀ HẠT</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391155" y="3110868"/>
            <a:ext cx="2556328"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RAU LÁ,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RAU CỦ QUẢ</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8161472" y="878050"/>
            <a:ext cx="2738592"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ĐƯỜNG, ĐỒ NGỌT (ăn ít)</a:t>
            </a:r>
          </a:p>
          <a:p>
            <a:pPr lvl="0">
              <a:defRPr/>
            </a:pP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8626239" y="1895970"/>
            <a:ext cx="2741416"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SỮA VÀ CHẾ PHẨM SỮA</a:t>
            </a:r>
          </a:p>
          <a:p>
            <a:pPr lvl="0">
              <a:defRPr/>
            </a:pPr>
            <a:r>
              <a:rPr lang="vi-VN">
                <a:solidFill>
                  <a:schemeClr val="bg1"/>
                </a:solidFill>
                <a:latin typeface="Roboto" panose="02000000000000000000" pitchFamily="2" charset="0"/>
                <a:ea typeface="Roboto" panose="02000000000000000000" pitchFamily="2" charset="0"/>
              </a:rPr>
              <a:t>400 ml đến 600 ml</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9280417" y="3309461"/>
            <a:ext cx="2336619"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TRÁI CÂY, QUẢ CHÍN</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flipH="1">
            <a:off x="4520045" y="89063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3191" y="1538160"/>
            <a:ext cx="1356634" cy="5511"/>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03315" y="231630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193798" y="347094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609705" y="426248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4362" y="111817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97967" y="214597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02457" y="347185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623" y="4552653"/>
            <a:ext cx="1676400" cy="2114550"/>
          </a:xfrm>
          <a:prstGeom prst="rect">
            <a:avLst/>
          </a:prstGeom>
        </p:spPr>
      </p:pic>
      <p:sp>
        <p:nvSpPr>
          <p:cNvPr id="34" name="TextBox 33"/>
          <p:cNvSpPr txBox="1"/>
          <p:nvPr/>
        </p:nvSpPr>
        <p:spPr>
          <a:xfrm>
            <a:off x="9052090" y="5566131"/>
            <a:ext cx="1654491" cy="461665"/>
          </a:xfrm>
          <a:prstGeom prst="rect">
            <a:avLst/>
          </a:prstGeom>
          <a:noFill/>
        </p:spPr>
        <p:txBody>
          <a:bodyPr wrap="square" rtlCol="0">
            <a:spAutoFit/>
          </a:bodyPr>
          <a:lstStyle/>
          <a:p>
            <a:pPr lvl="0">
              <a:defRPr/>
            </a:pPr>
            <a:r>
              <a:rPr lang="en-US" sz="2400" b="1">
                <a:solidFill>
                  <a:schemeClr val="accent6">
                    <a:lumMod val="50000"/>
                  </a:schemeClr>
                </a:solidFill>
                <a:latin typeface="Roboto" panose="02000000000000000000" pitchFamily="2" charset="0"/>
                <a:ea typeface="Roboto" panose="02000000000000000000" pitchFamily="2" charset="0"/>
              </a:rPr>
              <a:t>Cần nhiều</a:t>
            </a:r>
            <a:endParaRPr kumimoji="0" lang="en-US" altLang="zh-CN" sz="2400" b="1" i="0" u="none" strike="noStrike" kern="1200" cap="none" spc="0" normalizeH="0" baseline="0" noProof="0" dirty="0">
              <a:ln>
                <a:noFill/>
              </a:ln>
              <a:solidFill>
                <a:schemeClr val="accent6">
                  <a:lumMod val="50000"/>
                </a:schemeClr>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118050" y="6111254"/>
            <a:ext cx="1654491" cy="461665"/>
          </a:xfrm>
          <a:prstGeom prst="rect">
            <a:avLst/>
          </a:prstGeom>
          <a:noFill/>
        </p:spPr>
        <p:txBody>
          <a:bodyPr wrap="square" rtlCol="0">
            <a:spAutoFit/>
          </a:bodyPr>
          <a:lstStyle/>
          <a:p>
            <a:pPr lvl="0">
              <a:defRPr/>
            </a:pPr>
            <a:r>
              <a:rPr lang="en-US" sz="2400" b="1">
                <a:solidFill>
                  <a:srgbClr val="C00000"/>
                </a:solidFill>
                <a:latin typeface="Roboto" panose="02000000000000000000" pitchFamily="2" charset="0"/>
                <a:ea typeface="Roboto" panose="02000000000000000000" pitchFamily="2" charset="0"/>
              </a:rPr>
              <a:t>Hạn chế</a:t>
            </a:r>
            <a:endParaRPr kumimoji="0" lang="en-US" altLang="zh-CN" sz="24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481123" y="6396335"/>
            <a:ext cx="2999831" cy="461665"/>
          </a:xfrm>
          <a:prstGeom prst="rect">
            <a:avLst/>
          </a:prstGeom>
          <a:noFill/>
        </p:spPr>
        <p:txBody>
          <a:bodyPr wrap="square" rtlCol="0">
            <a:spAutoFit/>
          </a:bodyPr>
          <a:lstStyle/>
          <a:p>
            <a:pPr lvl="0">
              <a:defRPr/>
            </a:pPr>
            <a:r>
              <a:rPr lang="vi-VN" sz="12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12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12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879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000"/>
                                        <p:tgtEl>
                                          <p:spTgt spid="43"/>
                                        </p:tgtEl>
                                      </p:cBhvr>
                                    </p:animEffect>
                                    <p:anim calcmode="lin" valueType="num">
                                      <p:cBhvr>
                                        <p:cTn id="11" dur="1000" fill="hold"/>
                                        <p:tgtEl>
                                          <p:spTgt spid="43"/>
                                        </p:tgtEl>
                                        <p:attrNameLst>
                                          <p:attrName>ppt_x</p:attrName>
                                        </p:attrNameLst>
                                      </p:cBhvr>
                                      <p:tavLst>
                                        <p:tav tm="0">
                                          <p:val>
                                            <p:strVal val="#ppt_x"/>
                                          </p:val>
                                        </p:tav>
                                        <p:tav tm="100000">
                                          <p:val>
                                            <p:strVal val="#ppt_x"/>
                                          </p:val>
                                        </p:tav>
                                      </p:tavLst>
                                    </p:anim>
                                    <p:anim calcmode="lin" valueType="num">
                                      <p:cBhvr>
                                        <p:cTn id="12" dur="1000" fill="hold"/>
                                        <p:tgtEl>
                                          <p:spTgt spid="43"/>
                                        </p:tgtEl>
                                        <p:attrNameLst>
                                          <p:attrName>ppt_y</p:attrName>
                                        </p:attrNameLst>
                                      </p:cBhvr>
                                      <p:tavLst>
                                        <p:tav tm="0">
                                          <p:val>
                                            <p:strVal val="#ppt_y+.1"/>
                                          </p:val>
                                        </p:tav>
                                        <p:tav tm="100000">
                                          <p:val>
                                            <p:strVal val="#ppt_y"/>
                                          </p:val>
                                        </p:tav>
                                      </p:tavLst>
                                    </p:anim>
                                  </p:childTnLst>
                                </p:cTn>
                              </p:par>
                              <p:par>
                                <p:cTn id="13" presetID="16" presetClass="entr" presetSubtype="4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2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righ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22" presetClass="entr" presetSubtype="2"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22" presetClass="entr" presetSubtype="2"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par>
                                <p:cTn id="73" presetID="22" presetClass="entr" presetSubtype="8"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22" presetClass="entr" presetSubtype="8"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par>
                                <p:cTn id="93" presetID="22" presetClass="entr" presetSubtype="8"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ppt_w</p:attrName>
                                        </p:attrNameLst>
                                      </p:cBhvr>
                                      <p:tavLst>
                                        <p:tav tm="0">
                                          <p:val>
                                            <p:fltVal val="0"/>
                                          </p:val>
                                        </p:tav>
                                        <p:tav tm="100000">
                                          <p:val>
                                            <p:strVal val="#ppt_w"/>
                                          </p:val>
                                        </p:tav>
                                      </p:tavLst>
                                    </p:anim>
                                    <p:anim calcmode="lin" valueType="num">
                                      <p:cBhvr>
                                        <p:cTn id="101" dur="500" fill="hold"/>
                                        <p:tgtEl>
                                          <p:spTgt spid="22"/>
                                        </p:tgtEl>
                                        <p:attrNameLst>
                                          <p:attrName>ppt_h</p:attrName>
                                        </p:attrNameLst>
                                      </p:cBhvr>
                                      <p:tavLst>
                                        <p:tav tm="0">
                                          <p:val>
                                            <p:fltVal val="0"/>
                                          </p:val>
                                        </p:tav>
                                        <p:tav tm="100000">
                                          <p:val>
                                            <p:strVal val="#ppt_h"/>
                                          </p:val>
                                        </p:tav>
                                      </p:tavLst>
                                    </p:anim>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500"/>
                                        <p:tgtEl>
                                          <p:spTgt spid="2"/>
                                        </p:tgtEl>
                                      </p:cBhvr>
                                    </p:animEffect>
                                  </p:childTnLst>
                                </p:cTn>
                              </p:par>
                              <p:par>
                                <p:cTn id="106" presetID="53" presetClass="entr" presetSubtype="16"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p:cTn id="108" dur="500" fill="hold"/>
                                        <p:tgtEl>
                                          <p:spTgt spid="33"/>
                                        </p:tgtEl>
                                        <p:attrNameLst>
                                          <p:attrName>ppt_w</p:attrName>
                                        </p:attrNameLst>
                                      </p:cBhvr>
                                      <p:tavLst>
                                        <p:tav tm="0">
                                          <p:val>
                                            <p:fltVal val="0"/>
                                          </p:val>
                                        </p:tav>
                                        <p:tav tm="100000">
                                          <p:val>
                                            <p:strVal val="#ppt_w"/>
                                          </p:val>
                                        </p:tav>
                                      </p:tavLst>
                                    </p:anim>
                                    <p:anim calcmode="lin" valueType="num">
                                      <p:cBhvr>
                                        <p:cTn id="109" dur="500" fill="hold"/>
                                        <p:tgtEl>
                                          <p:spTgt spid="33"/>
                                        </p:tgtEl>
                                        <p:attrNameLst>
                                          <p:attrName>ppt_h</p:attrName>
                                        </p:attrNameLst>
                                      </p:cBhvr>
                                      <p:tavLst>
                                        <p:tav tm="0">
                                          <p:val>
                                            <p:fltVal val="0"/>
                                          </p:val>
                                        </p:tav>
                                        <p:tav tm="100000">
                                          <p:val>
                                            <p:strVal val="#ppt_h"/>
                                          </p:val>
                                        </p:tav>
                                      </p:tavLst>
                                    </p:anim>
                                    <p:animEffect transition="in" filter="fade">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500" fill="hold"/>
                                        <p:tgtEl>
                                          <p:spTgt spid="34"/>
                                        </p:tgtEl>
                                        <p:attrNameLst>
                                          <p:attrName>ppt_w</p:attrName>
                                        </p:attrNameLst>
                                      </p:cBhvr>
                                      <p:tavLst>
                                        <p:tav tm="0">
                                          <p:val>
                                            <p:fltVal val="0"/>
                                          </p:val>
                                        </p:tav>
                                        <p:tav tm="100000">
                                          <p:val>
                                            <p:strVal val="#ppt_w"/>
                                          </p:val>
                                        </p:tav>
                                      </p:tavLst>
                                    </p:anim>
                                    <p:anim calcmode="lin" valueType="num">
                                      <p:cBhvr>
                                        <p:cTn id="116" dur="500" fill="hold"/>
                                        <p:tgtEl>
                                          <p:spTgt spid="34"/>
                                        </p:tgtEl>
                                        <p:attrNameLst>
                                          <p:attrName>ppt_h</p:attrName>
                                        </p:attrNameLst>
                                      </p:cBhvr>
                                      <p:tavLst>
                                        <p:tav tm="0">
                                          <p:val>
                                            <p:fltVal val="0"/>
                                          </p:val>
                                        </p:tav>
                                        <p:tav tm="100000">
                                          <p:val>
                                            <p:strVal val="#ppt_h"/>
                                          </p:val>
                                        </p:tav>
                                      </p:tavLst>
                                    </p:anim>
                                    <p:animEffect transition="in" filter="fade">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500" fill="hold"/>
                                        <p:tgtEl>
                                          <p:spTgt spid="42"/>
                                        </p:tgtEl>
                                        <p:attrNameLst>
                                          <p:attrName>ppt_w</p:attrName>
                                        </p:attrNameLst>
                                      </p:cBhvr>
                                      <p:tavLst>
                                        <p:tav tm="0">
                                          <p:val>
                                            <p:fltVal val="0"/>
                                          </p:val>
                                        </p:tav>
                                        <p:tav tm="100000">
                                          <p:val>
                                            <p:strVal val="#ppt_w"/>
                                          </p:val>
                                        </p:tav>
                                      </p:tavLst>
                                    </p:anim>
                                    <p:anim calcmode="lin" valueType="num">
                                      <p:cBhvr>
                                        <p:cTn id="123" dur="500" fill="hold"/>
                                        <p:tgtEl>
                                          <p:spTgt spid="42"/>
                                        </p:tgtEl>
                                        <p:attrNameLst>
                                          <p:attrName>ppt_h</p:attrName>
                                        </p:attrNameLst>
                                      </p:cBhvr>
                                      <p:tavLst>
                                        <p:tav tm="0">
                                          <p:val>
                                            <p:fltVal val="0"/>
                                          </p:val>
                                        </p:tav>
                                        <p:tav tm="100000">
                                          <p:val>
                                            <p:strVal val="#ppt_h"/>
                                          </p:val>
                                        </p:tav>
                                      </p:tavLst>
                                    </p:anim>
                                    <p:animEffect transition="in" filter="fade">
                                      <p:cBhvr>
                                        <p:cTn id="1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17"/>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17"/>
                                        </p:tgtEl>
                                        <p:attrNameLst>
                                          <p:attrName>fillcolor</p:attrName>
                                        </p:attrNameLst>
                                      </p:cBhvr>
                                      <p:to>
                                        <a:srgbClr val="00B050"/>
                                      </p:to>
                                    </p:animClr>
                                    <p:set>
                                      <p:cBhvr>
                                        <p:cTn id="130" dur="2000" fill="hold"/>
                                        <p:tgtEl>
                                          <p:spTgt spid="17"/>
                                        </p:tgtEl>
                                        <p:attrNameLst>
                                          <p:attrName>fill.type</p:attrName>
                                        </p:attrNameLst>
                                      </p:cBhvr>
                                      <p:to>
                                        <p:strVal val="solid"/>
                                      </p:to>
                                    </p:set>
                                    <p:set>
                                      <p:cBhvr>
                                        <p:cTn id="131"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32" restart="whenNotActive" fill="hold" evtFilter="cancelBubble" nodeType="interactiveSeq">
                <p:stCondLst>
                  <p:cond evt="onClick" delay="0">
                    <p:tgtEl>
                      <p:spTgt spid="21"/>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21"/>
                                        </p:tgtEl>
                                        <p:attrNameLst>
                                          <p:attrName>fillcolor</p:attrName>
                                        </p:attrNameLst>
                                      </p:cBhvr>
                                      <p:to>
                                        <a:srgbClr val="00B050"/>
                                      </p:to>
                                    </p:animClr>
                                    <p:set>
                                      <p:cBhvr>
                                        <p:cTn id="137" dur="2000" fill="hold"/>
                                        <p:tgtEl>
                                          <p:spTgt spid="21"/>
                                        </p:tgtEl>
                                        <p:attrNameLst>
                                          <p:attrName>fill.type</p:attrName>
                                        </p:attrNameLst>
                                      </p:cBhvr>
                                      <p:to>
                                        <p:strVal val="solid"/>
                                      </p:to>
                                    </p:set>
                                    <p:set>
                                      <p:cBhvr>
                                        <p:cTn id="13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39" restart="whenNotActive" fill="hold" evtFilter="cancelBubble" nodeType="interactiveSeq">
                <p:stCondLst>
                  <p:cond evt="onClick" delay="0">
                    <p:tgtEl>
                      <p:spTgt spid="35"/>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2000" fill="hold"/>
                                        <p:tgtEl>
                                          <p:spTgt spid="35"/>
                                        </p:tgtEl>
                                        <p:attrNameLst>
                                          <p:attrName>fillcolor</p:attrName>
                                        </p:attrNameLst>
                                      </p:cBhvr>
                                      <p:to>
                                        <a:srgbClr val="00B050"/>
                                      </p:to>
                                    </p:animClr>
                                    <p:set>
                                      <p:cBhvr>
                                        <p:cTn id="144" dur="2000" fill="hold"/>
                                        <p:tgtEl>
                                          <p:spTgt spid="35"/>
                                        </p:tgtEl>
                                        <p:attrNameLst>
                                          <p:attrName>fill.type</p:attrName>
                                        </p:attrNameLst>
                                      </p:cBhvr>
                                      <p:to>
                                        <p:strVal val="solid"/>
                                      </p:to>
                                    </p:set>
                                    <p:set>
                                      <p:cBhvr>
                                        <p:cTn id="145" dur="20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24"/>
                                        </p:tgtEl>
                                        <p:attrNameLst>
                                          <p:attrName>fillcolor</p:attrName>
                                        </p:attrNameLst>
                                      </p:cBhvr>
                                      <p:to>
                                        <a:srgbClr val="00B050"/>
                                      </p:to>
                                    </p:animClr>
                                    <p:set>
                                      <p:cBhvr>
                                        <p:cTn id="151" dur="2000" fill="hold"/>
                                        <p:tgtEl>
                                          <p:spTgt spid="24"/>
                                        </p:tgtEl>
                                        <p:attrNameLst>
                                          <p:attrName>fill.type</p:attrName>
                                        </p:attrNameLst>
                                      </p:cBhvr>
                                      <p:to>
                                        <p:strVal val="solid"/>
                                      </p:to>
                                    </p:set>
                                    <p:set>
                                      <p:cBhvr>
                                        <p:cTn id="152"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53" restart="whenNotActive" fill="hold" evtFilter="cancelBubble" nodeType="interactiveSeq">
                <p:stCondLst>
                  <p:cond evt="onClick" delay="0">
                    <p:tgtEl>
                      <p:spTgt spid="25"/>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2000" fill="hold"/>
                                        <p:tgtEl>
                                          <p:spTgt spid="25"/>
                                        </p:tgtEl>
                                        <p:attrNameLst>
                                          <p:attrName>fillcolor</p:attrName>
                                        </p:attrNameLst>
                                      </p:cBhvr>
                                      <p:to>
                                        <a:srgbClr val="00B050"/>
                                      </p:to>
                                    </p:animClr>
                                    <p:set>
                                      <p:cBhvr>
                                        <p:cTn id="158" dur="2000" fill="hold"/>
                                        <p:tgtEl>
                                          <p:spTgt spid="25"/>
                                        </p:tgtEl>
                                        <p:attrNameLst>
                                          <p:attrName>fill.type</p:attrName>
                                        </p:attrNameLst>
                                      </p:cBhvr>
                                      <p:to>
                                        <p:strVal val="solid"/>
                                      </p:to>
                                    </p:set>
                                    <p:set>
                                      <p:cBhvr>
                                        <p:cTn id="159"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0"/>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2000" fill="hold"/>
                                        <p:tgtEl>
                                          <p:spTgt spid="20"/>
                                        </p:tgtEl>
                                        <p:attrNameLst>
                                          <p:attrName>fillcolor</p:attrName>
                                        </p:attrNameLst>
                                      </p:cBhvr>
                                      <p:to>
                                        <a:srgbClr val="FF0000"/>
                                      </p:to>
                                    </p:animClr>
                                    <p:set>
                                      <p:cBhvr>
                                        <p:cTn id="165" dur="2000" fill="hold"/>
                                        <p:tgtEl>
                                          <p:spTgt spid="20"/>
                                        </p:tgtEl>
                                        <p:attrNameLst>
                                          <p:attrName>fill.type</p:attrName>
                                        </p:attrNameLst>
                                      </p:cBhvr>
                                      <p:to>
                                        <p:strVal val="solid"/>
                                      </p:to>
                                    </p:set>
                                    <p:set>
                                      <p:cBhvr>
                                        <p:cTn id="16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7" restart="whenNotActive" fill="hold" evtFilter="cancelBubble" nodeType="interactiveSeq">
                <p:stCondLst>
                  <p:cond evt="onClick" delay="0">
                    <p:tgtEl>
                      <p:spTgt spid="16"/>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2000" fill="hold"/>
                                        <p:tgtEl>
                                          <p:spTgt spid="16"/>
                                        </p:tgtEl>
                                        <p:attrNameLst>
                                          <p:attrName>fillcolor</p:attrName>
                                        </p:attrNameLst>
                                      </p:cBhvr>
                                      <p:to>
                                        <a:srgbClr val="FF0000"/>
                                      </p:to>
                                    </p:animClr>
                                    <p:set>
                                      <p:cBhvr>
                                        <p:cTn id="172" dur="2000" fill="hold"/>
                                        <p:tgtEl>
                                          <p:spTgt spid="16"/>
                                        </p:tgtEl>
                                        <p:attrNameLst>
                                          <p:attrName>fill.type</p:attrName>
                                        </p:attrNameLst>
                                      </p:cBhvr>
                                      <p:to>
                                        <p:strVal val="solid"/>
                                      </p:to>
                                    </p:set>
                                    <p:set>
                                      <p:cBhvr>
                                        <p:cTn id="173"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74" restart="whenNotActive" fill="hold" evtFilter="cancelBubble" nodeType="interactiveSeq">
                <p:stCondLst>
                  <p:cond evt="onClick" delay="0">
                    <p:tgtEl>
                      <p:spTgt spid="23"/>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23"/>
                                        </p:tgtEl>
                                        <p:attrNameLst>
                                          <p:attrName>fillcolor</p:attrName>
                                        </p:attrNameLst>
                                      </p:cBhvr>
                                      <p:to>
                                        <a:srgbClr val="FF0000"/>
                                      </p:to>
                                    </p:animClr>
                                    <p:set>
                                      <p:cBhvr>
                                        <p:cTn id="179" dur="2000" fill="hold"/>
                                        <p:tgtEl>
                                          <p:spTgt spid="23"/>
                                        </p:tgtEl>
                                        <p:attrNameLst>
                                          <p:attrName>fill.type</p:attrName>
                                        </p:attrNameLst>
                                      </p:cBhvr>
                                      <p:to>
                                        <p:strVal val="solid"/>
                                      </p:to>
                                    </p:set>
                                    <p:set>
                                      <p:cBhvr>
                                        <p:cTn id="180"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 grpId="0" animBg="1"/>
      <p:bldP spid="117" grpId="0"/>
      <p:bldP spid="35" grpId="0"/>
      <p:bldP spid="22" grpId="0"/>
      <p:bldP spid="16" grpId="0"/>
      <p:bldP spid="20" grpId="0"/>
      <p:bldP spid="17" grpId="0"/>
      <p:bldP spid="21" grpId="0"/>
      <p:bldP spid="23" grpId="0"/>
      <p:bldP spid="24" grpId="0"/>
      <p:bldP spid="25" grpId="0"/>
      <p:bldP spid="34"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03759" y="137948"/>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22" name="TextBox 21"/>
          <p:cNvSpPr txBox="1"/>
          <p:nvPr/>
        </p:nvSpPr>
        <p:spPr>
          <a:xfrm>
            <a:off x="3077349" y="1799540"/>
            <a:ext cx="6317672"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Chế độ ăn uống hằng ngày </a:t>
            </a:r>
            <a:r>
              <a:rPr lang="en-US" sz="2400">
                <a:solidFill>
                  <a:schemeClr val="bg1"/>
                </a:solidFill>
                <a:latin typeface="Roboto" panose="02000000000000000000" pitchFamily="2" charset="0"/>
                <a:ea typeface="Roboto" panose="02000000000000000000" pitchFamily="2" charset="0"/>
              </a:rPr>
              <a:t>của em </a:t>
            </a:r>
            <a:r>
              <a:rPr lang="vi-VN" sz="2400">
                <a:solidFill>
                  <a:schemeClr val="bg1"/>
                </a:solidFill>
                <a:latin typeface="Roboto" panose="02000000000000000000" pitchFamily="2" charset="0"/>
                <a:ea typeface="Roboto" panose="02000000000000000000" pitchFamily="2" charset="0"/>
              </a:rPr>
              <a:t>đã cân bằng và lành mạnh chưa? 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000" y="1303099"/>
            <a:ext cx="1676400" cy="2114550"/>
          </a:xfrm>
          <a:prstGeom prst="rect">
            <a:avLst/>
          </a:prstGeom>
        </p:spPr>
      </p:pic>
      <p:sp>
        <p:nvSpPr>
          <p:cNvPr id="36" name="TextBox 35"/>
          <p:cNvSpPr txBox="1"/>
          <p:nvPr/>
        </p:nvSpPr>
        <p:spPr>
          <a:xfrm>
            <a:off x="6091547" y="4568729"/>
            <a:ext cx="4740976" cy="1200329"/>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Nêu một số điều cần thay đổi, điều chỉnh để đảm bảo chế độ ăn uống cân</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bằng và lành mạnh</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7693" t="8225" r="7991" b="7859"/>
          <a:stretch/>
        </p:blipFill>
        <p:spPr>
          <a:xfrm>
            <a:off x="1743307" y="2630537"/>
            <a:ext cx="4164034" cy="4144299"/>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90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2"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4" y="1669312"/>
            <a:ext cx="10611293"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425690" y="2005337"/>
            <a:ext cx="9346019"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Thế nào là ăn uống cân bằng và lành mạnh?</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Ăn uống cân bằng và lành mạnh có lợi ích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Nhìn vào Tháp dinh dưỡng (Tr.60 SGK) hãy cho biết:</a:t>
            </a:r>
          </a:p>
          <a:p>
            <a:r>
              <a:rPr lang="vi-VN" sz="2400">
                <a:latin typeface="Roboto" panose="02000000000000000000" pitchFamily="2" charset="0"/>
                <a:ea typeface="Roboto" panose="02000000000000000000" pitchFamily="2" charset="0"/>
              </a:rPr>
              <a:t>a. Trẻ trung bình một ngày nên ăn .…..….…. muối, …………</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 trái cây,  …….……. đường. Trẻ cần 400 ml đến 600 ml…………..…….………,</a:t>
            </a:r>
          </a:p>
          <a:p>
            <a:r>
              <a:rPr lang="vi-VN" sz="2400">
                <a:latin typeface="Roboto" panose="02000000000000000000" pitchFamily="2" charset="0"/>
                <a:ea typeface="Roboto" panose="02000000000000000000" pitchFamily="2" charset="0"/>
              </a:rPr>
              <a:t>150 g đến 250 g……………….……………..………………………………………………………</a:t>
            </a:r>
          </a:p>
        </p:txBody>
      </p:sp>
      <p:sp>
        <p:nvSpPr>
          <p:cNvPr id="7" name="TextBox 6"/>
          <p:cNvSpPr txBox="1"/>
          <p:nvPr/>
        </p:nvSpPr>
        <p:spPr>
          <a:xfrm>
            <a:off x="1639106" y="2298848"/>
            <a:ext cx="73454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a:t>
            </a:r>
            <a:r>
              <a:rPr lang="en-US" sz="2400">
                <a:solidFill>
                  <a:srgbClr val="FF0000"/>
                </a:solidFill>
                <a:latin typeface="Roboto" panose="02000000000000000000" pitchFamily="2" charset="0"/>
                <a:ea typeface="Roboto" panose="02000000000000000000" pitchFamily="2" charset="0"/>
              </a:rPr>
              <a:t>là ăn uống đủ chất dinh dưỡng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1446685" y="3366759"/>
            <a:ext cx="91965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đảm</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bảo nhu cầu năng lượng cần thiết cho cơ thể</a:t>
            </a:r>
            <a:r>
              <a:rPr lang="en-US" sz="2400">
                <a:solidFill>
                  <a:srgbClr val="FF0000"/>
                </a:solidFill>
                <a:latin typeface="Roboto" panose="02000000000000000000" pitchFamily="2" charset="0"/>
                <a:ea typeface="Roboto" panose="02000000000000000000" pitchFamily="2" charset="0"/>
              </a:rPr>
              <a:t>, giúp không bị suy dinh dưỡng hoặc thừa cân</a:t>
            </a:r>
          </a:p>
        </p:txBody>
      </p:sp>
      <p:sp>
        <p:nvSpPr>
          <p:cNvPr id="9" name="TextBox 8"/>
          <p:cNvSpPr txBox="1"/>
          <p:nvPr/>
        </p:nvSpPr>
        <p:spPr>
          <a:xfrm>
            <a:off x="6044938" y="4532707"/>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4g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8013231" y="4499795"/>
            <a:ext cx="249545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150 g đến 250 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449151" y="4884399"/>
            <a:ext cx="1400121" cy="461665"/>
          </a:xfrm>
          <a:prstGeom prst="rect">
            <a:avLst/>
          </a:prstGeom>
          <a:noFill/>
        </p:spPr>
        <p:txBody>
          <a:bodyPr wrap="square" rtlCol="0">
            <a:spAutoFit/>
          </a:bodyPr>
          <a:lstStyle/>
          <a:p>
            <a:pPr lvl="0" algn="just">
              <a:defRPr/>
            </a:pPr>
            <a:r>
              <a:rPr lang="en-US" sz="2400" dirty="0" err="1">
                <a:solidFill>
                  <a:srgbClr val="FF0000"/>
                </a:solidFill>
                <a:latin typeface="Roboto" panose="02000000000000000000" pitchFamily="2" charset="0"/>
                <a:ea typeface="Roboto" panose="02000000000000000000" pitchFamily="2" charset="0"/>
              </a:rPr>
              <a:t>dưới</a:t>
            </a:r>
            <a:r>
              <a:rPr lang="en-US" sz="2400" dirty="0">
                <a:solidFill>
                  <a:srgbClr val="FF0000"/>
                </a:solidFill>
                <a:latin typeface="Roboto" panose="02000000000000000000" pitchFamily="2" charset="0"/>
                <a:ea typeface="Roboto" panose="02000000000000000000" pitchFamily="2" charset="0"/>
              </a:rPr>
              <a:t> 15g</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8437861" y="4860618"/>
            <a:ext cx="3109095"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và chế phẩm sữa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3761395" y="5260972"/>
            <a:ext cx="2554345" cy="461665"/>
          </a:xfrm>
          <a:prstGeom prst="rect">
            <a:avLst/>
          </a:prstGeom>
          <a:noFill/>
        </p:spPr>
        <p:txBody>
          <a:bodyPr wrap="square" rtlCol="0">
            <a:spAutoFit/>
          </a:bodyPr>
          <a:lstStyle/>
          <a:p>
            <a:pPr lvl="0" algn="just">
              <a:defRPr/>
            </a:pPr>
            <a:r>
              <a:rPr lang="pt-BR" sz="2400">
                <a:solidFill>
                  <a:srgbClr val="FF0000"/>
                </a:solidFill>
                <a:latin typeface="Roboto" panose="02000000000000000000" pitchFamily="2" charset="0"/>
                <a:ea typeface="Roboto" panose="02000000000000000000" pitchFamily="2" charset="0"/>
              </a:rPr>
              <a:t>rau lá, rau củ quả </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370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P spid="10"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 xmlns:a16="http://schemas.microsoft.com/office/drawing/2014/main" id="{A3F7A128-8DC9-0780-4BD4-567F89EC53C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26">
            <a:extLst>
              <a:ext uri="{FF2B5EF4-FFF2-40B4-BE49-F238E27FC236}">
                <a16:creationId xmlns="" xmlns:a16="http://schemas.microsoft.com/office/drawing/2014/main" id="{BF4BDC58-2278-8816-389C-AC675B976FFF}"/>
              </a:ext>
            </a:extLst>
          </p:cNvPr>
          <p:cNvSpPr/>
          <p:nvPr/>
        </p:nvSpPr>
        <p:spPr>
          <a:xfrm rot="958659">
            <a:off x="2132664" y="374977"/>
            <a:ext cx="2367743" cy="1302259"/>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28">
            <a:extLst>
              <a:ext uri="{FF2B5EF4-FFF2-40B4-BE49-F238E27FC236}">
                <a16:creationId xmlns="" xmlns:a16="http://schemas.microsoft.com/office/drawing/2014/main" id="{719CEA0C-4DCA-0B1C-1653-5BA19E4ABDC7}"/>
              </a:ext>
            </a:extLst>
          </p:cNvPr>
          <p:cNvSpPr/>
          <p:nvPr/>
        </p:nvSpPr>
        <p:spPr>
          <a:xfrm rot="4924469">
            <a:off x="424965" y="-629425"/>
            <a:ext cx="1865049" cy="2546141"/>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29">
            <a:extLst>
              <a:ext uri="{FF2B5EF4-FFF2-40B4-BE49-F238E27FC236}">
                <a16:creationId xmlns="" xmlns:a16="http://schemas.microsoft.com/office/drawing/2014/main" id="{25EC5FB5-E8ED-0C71-868E-5118C8FF8CEF}"/>
              </a:ext>
            </a:extLst>
          </p:cNvPr>
          <p:cNvSpPr/>
          <p:nvPr/>
        </p:nvSpPr>
        <p:spPr>
          <a:xfrm rot="2171360">
            <a:off x="364322" y="1859643"/>
            <a:ext cx="1135337" cy="2226151"/>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30">
            <a:extLst>
              <a:ext uri="{FF2B5EF4-FFF2-40B4-BE49-F238E27FC236}">
                <a16:creationId xmlns="" xmlns:a16="http://schemas.microsoft.com/office/drawing/2014/main" id="{FF55FDD2-3FA2-81BB-49F2-F67E3590CF3D}"/>
              </a:ext>
            </a:extLst>
          </p:cNvPr>
          <p:cNvSpPr/>
          <p:nvPr/>
        </p:nvSpPr>
        <p:spPr>
          <a:xfrm>
            <a:off x="10361876" y="5718281"/>
            <a:ext cx="1830124" cy="1338278"/>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31">
            <a:extLst>
              <a:ext uri="{FF2B5EF4-FFF2-40B4-BE49-F238E27FC236}">
                <a16:creationId xmlns="" xmlns:a16="http://schemas.microsoft.com/office/drawing/2014/main" id="{832B1C66-3250-681D-78AF-2012BC146107}"/>
              </a:ext>
            </a:extLst>
          </p:cNvPr>
          <p:cNvSpPr/>
          <p:nvPr/>
        </p:nvSpPr>
        <p:spPr>
          <a:xfrm rot="-1756279">
            <a:off x="10832589" y="322555"/>
            <a:ext cx="1569472" cy="1290891"/>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32">
            <a:extLst>
              <a:ext uri="{FF2B5EF4-FFF2-40B4-BE49-F238E27FC236}">
                <a16:creationId xmlns="" xmlns:a16="http://schemas.microsoft.com/office/drawing/2014/main" id="{BAFEB23E-64DB-50C0-951C-3AD61100BA06}"/>
              </a:ext>
            </a:extLst>
          </p:cNvPr>
          <p:cNvSpPr/>
          <p:nvPr/>
        </p:nvSpPr>
        <p:spPr>
          <a:xfrm>
            <a:off x="7945676" y="6172200"/>
            <a:ext cx="1773516" cy="982085"/>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4" name="Picture 13">
            <a:extLst>
              <a:ext uri="{FF2B5EF4-FFF2-40B4-BE49-F238E27FC236}">
                <a16:creationId xmlns="" xmlns:a16="http://schemas.microsoft.com/office/drawing/2014/main" id="{08C54F2B-2CCE-C2C8-C203-95121DA167E7}"/>
              </a:ext>
            </a:extLst>
          </p:cNvPr>
          <p:cNvPicPr>
            <a:picLocks noChangeAspect="1"/>
          </p:cNvPicPr>
          <p:nvPr/>
        </p:nvPicPr>
        <p:blipFill>
          <a:blip r:embed="rId15"/>
          <a:stretch>
            <a:fillRect/>
          </a:stretch>
        </p:blipFill>
        <p:spPr>
          <a:xfrm>
            <a:off x="4167013" y="289228"/>
            <a:ext cx="8450437" cy="1473756"/>
          </a:xfrm>
          <a:prstGeom prst="rect">
            <a:avLst/>
          </a:prstGeom>
        </p:spPr>
      </p:pic>
      <p:graphicFrame>
        <p:nvGraphicFramePr>
          <p:cNvPr id="15" name="Diagram 14">
            <a:extLst>
              <a:ext uri="{FF2B5EF4-FFF2-40B4-BE49-F238E27FC236}">
                <a16:creationId xmlns="" xmlns:a16="http://schemas.microsoft.com/office/drawing/2014/main" id="{9B1FF0DC-CF25-C8FF-A268-23769874622F}"/>
              </a:ext>
            </a:extLst>
          </p:cNvPr>
          <p:cNvGraphicFramePr/>
          <p:nvPr>
            <p:extLst>
              <p:ext uri="{D42A27DB-BD31-4B8C-83A1-F6EECF244321}">
                <p14:modId xmlns:p14="http://schemas.microsoft.com/office/powerpoint/2010/main" val="1252225807"/>
              </p:ext>
            </p:extLst>
          </p:nvPr>
        </p:nvGraphicFramePr>
        <p:xfrm>
          <a:off x="2711815" y="1932868"/>
          <a:ext cx="9480185" cy="4903856"/>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4" name="Freeform 27">
            <a:extLst>
              <a:ext uri="{FF2B5EF4-FFF2-40B4-BE49-F238E27FC236}">
                <a16:creationId xmlns="" xmlns:a16="http://schemas.microsoft.com/office/drawing/2014/main" id="{07B9F0A3-C4EC-663D-33ED-2B7F08114DEC}"/>
              </a:ext>
            </a:extLst>
          </p:cNvPr>
          <p:cNvSpPr/>
          <p:nvPr/>
        </p:nvSpPr>
        <p:spPr>
          <a:xfrm rot="-1500758">
            <a:off x="975459" y="3863088"/>
            <a:ext cx="1890043" cy="1611262"/>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Tree>
    <p:extLst>
      <p:ext uri="{BB962C8B-B14F-4D97-AF65-F5344CB8AC3E}">
        <p14:creationId xmlns:p14="http://schemas.microsoft.com/office/powerpoint/2010/main" val="1173072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B725248E-A0D6-AD5A-5800-9A78FC7887FD}"/>
              </a:ext>
            </a:extLst>
          </p:cNvPr>
          <p:cNvSpPr txBox="1"/>
          <p:nvPr/>
        </p:nvSpPr>
        <p:spPr>
          <a:xfrm>
            <a:off x="3040821" y="620201"/>
            <a:ext cx="583809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 xmlns:a16="http://schemas.microsoft.com/office/drawing/2014/main" id="{8D375CCE-294A-4A06-B090-A5CB539AC2CB}"/>
              </a:ext>
            </a:extLst>
          </p:cNvPr>
          <p:cNvSpPr/>
          <p:nvPr/>
        </p:nvSpPr>
        <p:spPr>
          <a:xfrm>
            <a:off x="1319689" y="1397666"/>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a:extLst>
              <a:ext uri="{FF2B5EF4-FFF2-40B4-BE49-F238E27FC236}">
                <a16:creationId xmlns=""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5"/>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 xmlns:a16="http://schemas.microsoft.com/office/drawing/2014/main" id="{2F0B38A0-9C2A-CC9E-621D-1963F69D0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 xmlns:a16="http://schemas.microsoft.com/office/drawing/2014/main"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9"/>
          <a:stretch>
            <a:fillRect/>
          </a:stretch>
        </p:blipFill>
        <p:spPr>
          <a:xfrm>
            <a:off x="3799590" y="4210059"/>
            <a:ext cx="1843768" cy="1156175"/>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38409" y="1315242"/>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CÙNG</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VẬN ĐỘNG NÀO!</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3" name="chiếc bụng đó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63981" y="2478836"/>
            <a:ext cx="6779492" cy="3813464"/>
          </a:xfrm>
          <a:prstGeom prst="rect">
            <a:avLst/>
          </a:prstGeom>
        </p:spPr>
      </p:pic>
      <p:sp>
        <p:nvSpPr>
          <p:cNvPr id="5" name="TextBox 4"/>
          <p:cNvSpPr txBox="1"/>
          <p:nvPr/>
        </p:nvSpPr>
        <p:spPr>
          <a:xfrm>
            <a:off x="3341440" y="441057"/>
            <a:ext cx="4931552"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3"/>
                </p:tgtEl>
              </p:cMediaNode>
            </p:video>
          </p:childTnLst>
        </p:cTn>
      </p:par>
    </p:tnLst>
    <p:bldLst>
      <p:bldP spid="11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6" name="TextBox 5">
            <a:extLst>
              <a:ext uri="{FF2B5EF4-FFF2-40B4-BE49-F238E27FC236}">
                <a16:creationId xmlns=""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85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THI KỂ TÊN MÓN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2513865" y="2156017"/>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9789" l="2174" r="91639">
                        <a14:foregroundMark x1="22074" y1="30021" x2="41973" y2="39323"/>
                        <a14:foregroundMark x1="21739" y1="32347" x2="25251" y2="34884"/>
                        <a14:foregroundMark x1="55351" y1="10782" x2="62876" y2="14165"/>
                        <a14:foregroundMark x1="70903" y1="23890" x2="71405" y2="34038"/>
                        <a14:foregroundMark x1="16890" y1="52854" x2="20401" y2="60677"/>
                        <a14:foregroundMark x1="34281" y1="78224" x2="37793" y2="84567"/>
                        <a14:foregroundMark x1="11204" y1="70190" x2="16221" y2="96829"/>
                        <a14:foregroundMark x1="12876" y1="68710" x2="21405" y2="75264"/>
                        <a14:foregroundMark x1="8863" y1="74207" x2="10870" y2="80338"/>
                        <a14:foregroundMark x1="18896" y1="74207" x2="22742" y2="77801"/>
                        <a14:foregroundMark x1="14883" y1="66173" x2="20401" y2="69345"/>
                        <a14:foregroundMark x1="7860" y1="68499" x2="15217" y2="72304"/>
                        <a14:foregroundMark x1="5351" y1="73573" x2="7692" y2="79493"/>
                        <a14:foregroundMark x1="24080" y1="88584" x2="26087" y2="86469"/>
                        <a14:foregroundMark x1="9365" y1="92389" x2="14883" y2="93658"/>
                        <a14:foregroundMark x1="9197" y1="94292" x2="8863" y2="95560"/>
                        <a14:foregroundMark x1="7692" y1="95772" x2="7860" y2="98097"/>
                        <a14:foregroundMark x1="78428" y1="70190" x2="80100" y2="93658"/>
                        <a14:foregroundMark x1="83779" y1="69345" x2="82609" y2="85835"/>
                        <a14:foregroundMark x1="75753" y1="67653" x2="89967" y2="73150"/>
                        <a14:foregroundMark x1="82441" y1="66385" x2="86622" y2="72516"/>
                        <a14:foregroundMark x1="84783" y1="66596" x2="89130" y2="72516"/>
                        <a14:foregroundMark x1="74582" y1="76533" x2="76254" y2="82241"/>
                        <a14:foregroundMark x1="88629" y1="76533" x2="85284" y2="83721"/>
                        <a14:foregroundMark x1="69231" y1="87104" x2="75251" y2="93658"/>
                        <a14:foregroundMark x1="76923" y1="90275" x2="82107" y2="95349"/>
                        <a14:foregroundMark x1="83110" y1="91332" x2="86288" y2="95137"/>
                        <a14:foregroundMark x1="21405" y1="90909" x2="23913" y2="92178"/>
                        <a14:backgroundMark x1="20736" y1="87104" x2="22408" y2="84567"/>
                        <a14:backgroundMark x1="24080" y1="83932" x2="24247" y2="84567"/>
                        <a14:backgroundMark x1="28763" y1="95983" x2="66555" y2="96829"/>
                        <a14:backgroundMark x1="72575" y1="84989" x2="73746" y2="87526"/>
                        <a14:backgroundMark x1="8696" y1="98732" x2="9866" y2="99366"/>
                        <a14:backgroundMark x1="9197" y1="97463" x2="10870" y2="98520"/>
                        <a14:backgroundMark x1="85619" y1="98309" x2="86789" y2="99577"/>
                      </a14:backgroundRemoval>
                    </a14:imgEffect>
                  </a14:imgLayer>
                </a14:imgProps>
              </a:ext>
              <a:ext uri="{28A0092B-C50C-407E-A947-70E740481C1C}">
                <a14:useLocalDpi xmlns:a14="http://schemas.microsoft.com/office/drawing/2010/main" val="0"/>
              </a:ext>
            </a:extLst>
          </a:blip>
          <a:stretch>
            <a:fillRect/>
          </a:stretch>
        </p:blipFill>
        <p:spPr bwMode="auto">
          <a:xfrm>
            <a:off x="5406426" y="1082556"/>
            <a:ext cx="6930577" cy="54818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8973" y="3223332"/>
            <a:ext cx="4908398" cy="120032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Từng bạn trong mỗi đội</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sẽ lên viết tên các món ăn. Đội nào</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viết được nhiều món ăn hơn sẽ</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chiến thắng</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3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out)">
                                      <p:cBhvr>
                                        <p:cTn id="15" dur="2000"/>
                                        <p:tgtEl>
                                          <p:spTgt spid="102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78" y="4614200"/>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256005" y="234338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253787" y="4619681"/>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 y="236637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133720" y="312505"/>
            <a:ext cx="7924560" cy="1077218"/>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THEO EM, MỖI BỮA ĂN NÊN ĂN NHỮNG MÓN NÀO ĐỂ TỐT CHO SỨC KHOẺ?</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2" y="75931"/>
            <a:ext cx="2246550" cy="1550366"/>
          </a:xfrm>
          <a:prstGeom prst="rect">
            <a:avLst/>
          </a:prstGeom>
        </p:spPr>
      </p:pic>
      <p:sp>
        <p:nvSpPr>
          <p:cNvPr id="14" name="TextBox 13"/>
          <p:cNvSpPr txBox="1"/>
          <p:nvPr/>
        </p:nvSpPr>
        <p:spPr>
          <a:xfrm>
            <a:off x="2322812" y="1444316"/>
            <a:ext cx="7546375"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hực đơn ăn uống khoa học mỗi ngày cần bổ sung đủ 4 nhóm dưỡng chất sau tốt cho cơ thể</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3475" y="2531026"/>
            <a:ext cx="3925069" cy="1938992"/>
          </a:xfrm>
          <a:prstGeom prst="rect">
            <a:avLst/>
          </a:prstGeom>
          <a:noFill/>
        </p:spPr>
        <p:txBody>
          <a:bodyPr wrap="square" rtlCol="0">
            <a:spAutoFit/>
          </a:bodyPr>
          <a:lstStyle/>
          <a:p>
            <a:pPr algn="just">
              <a:defRPr/>
            </a:pPr>
            <a:r>
              <a:rPr lang="vi-VN" sz="2400">
                <a:solidFill>
                  <a:srgbClr val="002060"/>
                </a:solidFill>
                <a:latin typeface="Roboto" panose="02000000000000000000" pitchFamily="2" charset="0"/>
                <a:ea typeface="Roboto" panose="02000000000000000000" pitchFamily="2" charset="0"/>
              </a:rPr>
              <a:t>Nhóm tinh bột: có nhiều trong gạo, các loại đậu, hạt, ngũ cốc,... là nguồn thực phẩm bổ sung năng lượng chính cho mỗi cá nhân</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517" y="4943752"/>
            <a:ext cx="3576321"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hất đạm: có trong cá, trứng, sữa, thịt đỏ,... giúp tăng sức đề kháng để ngăn ngừa bệnh tật</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281555" y="2610159"/>
            <a:ext cx="3841938"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Chất béo: có trong một số loại dầu hướng dương, dầu cải, dầu ô liu,... giúp hạn chế mắc bệnh về tim mạch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8476283" y="4778472"/>
            <a:ext cx="3647210"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Vitamin cùng khoáng chất có trong rau xanh và hoa quả giúp cơ thể dễ dàng hấp thụ dinh dưỡng để phát triển </a:t>
            </a:r>
            <a:r>
              <a:rPr lang="en-US" sz="2400">
                <a:solidFill>
                  <a:srgbClr val="002060"/>
                </a:solidFill>
                <a:latin typeface="Roboto" panose="02000000000000000000" pitchFamily="2" charset="0"/>
                <a:ea typeface="Roboto" panose="02000000000000000000" pitchFamily="2" charset="0"/>
              </a:rPr>
              <a:t>khoẻ</a:t>
            </a:r>
            <a:r>
              <a:rPr lang="vi-VN" sz="2400">
                <a:solidFill>
                  <a:srgbClr val="002060"/>
                </a:solidFill>
                <a:latin typeface="Roboto" panose="02000000000000000000" pitchFamily="2" charset="0"/>
                <a:ea typeface="Roboto" panose="02000000000000000000" pitchFamily="2" charset="0"/>
              </a:rPr>
              <a:t> mạnh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4"/>
          <a:stretch>
            <a:fillRect/>
          </a:stretch>
        </p:blipFill>
        <p:spPr>
          <a:xfrm>
            <a:off x="3917369" y="2667173"/>
            <a:ext cx="1882228" cy="1587964"/>
          </a:xfrm>
          <a:prstGeom prst="roundRect">
            <a:avLst/>
          </a:prstGeom>
          <a:ln>
            <a:solidFill>
              <a:srgbClr val="0A2F9E"/>
            </a:solidFill>
          </a:ln>
        </p:spPr>
      </p:pic>
      <p:pic>
        <p:nvPicPr>
          <p:cNvPr id="7" name="Picture 6"/>
          <p:cNvPicPr>
            <a:picLocks noChangeAspect="1"/>
          </p:cNvPicPr>
          <p:nvPr/>
        </p:nvPicPr>
        <p:blipFill>
          <a:blip r:embed="rId5"/>
          <a:stretch>
            <a:fillRect/>
          </a:stretch>
        </p:blipFill>
        <p:spPr>
          <a:xfrm>
            <a:off x="3917369" y="4960091"/>
            <a:ext cx="1882227" cy="1652926"/>
          </a:xfrm>
          <a:prstGeom prst="roundRect">
            <a:avLst/>
          </a:prstGeom>
          <a:ln>
            <a:solidFill>
              <a:srgbClr val="0A2F9E"/>
            </a:solidFill>
          </a:ln>
        </p:spPr>
      </p:pic>
      <p:pic>
        <p:nvPicPr>
          <p:cNvPr id="10" name="Picture 9"/>
          <p:cNvPicPr>
            <a:picLocks noChangeAspect="1"/>
          </p:cNvPicPr>
          <p:nvPr/>
        </p:nvPicPr>
        <p:blipFill>
          <a:blip r:embed="rId6"/>
          <a:stretch>
            <a:fillRect/>
          </a:stretch>
        </p:blipFill>
        <p:spPr>
          <a:xfrm>
            <a:off x="6399326" y="2656551"/>
            <a:ext cx="1882229" cy="1587964"/>
          </a:xfrm>
          <a:prstGeom prst="roundRect">
            <a:avLst/>
          </a:prstGeom>
          <a:ln>
            <a:solidFill>
              <a:srgbClr val="0A2F9E"/>
            </a:solidFill>
          </a:ln>
        </p:spPr>
      </p:pic>
      <p:pic>
        <p:nvPicPr>
          <p:cNvPr id="23" name="Picture 22"/>
          <p:cNvPicPr>
            <a:picLocks noChangeAspect="1"/>
          </p:cNvPicPr>
          <p:nvPr/>
        </p:nvPicPr>
        <p:blipFill>
          <a:blip r:embed="rId7"/>
          <a:stretch>
            <a:fillRect/>
          </a:stretch>
        </p:blipFill>
        <p:spPr>
          <a:xfrm>
            <a:off x="6423922" y="4981744"/>
            <a:ext cx="1882227" cy="1587963"/>
          </a:xfrm>
          <a:prstGeom prst="roundRect">
            <a:avLst/>
          </a:prstGeom>
          <a:ln>
            <a:solidFill>
              <a:srgbClr val="0A2F9E"/>
            </a:solidFill>
          </a:ln>
        </p:spPr>
      </p:pic>
    </p:spTree>
    <p:extLst>
      <p:ext uri="{BB962C8B-B14F-4D97-AF65-F5344CB8AC3E}">
        <p14:creationId xmlns:p14="http://schemas.microsoft.com/office/powerpoint/2010/main" val="2492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1+#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1+#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1+#ppt_w/2"/>
                                          </p:val>
                                        </p:tav>
                                        <p:tav tm="100000">
                                          <p:val>
                                            <p:strVal val="#ppt_x"/>
                                          </p:val>
                                        </p:tav>
                                      </p:tavLst>
                                    </p:anim>
                                    <p:anim calcmode="lin" valueType="num">
                                      <p:cBhvr additive="base">
                                        <p:cTn id="7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 grpId="0" animBg="1"/>
      <p:bldP spid="117" grpId="0"/>
      <p:bldP spid="14" grpId="0"/>
      <p:bldP spid="15"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6251944" y="2479910"/>
            <a:ext cx="5862075" cy="2464397"/>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4031149" y="432224"/>
            <a:ext cx="334587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THẢO LUẬN </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sp>
        <p:nvSpPr>
          <p:cNvPr id="30" name="TextBox 29"/>
          <p:cNvSpPr txBox="1"/>
          <p:nvPr/>
        </p:nvSpPr>
        <p:spPr>
          <a:xfrm>
            <a:off x="6776442" y="3085717"/>
            <a:ext cx="50775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tạo mô hình bữa 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cân bằng tốt cho sức khoẻ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999460" y="1488558"/>
            <a:ext cx="4954773" cy="4933507"/>
            <a:chOff x="999460" y="1488558"/>
            <a:chExt cx="4954773" cy="4933507"/>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0243" t="674" r="10288" b="6296"/>
            <a:stretch/>
          </p:blipFill>
          <p:spPr>
            <a:xfrm>
              <a:off x="999460" y="1488558"/>
              <a:ext cx="4954773" cy="4933507"/>
            </a:xfrm>
            <a:prstGeom prst="rect">
              <a:avLst/>
            </a:prstGeom>
          </p:spPr>
        </p:pic>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86540" y="1898492"/>
            <a:ext cx="6007396"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Quan sát tranh Tr.58 SGK em hãy chỉ ra:</a:t>
            </a:r>
          </a:p>
        </p:txBody>
      </p:sp>
      <p:sp>
        <p:nvSpPr>
          <p:cNvPr id="13" name="TextBox 12"/>
          <p:cNvSpPr txBox="1"/>
          <p:nvPr/>
        </p:nvSpPr>
        <p:spPr>
          <a:xfrm>
            <a:off x="1307803" y="2523352"/>
            <a:ext cx="43811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động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4" name="TextBox 13"/>
          <p:cNvSpPr txBox="1"/>
          <p:nvPr/>
        </p:nvSpPr>
        <p:spPr>
          <a:xfrm>
            <a:off x="1307803" y="4615594"/>
            <a:ext cx="9359905"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Kể tên các món ăn hàng ngày của em.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5" name="TextBox 14"/>
          <p:cNvSpPr txBox="1"/>
          <p:nvPr/>
        </p:nvSpPr>
        <p:spPr>
          <a:xfrm>
            <a:off x="5883056" y="2523352"/>
            <a:ext cx="43773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thực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8" name="TextBox 7"/>
          <p:cNvSpPr txBox="1"/>
          <p:nvPr/>
        </p:nvSpPr>
        <p:spPr>
          <a:xfrm>
            <a:off x="5883056" y="2826699"/>
            <a:ext cx="4162010"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Cải xanh, súp lơ, cà rốt, bắp cải, ớt, cà chua, ngô, khoai tây, dầu ăn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396116" y="4956153"/>
            <a:ext cx="784703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 cá kho, thịt kho, rau ngót, rau muống, gà rán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07803" y="2826699"/>
            <a:ext cx="3490379"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Cá</a:t>
            </a:r>
            <a:r>
              <a:rPr lang="vi-VN" sz="2400">
                <a:solidFill>
                  <a:srgbClr val="FF0000"/>
                </a:solidFill>
                <a:latin typeface="Roboto" panose="02000000000000000000" pitchFamily="2" charset="0"/>
                <a:ea typeface="Roboto" panose="02000000000000000000" pitchFamily="2" charset="0"/>
              </a:rPr>
              <a:t>, bò, trứng</a:t>
            </a:r>
            <a:r>
              <a:rPr lang="en-US" sz="2400">
                <a:solidFill>
                  <a:srgbClr val="FF0000"/>
                </a:solidFill>
                <a:latin typeface="Roboto" panose="02000000000000000000" pitchFamily="2" charset="0"/>
                <a:ea typeface="Roboto" panose="02000000000000000000" pitchFamily="2" charset="0"/>
              </a:rPr>
              <a:t>, ngao, lợn (xúc xích), sữa, pho mát</a:t>
            </a:r>
            <a:endParaRPr lang="vi-V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8" grpId="0"/>
      <p:bldP spid="1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200329"/>
          </a:xfrm>
          <a:prstGeom prst="rect">
            <a:avLst/>
          </a:prstGeom>
          <a:solidFill>
            <a:srgbClr val="CDC800"/>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thông tin trong bảng thực đơn trong ngày, thảo luận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cùng bạn và cho biết</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05123" y="3147897"/>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nào tốt cho sức khoẻ hơn? Giải thích</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363375" y="3907932"/>
            <a:ext cx="3766349" cy="954107"/>
          </a:xfrm>
          <a:prstGeom prst="rect">
            <a:avLst/>
          </a:prstGeom>
          <a:noFill/>
        </p:spPr>
        <p:txBody>
          <a:bodyPr wrap="square" rtlCol="0">
            <a:spAutoFit/>
          </a:bodyPr>
          <a:lstStyle/>
          <a:p>
            <a:pPr lvl="0" algn="ctr">
              <a:defRPr/>
            </a:pPr>
            <a:r>
              <a:rPr lang="vi-VN" sz="3200" b="1">
                <a:solidFill>
                  <a:srgbClr val="C0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FFFF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FFFF00"/>
                </a:solidFill>
                <a:latin typeface="Roboto" panose="02000000000000000000" pitchFamily="2" charset="0"/>
                <a:ea typeface="Roboto" panose="02000000000000000000" pitchFamily="2" charset="0"/>
              </a:rPr>
              <a:t>Thực đơn </a:t>
            </a:r>
            <a:r>
              <a:rPr lang="en-US" sz="2400">
                <a:solidFill>
                  <a:srgbClr val="FFFF00"/>
                </a:solidFill>
                <a:latin typeface="Roboto" panose="02000000000000000000" pitchFamily="2" charset="0"/>
                <a:ea typeface="Roboto" panose="02000000000000000000" pitchFamily="2" charset="0"/>
              </a:rPr>
              <a:t>3</a:t>
            </a:r>
            <a:r>
              <a:rPr lang="vi-VN" sz="2400">
                <a:solidFill>
                  <a:srgbClr val="FFFF00"/>
                </a:solidFill>
                <a:latin typeface="Roboto" panose="02000000000000000000" pitchFamily="2" charset="0"/>
                <a:ea typeface="Roboto" panose="02000000000000000000" pitchFamily="2" charset="0"/>
              </a:rPr>
              <a:t> tốt cho sức khoẻ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69965" y="4893697"/>
            <a:ext cx="3766349" cy="1692771"/>
          </a:xfrm>
          <a:prstGeom prst="rect">
            <a:avLst/>
          </a:prstGeom>
          <a:noFill/>
        </p:spPr>
        <p:txBody>
          <a:bodyPr wrap="square" rtlCol="0">
            <a:spAutoFit/>
          </a:bodyPr>
          <a:lstStyle/>
          <a:p>
            <a:pPr lvl="0" algn="ctr">
              <a:defRPr/>
            </a:pPr>
            <a:r>
              <a:rPr lang="en-US" sz="3200" b="1">
                <a:solidFill>
                  <a:srgbClr val="BDD7EE"/>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BDD7EE"/>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FFFF00"/>
                </a:solidFill>
                <a:latin typeface="Roboto" panose="02000000000000000000" pitchFamily="2" charset="0"/>
                <a:ea typeface="Roboto" panose="02000000000000000000" pitchFamily="2" charset="0"/>
              </a:rPr>
              <a:t>Vì Thực đơn có thức ăn đầy đủ các chất cần thiết để nuôi dưỡng và phát triển cơ thể</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6" name="Rounded Rectangle 5"/>
          <p:cNvSpPr/>
          <p:nvPr/>
        </p:nvSpPr>
        <p:spPr>
          <a:xfrm>
            <a:off x="10016836" y="863260"/>
            <a:ext cx="1859973" cy="5600097"/>
          </a:xfrm>
          <a:prstGeom prst="roundRect">
            <a:avLst>
              <a:gd name="adj" fmla="val 88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26" presetClass="emph" presetSubtype="0" repeatCount="3000" fill="hold" grpId="1" nodeType="withEffect">
                                  <p:stCondLst>
                                    <p:cond delay="0"/>
                                  </p:stCondLst>
                                  <p:childTnLst>
                                    <p:animEffect transition="out" filter="fade">
                                      <p:cBhvr>
                                        <p:cTn id="31" dur="1000" tmFilter="0, 0; .2, .5; .8, .5; 1, 0"/>
                                        <p:tgtEl>
                                          <p:spTgt spid="6"/>
                                        </p:tgtEl>
                                      </p:cBhvr>
                                    </p:animEffect>
                                    <p:animScale>
                                      <p:cBhvr>
                                        <p:cTn id="32" dur="50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25" grpId="0"/>
      <p:bldP spid="6" grpId="0" animBg="1"/>
      <p:bldP spid="6" grpId="1"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6484</TotalTime>
  <Words>2114</Words>
  <Application>Microsoft Office PowerPoint</Application>
  <PresentationFormat>Widescreen</PresentationFormat>
  <Paragraphs>201</Paragraphs>
  <Slides>21</Slides>
  <Notes>20</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Cambria</vt:lpstr>
      <vt:lpstr>Roboto</vt:lpstr>
      <vt:lpstr>Calibri</vt:lpstr>
      <vt:lpstr>Wingdings</vt:lpstr>
      <vt:lpstr>Roboto Black</vt:lpstr>
      <vt:lpstr>Arial</vt:lpstr>
      <vt:lpstr>Pangolin</vt:lpstr>
      <vt:lpstr>Times New Roman</vt:lpstr>
      <vt:lpstr>Calibri Light</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362</cp:revision>
  <dcterms:created xsi:type="dcterms:W3CDTF">2023-04-01T23:44:56Z</dcterms:created>
  <dcterms:modified xsi:type="dcterms:W3CDTF">2024-02-26T08:57:08Z</dcterms:modified>
</cp:coreProperties>
</file>