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9" r:id="rId3"/>
  </p:sldMasterIdLst>
  <p:notesMasterIdLst>
    <p:notesMasterId r:id="rId15"/>
  </p:notesMasterIdLst>
  <p:sldIdLst>
    <p:sldId id="256" r:id="rId4"/>
    <p:sldId id="340" r:id="rId5"/>
    <p:sldId id="349" r:id="rId6"/>
    <p:sldId id="350" r:id="rId7"/>
    <p:sldId id="314" r:id="rId8"/>
    <p:sldId id="344" r:id="rId9"/>
    <p:sldId id="352" r:id="rId10"/>
    <p:sldId id="351" r:id="rId11"/>
    <p:sldId id="353" r:id="rId12"/>
    <p:sldId id="347" r:id="rId13"/>
    <p:sldId id="31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4A85"/>
    <a:srgbClr val="08AEBC"/>
    <a:srgbClr val="93CDDE"/>
    <a:srgbClr val="B4A2C7"/>
    <a:srgbClr val="FAC090"/>
    <a:srgbClr val="C1D499"/>
    <a:srgbClr val="CFE5E9"/>
    <a:srgbClr val="C7D8F1"/>
    <a:srgbClr val="BED4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06" autoAdjust="0"/>
    <p:restoredTop sz="94660"/>
  </p:normalViewPr>
  <p:slideViewPr>
    <p:cSldViewPr snapToGrid="0">
      <p:cViewPr varScale="1">
        <p:scale>
          <a:sx n="69" d="100"/>
          <a:sy n="69" d="100"/>
        </p:scale>
        <p:origin x="5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2DAF4D-3D06-40F8-8506-FF6443676B12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F27929-3314-4612-94B9-23DB0F198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831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2EF5-CD19-42D0-8248-5145890AC109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6FCF6-C607-4775-B889-21D9ED12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33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2EF5-CD19-42D0-8248-5145890AC109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6FCF6-C607-4775-B889-21D9ED12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30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2EF5-CD19-42D0-8248-5145890AC109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6FCF6-C607-4775-B889-21D9ED12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67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897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EEC785-8258-4085-BCB6-9C307FB26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9088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1/27/2026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74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2EF5-CD19-42D0-8248-5145890AC109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6FCF6-C607-4775-B889-21D9ED12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75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2EF5-CD19-42D0-8248-5145890AC109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6FCF6-C607-4775-B889-21D9ED12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2EF5-CD19-42D0-8248-5145890AC109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6FCF6-C607-4775-B889-21D9ED12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44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2EF5-CD19-42D0-8248-5145890AC109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6FCF6-C607-4775-B889-21D9ED12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75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2EF5-CD19-42D0-8248-5145890AC109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6FCF6-C607-4775-B889-21D9ED12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1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2EF5-CD19-42D0-8248-5145890AC109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6FCF6-C607-4775-B889-21D9ED12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67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2EF5-CD19-42D0-8248-5145890AC109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6FCF6-C607-4775-B889-21D9ED12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70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2EF5-CD19-42D0-8248-5145890AC109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6FCF6-C607-4775-B889-21D9ED12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24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heme" Target="../theme/theme2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2EF5-CD19-42D0-8248-5145890AC109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6FCF6-C607-4775-B889-21D9ED12E27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9698026" y="-911688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3237551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9698026" y="-911688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3676602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19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APPY_1525159782">
            <a:hlinkClick r:id="" action="ppaction://media"/>
            <a:extLst>
              <a:ext uri="{FF2B5EF4-FFF2-40B4-BE49-F238E27FC236}">
                <a16:creationId xmlns:a16="http://schemas.microsoft.com/office/drawing/2014/main" id="{A76F347A-A799-4CA0-B0BA-B62C8029B7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84209" y="283703"/>
            <a:ext cx="487363" cy="487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1B5D2B-51C5-AA44-9897-8CE831FAD5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322" y="3429000"/>
            <a:ext cx="2876678" cy="3429000"/>
          </a:xfrm>
          <a:prstGeom prst="rect">
            <a:avLst/>
          </a:prstGeom>
        </p:spPr>
      </p:pic>
      <p:pic>
        <p:nvPicPr>
          <p:cNvPr id="1026" name="Picture 2" descr="Bộ sách Kết Nối Tri Thức Với Cuộc Sống">
            <a:extLst>
              <a:ext uri="{FF2B5EF4-FFF2-40B4-BE49-F238E27FC236}">
                <a16:creationId xmlns:a16="http://schemas.microsoft.com/office/drawing/2014/main" id="{C41513C3-4B78-B04C-A315-24E7838B8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594" y="112955"/>
            <a:ext cx="2306706" cy="230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11963" t="-4181" r="9181" b="28663"/>
          <a:stretch/>
        </p:blipFill>
        <p:spPr>
          <a:xfrm>
            <a:off x="1650096" y="193412"/>
            <a:ext cx="4486774" cy="24643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8345" y="5143500"/>
            <a:ext cx="4017204" cy="20847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1273" y="2419661"/>
            <a:ext cx="10382388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4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7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APPY_1525159782">
            <a:hlinkClick r:id="" action="ppaction://media"/>
            <a:extLst>
              <a:ext uri="{FF2B5EF4-FFF2-40B4-BE49-F238E27FC236}">
                <a16:creationId xmlns:a16="http://schemas.microsoft.com/office/drawing/2014/main" id="{A76F347A-A799-4CA0-B0BA-B62C8029B7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84209" y="283703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183" y="1981813"/>
            <a:ext cx="11735817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8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617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APPY_1525159782">
            <a:hlinkClick r:id="" action="ppaction://media"/>
            <a:extLst>
              <a:ext uri="{FF2B5EF4-FFF2-40B4-BE49-F238E27FC236}">
                <a16:creationId xmlns:a16="http://schemas.microsoft.com/office/drawing/2014/main" id="{A76F347A-A799-4CA0-B0BA-B62C8029B7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84209" y="283703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582461"/>
            <a:ext cx="12479888" cy="254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96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29DA700-B2DB-574E-916A-C653171B0108}"/>
              </a:ext>
            </a:extLst>
          </p:cNvPr>
          <p:cNvSpPr/>
          <p:nvPr/>
        </p:nvSpPr>
        <p:spPr>
          <a:xfrm>
            <a:off x="369877" y="421106"/>
            <a:ext cx="11452246" cy="60157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6EB1CC7-1AFF-DB47-851F-887711EBBDE8}"/>
              </a:ext>
            </a:extLst>
          </p:cNvPr>
          <p:cNvGrpSpPr/>
          <p:nvPr/>
        </p:nvGrpSpPr>
        <p:grpSpPr>
          <a:xfrm>
            <a:off x="2809153" y="804283"/>
            <a:ext cx="8686061" cy="934497"/>
            <a:chOff x="2820103" y="663439"/>
            <a:chExt cx="8686061" cy="934497"/>
          </a:xfrm>
        </p:grpSpPr>
        <p:sp>
          <p:nvSpPr>
            <p:cNvPr id="14" name="ïSļïḑé">
              <a:extLst>
                <a:ext uri="{FF2B5EF4-FFF2-40B4-BE49-F238E27FC236}">
                  <a16:creationId xmlns:a16="http://schemas.microsoft.com/office/drawing/2014/main" id="{C60CC341-DBD7-AA4D-AA10-37B6AE4A0457}"/>
                </a:ext>
              </a:extLst>
            </p:cNvPr>
            <p:cNvSpPr/>
            <p:nvPr/>
          </p:nvSpPr>
          <p:spPr bwMode="gray">
            <a:xfrm>
              <a:off x="2820103" y="663439"/>
              <a:ext cx="8686061" cy="934497"/>
            </a:xfrm>
            <a:prstGeom prst="roundRect">
              <a:avLst>
                <a:gd name="adj" fmla="val 21193"/>
              </a:avLst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B0604020202020204" charset="-122"/>
                  <a:cs typeface="+mn-cs"/>
                </a:rPr>
                <a:t> 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5" name="文本框 38">
              <a:extLst>
                <a:ext uri="{FF2B5EF4-FFF2-40B4-BE49-F238E27FC236}">
                  <a16:creationId xmlns:a16="http://schemas.microsoft.com/office/drawing/2014/main" id="{B59E743A-B893-0F47-A3BE-82F6568D2CBD}"/>
                </a:ext>
              </a:extLst>
            </p:cNvPr>
            <p:cNvSpPr txBox="1"/>
            <p:nvPr/>
          </p:nvSpPr>
          <p:spPr>
            <a:xfrm>
              <a:off x="3147012" y="756487"/>
              <a:ext cx="80787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2"/>
                  </a:solidFill>
                  <a:uLnTx/>
                  <a:uFillTx/>
                  <a:latin typeface="Cambria" panose="020405030504060302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Đặt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uLnTx/>
                  <a:uFillTx/>
                  <a:latin typeface="Cambria" panose="020405030504060302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2"/>
                  </a:solidFill>
                  <a:uLnTx/>
                  <a:uFillTx/>
                  <a:latin typeface="Cambria" panose="020405030504060302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tính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uLnTx/>
                  <a:uFillTx/>
                  <a:latin typeface="Cambria" panose="020405030504060302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2"/>
                  </a:solidFill>
                  <a:uLnTx/>
                  <a:uFillTx/>
                  <a:latin typeface="Cambria" panose="020405030504060302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rồi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uLnTx/>
                  <a:uFillTx/>
                  <a:latin typeface="Cambria" panose="020405030504060302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2"/>
                  </a:solidFill>
                  <a:uLnTx/>
                  <a:uFillTx/>
                  <a:latin typeface="Cambria" panose="020405030504060302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tính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E392506-522F-A048-808B-CB4DE1036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71" y="629212"/>
            <a:ext cx="2127688" cy="1109568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6BD2DB-9941-EE44-B338-F42833FD4980}"/>
              </a:ext>
            </a:extLst>
          </p:cNvPr>
          <p:cNvSpPr txBox="1"/>
          <p:nvPr/>
        </p:nvSpPr>
        <p:spPr>
          <a:xfrm>
            <a:off x="1130808" y="2312697"/>
            <a:ext cx="75819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LcPeriod"/>
            </a:pPr>
            <a:r>
              <a:rPr lang="en-US" sz="44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245 489 + 32 601</a:t>
            </a:r>
          </a:p>
          <a:p>
            <a:pPr marL="742950" indent="-742950">
              <a:buAutoNum type="alphaLcPeriod"/>
            </a:pPr>
            <a:r>
              <a:rPr lang="en-US" sz="44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566 345 – 7 123 </a:t>
            </a:r>
            <a:endParaRPr lang="en-US" sz="4400" dirty="0">
              <a:latin typeface="Cambria" panose="02040503050406030204" pitchFamily="18" charset="0"/>
              <a:ea typeface="Calibri" panose="020F0502020204030204" pitchFamily="34" charset="0"/>
            </a:endParaRPr>
          </a:p>
          <a:p>
            <a:pPr marL="742950" indent="-742950">
              <a:buAutoNum type="alphaLcPeriod"/>
            </a:pPr>
            <a:r>
              <a:rPr lang="en-US" sz="44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760 802 + 239 059 </a:t>
            </a:r>
          </a:p>
          <a:p>
            <a:pPr marL="742950" indent="-742950">
              <a:buAutoNum type="alphaLcPeriod"/>
            </a:pPr>
            <a:r>
              <a:rPr lang="en-US" sz="44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800 693 – 750 148</a:t>
            </a:r>
            <a:r>
              <a:rPr lang="en-VN" sz="4400" dirty="0">
                <a:effectLst/>
                <a:latin typeface="Cambria" panose="02040503050406030204" pitchFamily="18" charset="0"/>
              </a:rPr>
              <a:t> </a:t>
            </a:r>
            <a:endParaRPr lang="en-VN" sz="4400" dirty="0">
              <a:latin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903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29DA700-B2DB-574E-916A-C653171B0108}"/>
              </a:ext>
            </a:extLst>
          </p:cNvPr>
          <p:cNvSpPr/>
          <p:nvPr/>
        </p:nvSpPr>
        <p:spPr>
          <a:xfrm>
            <a:off x="282474" y="421106"/>
            <a:ext cx="11627051" cy="60157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6EB1CC7-1AFF-DB47-851F-887711EBBDE8}"/>
              </a:ext>
            </a:extLst>
          </p:cNvPr>
          <p:cNvGrpSpPr/>
          <p:nvPr/>
        </p:nvGrpSpPr>
        <p:grpSpPr>
          <a:xfrm>
            <a:off x="2809153" y="804283"/>
            <a:ext cx="8686061" cy="934497"/>
            <a:chOff x="2820103" y="663439"/>
            <a:chExt cx="8686061" cy="934497"/>
          </a:xfrm>
        </p:grpSpPr>
        <p:sp>
          <p:nvSpPr>
            <p:cNvPr id="14" name="ïSļïḑé">
              <a:extLst>
                <a:ext uri="{FF2B5EF4-FFF2-40B4-BE49-F238E27FC236}">
                  <a16:creationId xmlns:a16="http://schemas.microsoft.com/office/drawing/2014/main" id="{C60CC341-DBD7-AA4D-AA10-37B6AE4A0457}"/>
                </a:ext>
              </a:extLst>
            </p:cNvPr>
            <p:cNvSpPr/>
            <p:nvPr/>
          </p:nvSpPr>
          <p:spPr bwMode="gray">
            <a:xfrm>
              <a:off x="2820103" y="663439"/>
              <a:ext cx="8686061" cy="934497"/>
            </a:xfrm>
            <a:prstGeom prst="roundRect">
              <a:avLst>
                <a:gd name="adj" fmla="val 21193"/>
              </a:avLst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B0604020202020204" charset="-122"/>
                  <a:cs typeface="+mn-cs"/>
                </a:rPr>
                <a:t> 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5" name="文本框 38">
              <a:extLst>
                <a:ext uri="{FF2B5EF4-FFF2-40B4-BE49-F238E27FC236}">
                  <a16:creationId xmlns:a16="http://schemas.microsoft.com/office/drawing/2014/main" id="{B59E743A-B893-0F47-A3BE-82F6568D2CBD}"/>
                </a:ext>
              </a:extLst>
            </p:cNvPr>
            <p:cNvSpPr txBox="1"/>
            <p:nvPr/>
          </p:nvSpPr>
          <p:spPr>
            <a:xfrm>
              <a:off x="3080149" y="752992"/>
              <a:ext cx="80787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2"/>
                  </a:solidFill>
                  <a:uLnTx/>
                  <a:uFillTx/>
                  <a:latin typeface="Cambria" panose="020405030504060302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Đặt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uLnTx/>
                  <a:uFillTx/>
                  <a:latin typeface="Cambria" panose="020405030504060302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2"/>
                  </a:solidFill>
                  <a:uLnTx/>
                  <a:uFillTx/>
                  <a:latin typeface="Cambria" panose="020405030504060302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tính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uLnTx/>
                  <a:uFillTx/>
                  <a:latin typeface="Cambria" panose="020405030504060302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2"/>
                  </a:solidFill>
                  <a:uLnTx/>
                  <a:uFillTx/>
                  <a:latin typeface="Cambria" panose="020405030504060302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rồi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uLnTx/>
                  <a:uFillTx/>
                  <a:latin typeface="Cambria" panose="020405030504060302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2"/>
                  </a:solidFill>
                  <a:uLnTx/>
                  <a:uFillTx/>
                  <a:latin typeface="Cambria" panose="02040503050406030204" pitchFamily="18" charset="0"/>
                  <a:ea typeface="仓耳青禾体-谷力 W04" panose="02020400000000000000" pitchFamily="18" charset="-122"/>
                  <a:cs typeface="Times New Roman" panose="02020603050405020304" pitchFamily="18" charset="0"/>
                </a:rPr>
                <a:t>tính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E392506-522F-A048-808B-CB4DE1036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71" y="629212"/>
            <a:ext cx="2127688" cy="1109568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6BD2DB-9941-EE44-B338-F42833FD4980}"/>
              </a:ext>
            </a:extLst>
          </p:cNvPr>
          <p:cNvSpPr txBox="1"/>
          <p:nvPr/>
        </p:nvSpPr>
        <p:spPr>
          <a:xfrm>
            <a:off x="344958" y="2323705"/>
            <a:ext cx="7581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LcPeriod"/>
            </a:pPr>
            <a:r>
              <a:rPr lang="en-US" sz="40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245 489</a:t>
            </a:r>
          </a:p>
          <a:p>
            <a:r>
              <a:rPr lang="en-US" sz="4000" dirty="0">
                <a:latin typeface="Cambria" panose="02040503050406030204" pitchFamily="18" charset="0"/>
                <a:ea typeface="Calibri" panose="020F0502020204030204" pitchFamily="34" charset="0"/>
              </a:rPr>
              <a:t>   </a:t>
            </a:r>
            <a:r>
              <a:rPr lang="en-US" sz="40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+  32 601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6B5BD6E-6F0B-1246-BFEC-42A554AB2B77}"/>
              </a:ext>
            </a:extLst>
          </p:cNvPr>
          <p:cNvCxnSpPr/>
          <p:nvPr/>
        </p:nvCxnSpPr>
        <p:spPr>
          <a:xfrm>
            <a:off x="776910" y="3742426"/>
            <a:ext cx="223113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DB6CF81-2B28-2C4E-8D3A-892124BD2EB8}"/>
              </a:ext>
            </a:extLst>
          </p:cNvPr>
          <p:cNvSpPr txBox="1"/>
          <p:nvPr/>
        </p:nvSpPr>
        <p:spPr>
          <a:xfrm>
            <a:off x="1067146" y="3743471"/>
            <a:ext cx="27134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278 090</a:t>
            </a:r>
            <a:r>
              <a:rPr lang="en-VN" sz="4000" b="1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endParaRPr lang="en-US" sz="4000" b="1" dirty="0">
              <a:solidFill>
                <a:srgbClr val="C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E7A7ED-5949-C840-99BE-8FA150E3493A}"/>
              </a:ext>
            </a:extLst>
          </p:cNvPr>
          <p:cNvSpPr txBox="1"/>
          <p:nvPr/>
        </p:nvSpPr>
        <p:spPr>
          <a:xfrm>
            <a:off x="3317611" y="2350073"/>
            <a:ext cx="7581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libri" panose="020F0502020204030204" pitchFamily="34" charset="0"/>
              </a:rPr>
              <a:t>b.   566 345</a:t>
            </a:r>
          </a:p>
          <a:p>
            <a:r>
              <a:rPr lang="en-US" sz="40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    -  </a:t>
            </a:r>
            <a:r>
              <a:rPr lang="en-US" sz="4000" dirty="0">
                <a:latin typeface="Cambria" panose="02040503050406030204" pitchFamily="18" charset="0"/>
                <a:ea typeface="Calibri" panose="020F0502020204030204" pitchFamily="34" charset="0"/>
              </a:rPr>
              <a:t>   7</a:t>
            </a:r>
            <a:r>
              <a:rPr lang="en-US" sz="40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123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A948A46-4A85-F14F-A54A-7FBB66998CF8}"/>
              </a:ext>
            </a:extLst>
          </p:cNvPr>
          <p:cNvCxnSpPr/>
          <p:nvPr/>
        </p:nvCxnSpPr>
        <p:spPr>
          <a:xfrm>
            <a:off x="3717889" y="3742426"/>
            <a:ext cx="223113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A0D36C1-2654-104E-9BA4-7BAD63F00650}"/>
              </a:ext>
            </a:extLst>
          </p:cNvPr>
          <p:cNvSpPr txBox="1"/>
          <p:nvPr/>
        </p:nvSpPr>
        <p:spPr>
          <a:xfrm>
            <a:off x="3954000" y="3768795"/>
            <a:ext cx="27134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559 222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53100C8-CB97-8E46-841F-BB57170583C6}"/>
              </a:ext>
            </a:extLst>
          </p:cNvPr>
          <p:cNvCxnSpPr/>
          <p:nvPr/>
        </p:nvCxnSpPr>
        <p:spPr>
          <a:xfrm>
            <a:off x="6577675" y="3754495"/>
            <a:ext cx="223113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5045624-C861-9544-AA75-1F878C2CD83A}"/>
              </a:ext>
            </a:extLst>
          </p:cNvPr>
          <p:cNvCxnSpPr/>
          <p:nvPr/>
        </p:nvCxnSpPr>
        <p:spPr>
          <a:xfrm>
            <a:off x="9370939" y="3761118"/>
            <a:ext cx="223113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DE1AE7E-D804-3847-8B2D-2C8917DD4CE0}"/>
              </a:ext>
            </a:extLst>
          </p:cNvPr>
          <p:cNvSpPr txBox="1"/>
          <p:nvPr/>
        </p:nvSpPr>
        <p:spPr>
          <a:xfrm>
            <a:off x="6190152" y="2297434"/>
            <a:ext cx="7581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libri" panose="020F0502020204030204" pitchFamily="34" charset="0"/>
              </a:rPr>
              <a:t>c.   760 802</a:t>
            </a:r>
          </a:p>
          <a:p>
            <a:r>
              <a:rPr lang="en-US" sz="40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 +  239 059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F5E65C-3A82-7242-BFAA-AE0040EE2808}"/>
              </a:ext>
            </a:extLst>
          </p:cNvPr>
          <p:cNvSpPr txBox="1"/>
          <p:nvPr/>
        </p:nvSpPr>
        <p:spPr>
          <a:xfrm>
            <a:off x="6930935" y="3742322"/>
            <a:ext cx="27134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99</a:t>
            </a:r>
            <a:r>
              <a:rPr lang="en-US" sz="40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9 861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8960D8-AE64-7444-B66E-9BDF3C90355F}"/>
              </a:ext>
            </a:extLst>
          </p:cNvPr>
          <p:cNvSpPr txBox="1"/>
          <p:nvPr/>
        </p:nvSpPr>
        <p:spPr>
          <a:xfrm>
            <a:off x="9033303" y="2323705"/>
            <a:ext cx="7581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libri" panose="020F0502020204030204" pitchFamily="34" charset="0"/>
              </a:rPr>
              <a:t>d.   800 693</a:t>
            </a:r>
          </a:p>
          <a:p>
            <a:r>
              <a:rPr lang="en-US" sz="40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 -   750 148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CA665CD-30A1-2C4C-A751-30107A95C8E4}"/>
              </a:ext>
            </a:extLst>
          </p:cNvPr>
          <p:cNvSpPr txBox="1"/>
          <p:nvPr/>
        </p:nvSpPr>
        <p:spPr>
          <a:xfrm>
            <a:off x="9907870" y="3787486"/>
            <a:ext cx="27134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50</a:t>
            </a:r>
            <a:r>
              <a:rPr lang="en-US" sz="40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545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353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22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E69478E-FE57-6041-883A-0C02E79AC9D2}"/>
              </a:ext>
            </a:extLst>
          </p:cNvPr>
          <p:cNvSpPr/>
          <p:nvPr/>
        </p:nvSpPr>
        <p:spPr>
          <a:xfrm>
            <a:off x="369877" y="421106"/>
            <a:ext cx="11452246" cy="60157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9C7E539-B139-E244-89AB-729BD8D84FFB}"/>
              </a:ext>
            </a:extLst>
          </p:cNvPr>
          <p:cNvGrpSpPr/>
          <p:nvPr/>
        </p:nvGrpSpPr>
        <p:grpSpPr>
          <a:xfrm>
            <a:off x="3104584" y="980930"/>
            <a:ext cx="8881263" cy="1141439"/>
            <a:chOff x="3104584" y="980930"/>
            <a:chExt cx="8881263" cy="1141439"/>
          </a:xfrm>
        </p:grpSpPr>
        <p:sp>
          <p:nvSpPr>
            <p:cNvPr id="8" name="ïSļïḑé">
              <a:extLst>
                <a:ext uri="{FF2B5EF4-FFF2-40B4-BE49-F238E27FC236}">
                  <a16:creationId xmlns:a16="http://schemas.microsoft.com/office/drawing/2014/main" id="{EEDE1E9C-DCBE-C44C-8634-010A747F433D}"/>
                </a:ext>
              </a:extLst>
            </p:cNvPr>
            <p:cNvSpPr/>
            <p:nvPr/>
          </p:nvSpPr>
          <p:spPr bwMode="gray">
            <a:xfrm>
              <a:off x="3104584" y="980930"/>
              <a:ext cx="1796601" cy="1141439"/>
            </a:xfrm>
            <a:prstGeom prst="roundRect">
              <a:avLst>
                <a:gd name="adj" fmla="val 21193"/>
              </a:avLst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B0604020202020204" charset="-122"/>
                  <a:cs typeface="+mn-cs"/>
                </a:rPr>
                <a:t> 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文本框 38">
              <a:extLst>
                <a:ext uri="{FF2B5EF4-FFF2-40B4-BE49-F238E27FC236}">
                  <a16:creationId xmlns:a16="http://schemas.microsoft.com/office/drawing/2014/main" id="{23630DA1-51AC-1D45-A0A4-E6FB85EC785B}"/>
                </a:ext>
              </a:extLst>
            </p:cNvPr>
            <p:cNvSpPr txBox="1"/>
            <p:nvPr/>
          </p:nvSpPr>
          <p:spPr>
            <a:xfrm>
              <a:off x="3252383" y="1200174"/>
              <a:ext cx="8733464" cy="702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500"/>
                </a:spcAft>
              </a:pPr>
              <a:r>
                <a:rPr lang="vi-VN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SimSun" panose="02010600030101010101" pitchFamily="2" charset="-122"/>
                </a:rPr>
                <a:t>Đ, S?</a:t>
              </a:r>
              <a:endParaRPr lang="en-VN" sz="4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</a:endParaRPr>
            </a:p>
          </p:txBody>
        </p:sp>
      </p:grpSp>
      <p:sp>
        <p:nvSpPr>
          <p:cNvPr id="19" name="ïSļïḑé">
            <a:extLst>
              <a:ext uri="{FF2B5EF4-FFF2-40B4-BE49-F238E27FC236}">
                <a16:creationId xmlns:a16="http://schemas.microsoft.com/office/drawing/2014/main" id="{0E2A9DC5-DEDB-994D-A16B-771243DCA680}"/>
              </a:ext>
            </a:extLst>
          </p:cNvPr>
          <p:cNvSpPr/>
          <p:nvPr/>
        </p:nvSpPr>
        <p:spPr bwMode="gray">
          <a:xfrm>
            <a:off x="10660490" y="2564019"/>
            <a:ext cx="764398" cy="702949"/>
          </a:xfrm>
          <a:prstGeom prst="roundRect">
            <a:avLst>
              <a:gd name="adj" fmla="val 21193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</a:rPr>
              <a:t>? </a:t>
            </a:r>
          </a:p>
        </p:txBody>
      </p:sp>
      <p:sp>
        <p:nvSpPr>
          <p:cNvPr id="20" name="ïSļïḑé">
            <a:extLst>
              <a:ext uri="{FF2B5EF4-FFF2-40B4-BE49-F238E27FC236}">
                <a16:creationId xmlns:a16="http://schemas.microsoft.com/office/drawing/2014/main" id="{FADC0EFA-F99D-264B-9672-332AADF50164}"/>
              </a:ext>
            </a:extLst>
          </p:cNvPr>
          <p:cNvSpPr/>
          <p:nvPr/>
        </p:nvSpPr>
        <p:spPr bwMode="gray">
          <a:xfrm>
            <a:off x="10660490" y="3467059"/>
            <a:ext cx="764398" cy="702949"/>
          </a:xfrm>
          <a:prstGeom prst="roundRect">
            <a:avLst>
              <a:gd name="adj" fmla="val 21193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</a:rPr>
              <a:t>? </a:t>
            </a:r>
          </a:p>
        </p:txBody>
      </p:sp>
      <p:sp>
        <p:nvSpPr>
          <p:cNvPr id="21" name="ïSļïḑé">
            <a:extLst>
              <a:ext uri="{FF2B5EF4-FFF2-40B4-BE49-F238E27FC236}">
                <a16:creationId xmlns:a16="http://schemas.microsoft.com/office/drawing/2014/main" id="{FF27ECC6-D14C-984B-A775-3CAF56477DF3}"/>
              </a:ext>
            </a:extLst>
          </p:cNvPr>
          <p:cNvSpPr/>
          <p:nvPr/>
        </p:nvSpPr>
        <p:spPr bwMode="gray">
          <a:xfrm>
            <a:off x="10660490" y="4370099"/>
            <a:ext cx="764398" cy="702949"/>
          </a:xfrm>
          <a:prstGeom prst="roundRect">
            <a:avLst>
              <a:gd name="adj" fmla="val 21193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</a:rPr>
              <a:t>?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F72111-5C18-FB44-BE06-099F916FE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29" y="1008271"/>
            <a:ext cx="2188803" cy="11414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5B3B2A-87B4-3149-8279-29C76617663D}"/>
              </a:ext>
            </a:extLst>
          </p:cNvPr>
          <p:cNvSpPr txBox="1"/>
          <p:nvPr/>
        </p:nvSpPr>
        <p:spPr>
          <a:xfrm>
            <a:off x="765388" y="2682193"/>
            <a:ext cx="6275363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</a:rPr>
              <a:t>a) 80 000 + 40 000 = 100 000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CF670C-CA35-374E-92A1-AC84436ED7BC}"/>
              </a:ext>
            </a:extLst>
          </p:cNvPr>
          <p:cNvSpPr txBox="1"/>
          <p:nvPr/>
        </p:nvSpPr>
        <p:spPr>
          <a:xfrm>
            <a:off x="765388" y="3555689"/>
            <a:ext cx="627536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</a:rPr>
              <a:t>b) 175 000 - 25 000 = 50 000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D3BE99-0644-F94F-A005-9CE321647D67}"/>
              </a:ext>
            </a:extLst>
          </p:cNvPr>
          <p:cNvSpPr txBox="1"/>
          <p:nvPr/>
        </p:nvSpPr>
        <p:spPr>
          <a:xfrm>
            <a:off x="765388" y="4429185"/>
            <a:ext cx="972646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</a:rPr>
              <a:t>c) 9 000 000 + 3 000 000 – 2 000 000 = 10 000 000</a:t>
            </a:r>
          </a:p>
        </p:txBody>
      </p:sp>
      <p:sp>
        <p:nvSpPr>
          <p:cNvPr id="22" name="ïSļïḑé">
            <a:extLst>
              <a:ext uri="{FF2B5EF4-FFF2-40B4-BE49-F238E27FC236}">
                <a16:creationId xmlns:a16="http://schemas.microsoft.com/office/drawing/2014/main" id="{9953A2B3-47F3-A447-A627-23540E10D4EF}"/>
              </a:ext>
            </a:extLst>
          </p:cNvPr>
          <p:cNvSpPr/>
          <p:nvPr/>
        </p:nvSpPr>
        <p:spPr bwMode="gray">
          <a:xfrm>
            <a:off x="10660490" y="2564018"/>
            <a:ext cx="764398" cy="702949"/>
          </a:xfrm>
          <a:prstGeom prst="roundRect">
            <a:avLst>
              <a:gd name="adj" fmla="val 21193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</a:rPr>
              <a:t>S </a:t>
            </a:r>
          </a:p>
        </p:txBody>
      </p:sp>
      <p:sp>
        <p:nvSpPr>
          <p:cNvPr id="23" name="ïSļïḑé">
            <a:extLst>
              <a:ext uri="{FF2B5EF4-FFF2-40B4-BE49-F238E27FC236}">
                <a16:creationId xmlns:a16="http://schemas.microsoft.com/office/drawing/2014/main" id="{335C9753-C73A-B94D-848F-6D52CEF798A1}"/>
              </a:ext>
            </a:extLst>
          </p:cNvPr>
          <p:cNvSpPr/>
          <p:nvPr/>
        </p:nvSpPr>
        <p:spPr bwMode="gray">
          <a:xfrm>
            <a:off x="10660490" y="3468488"/>
            <a:ext cx="764398" cy="702949"/>
          </a:xfrm>
          <a:prstGeom prst="roundRect">
            <a:avLst>
              <a:gd name="adj" fmla="val 21193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</a:rPr>
              <a:t>S </a:t>
            </a:r>
          </a:p>
        </p:txBody>
      </p:sp>
      <p:sp>
        <p:nvSpPr>
          <p:cNvPr id="24" name="ïSļïḑé">
            <a:extLst>
              <a:ext uri="{FF2B5EF4-FFF2-40B4-BE49-F238E27FC236}">
                <a16:creationId xmlns:a16="http://schemas.microsoft.com/office/drawing/2014/main" id="{CF0C3F25-DC57-8344-A17D-36848F4E0D8B}"/>
              </a:ext>
            </a:extLst>
          </p:cNvPr>
          <p:cNvSpPr/>
          <p:nvPr/>
        </p:nvSpPr>
        <p:spPr bwMode="gray">
          <a:xfrm>
            <a:off x="10660490" y="4351078"/>
            <a:ext cx="764398" cy="702949"/>
          </a:xfrm>
          <a:prstGeom prst="roundRect">
            <a:avLst>
              <a:gd name="adj" fmla="val 21193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 err="1">
                <a:solidFill>
                  <a:schemeClr val="tx1"/>
                </a:solidFill>
                <a:latin typeface="Cambria" panose="02040503050406030204" pitchFamily="18" charset="0"/>
                <a:ea typeface="等线" panose="020B0604020202020204" charset="-122"/>
              </a:rPr>
              <a:t>Đ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等线" panose="020B060402020202020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726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9" grpId="0" animBg="1"/>
      <p:bldP spid="17" grpId="0" animBg="1"/>
      <p:bldP spid="18" grpId="0" animBg="1"/>
      <p:bldP spid="22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E69478E-FE57-6041-883A-0C02E79AC9D2}"/>
              </a:ext>
            </a:extLst>
          </p:cNvPr>
          <p:cNvSpPr/>
          <p:nvPr/>
        </p:nvSpPr>
        <p:spPr>
          <a:xfrm>
            <a:off x="369877" y="421106"/>
            <a:ext cx="11452246" cy="60157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73682A2-E40A-2B49-8A3A-4484561445C6}"/>
              </a:ext>
            </a:extLst>
          </p:cNvPr>
          <p:cNvGrpSpPr/>
          <p:nvPr/>
        </p:nvGrpSpPr>
        <p:grpSpPr>
          <a:xfrm>
            <a:off x="2377440" y="740315"/>
            <a:ext cx="9106487" cy="2977703"/>
            <a:chOff x="2092961" y="579164"/>
            <a:chExt cx="9106487" cy="2977703"/>
          </a:xfrm>
        </p:grpSpPr>
        <p:sp>
          <p:nvSpPr>
            <p:cNvPr id="8" name="ïSļïḑé">
              <a:extLst>
                <a:ext uri="{FF2B5EF4-FFF2-40B4-BE49-F238E27FC236}">
                  <a16:creationId xmlns:a16="http://schemas.microsoft.com/office/drawing/2014/main" id="{EEDE1E9C-DCBE-C44C-8634-010A747F433D}"/>
                </a:ext>
              </a:extLst>
            </p:cNvPr>
            <p:cNvSpPr/>
            <p:nvPr/>
          </p:nvSpPr>
          <p:spPr bwMode="gray">
            <a:xfrm>
              <a:off x="2092961" y="579164"/>
              <a:ext cx="9106487" cy="2938166"/>
            </a:xfrm>
            <a:prstGeom prst="roundRect">
              <a:avLst>
                <a:gd name="adj" fmla="val 21193"/>
              </a:avLst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B0604020202020204" charset="-122"/>
                  <a:cs typeface="+mn-cs"/>
                </a:rPr>
                <a:t> 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文本框 38">
              <a:extLst>
                <a:ext uri="{FF2B5EF4-FFF2-40B4-BE49-F238E27FC236}">
                  <a16:creationId xmlns:a16="http://schemas.microsoft.com/office/drawing/2014/main" id="{23630DA1-51AC-1D45-A0A4-E6FB85EC785B}"/>
                </a:ext>
              </a:extLst>
            </p:cNvPr>
            <p:cNvSpPr txBox="1"/>
            <p:nvPr/>
          </p:nvSpPr>
          <p:spPr>
            <a:xfrm>
              <a:off x="2184845" y="624974"/>
              <a:ext cx="9014603" cy="29318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500"/>
                </a:spcAft>
              </a:pPr>
              <a:r>
                <a:rPr lang="vi-VN" sz="35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SimSun" panose="02010600030101010101" pitchFamily="2" charset="-122"/>
                </a:rPr>
                <a:t>Tuyến đường sắt Hà Nội – Đà Nẵng (qua Đồng Hới) dài 791km. Tuyến đường sắt Hà Nội – Đồng Hới dài hơn tuyến đường sắt Đồng Hới – Đà Nẵng 253 km. Tính độ dài tuyến đường sắt Hà Nội – Đồng Hới và Đồng Hới – Đà Nẵng</a:t>
              </a:r>
              <a:endParaRPr lang="en-VN" sz="35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AD48BCA-8E6B-F049-9EE7-A90673D78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77" y="393324"/>
            <a:ext cx="3199609" cy="16328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9256ADB-9BA7-FD47-A59F-98FDA4BB1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4633" y="3978847"/>
            <a:ext cx="3809063" cy="21576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8684EA-CE70-DE40-9D18-3C1FB17A43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4" y="3904390"/>
            <a:ext cx="4956048" cy="25325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226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E69478E-FE57-6041-883A-0C02E79AC9D2}"/>
              </a:ext>
            </a:extLst>
          </p:cNvPr>
          <p:cNvSpPr/>
          <p:nvPr/>
        </p:nvSpPr>
        <p:spPr>
          <a:xfrm>
            <a:off x="369877" y="421106"/>
            <a:ext cx="11452246" cy="60157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73682A2-E40A-2B49-8A3A-4484561445C6}"/>
              </a:ext>
            </a:extLst>
          </p:cNvPr>
          <p:cNvGrpSpPr/>
          <p:nvPr/>
        </p:nvGrpSpPr>
        <p:grpSpPr>
          <a:xfrm>
            <a:off x="2377440" y="740315"/>
            <a:ext cx="9106487" cy="2965948"/>
            <a:chOff x="2092961" y="579164"/>
            <a:chExt cx="9106487" cy="2965948"/>
          </a:xfrm>
        </p:grpSpPr>
        <p:sp>
          <p:nvSpPr>
            <p:cNvPr id="8" name="ïSļïḑé">
              <a:extLst>
                <a:ext uri="{FF2B5EF4-FFF2-40B4-BE49-F238E27FC236}">
                  <a16:creationId xmlns:a16="http://schemas.microsoft.com/office/drawing/2014/main" id="{EEDE1E9C-DCBE-C44C-8634-010A747F433D}"/>
                </a:ext>
              </a:extLst>
            </p:cNvPr>
            <p:cNvSpPr/>
            <p:nvPr/>
          </p:nvSpPr>
          <p:spPr bwMode="gray">
            <a:xfrm>
              <a:off x="2092961" y="579164"/>
              <a:ext cx="9106487" cy="2938166"/>
            </a:xfrm>
            <a:prstGeom prst="roundRect">
              <a:avLst>
                <a:gd name="adj" fmla="val 21193"/>
              </a:avLst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B0604020202020204" charset="-122"/>
                  <a:cs typeface="+mn-cs"/>
                </a:rPr>
                <a:t> 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文本框 38">
              <a:extLst>
                <a:ext uri="{FF2B5EF4-FFF2-40B4-BE49-F238E27FC236}">
                  <a16:creationId xmlns:a16="http://schemas.microsoft.com/office/drawing/2014/main" id="{23630DA1-51AC-1D45-A0A4-E6FB85EC785B}"/>
                </a:ext>
              </a:extLst>
            </p:cNvPr>
            <p:cNvSpPr txBox="1"/>
            <p:nvPr/>
          </p:nvSpPr>
          <p:spPr>
            <a:xfrm>
              <a:off x="2184845" y="613219"/>
              <a:ext cx="9014603" cy="29318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500"/>
                </a:spcAft>
              </a:pPr>
              <a:r>
                <a:rPr lang="vi-VN" sz="35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SimSun" panose="02010600030101010101" pitchFamily="2" charset="-122"/>
                </a:rPr>
                <a:t>Tuyến đường sắt Hà Nội – Đà Nẵng (qua Đồng Hới) dài 791km. Tuyến đường sắt Hà Nội – Đồng Hới dài hơn tuyến đường sắt Đồng Hới – Đà Nẵng 253 km. Tính độ dài tuyến đường sắt Hà Nội – Đồng Hới và Đồng Hới – Đà Nẵng</a:t>
              </a:r>
              <a:endParaRPr lang="en-VN" sz="35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AD48BCA-8E6B-F049-9EE7-A90673D78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77" y="393324"/>
            <a:ext cx="3199609" cy="1632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F7D46E-EBD2-4B49-A26A-7E26060EDBAD}"/>
              </a:ext>
            </a:extLst>
          </p:cNvPr>
          <p:cNvSpPr txBox="1"/>
          <p:nvPr/>
        </p:nvSpPr>
        <p:spPr>
          <a:xfrm>
            <a:off x="751331" y="3893781"/>
            <a:ext cx="106893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latin typeface="Cambria" panose="02040503050406030204" pitchFamily="18" charset="0"/>
              </a:rPr>
              <a:t>Hà Nội – Đồng Hới + Đồng Hới – Đà Nẵng = 791km</a:t>
            </a:r>
          </a:p>
          <a:p>
            <a:pPr algn="ctr"/>
            <a:r>
              <a:rPr lang="en-VN" sz="3600" dirty="0">
                <a:latin typeface="Cambria" panose="02040503050406030204" pitchFamily="18" charset="0"/>
              </a:rPr>
              <a:t>Hà Nội – Đồng Hới – Đồng Hới – Đà Nẵng = 253 km</a:t>
            </a:r>
          </a:p>
          <a:p>
            <a:pPr algn="ctr"/>
            <a:r>
              <a:rPr lang="en-VN" sz="3600" dirty="0">
                <a:latin typeface="Cambria" panose="02040503050406030204" pitchFamily="18" charset="0"/>
              </a:rPr>
              <a:t>Hà Nội – Đồng Hới = ?</a:t>
            </a:r>
          </a:p>
          <a:p>
            <a:pPr algn="ctr"/>
            <a:r>
              <a:rPr lang="en-VN" sz="3600" dirty="0">
                <a:latin typeface="Cambria" panose="02040503050406030204" pitchFamily="18" charset="0"/>
              </a:rPr>
              <a:t>Đồng Hới – Đà Nẵng = ?</a:t>
            </a:r>
          </a:p>
          <a:p>
            <a:pPr algn="ctr"/>
            <a:endParaRPr lang="en-VN" sz="3600" dirty="0">
              <a:latin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181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E69478E-FE57-6041-883A-0C02E79AC9D2}"/>
              </a:ext>
            </a:extLst>
          </p:cNvPr>
          <p:cNvSpPr/>
          <p:nvPr/>
        </p:nvSpPr>
        <p:spPr>
          <a:xfrm>
            <a:off x="369877" y="421106"/>
            <a:ext cx="11452246" cy="60157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52DA9E-08B0-0843-B61B-5AA983D0D9DF}"/>
              </a:ext>
            </a:extLst>
          </p:cNvPr>
          <p:cNvSpPr txBox="1"/>
          <p:nvPr/>
        </p:nvSpPr>
        <p:spPr>
          <a:xfrm>
            <a:off x="969798" y="1801417"/>
            <a:ext cx="10252403" cy="4361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222885" algn="l"/>
              </a:tabLst>
            </a:pP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Hai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lần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độ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dài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tuyến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đường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sắt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Hà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Nội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–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Đồng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Hới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: </a:t>
            </a:r>
            <a:endParaRPr lang="en-VN" sz="32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222885" algn="l"/>
              </a:tabLst>
            </a:pP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791 + 253 = 1 044 (km)</a:t>
            </a:r>
            <a:endParaRPr lang="en-VN" sz="32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222885" algn="l"/>
              </a:tabLst>
            </a:pP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Độ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dài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tuyến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đường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sắt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Hà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Nội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–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Đồng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Hới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:</a:t>
            </a:r>
            <a:endParaRPr lang="en-VN" sz="32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222885" algn="l"/>
              </a:tabLst>
            </a:pP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1 044 : 2 = 522 (km)</a:t>
            </a:r>
            <a:endParaRPr lang="en-VN" sz="32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222885" algn="l"/>
              </a:tabLst>
            </a:pP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Độ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dài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tuyến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đường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sắt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Đồng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Hới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–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Đà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Nẵng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:</a:t>
            </a:r>
            <a:endParaRPr lang="en-VN" sz="32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222885" algn="l"/>
              </a:tabLst>
            </a:pP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522 – 253 = 269 (km)</a:t>
            </a:r>
            <a:endParaRPr lang="en-VN" sz="32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         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Đáp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: 522km, 269km.</a:t>
            </a:r>
            <a:r>
              <a:rPr lang="en-VN" sz="3200" dirty="0">
                <a:effectLst/>
                <a:latin typeface="Cambria" panose="02040503050406030204" pitchFamily="18" charset="0"/>
              </a:rPr>
              <a:t> </a:t>
            </a:r>
            <a:endParaRPr lang="en-VN" sz="3200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83E9A4-07C6-6B44-8D7D-CE2B93AB94D2}"/>
              </a:ext>
            </a:extLst>
          </p:cNvPr>
          <p:cNvSpPr txBox="1"/>
          <p:nvPr/>
        </p:nvSpPr>
        <p:spPr>
          <a:xfrm>
            <a:off x="4550664" y="881572"/>
            <a:ext cx="3090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u="sng" dirty="0">
                <a:latin typeface="Cambria" panose="02040503050406030204" pitchFamily="18" charset="0"/>
              </a:rPr>
              <a:t>Bài </a:t>
            </a:r>
            <a:r>
              <a:rPr lang="en-US" sz="3600" u="sng" dirty="0" err="1">
                <a:latin typeface="Cambria" panose="02040503050406030204" pitchFamily="18" charset="0"/>
              </a:rPr>
              <a:t>giải</a:t>
            </a:r>
            <a:r>
              <a:rPr lang="en-VN" sz="3600" dirty="0">
                <a:latin typeface="Cambria" panose="02040503050406030204" pitchFamily="18" charset="0"/>
              </a:rPr>
              <a:t>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251B92-3FE7-BB42-BCA4-7EFC88D49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77" y="393324"/>
            <a:ext cx="3199609" cy="16328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633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E69478E-FE57-6041-883A-0C02E79AC9D2}"/>
              </a:ext>
            </a:extLst>
          </p:cNvPr>
          <p:cNvSpPr/>
          <p:nvPr/>
        </p:nvSpPr>
        <p:spPr>
          <a:xfrm>
            <a:off x="369877" y="421106"/>
            <a:ext cx="11452246" cy="60157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9C7E539-B139-E244-89AB-729BD8D84FFB}"/>
              </a:ext>
            </a:extLst>
          </p:cNvPr>
          <p:cNvGrpSpPr/>
          <p:nvPr/>
        </p:nvGrpSpPr>
        <p:grpSpPr>
          <a:xfrm>
            <a:off x="3299795" y="1345830"/>
            <a:ext cx="8881263" cy="922195"/>
            <a:chOff x="3104584" y="1200174"/>
            <a:chExt cx="8881263" cy="922195"/>
          </a:xfrm>
        </p:grpSpPr>
        <p:sp>
          <p:nvSpPr>
            <p:cNvPr id="8" name="ïSļïḑé">
              <a:extLst>
                <a:ext uri="{FF2B5EF4-FFF2-40B4-BE49-F238E27FC236}">
                  <a16:creationId xmlns:a16="http://schemas.microsoft.com/office/drawing/2014/main" id="{EEDE1E9C-DCBE-C44C-8634-010A747F433D}"/>
                </a:ext>
              </a:extLst>
            </p:cNvPr>
            <p:cNvSpPr/>
            <p:nvPr/>
          </p:nvSpPr>
          <p:spPr bwMode="gray">
            <a:xfrm>
              <a:off x="3104584" y="1200174"/>
              <a:ext cx="2454968" cy="922195"/>
            </a:xfrm>
            <a:prstGeom prst="roundRect">
              <a:avLst>
                <a:gd name="adj" fmla="val 21193"/>
              </a:avLst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B0604020202020204" charset="-122"/>
                  <a:cs typeface="+mn-cs"/>
                </a:rPr>
                <a:t> 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文本框 38">
              <a:extLst>
                <a:ext uri="{FF2B5EF4-FFF2-40B4-BE49-F238E27FC236}">
                  <a16:creationId xmlns:a16="http://schemas.microsoft.com/office/drawing/2014/main" id="{23630DA1-51AC-1D45-A0A4-E6FB85EC785B}"/>
                </a:ext>
              </a:extLst>
            </p:cNvPr>
            <p:cNvSpPr txBox="1"/>
            <p:nvPr/>
          </p:nvSpPr>
          <p:spPr>
            <a:xfrm>
              <a:off x="3252383" y="1200174"/>
              <a:ext cx="8733464" cy="702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500"/>
                </a:spcAft>
              </a:pPr>
              <a:r>
                <a:rPr lang="vi-VN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SimSun" panose="02010600030101010101" pitchFamily="2" charset="-122"/>
                </a:rPr>
                <a:t>&gt;, &lt;, =</a:t>
              </a:r>
              <a:endParaRPr lang="en-VN" sz="4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</a:endParaRPr>
            </a:p>
          </p:txBody>
        </p:sp>
      </p:grpSp>
      <p:sp>
        <p:nvSpPr>
          <p:cNvPr id="19" name="ïSļïḑé">
            <a:extLst>
              <a:ext uri="{FF2B5EF4-FFF2-40B4-BE49-F238E27FC236}">
                <a16:creationId xmlns:a16="http://schemas.microsoft.com/office/drawing/2014/main" id="{0E2A9DC5-DEDB-994D-A16B-771243DCA680}"/>
              </a:ext>
            </a:extLst>
          </p:cNvPr>
          <p:cNvSpPr/>
          <p:nvPr/>
        </p:nvSpPr>
        <p:spPr bwMode="gray">
          <a:xfrm>
            <a:off x="6239778" y="2940396"/>
            <a:ext cx="764398" cy="702949"/>
          </a:xfrm>
          <a:prstGeom prst="roundRect">
            <a:avLst>
              <a:gd name="adj" fmla="val 21193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</a:rPr>
              <a:t>? </a:t>
            </a:r>
          </a:p>
        </p:txBody>
      </p:sp>
      <p:sp>
        <p:nvSpPr>
          <p:cNvPr id="20" name="ïSļïḑé">
            <a:extLst>
              <a:ext uri="{FF2B5EF4-FFF2-40B4-BE49-F238E27FC236}">
                <a16:creationId xmlns:a16="http://schemas.microsoft.com/office/drawing/2014/main" id="{FADC0EFA-F99D-264B-9672-332AADF50164}"/>
              </a:ext>
            </a:extLst>
          </p:cNvPr>
          <p:cNvSpPr/>
          <p:nvPr/>
        </p:nvSpPr>
        <p:spPr bwMode="gray">
          <a:xfrm>
            <a:off x="6243348" y="2938314"/>
            <a:ext cx="764398" cy="702949"/>
          </a:xfrm>
          <a:prstGeom prst="roundRect">
            <a:avLst>
              <a:gd name="adj" fmla="val 21193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</a:rPr>
              <a:t>&lt;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5B3B2A-87B4-3149-8279-29C76617663D}"/>
              </a:ext>
            </a:extLst>
          </p:cNvPr>
          <p:cNvSpPr txBox="1"/>
          <p:nvPr/>
        </p:nvSpPr>
        <p:spPr>
          <a:xfrm>
            <a:off x="656567" y="3007256"/>
            <a:ext cx="540285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a) 135 900 – (200 900 – 80 050)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CF670C-CA35-374E-92A1-AC84436ED7BC}"/>
              </a:ext>
            </a:extLst>
          </p:cNvPr>
          <p:cNvSpPr txBox="1"/>
          <p:nvPr/>
        </p:nvSpPr>
        <p:spPr>
          <a:xfrm>
            <a:off x="728812" y="4084551"/>
            <a:ext cx="533061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b) 34 785 + 20 300 – 2 785</a:t>
            </a:r>
          </a:p>
        </p:txBody>
      </p:sp>
      <p:sp>
        <p:nvSpPr>
          <p:cNvPr id="23" name="ïSļïḑé">
            <a:extLst>
              <a:ext uri="{FF2B5EF4-FFF2-40B4-BE49-F238E27FC236}">
                <a16:creationId xmlns:a16="http://schemas.microsoft.com/office/drawing/2014/main" id="{335C9753-C73A-B94D-848F-6D52CEF798A1}"/>
              </a:ext>
            </a:extLst>
          </p:cNvPr>
          <p:cNvSpPr/>
          <p:nvPr/>
        </p:nvSpPr>
        <p:spPr bwMode="gray">
          <a:xfrm>
            <a:off x="6239778" y="4093695"/>
            <a:ext cx="764398" cy="702949"/>
          </a:xfrm>
          <a:prstGeom prst="roundRect">
            <a:avLst>
              <a:gd name="adj" fmla="val 21193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97DBFE-C785-AF44-B4F3-17E62BBEA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812" y="1119647"/>
            <a:ext cx="2730500" cy="13843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F324340-380C-7E46-98C4-A84FA6CA1295}"/>
              </a:ext>
            </a:extLst>
          </p:cNvPr>
          <p:cNvSpPr txBox="1"/>
          <p:nvPr/>
        </p:nvSpPr>
        <p:spPr>
          <a:xfrm>
            <a:off x="7184530" y="2993463"/>
            <a:ext cx="420378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6 000 – 4 500 + 14 000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5648D1-937B-F44A-8A25-7AFC0E71B4A7}"/>
              </a:ext>
            </a:extLst>
          </p:cNvPr>
          <p:cNvSpPr txBox="1"/>
          <p:nvPr/>
        </p:nvSpPr>
        <p:spPr>
          <a:xfrm>
            <a:off x="7184530" y="4125426"/>
            <a:ext cx="420378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20 350 + 18 127 + 8 450</a:t>
            </a:r>
          </a:p>
        </p:txBody>
      </p:sp>
      <p:sp>
        <p:nvSpPr>
          <p:cNvPr id="27" name="ïSļïḑé">
            <a:extLst>
              <a:ext uri="{FF2B5EF4-FFF2-40B4-BE49-F238E27FC236}">
                <a16:creationId xmlns:a16="http://schemas.microsoft.com/office/drawing/2014/main" id="{8ED31EF1-E7F5-9846-992F-374DBB0D4B50}"/>
              </a:ext>
            </a:extLst>
          </p:cNvPr>
          <p:cNvSpPr/>
          <p:nvPr/>
        </p:nvSpPr>
        <p:spPr bwMode="gray">
          <a:xfrm>
            <a:off x="6239778" y="4109913"/>
            <a:ext cx="764398" cy="702949"/>
          </a:xfrm>
          <a:prstGeom prst="roundRect">
            <a:avLst>
              <a:gd name="adj" fmla="val 21193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</a:rPr>
              <a:t>&gt;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349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9" grpId="0" animBg="1"/>
      <p:bldP spid="17" grpId="0" animBg="1"/>
      <p:bldP spid="23" grpId="0" animBg="1"/>
      <p:bldP spid="25" grpId="0" animBg="1"/>
      <p:bldP spid="26" grpId="0" animBg="1"/>
      <p:bldP spid="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2111</TotalTime>
  <Words>388</Words>
  <Application>Microsoft Office PowerPoint</Application>
  <PresentationFormat>Widescreen</PresentationFormat>
  <Paragraphs>57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#9Slide07 HoneyCream</vt:lpstr>
      <vt:lpstr>Arial</vt:lpstr>
      <vt:lpstr>Calibri</vt:lpstr>
      <vt:lpstr>Calibri Light</vt:lpstr>
      <vt:lpstr>Cambria</vt:lpstr>
      <vt:lpstr>SVN-Newton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Laptop</cp:lastModifiedBy>
  <cp:revision>47</cp:revision>
  <dcterms:created xsi:type="dcterms:W3CDTF">2023-08-30T07:36:48Z</dcterms:created>
  <dcterms:modified xsi:type="dcterms:W3CDTF">2026-01-27T15:42:26Z</dcterms:modified>
</cp:coreProperties>
</file>