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60" r:id="rId5"/>
    <p:sldId id="258" r:id="rId6"/>
    <p:sldId id="263" r:id="rId7"/>
    <p:sldId id="264" r:id="rId8"/>
    <p:sldId id="265" r:id="rId9"/>
    <p:sldId id="266" r:id="rId10"/>
    <p:sldId id="267" r:id="rId11"/>
    <p:sldId id="268" r:id="rId12"/>
    <p:sldId id="269" r:id="rId13"/>
    <p:sldId id="271" r:id="rId14"/>
    <p:sldId id="272" r:id="rId15"/>
    <p:sldId id="270" r:id="rId16"/>
    <p:sldId id="274" r:id="rId17"/>
    <p:sldId id="262" r:id="rId18"/>
    <p:sldId id="277" r:id="rId19"/>
    <p:sldId id="278" r:id="rId20"/>
    <p:sldId id="279" r:id="rId21"/>
    <p:sldId id="280" r:id="rId22"/>
    <p:sldId id="281" r:id="rId23"/>
    <p:sldId id="275" r:id="rId24"/>
    <p:sldId id="283" r:id="rId25"/>
    <p:sldId id="284" r:id="rId26"/>
    <p:sldId id="285" r:id="rId27"/>
    <p:sldId id="286" r:id="rId28"/>
    <p:sldId id="287" r:id="rId29"/>
    <p:sldId id="288" r:id="rId30"/>
    <p:sldId id="289" r:id="rId31"/>
    <p:sldId id="290" r:id="rId32"/>
    <p:sldId id="273"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990033"/>
    <a:srgbClr val="8000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12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977" y="0"/>
            <a:ext cx="12194977" cy="6856327"/>
          </a:xfrm>
          <a:prstGeom prst="rect">
            <a:avLst/>
          </a:prstGeom>
        </p:spPr>
      </p:pic>
      <p:sp>
        <p:nvSpPr>
          <p:cNvPr id="8" name="Rectangle 7"/>
          <p:cNvSpPr/>
          <p:nvPr userDrawn="1"/>
        </p:nvSpPr>
        <p:spPr>
          <a:xfrm>
            <a:off x="332509" y="180109"/>
            <a:ext cx="11637818" cy="6414655"/>
          </a:xfrm>
          <a:prstGeom prst="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10"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1835715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977" y="0"/>
            <a:ext cx="12194977" cy="6856327"/>
          </a:xfrm>
          <a:prstGeom prst="rect">
            <a:avLst/>
          </a:prstGeom>
        </p:spPr>
      </p:pic>
      <p:sp>
        <p:nvSpPr>
          <p:cNvPr id="8"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63995380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stretch>
            <a:fillRect/>
          </a:stretch>
        </p:blipFill>
        <p:spPr>
          <a:xfrm>
            <a:off x="-5112616" y="-1247833"/>
            <a:ext cx="17680425" cy="14586162"/>
          </a:xfrm>
          <a:prstGeom prst="rect">
            <a:avLst/>
          </a:prstGeom>
        </p:spPr>
      </p:pic>
      <p:sp>
        <p:nvSpPr>
          <p:cNvPr id="8"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00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000"/>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5">
                    <a:lumMod val="20000"/>
                    <a:lumOff val="80000"/>
                  </a:scheme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5">
                  <a:lumMod val="20000"/>
                  <a:lumOff val="80000"/>
                </a:scheme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144941698"/>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0.sv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0.sv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0.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6.sv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0.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6.sv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4.svg"/><Relationship Id="rId7"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26.sv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4.sv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0.sv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
          <p:cNvSpPr/>
          <p:nvPr/>
        </p:nvSpPr>
        <p:spPr>
          <a:xfrm>
            <a:off x="0" y="0"/>
            <a:ext cx="12192000" cy="5669169"/>
          </a:xfrm>
          <a:custGeom>
            <a:avLst/>
            <a:gdLst/>
            <a:ahLst/>
            <a:cxnLst/>
            <a:rect l="l" t="t" r="r" b="b"/>
            <a:pathLst>
              <a:path w="21481611" h="12083406">
                <a:moveTo>
                  <a:pt x="0" y="0"/>
                </a:moveTo>
                <a:lnTo>
                  <a:pt x="21481611" y="0"/>
                </a:lnTo>
                <a:lnTo>
                  <a:pt x="21481611" y="12083406"/>
                </a:lnTo>
                <a:lnTo>
                  <a:pt x="0" y="12083406"/>
                </a:lnTo>
                <a:lnTo>
                  <a:pt x="0" y="0"/>
                </a:lnTo>
                <a:close/>
              </a:path>
            </a:pathLst>
          </a:custGeom>
          <a:blipFill>
            <a:blip r:embed="rId2">
              <a:alphaModFix amt="32999"/>
              <a:extLst>
                <a:ext uri="{96DAC541-7B7A-43D3-8B79-37D633B846F1}">
                  <asvg:svgBlip xmlns:asvg="http://schemas.microsoft.com/office/drawing/2016/SVG/main" r:embed="rId3"/>
                </a:ext>
              </a:extLst>
            </a:blip>
            <a:stretch>
              <a:fillRect/>
            </a:stretch>
          </a:blipFill>
        </p:spPr>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15253"/>
            <a:ext cx="12192000" cy="434274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0618" y="-40696"/>
            <a:ext cx="2167482" cy="2926080"/>
          </a:xfrm>
          <a:prstGeom prst="ellipse">
            <a:avLst/>
          </a:prstGeom>
          <a:ln>
            <a:noFill/>
          </a:ln>
          <a:effectLst>
            <a:softEdge rad="112500"/>
          </a:effectLst>
        </p:spPr>
      </p:pic>
      <p:pic>
        <p:nvPicPr>
          <p:cNvPr id="12" name="Picture 11"/>
          <p:cNvPicPr>
            <a:picLocks noChangeAspect="1"/>
          </p:cNvPicPr>
          <p:nvPr/>
        </p:nvPicPr>
        <p:blipFill>
          <a:blip r:embed="rId6"/>
          <a:stretch>
            <a:fillRect/>
          </a:stretch>
        </p:blipFill>
        <p:spPr>
          <a:xfrm>
            <a:off x="8870057" y="2824368"/>
            <a:ext cx="3220588" cy="821446"/>
          </a:xfrm>
          <a:prstGeom prst="rect">
            <a:avLst/>
          </a:prstGeom>
        </p:spPr>
      </p:pic>
      <p:pic>
        <p:nvPicPr>
          <p:cNvPr id="18" name="Picture 17">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0" y="-134549"/>
            <a:ext cx="1523956" cy="1508868"/>
          </a:xfrm>
          <a:prstGeom prst="rect">
            <a:avLst/>
          </a:prstGeom>
        </p:spPr>
      </p:pic>
      <p:pic>
        <p:nvPicPr>
          <p:cNvPr id="24" name="Picture 23"/>
          <p:cNvPicPr>
            <a:picLocks noChangeAspect="1"/>
          </p:cNvPicPr>
          <p:nvPr/>
        </p:nvPicPr>
        <p:blipFill>
          <a:blip r:embed="rId8"/>
          <a:stretch>
            <a:fillRect/>
          </a:stretch>
        </p:blipFill>
        <p:spPr>
          <a:xfrm>
            <a:off x="761978" y="0"/>
            <a:ext cx="9132600" cy="5163760"/>
          </a:xfrm>
          <a:prstGeom prst="rect">
            <a:avLst/>
          </a:prstGeom>
        </p:spPr>
      </p:pic>
    </p:spTree>
    <p:extLst>
      <p:ext uri="{BB962C8B-B14F-4D97-AF65-F5344CB8AC3E}">
        <p14:creationId xmlns:p14="http://schemas.microsoft.com/office/powerpoint/2010/main" val="290376745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66044" y="0"/>
            <a:ext cx="2170364" cy="1072989"/>
          </a:xfrm>
          <a:prstGeom prst="rect">
            <a:avLst/>
          </a:prstGeom>
        </p:spPr>
      </p:pic>
      <p:sp>
        <p:nvSpPr>
          <p:cNvPr id="4" name="TextBox 3"/>
          <p:cNvSpPr txBox="1"/>
          <p:nvPr/>
        </p:nvSpPr>
        <p:spPr>
          <a:xfrm>
            <a:off x="374754" y="566474"/>
            <a:ext cx="11542426" cy="6117059"/>
          </a:xfrm>
          <a:prstGeom prst="rect">
            <a:avLst/>
          </a:prstGeom>
          <a:noFill/>
        </p:spPr>
        <p:txBody>
          <a:bodyPr wrap="square" rtlCol="0">
            <a:spAutoFit/>
          </a:bodyPr>
          <a:lstStyle/>
          <a:p>
            <a:pPr algn="just">
              <a:lnSpc>
                <a:spcPct val="90000"/>
              </a:lnSpc>
            </a:pPr>
            <a:r>
              <a:rPr lang="en-US" sz="2900" dirty="0">
                <a:latin typeface="Cambria" panose="02040503050406030204" pitchFamily="18" charset="0"/>
                <a:ea typeface="Cambria" panose="02040503050406030204" pitchFamily="18" charset="0"/>
              </a:rPr>
              <a:t>   </a:t>
            </a:r>
            <a:r>
              <a:rPr lang="vi-VN" sz="2900" dirty="0">
                <a:solidFill>
                  <a:srgbClr val="0070C0"/>
                </a:solidFill>
                <a:latin typeface="Cambria" panose="02040503050406030204" pitchFamily="18" charset="0"/>
                <a:ea typeface="Cambria" panose="02040503050406030204" pitchFamily="18" charset="0"/>
              </a:rPr>
              <a:t>Hồi ấy, ở Sài Gòn, anh Ba được một người bạn đưa đến một tiệm cà phê của Pháp để xem đèn điện, xem chiếu bóng và máy nước... Những cái đó, trước kia, anh chưa hề thấy bao giờ. Anh thấy rất lạ. </a:t>
            </a:r>
            <a:endParaRPr lang="en-US" sz="2900" dirty="0">
              <a:solidFill>
                <a:srgbClr val="0070C0"/>
              </a:solidFill>
              <a:latin typeface="Cambria" panose="02040503050406030204" pitchFamily="18" charset="0"/>
              <a:ea typeface="Cambria" panose="02040503050406030204" pitchFamily="18" charset="0"/>
            </a:endParaRP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Ít hôm sau, anh đột nhiên hỏi người bạn rằng:</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 Anh Lê, anh có yêu nước không?</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Người bạn đáp:</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 Tất nhiên là có chứ!</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Anh Ba hỏi tiếp:</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 Anh có thể giữ bí mật không? Người bạn đáp:</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 Có.</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Anh Ba nói tiếp: </a:t>
            </a:r>
          </a:p>
          <a:p>
            <a:pPr algn="just">
              <a:lnSpc>
                <a:spcPct val="90000"/>
              </a:lnSpc>
            </a:pPr>
            <a:r>
              <a:rPr lang="en-US" sz="2900" dirty="0">
                <a:solidFill>
                  <a:schemeClr val="accent2">
                    <a:lumMod val="75000"/>
                  </a:schemeClr>
                </a:solidFill>
                <a:latin typeface="Cambria" panose="02040503050406030204" pitchFamily="18" charset="0"/>
                <a:ea typeface="Cambria" panose="02040503050406030204" pitchFamily="18" charset="0"/>
              </a:rPr>
              <a:t>  </a:t>
            </a:r>
            <a:r>
              <a:rPr lang="vi-VN" sz="2900" dirty="0">
                <a:solidFill>
                  <a:schemeClr val="accent2">
                    <a:lumMod val="75000"/>
                  </a:schemeClr>
                </a:solidFill>
                <a:latin typeface="Cambria" panose="02040503050406030204" pitchFamily="18" charset="0"/>
                <a:ea typeface="Cambria" panose="02040503050406030204" pitchFamily="18" charset="0"/>
              </a:rPr>
              <a:t>- Tôi muốn đi ra nước ngoài, xem nước Pháp và các nước khác.</a:t>
            </a:r>
          </a:p>
          <a:p>
            <a:pPr algn="just">
              <a:lnSpc>
                <a:spcPct val="90000"/>
              </a:lnSpc>
            </a:pPr>
            <a:r>
              <a:rPr lang="vi-VN" sz="2900" dirty="0">
                <a:solidFill>
                  <a:schemeClr val="accent2">
                    <a:lumMod val="75000"/>
                  </a:schemeClr>
                </a:solidFill>
                <a:latin typeface="Cambria" panose="02040503050406030204" pitchFamily="18" charset="0"/>
                <a:ea typeface="Cambria" panose="02040503050406030204" pitchFamily="18" charset="0"/>
              </a:rPr>
              <a:t>Sau khi xem xét họ làm như thế nào, tôi sẽ trở về giúp đồng bào chúng ta. Nhưng nếu đi một mình, thật ra cũng có nhiều mạo hiểm... Anh muốn đi với tôi không?</a:t>
            </a:r>
          </a:p>
        </p:txBody>
      </p:sp>
    </p:spTree>
    <p:extLst>
      <p:ext uri="{BB962C8B-B14F-4D97-AF65-F5344CB8AC3E}">
        <p14:creationId xmlns:p14="http://schemas.microsoft.com/office/powerpoint/2010/main" val="7340653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754" y="206714"/>
            <a:ext cx="11542426" cy="5447645"/>
          </a:xfrm>
          <a:prstGeom prst="rect">
            <a:avLst/>
          </a:prstGeom>
          <a:noFill/>
        </p:spPr>
        <p:txBody>
          <a:bodyPr wrap="square" rtlCol="0">
            <a:spAutoFit/>
          </a:bodyPr>
          <a:lstStyle/>
          <a:p>
            <a:pPr algn="just"/>
            <a:r>
              <a:rPr lang="en-US" sz="2900">
                <a:latin typeface="Cambria" panose="02040503050406030204" pitchFamily="18" charset="0"/>
                <a:ea typeface="Cambria" panose="02040503050406030204" pitchFamily="18" charset="0"/>
              </a:rPr>
              <a:t>   </a:t>
            </a:r>
            <a:r>
              <a:rPr lang="vi-VN" sz="2900">
                <a:solidFill>
                  <a:schemeClr val="accent2">
                    <a:lumMod val="75000"/>
                  </a:schemeClr>
                </a:solidFill>
                <a:latin typeface="Cambria" panose="02040503050406030204" pitchFamily="18" charset="0"/>
                <a:ea typeface="Cambria" panose="02040503050406030204" pitchFamily="18" charset="0"/>
              </a:rPr>
              <a:t>Anh Lê đáp:</a:t>
            </a:r>
          </a:p>
          <a:p>
            <a:pPr algn="just"/>
            <a:r>
              <a:rPr lang="en-US" sz="2900">
                <a:solidFill>
                  <a:schemeClr val="accent2">
                    <a:lumMod val="75000"/>
                  </a:schemeClr>
                </a:solidFill>
                <a:latin typeface="Cambria" panose="02040503050406030204" pitchFamily="18" charset="0"/>
                <a:ea typeface="Cambria" panose="02040503050406030204" pitchFamily="18" charset="0"/>
              </a:rPr>
              <a:t>  </a:t>
            </a:r>
            <a:r>
              <a:rPr lang="vi-VN" sz="2900">
                <a:solidFill>
                  <a:schemeClr val="accent2">
                    <a:lumMod val="75000"/>
                  </a:schemeClr>
                </a:solidFill>
                <a:latin typeface="Cambria" panose="02040503050406030204" pitchFamily="18" charset="0"/>
                <a:ea typeface="Cambria" panose="02040503050406030204" pitchFamily="18" charset="0"/>
              </a:rPr>
              <a:t>- Nhưng bạn ơi! Chúng ta lấy đâu ra tiền mà đi?</a:t>
            </a:r>
          </a:p>
          <a:p>
            <a:pPr algn="just"/>
            <a:r>
              <a:rPr lang="en-US" sz="2900">
                <a:solidFill>
                  <a:schemeClr val="accent2">
                    <a:lumMod val="75000"/>
                  </a:schemeClr>
                </a:solidFill>
                <a:latin typeface="Cambria" panose="02040503050406030204" pitchFamily="18" charset="0"/>
                <a:ea typeface="Cambria" panose="02040503050406030204" pitchFamily="18" charset="0"/>
              </a:rPr>
              <a:t>  </a:t>
            </a:r>
            <a:r>
              <a:rPr lang="vi-VN" sz="2900">
                <a:solidFill>
                  <a:schemeClr val="accent2">
                    <a:lumMod val="75000"/>
                  </a:schemeClr>
                </a:solidFill>
                <a:latin typeface="Cambria" panose="02040503050406030204" pitchFamily="18" charset="0"/>
                <a:ea typeface="Cambria" panose="02040503050406030204" pitchFamily="18" charset="0"/>
              </a:rPr>
              <a:t>- Đây, tiền đây! – anh Ba vừa nói vừa giơ hai bàn tay. – Chúng ta sẽ làm việc, chúng ta sẽ làm bất cứ việc gì để sống và để đi. Anh cùng đi với tôi chứ?</a:t>
            </a:r>
          </a:p>
          <a:p>
            <a:pPr algn="just"/>
            <a:r>
              <a:rPr lang="en-US" sz="2900">
                <a:latin typeface="Cambria" panose="02040503050406030204" pitchFamily="18" charset="0"/>
                <a:ea typeface="Cambria" panose="02040503050406030204" pitchFamily="18" charset="0"/>
              </a:rPr>
              <a:t>   </a:t>
            </a:r>
            <a:r>
              <a:rPr lang="vi-VN" sz="2900">
                <a:solidFill>
                  <a:srgbClr val="002060"/>
                </a:solidFill>
                <a:latin typeface="Cambria" panose="02040503050406030204" pitchFamily="18" charset="0"/>
                <a:ea typeface="Cambria" panose="02040503050406030204" pitchFamily="18" charset="0"/>
              </a:rPr>
              <a:t>Bị lôi cuốn vì lòng hăng hái của anh Ba, người bạn đồng ý. Nhưng sau khi suy nghĩ kĩ, thấy cuộc đi có vẻ phiêu lưu, anh Lê không đủ can đảm để giữ lời hứa.</a:t>
            </a:r>
          </a:p>
          <a:p>
            <a:pPr algn="just"/>
            <a:r>
              <a:rPr lang="en-US" sz="2900">
                <a:solidFill>
                  <a:srgbClr val="002060"/>
                </a:solidFill>
                <a:latin typeface="Cambria" panose="02040503050406030204" pitchFamily="18" charset="0"/>
                <a:ea typeface="Cambria" panose="02040503050406030204" pitchFamily="18" charset="0"/>
              </a:rPr>
              <a:t>   </a:t>
            </a:r>
            <a:r>
              <a:rPr lang="vi-VN" sz="2900">
                <a:solidFill>
                  <a:srgbClr val="002060"/>
                </a:solidFill>
                <a:latin typeface="Cambria" panose="02040503050406030204" pitchFamily="18" charset="0"/>
                <a:ea typeface="Cambria" panose="02040503050406030204" pitchFamily="18" charset="0"/>
              </a:rPr>
              <a:t>Sau này, anh Lê mới biết người thanh niên yêu nước đầy nhiệt huyết ấy đã đi khắp năm châu bốn biển để tìm ra con đường cứu</a:t>
            </a:r>
            <a:r>
              <a:rPr lang="en-US" sz="2900">
                <a:solidFill>
                  <a:srgbClr val="002060"/>
                </a:solidFill>
                <a:latin typeface="Cambria" panose="02040503050406030204" pitchFamily="18" charset="0"/>
                <a:ea typeface="Cambria" panose="02040503050406030204" pitchFamily="18" charset="0"/>
              </a:rPr>
              <a:t> nước,</a:t>
            </a:r>
            <a:r>
              <a:rPr lang="vi-VN" sz="2900">
                <a:solidFill>
                  <a:srgbClr val="002060"/>
                </a:solidFill>
                <a:latin typeface="Cambria" panose="02040503050406030204" pitchFamily="18" charset="0"/>
                <a:ea typeface="Cambria" panose="02040503050406030204" pitchFamily="18" charset="0"/>
              </a:rPr>
              <a:t> cứu </a:t>
            </a:r>
            <a:r>
              <a:rPr lang="en-US" sz="2900">
                <a:solidFill>
                  <a:srgbClr val="002060"/>
                </a:solidFill>
                <a:latin typeface="Cambria" panose="02040503050406030204" pitchFamily="18" charset="0"/>
                <a:ea typeface="Cambria" panose="02040503050406030204" pitchFamily="18" charset="0"/>
              </a:rPr>
              <a:t>dân</a:t>
            </a:r>
            <a:r>
              <a:rPr lang="vi-VN" sz="2900">
                <a:solidFill>
                  <a:srgbClr val="002060"/>
                </a:solidFill>
                <a:latin typeface="Cambria" panose="02040503050406030204" pitchFamily="18" charset="0"/>
                <a:ea typeface="Cambria" panose="02040503050406030204" pitchFamily="18" charset="0"/>
              </a:rPr>
              <a:t>. Người thanh niên ấy chính là Bác Hồ của chúng ta. </a:t>
            </a:r>
            <a:r>
              <a:rPr lang="en-US" sz="2900">
                <a:solidFill>
                  <a:srgbClr val="002060"/>
                </a:solidFill>
                <a:latin typeface="Cambria" panose="02040503050406030204" pitchFamily="18" charset="0"/>
                <a:ea typeface="Cambria" panose="02040503050406030204" pitchFamily="18" charset="0"/>
              </a:rPr>
              <a:t> </a:t>
            </a:r>
          </a:p>
          <a:p>
            <a:pPr algn="r"/>
            <a:r>
              <a:rPr lang="en-US" sz="2900" i="1">
                <a:latin typeface="Cambria" panose="02040503050406030204" pitchFamily="18" charset="0"/>
                <a:ea typeface="Cambria" panose="02040503050406030204" pitchFamily="18" charset="0"/>
              </a:rPr>
              <a:t>(Theo Trần Dân Tiên)</a:t>
            </a:r>
            <a:endParaRPr lang="vi-VN" sz="2900" i="1">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494070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9586" b="8272"/>
          <a:stretch/>
        </p:blipFill>
        <p:spPr>
          <a:xfrm flipH="1">
            <a:off x="6508967" y="1235951"/>
            <a:ext cx="5026538" cy="5733750"/>
          </a:xfrm>
          <a:prstGeom prst="rect">
            <a:avLst/>
          </a:prstGeom>
        </p:spPr>
      </p:pic>
      <p:pic>
        <p:nvPicPr>
          <p:cNvPr id="6" name="Picture 5"/>
          <p:cNvPicPr>
            <a:picLocks noChangeAspect="1"/>
          </p:cNvPicPr>
          <p:nvPr/>
        </p:nvPicPr>
        <p:blipFill>
          <a:blip r:embed="rId4"/>
          <a:stretch>
            <a:fillRect/>
          </a:stretch>
        </p:blipFill>
        <p:spPr>
          <a:xfrm>
            <a:off x="586684" y="1950834"/>
            <a:ext cx="5718544" cy="3023878"/>
          </a:xfrm>
          <a:prstGeom prst="rect">
            <a:avLst/>
          </a:prstGeom>
        </p:spPr>
      </p:pic>
    </p:spTree>
    <p:extLst>
      <p:ext uri="{BB962C8B-B14F-4D97-AF65-F5344CB8AC3E}">
        <p14:creationId xmlns:p14="http://schemas.microsoft.com/office/powerpoint/2010/main" val="3621979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4"/>
          <p:cNvSpPr/>
          <p:nvPr/>
        </p:nvSpPr>
        <p:spPr>
          <a:xfrm>
            <a:off x="0" y="1921975"/>
            <a:ext cx="1276206" cy="4936025"/>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5" name="Picture 4"/>
          <p:cNvPicPr>
            <a:picLocks noChangeAspect="1"/>
          </p:cNvPicPr>
          <p:nvPr/>
        </p:nvPicPr>
        <p:blipFill>
          <a:blip r:embed="rId8"/>
          <a:stretch>
            <a:fillRect/>
          </a:stretch>
        </p:blipFill>
        <p:spPr>
          <a:xfrm>
            <a:off x="827207" y="1674056"/>
            <a:ext cx="5481078" cy="3454402"/>
          </a:xfrm>
          <a:prstGeom prst="rect">
            <a:avLst/>
          </a:prstGeom>
        </p:spPr>
      </p:pic>
      <p:sp>
        <p:nvSpPr>
          <p:cNvPr id="23" name="Google Shape;276;p7">
            <a:extLst>
              <a:ext uri="{FF2B5EF4-FFF2-40B4-BE49-F238E27FC236}">
                <a16:creationId xmlns:a16="http://schemas.microsoft.com/office/drawing/2014/main" id="{D33CB0D1-8FD9-7C5D-268F-E2711EEE24E1}"/>
              </a:ext>
            </a:extLst>
          </p:cNvPr>
          <p:cNvSpPr/>
          <p:nvPr/>
        </p:nvSpPr>
        <p:spPr>
          <a:xfrm>
            <a:off x="6308286" y="2250731"/>
            <a:ext cx="2680970"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bg1"/>
                </a:solidFill>
                <a:latin typeface="UTM Avo" panose="02040603050506020204" pitchFamily="18" charset="0"/>
              </a:rPr>
              <a:t> </a:t>
            </a:r>
            <a:r>
              <a:rPr lang="en-US" sz="3600" b="1" dirty="0" err="1">
                <a:ln>
                  <a:solidFill>
                    <a:schemeClr val="bg1"/>
                  </a:solidFill>
                </a:ln>
                <a:solidFill>
                  <a:schemeClr val="bg1"/>
                </a:solidFill>
                <a:latin typeface="Cambria" panose="02040503050406030204" pitchFamily="18" charset="0"/>
                <a:ea typeface="Cambria" panose="02040503050406030204" pitchFamily="18" charset="0"/>
              </a:rPr>
              <a:t>mạo</a:t>
            </a:r>
            <a:r>
              <a:rPr lang="en-US" sz="3600" b="1" dirty="0">
                <a:ln>
                  <a:solidFill>
                    <a:schemeClr val="bg1"/>
                  </a:solidFill>
                </a:ln>
                <a:solidFill>
                  <a:schemeClr val="bg1"/>
                </a:solidFill>
                <a:latin typeface="Cambria" panose="02040503050406030204" pitchFamily="18" charset="0"/>
                <a:ea typeface="Cambria" panose="02040503050406030204" pitchFamily="18" charset="0"/>
              </a:rPr>
              <a:t> </a:t>
            </a:r>
            <a:r>
              <a:rPr lang="en-US" sz="3600" b="1" dirty="0" err="1">
                <a:ln>
                  <a:solidFill>
                    <a:schemeClr val="bg1"/>
                  </a:solidFill>
                </a:ln>
                <a:solidFill>
                  <a:schemeClr val="bg1"/>
                </a:solidFill>
                <a:latin typeface="Cambria" panose="02040503050406030204" pitchFamily="18" charset="0"/>
                <a:ea typeface="Cambria" panose="02040503050406030204" pitchFamily="18" charset="0"/>
              </a:rPr>
              <a:t>hiểm</a:t>
            </a:r>
            <a:endParaRPr sz="3600" b="1" dirty="0">
              <a:ln>
                <a:solidFill>
                  <a:schemeClr val="bg1"/>
                </a:solidFill>
              </a:ln>
              <a:solidFill>
                <a:schemeClr val="bg1"/>
              </a:solidFill>
              <a:latin typeface="Cambria" panose="02040503050406030204" pitchFamily="18" charset="0"/>
              <a:ea typeface="Cambria" panose="02040503050406030204" pitchFamily="18" charset="0"/>
            </a:endParaRPr>
          </a:p>
        </p:txBody>
      </p:sp>
      <p:sp>
        <p:nvSpPr>
          <p:cNvPr id="24" name="Google Shape;276;p7">
            <a:extLst>
              <a:ext uri="{FF2B5EF4-FFF2-40B4-BE49-F238E27FC236}">
                <a16:creationId xmlns:a16="http://schemas.microsoft.com/office/drawing/2014/main" id="{D33CB0D1-8FD9-7C5D-268F-E2711EEE24E1}"/>
              </a:ext>
            </a:extLst>
          </p:cNvPr>
          <p:cNvSpPr/>
          <p:nvPr/>
        </p:nvSpPr>
        <p:spPr>
          <a:xfrm>
            <a:off x="6986513" y="3288199"/>
            <a:ext cx="2680970"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solidFill>
                  <a:schemeClr val="bg1"/>
                </a:solidFill>
                <a:latin typeface="UTM Avo" panose="02040603050506020204" pitchFamily="18" charset="0"/>
              </a:rPr>
              <a:t> </a:t>
            </a:r>
            <a:r>
              <a:rPr lang="en-US" sz="3600" b="1">
                <a:ln>
                  <a:solidFill>
                    <a:schemeClr val="bg1"/>
                  </a:solidFill>
                </a:ln>
                <a:solidFill>
                  <a:schemeClr val="bg1"/>
                </a:solidFill>
                <a:latin typeface="Cambria" panose="02040503050406030204" pitchFamily="18" charset="0"/>
                <a:ea typeface="Cambria" panose="02040503050406030204" pitchFamily="18" charset="0"/>
              </a:rPr>
              <a:t>lôi cuốn</a:t>
            </a:r>
            <a:endParaRPr sz="3600" b="1" dirty="0">
              <a:ln>
                <a:solidFill>
                  <a:schemeClr val="bg1"/>
                </a:solidFill>
              </a:ln>
              <a:solidFill>
                <a:schemeClr val="bg1"/>
              </a:solidFill>
              <a:latin typeface="Cambria" panose="02040503050406030204" pitchFamily="18" charset="0"/>
              <a:ea typeface="Cambria" panose="02040503050406030204" pitchFamily="18" charset="0"/>
            </a:endParaRPr>
          </a:p>
        </p:txBody>
      </p:sp>
      <p:sp>
        <p:nvSpPr>
          <p:cNvPr id="25" name="Google Shape;276;p7">
            <a:extLst>
              <a:ext uri="{FF2B5EF4-FFF2-40B4-BE49-F238E27FC236}">
                <a16:creationId xmlns:a16="http://schemas.microsoft.com/office/drawing/2014/main" id="{D33CB0D1-8FD9-7C5D-268F-E2711EEE24E1}"/>
              </a:ext>
            </a:extLst>
          </p:cNvPr>
          <p:cNvSpPr/>
          <p:nvPr/>
        </p:nvSpPr>
        <p:spPr>
          <a:xfrm>
            <a:off x="7665817" y="4396008"/>
            <a:ext cx="2680970"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solidFill>
                  <a:schemeClr val="bg1"/>
                </a:solidFill>
                <a:latin typeface="UTM Avo" panose="02040603050506020204" pitchFamily="18" charset="0"/>
              </a:rPr>
              <a:t> </a:t>
            </a:r>
            <a:r>
              <a:rPr lang="en-US" sz="3600" b="1">
                <a:ln>
                  <a:solidFill>
                    <a:schemeClr val="bg1"/>
                  </a:solidFill>
                </a:ln>
                <a:solidFill>
                  <a:schemeClr val="bg1"/>
                </a:solidFill>
                <a:latin typeface="Cambria" panose="02040503050406030204" pitchFamily="18" charset="0"/>
                <a:ea typeface="Cambria" panose="02040503050406030204" pitchFamily="18" charset="0"/>
              </a:rPr>
              <a:t>phiêu lưu</a:t>
            </a:r>
            <a:endParaRPr sz="3600" b="1" dirty="0">
              <a:ln>
                <a:solidFill>
                  <a:schemeClr val="bg1"/>
                </a:solidFill>
              </a:ln>
              <a:solidFill>
                <a:schemeClr val="bg1"/>
              </a:solidFill>
              <a:latin typeface="Cambria" panose="02040503050406030204" pitchFamily="18" charset="0"/>
              <a:ea typeface="Cambria" panose="02040503050406030204" pitchFamily="18" charset="0"/>
            </a:endParaRPr>
          </a:p>
        </p:txBody>
      </p:sp>
      <p:sp>
        <p:nvSpPr>
          <p:cNvPr id="26" name="Google Shape;276;p7">
            <a:extLst>
              <a:ext uri="{FF2B5EF4-FFF2-40B4-BE49-F238E27FC236}">
                <a16:creationId xmlns:a16="http://schemas.microsoft.com/office/drawing/2014/main" id="{D33CB0D1-8FD9-7C5D-268F-E2711EEE24E1}"/>
              </a:ext>
            </a:extLst>
          </p:cNvPr>
          <p:cNvSpPr/>
          <p:nvPr/>
        </p:nvSpPr>
        <p:spPr>
          <a:xfrm>
            <a:off x="8314006" y="5456212"/>
            <a:ext cx="2984045"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a:solidFill>
                  <a:schemeClr val="bg1"/>
                </a:solidFill>
                <a:latin typeface="UTM Avo" panose="02040603050506020204" pitchFamily="18" charset="0"/>
              </a:rPr>
              <a:t> </a:t>
            </a:r>
            <a:r>
              <a:rPr lang="en-US" sz="3600" b="1">
                <a:ln>
                  <a:solidFill>
                    <a:schemeClr val="bg1"/>
                  </a:solidFill>
                </a:ln>
                <a:solidFill>
                  <a:schemeClr val="bg1"/>
                </a:solidFill>
                <a:latin typeface="Cambria" panose="02040503050406030204" pitchFamily="18" charset="0"/>
                <a:ea typeface="Cambria" panose="02040503050406030204" pitchFamily="18" charset="0"/>
              </a:rPr>
              <a:t>nhiệt huyết</a:t>
            </a:r>
            <a:endParaRPr sz="3600" b="1" dirty="0">
              <a:ln>
                <a:solidFill>
                  <a:schemeClr val="bg1"/>
                </a:solidFill>
              </a:ln>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296424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righ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righ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right)">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4"/>
          <p:cNvSpPr/>
          <p:nvPr/>
        </p:nvSpPr>
        <p:spPr>
          <a:xfrm>
            <a:off x="0" y="1921975"/>
            <a:ext cx="1276206" cy="4936025"/>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7" name="Picture 6"/>
          <p:cNvPicPr>
            <a:picLocks noChangeAspect="1"/>
          </p:cNvPicPr>
          <p:nvPr/>
        </p:nvPicPr>
        <p:blipFill>
          <a:blip r:embed="rId8"/>
          <a:stretch>
            <a:fillRect/>
          </a:stretch>
        </p:blipFill>
        <p:spPr>
          <a:xfrm>
            <a:off x="914262" y="392769"/>
            <a:ext cx="5534947" cy="3414594"/>
          </a:xfrm>
          <a:prstGeom prst="rect">
            <a:avLst/>
          </a:prstGeom>
        </p:spPr>
      </p:pic>
      <p:sp>
        <p:nvSpPr>
          <p:cNvPr id="9" name="TextBox 8"/>
          <p:cNvSpPr txBox="1"/>
          <p:nvPr/>
        </p:nvSpPr>
        <p:spPr>
          <a:xfrm>
            <a:off x="1491176" y="3358935"/>
            <a:ext cx="9651953" cy="1569660"/>
          </a:xfrm>
          <a:prstGeom prst="rect">
            <a:avLst/>
          </a:prstGeom>
          <a:solidFill>
            <a:schemeClr val="bg1"/>
          </a:solidFill>
        </p:spPr>
        <p:txBody>
          <a:bodyPr wrap="square" rtlCol="0">
            <a:spAutoFit/>
          </a:bodyPr>
          <a:lstStyle/>
          <a:p>
            <a:pPr algn="just"/>
            <a:r>
              <a:rPr lang="en-US" sz="3200" b="1">
                <a:solidFill>
                  <a:srgbClr val="002060"/>
                </a:solidFill>
                <a:latin typeface="Cambria" panose="02040503050406030204" pitchFamily="18" charset="0"/>
                <a:ea typeface="Cambria" panose="02040503050406030204" pitchFamily="18" charset="0"/>
              </a:rPr>
              <a:t>     </a:t>
            </a:r>
            <a:r>
              <a:rPr lang="vi-VN" sz="3200" b="1">
                <a:solidFill>
                  <a:srgbClr val="002060"/>
                </a:solidFill>
                <a:latin typeface="Cambria" panose="02040503050406030204" pitchFamily="18" charset="0"/>
                <a:ea typeface="Cambria" panose="02040503050406030204" pitchFamily="18" charset="0"/>
              </a:rPr>
              <a:t>Sau này, anh Lê mới biết người thanh niên yêu nước đầy nhiệt huyết ấy đã đi khắp năm châu bốn biển để tìm ra con đường cứu</a:t>
            </a:r>
            <a:r>
              <a:rPr lang="en-US" sz="3200" b="1">
                <a:solidFill>
                  <a:srgbClr val="002060"/>
                </a:solidFill>
                <a:latin typeface="Cambria" panose="02040503050406030204" pitchFamily="18" charset="0"/>
                <a:ea typeface="Cambria" panose="02040503050406030204" pitchFamily="18" charset="0"/>
              </a:rPr>
              <a:t> nước,</a:t>
            </a:r>
            <a:r>
              <a:rPr lang="vi-VN" sz="3200" b="1">
                <a:solidFill>
                  <a:srgbClr val="002060"/>
                </a:solidFill>
                <a:latin typeface="Cambria" panose="02040503050406030204" pitchFamily="18" charset="0"/>
                <a:ea typeface="Cambria" panose="02040503050406030204" pitchFamily="18" charset="0"/>
              </a:rPr>
              <a:t> cứu </a:t>
            </a:r>
            <a:r>
              <a:rPr lang="en-US" sz="3200" b="1">
                <a:solidFill>
                  <a:srgbClr val="002060"/>
                </a:solidFill>
                <a:latin typeface="Cambria" panose="02040503050406030204" pitchFamily="18" charset="0"/>
                <a:ea typeface="Cambria" panose="02040503050406030204" pitchFamily="18" charset="0"/>
              </a:rPr>
              <a:t>dân</a:t>
            </a:r>
            <a:r>
              <a:rPr lang="vi-VN" sz="3200" b="1">
                <a:solidFill>
                  <a:srgbClr val="002060"/>
                </a:solidFill>
                <a:latin typeface="Cambria" panose="02040503050406030204" pitchFamily="18" charset="0"/>
                <a:ea typeface="Cambria" panose="02040503050406030204" pitchFamily="18" charset="0"/>
              </a:rPr>
              <a:t>.  </a:t>
            </a:r>
            <a:r>
              <a:rPr lang="en-US" sz="3200" b="1">
                <a:solidFill>
                  <a:srgbClr val="002060"/>
                </a:solidFill>
                <a:latin typeface="Cambria" panose="02040503050406030204" pitchFamily="18" charset="0"/>
                <a:ea typeface="Cambria" panose="02040503050406030204" pitchFamily="18" charset="0"/>
              </a:rPr>
              <a:t> </a:t>
            </a:r>
          </a:p>
        </p:txBody>
      </p:sp>
      <p:cxnSp>
        <p:nvCxnSpPr>
          <p:cNvPr id="15" name="Straight Connector 14"/>
          <p:cNvCxnSpPr/>
          <p:nvPr/>
        </p:nvCxnSpPr>
        <p:spPr>
          <a:xfrm flipH="1">
            <a:off x="6788557" y="3358935"/>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180551" y="3834935"/>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436016" y="4340249"/>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8274109" y="4345255"/>
            <a:ext cx="74951" cy="457200"/>
          </a:xfrm>
          <a:prstGeom prst="line">
            <a:avLst/>
          </a:prstGeom>
          <a:ln w="38100">
            <a:solidFill>
              <a:srgbClr val="FF5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1698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4" name="Picture 3"/>
          <p:cNvPicPr>
            <a:picLocks noChangeAspect="1"/>
          </p:cNvPicPr>
          <p:nvPr/>
        </p:nvPicPr>
        <p:blipFill>
          <a:blip r:embed="rId3"/>
          <a:stretch>
            <a:fillRect/>
          </a:stretch>
        </p:blipFill>
        <p:spPr>
          <a:xfrm>
            <a:off x="7217505" y="3967090"/>
            <a:ext cx="3932712" cy="2099218"/>
          </a:xfrm>
          <a:prstGeom prst="rect">
            <a:avLst/>
          </a:prstGeom>
        </p:spPr>
      </p:pic>
      <p:sp>
        <p:nvSpPr>
          <p:cNvPr id="6" name="TextBox 5"/>
          <p:cNvSpPr txBox="1"/>
          <p:nvPr/>
        </p:nvSpPr>
        <p:spPr>
          <a:xfrm>
            <a:off x="1041010" y="2601921"/>
            <a:ext cx="4543863" cy="2308324"/>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Liều lĩnh làm một việc dù biết là nguy hiểm, có thể gây ra hậu quả tai hại.</a:t>
            </a:r>
          </a:p>
        </p:txBody>
      </p:sp>
      <p:sp>
        <p:nvSpPr>
          <p:cNvPr id="7" name="Google Shape;276;p7">
            <a:extLst>
              <a:ext uri="{FF2B5EF4-FFF2-40B4-BE49-F238E27FC236}">
                <a16:creationId xmlns:a16="http://schemas.microsoft.com/office/drawing/2014/main" id="{D33CB0D1-8FD9-7C5D-268F-E2711EEE24E1}"/>
              </a:ext>
            </a:extLst>
          </p:cNvPr>
          <p:cNvSpPr/>
          <p:nvPr/>
        </p:nvSpPr>
        <p:spPr>
          <a:xfrm>
            <a:off x="1844810" y="1353423"/>
            <a:ext cx="2654911"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mạo hiểm</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2044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4" name="Picture 3"/>
          <p:cNvPicPr>
            <a:picLocks noChangeAspect="1"/>
          </p:cNvPicPr>
          <p:nvPr/>
        </p:nvPicPr>
        <p:blipFill>
          <a:blip r:embed="rId3"/>
          <a:stretch>
            <a:fillRect/>
          </a:stretch>
        </p:blipFill>
        <p:spPr>
          <a:xfrm>
            <a:off x="7217505" y="3967090"/>
            <a:ext cx="3932712" cy="2099218"/>
          </a:xfrm>
          <a:prstGeom prst="rect">
            <a:avLst/>
          </a:prstGeom>
        </p:spPr>
      </p:pic>
      <p:sp>
        <p:nvSpPr>
          <p:cNvPr id="6" name="TextBox 5"/>
          <p:cNvSpPr txBox="1"/>
          <p:nvPr/>
        </p:nvSpPr>
        <p:spPr>
          <a:xfrm>
            <a:off x="1041010" y="2601921"/>
            <a:ext cx="4543863" cy="1200329"/>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Thống trị, cai quản một nước phụ thuộc.</a:t>
            </a:r>
          </a:p>
        </p:txBody>
      </p:sp>
      <p:sp>
        <p:nvSpPr>
          <p:cNvPr id="7" name="Google Shape;276;p7">
            <a:extLst>
              <a:ext uri="{FF2B5EF4-FFF2-40B4-BE49-F238E27FC236}">
                <a16:creationId xmlns:a16="http://schemas.microsoft.com/office/drawing/2014/main" id="{D33CB0D1-8FD9-7C5D-268F-E2711EEE24E1}"/>
              </a:ext>
            </a:extLst>
          </p:cNvPr>
          <p:cNvSpPr/>
          <p:nvPr/>
        </p:nvSpPr>
        <p:spPr>
          <a:xfrm>
            <a:off x="1844810" y="1353423"/>
            <a:ext cx="2654911"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đô hộ</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74730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 name="Picture 1"/>
          <p:cNvPicPr>
            <a:picLocks noChangeAspect="1"/>
          </p:cNvPicPr>
          <p:nvPr/>
        </p:nvPicPr>
        <p:blipFill>
          <a:blip r:embed="rId8"/>
          <a:stretch>
            <a:fillRect/>
          </a:stretch>
        </p:blipFill>
        <p:spPr>
          <a:xfrm>
            <a:off x="729668" y="2175223"/>
            <a:ext cx="10254361" cy="4548010"/>
          </a:xfrm>
          <a:prstGeom prst="rect">
            <a:avLst/>
          </a:prstGeom>
        </p:spPr>
      </p:pic>
    </p:spTree>
    <p:extLst>
      <p:ext uri="{BB962C8B-B14F-4D97-AF65-F5344CB8AC3E}">
        <p14:creationId xmlns:p14="http://schemas.microsoft.com/office/powerpoint/2010/main" val="4195322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77030"/>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vi-VN" sz="4000" b="1">
                <a:solidFill>
                  <a:srgbClr val="800000"/>
                </a:solidFill>
                <a:latin typeface="Cambria" panose="02040503050406030204" pitchFamily="18" charset="0"/>
                <a:ea typeface="Cambria" panose="02040503050406030204" pitchFamily="18" charset="0"/>
              </a:rPr>
              <a:t>1. Trước khi đề nghị anh Lê ra nước ngoài với mình, anh Ba đã hỏi anh Lê những gì? </a:t>
            </a:r>
            <a:endParaRPr lang="en-US" sz="8000" b="1" dirty="0">
              <a:solidFill>
                <a:srgbClr val="8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56771" y="2768436"/>
            <a:ext cx="7264523" cy="1754326"/>
          </a:xfrm>
          <a:prstGeom prst="rect">
            <a:avLst/>
          </a:prstGeom>
          <a:noFill/>
        </p:spPr>
        <p:txBody>
          <a:bodyPr wrap="square" rtlCol="0">
            <a:spAutoFit/>
          </a:bodyPr>
          <a:lstStyle/>
          <a:p>
            <a:pPr>
              <a:lnSpc>
                <a:spcPct val="150000"/>
              </a:lnSpc>
            </a:pPr>
            <a:r>
              <a:rPr lang="vi-VN" sz="3600" b="1" dirty="0">
                <a:solidFill>
                  <a:srgbClr val="002060"/>
                </a:solidFill>
                <a:latin typeface="Cambria" panose="02040503050406030204" pitchFamily="18" charset="0"/>
                <a:ea typeface="Cambria" panose="02040503050406030204" pitchFamily="18" charset="0"/>
              </a:rPr>
              <a:t>- Anh Lê, anh có yêu nước không?</a:t>
            </a:r>
          </a:p>
          <a:p>
            <a:pPr>
              <a:lnSpc>
                <a:spcPct val="150000"/>
              </a:lnSpc>
            </a:pPr>
            <a:r>
              <a:rPr lang="vi-VN" sz="3600" b="1" dirty="0">
                <a:solidFill>
                  <a:srgbClr val="002060"/>
                </a:solidFill>
                <a:latin typeface="Cambria" panose="02040503050406030204" pitchFamily="18" charset="0"/>
                <a:ea typeface="Cambria" panose="02040503050406030204" pitchFamily="18" charset="0"/>
              </a:rPr>
              <a:t>- Anh có thể giữ bí mật không?</a:t>
            </a:r>
          </a:p>
        </p:txBody>
      </p:sp>
      <p:pic>
        <p:nvPicPr>
          <p:cNvPr id="5" name="Picture 4"/>
          <p:cNvPicPr>
            <a:picLocks noChangeAspect="1"/>
          </p:cNvPicPr>
          <p:nvPr/>
        </p:nvPicPr>
        <p:blipFill>
          <a:blip r:embed="rId2"/>
          <a:stretch>
            <a:fillRect/>
          </a:stretch>
        </p:blipFill>
        <p:spPr>
          <a:xfrm>
            <a:off x="8356209" y="2540096"/>
            <a:ext cx="2883878" cy="3965333"/>
          </a:xfrm>
          <a:prstGeom prst="rect">
            <a:avLst/>
          </a:prstGeom>
          <a:ln>
            <a:noFill/>
          </a:ln>
          <a:effectLst>
            <a:softEdge rad="112500"/>
          </a:effectLst>
        </p:spPr>
      </p:pic>
    </p:spTree>
    <p:extLst>
      <p:ext uri="{BB962C8B-B14F-4D97-AF65-F5344CB8AC3E}">
        <p14:creationId xmlns:p14="http://schemas.microsoft.com/office/powerpoint/2010/main" val="652281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77030"/>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vi-VN" sz="4000" b="1">
                <a:solidFill>
                  <a:srgbClr val="990033"/>
                </a:solidFill>
                <a:latin typeface="Cambria" panose="02040503050406030204" pitchFamily="18" charset="0"/>
                <a:ea typeface="Cambria" panose="02040503050406030204" pitchFamily="18" charset="0"/>
              </a:rPr>
              <a:t>2. Những câu nói nào cho biết mục đích ra nước ngoài của anh Ba?  </a:t>
            </a:r>
            <a:endParaRPr lang="en-US" sz="4000" b="1" dirty="0">
              <a:solidFill>
                <a:srgbClr val="990033"/>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27109" y="2582300"/>
            <a:ext cx="7264523" cy="2062103"/>
          </a:xfrm>
          <a:prstGeom prst="rect">
            <a:avLst/>
          </a:prstGeom>
          <a:noFill/>
        </p:spPr>
        <p:txBody>
          <a:bodyPr wrap="square" rtlCol="0">
            <a:spAutoFit/>
          </a:bodyPr>
          <a:lstStyle/>
          <a:p>
            <a:pPr algn="just"/>
            <a:r>
              <a:rPr lang="en-US" sz="3200" b="1">
                <a:solidFill>
                  <a:srgbClr val="002060"/>
                </a:solidFill>
                <a:latin typeface="Cambria" panose="02040503050406030204" pitchFamily="18" charset="0"/>
                <a:ea typeface="Cambria" panose="02040503050406030204" pitchFamily="18" charset="0"/>
              </a:rPr>
              <a:t>- Tôi muốn đi ra nước ngoài, xem Pháp và các nước khác. Sau khi em xét họ làm như thế nào, tôi sẽ trở về giúp đồng bào chúng ta.</a:t>
            </a:r>
            <a:endParaRPr lang="vi-VN" sz="5400" b="1">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8356209" y="2540096"/>
            <a:ext cx="2883878" cy="3965333"/>
          </a:xfrm>
          <a:prstGeom prst="rect">
            <a:avLst/>
          </a:prstGeom>
          <a:ln>
            <a:noFill/>
          </a:ln>
          <a:effectLst>
            <a:softEdge rad="112500"/>
          </a:effectLst>
        </p:spPr>
      </p:pic>
      <p:sp>
        <p:nvSpPr>
          <p:cNvPr id="6" name="TextBox 5"/>
          <p:cNvSpPr txBox="1"/>
          <p:nvPr/>
        </p:nvSpPr>
        <p:spPr>
          <a:xfrm>
            <a:off x="844819" y="4919599"/>
            <a:ext cx="7429101" cy="1077218"/>
          </a:xfrm>
          <a:prstGeom prst="rect">
            <a:avLst/>
          </a:prstGeom>
          <a:noFill/>
        </p:spPr>
        <p:txBody>
          <a:bodyPr wrap="square" rtlCol="0">
            <a:spAutoFit/>
          </a:bodyPr>
          <a:lstStyle/>
          <a:p>
            <a:pPr algn="just"/>
            <a:r>
              <a:rPr lang="en-US" sz="3200" b="1">
                <a:solidFill>
                  <a:srgbClr val="002060"/>
                </a:solidFill>
                <a:latin typeface="Cambria" panose="02040503050406030204" pitchFamily="18" charset="0"/>
                <a:ea typeface="Cambria" panose="02040503050406030204" pitchFamily="18" charset="0"/>
              </a:rPr>
              <a:t>- Chúng ta sẽ làm việc, chúng ta sẽ làm bất cứ việc gì để sống và để đi.</a:t>
            </a:r>
            <a:endParaRPr lang="vi-VN" sz="80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6969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49880"/>
          <a:stretch/>
        </p:blipFill>
        <p:spPr>
          <a:xfrm rot="10800000">
            <a:off x="859092" y="429215"/>
            <a:ext cx="10388028" cy="6162641"/>
          </a:xfrm>
          <a:prstGeom prst="rect">
            <a:avLst/>
          </a:prstGeom>
        </p:spPr>
      </p:pic>
      <p:pic>
        <p:nvPicPr>
          <p:cNvPr id="4" name="Picture 3">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1561547" y="429214"/>
            <a:ext cx="8573504" cy="1794651"/>
          </a:xfrm>
          <a:prstGeom prst="rect">
            <a:avLst/>
          </a:prstGeom>
        </p:spPr>
      </p:pic>
      <p:sp>
        <p:nvSpPr>
          <p:cNvPr id="5" name="TextBox 4"/>
          <p:cNvSpPr txBox="1"/>
          <p:nvPr/>
        </p:nvSpPr>
        <p:spPr>
          <a:xfrm>
            <a:off x="1214203" y="1843791"/>
            <a:ext cx="9413823" cy="4247317"/>
          </a:xfrm>
          <a:prstGeom prst="rect">
            <a:avLst/>
          </a:prstGeom>
          <a:noFill/>
        </p:spPr>
        <p:txBody>
          <a:bodyPr wrap="square" rtlCol="0">
            <a:spAutoFit/>
          </a:bodyPr>
          <a:lstStyle/>
          <a:p>
            <a:pPr algn="just"/>
            <a:r>
              <a:rPr lang="en-US" sz="3000" b="1" dirty="0">
                <a:solidFill>
                  <a:srgbClr val="800000"/>
                </a:solidFill>
                <a:latin typeface="Cambria" panose="02040503050406030204" pitchFamily="18" charset="0"/>
                <a:ea typeface="Cambria" panose="02040503050406030204" pitchFamily="18" charset="0"/>
              </a:rPr>
              <a:t>* </a:t>
            </a:r>
            <a:r>
              <a:rPr lang="en-US" sz="3000" b="1" dirty="0" err="1">
                <a:solidFill>
                  <a:srgbClr val="800000"/>
                </a:solidFill>
                <a:latin typeface="Cambria" panose="02040503050406030204" pitchFamily="18" charset="0"/>
                <a:ea typeface="Cambria" panose="02040503050406030204" pitchFamily="18" charset="0"/>
              </a:rPr>
              <a:t>Năng</a:t>
            </a:r>
            <a:r>
              <a:rPr lang="en-US" sz="3000" b="1">
                <a:solidFill>
                  <a:srgbClr val="800000"/>
                </a:solidFill>
                <a:latin typeface="Cambria" panose="02040503050406030204" pitchFamily="18" charset="0"/>
                <a:ea typeface="Cambria" panose="02040503050406030204" pitchFamily="18" charset="0"/>
              </a:rPr>
              <a:t> lực đặc thù:</a:t>
            </a:r>
          </a:p>
          <a:p>
            <a:pPr algn="just"/>
            <a:r>
              <a:rPr lang="en-US" sz="3000" b="1">
                <a:solidFill>
                  <a:srgbClr val="800000"/>
                </a:solidFill>
                <a:latin typeface="Cambria" panose="02040503050406030204" pitchFamily="18" charset="0"/>
                <a:ea typeface="Cambria" panose="02040503050406030204" pitchFamily="18" charset="0"/>
              </a:rPr>
              <a:t>- Đọc đúng từ ngữ, câu, đoạn và toàn bộ bài</a:t>
            </a:r>
            <a:r>
              <a:rPr lang="en-US" sz="3000" b="1" i="1">
                <a:solidFill>
                  <a:srgbClr val="800000"/>
                </a:solidFill>
                <a:latin typeface="Cambria" panose="02040503050406030204" pitchFamily="18" charset="0"/>
                <a:ea typeface="Cambria" panose="02040503050406030204" pitchFamily="18" charset="0"/>
              </a:rPr>
              <a:t> Anh Ba.</a:t>
            </a:r>
            <a:endParaRPr lang="en-US" sz="3000" b="1">
              <a:solidFill>
                <a:srgbClr val="800000"/>
              </a:solidFill>
              <a:latin typeface="Cambria" panose="02040503050406030204" pitchFamily="18" charset="0"/>
              <a:ea typeface="Cambria" panose="02040503050406030204" pitchFamily="18" charset="0"/>
            </a:endParaRPr>
          </a:p>
          <a:p>
            <a:pPr algn="just"/>
            <a:r>
              <a:rPr lang="en-US" sz="3000" b="1">
                <a:solidFill>
                  <a:srgbClr val="800000"/>
                </a:solidFill>
                <a:latin typeface="Cambria" panose="02040503050406030204" pitchFamily="18" charset="0"/>
                <a:ea typeface="Cambria" panose="02040503050406030204" pitchFamily="18" charset="0"/>
              </a:rPr>
              <a:t>- Hiểu được nội dung bài: Nói lên ý chí, sự quyết tâm, lòng hăng hái của Bác Hồ khi tìm đường cứu nước.</a:t>
            </a:r>
          </a:p>
          <a:p>
            <a:pPr algn="just"/>
            <a:r>
              <a:rPr lang="en-US" sz="3000" b="1">
                <a:solidFill>
                  <a:srgbClr val="800000"/>
                </a:solidFill>
                <a:latin typeface="Cambria" panose="02040503050406030204" pitchFamily="18" charset="0"/>
                <a:ea typeface="Cambria" panose="02040503050406030204" pitchFamily="18" charset="0"/>
              </a:rPr>
              <a:t>- Biết đọc diễn cảm lời dẫn truyện và lời của các nhân vật trong câu chuyện.</a:t>
            </a:r>
          </a:p>
          <a:p>
            <a:pPr algn="just"/>
            <a:r>
              <a:rPr lang="en-US" sz="3000" b="1">
                <a:solidFill>
                  <a:srgbClr val="800000"/>
                </a:solidFill>
                <a:latin typeface="Cambria" panose="02040503050406030204" pitchFamily="18" charset="0"/>
                <a:ea typeface="Cambria" panose="02040503050406030204" pitchFamily="18" charset="0"/>
              </a:rPr>
              <a:t>* Năng lực chung: năng lực ngôn ngữ, giao tiếp và hợp tác, tự giải quyết vấn đề và sáng tạo.</a:t>
            </a:r>
          </a:p>
          <a:p>
            <a:pPr algn="just"/>
            <a:r>
              <a:rPr lang="en-US" sz="3000" b="1">
                <a:solidFill>
                  <a:srgbClr val="800000"/>
                </a:solidFill>
                <a:latin typeface="Cambria" panose="02040503050406030204" pitchFamily="18" charset="0"/>
                <a:ea typeface="Cambria" panose="02040503050406030204" pitchFamily="18" charset="0"/>
              </a:rPr>
              <a:t>* Phẩm chất: chăm chỉ, trách nhiệm.</a:t>
            </a:r>
          </a:p>
        </p:txBody>
      </p:sp>
    </p:spTree>
    <p:extLst>
      <p:ext uri="{BB962C8B-B14F-4D97-AF65-F5344CB8AC3E}">
        <p14:creationId xmlns:p14="http://schemas.microsoft.com/office/powerpoint/2010/main" val="3611359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08331"/>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en-US" sz="3600" b="1">
                <a:solidFill>
                  <a:srgbClr val="CC3300"/>
                </a:solidFill>
                <a:latin typeface="Cambria" panose="02040503050406030204" pitchFamily="18" charset="0"/>
                <a:ea typeface="Cambria" panose="02040503050406030204" pitchFamily="18" charset="0"/>
              </a:rPr>
              <a:t>3. Câu nói “</a:t>
            </a:r>
            <a:r>
              <a:rPr lang="en-US" sz="3600" b="1" i="1">
                <a:solidFill>
                  <a:srgbClr val="CC3300"/>
                </a:solidFill>
                <a:latin typeface="Cambria" panose="02040503050406030204" pitchFamily="18" charset="0"/>
                <a:ea typeface="Cambria" panose="02040503050406030204" pitchFamily="18" charset="0"/>
              </a:rPr>
              <a:t>Chúng ta sẽ làm việc, chúng ta sẽ làm bất cứ việc gì để sống và để đi!</a:t>
            </a:r>
            <a:r>
              <a:rPr lang="en-US" sz="3600" b="1">
                <a:solidFill>
                  <a:srgbClr val="CC3300"/>
                </a:solidFill>
                <a:latin typeface="Cambria" panose="02040503050406030204" pitchFamily="18" charset="0"/>
                <a:ea typeface="Cambria" panose="02040503050406030204" pitchFamily="18" charset="0"/>
              </a:rPr>
              <a:t>” thể hiện điều gì?</a:t>
            </a:r>
            <a:r>
              <a:rPr lang="vi-VN" sz="4000" b="1">
                <a:solidFill>
                  <a:srgbClr val="990033"/>
                </a:solidFill>
                <a:latin typeface="Cambria" panose="02040503050406030204" pitchFamily="18" charset="0"/>
                <a:ea typeface="Cambria" panose="02040503050406030204" pitchFamily="18" charset="0"/>
              </a:rPr>
              <a:t> </a:t>
            </a:r>
            <a:endParaRPr lang="en-US" sz="4000" b="1" dirty="0">
              <a:solidFill>
                <a:srgbClr val="990033"/>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8253" y="2765180"/>
            <a:ext cx="7264523" cy="2862322"/>
          </a:xfrm>
          <a:prstGeom prst="rect">
            <a:avLst/>
          </a:prstGeom>
          <a:noFill/>
        </p:spPr>
        <p:txBody>
          <a:bodyPr wrap="square" rtlCol="0">
            <a:spAutoFit/>
          </a:bodyPr>
          <a:lstStyle/>
          <a:p>
            <a:pPr algn="just"/>
            <a:r>
              <a:rPr lang="vi-VN" sz="3600" b="1">
                <a:solidFill>
                  <a:srgbClr val="002060"/>
                </a:solidFill>
                <a:latin typeface="Cambria" panose="02040503050406030204" pitchFamily="18" charset="0"/>
                <a:ea typeface="Cambria" panose="02040503050406030204" pitchFamily="18" charset="0"/>
              </a:rPr>
              <a:t>Câu nói “Chúng ta sẽ làm việc, chúng ta sẽ làm bất cứ việc gì để sống và để đi!” thể hiện nhiệt huyết, ý chí quyết tâm ra đi tìm đường cứu nước của anh Ba.</a:t>
            </a:r>
            <a:endParaRPr lang="vi-VN" sz="8800" b="1">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8438498" y="2582300"/>
            <a:ext cx="2883878" cy="3965333"/>
          </a:xfrm>
          <a:prstGeom prst="rect">
            <a:avLst/>
          </a:prstGeom>
          <a:ln>
            <a:noFill/>
          </a:ln>
          <a:effectLst>
            <a:softEdge rad="112500"/>
          </a:effectLst>
        </p:spPr>
      </p:pic>
    </p:spTree>
    <p:extLst>
      <p:ext uri="{BB962C8B-B14F-4D97-AF65-F5344CB8AC3E}">
        <p14:creationId xmlns:p14="http://schemas.microsoft.com/office/powerpoint/2010/main" val="31170506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53C45A-B5D6-449D-95DE-B5F4E0CA7A2A}"/>
              </a:ext>
            </a:extLst>
          </p:cNvPr>
          <p:cNvSpPr txBox="1"/>
          <p:nvPr/>
        </p:nvSpPr>
        <p:spPr>
          <a:xfrm>
            <a:off x="762531" y="366739"/>
            <a:ext cx="11043460" cy="1477030"/>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en-US" sz="4000" b="1">
                <a:solidFill>
                  <a:srgbClr val="CC3300"/>
                </a:solidFill>
                <a:latin typeface="Cambria" panose="02040503050406030204" pitchFamily="18" charset="0"/>
                <a:ea typeface="Cambria" panose="02040503050406030204" pitchFamily="18" charset="0"/>
              </a:rPr>
              <a:t>4. Theo em, tác giả muốn nói điều gì qua câu chuyện này? </a:t>
            </a:r>
            <a:r>
              <a:rPr lang="vi-VN" sz="4000" b="1">
                <a:solidFill>
                  <a:srgbClr val="CC3300"/>
                </a:solidFill>
                <a:latin typeface="Cambria" panose="02040503050406030204" pitchFamily="18" charset="0"/>
                <a:ea typeface="Cambria" panose="02040503050406030204" pitchFamily="18" charset="0"/>
              </a:rPr>
              <a:t> </a:t>
            </a:r>
            <a:endParaRPr lang="en-US" sz="4000" b="1" dirty="0">
              <a:solidFill>
                <a:srgbClr val="CC33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Rounded Rectangle 2"/>
          <p:cNvSpPr/>
          <p:nvPr/>
        </p:nvSpPr>
        <p:spPr>
          <a:xfrm>
            <a:off x="762531" y="2433711"/>
            <a:ext cx="10927721" cy="4178105"/>
          </a:xfrm>
          <a:prstGeom prst="roundRect">
            <a:avLst/>
          </a:prstGeom>
          <a:solidFill>
            <a:schemeClr val="bg1"/>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68253" y="2765180"/>
            <a:ext cx="7264523" cy="3416320"/>
          </a:xfrm>
          <a:prstGeom prst="rect">
            <a:avLst/>
          </a:prstGeom>
          <a:noFill/>
        </p:spPr>
        <p:txBody>
          <a:bodyPr wrap="square" rtlCol="0">
            <a:spAutoFit/>
          </a:bodyPr>
          <a:lstStyle/>
          <a:p>
            <a:pPr algn="just"/>
            <a:r>
              <a:rPr lang="vi-VN" sz="3600" b="1">
                <a:solidFill>
                  <a:srgbClr val="002060"/>
                </a:solidFill>
                <a:latin typeface="Cambria" panose="02040503050406030204" pitchFamily="18" charset="0"/>
                <a:ea typeface="Cambria" panose="02040503050406030204" pitchFamily="18" charset="0"/>
              </a:rPr>
              <a:t>Qua câu chuyện này, tác giả muốn nhắn nhủ rằng mỗi chúng ta hãy luôn mang trong mình sự nhiệt huyết, ý chí quyết tâm để thực hiện những mục tiêu, ước mơ của chính mình. </a:t>
            </a:r>
            <a:endParaRPr lang="vi-VN" sz="19900" b="1">
              <a:solidFill>
                <a:srgbClr val="00206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8438498" y="2582300"/>
            <a:ext cx="2883878" cy="3965333"/>
          </a:xfrm>
          <a:prstGeom prst="rect">
            <a:avLst/>
          </a:prstGeom>
          <a:ln>
            <a:noFill/>
          </a:ln>
          <a:effectLst>
            <a:softEdge rad="112500"/>
          </a:effectLst>
        </p:spPr>
      </p:pic>
    </p:spTree>
    <p:extLst>
      <p:ext uri="{BB962C8B-B14F-4D97-AF65-F5344CB8AC3E}">
        <p14:creationId xmlns:p14="http://schemas.microsoft.com/office/powerpoint/2010/main" val="5465763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19586" b="8272"/>
          <a:stretch/>
        </p:blipFill>
        <p:spPr>
          <a:xfrm flipH="1">
            <a:off x="6508967" y="1343282"/>
            <a:ext cx="5026538" cy="5733750"/>
          </a:xfrm>
          <a:prstGeom prst="rect">
            <a:avLst/>
          </a:prstGeom>
        </p:spPr>
      </p:pic>
      <p:sp>
        <p:nvSpPr>
          <p:cNvPr id="5" name="TextBox 4"/>
          <p:cNvSpPr txBox="1"/>
          <p:nvPr/>
        </p:nvSpPr>
        <p:spPr>
          <a:xfrm>
            <a:off x="1036637" y="1655612"/>
            <a:ext cx="4590439" cy="2554545"/>
          </a:xfrm>
          <a:prstGeom prst="rect">
            <a:avLst/>
          </a:prstGeom>
          <a:noFill/>
        </p:spPr>
        <p:txBody>
          <a:bodyPr wrap="square" rtlCol="0">
            <a:spAutoFit/>
          </a:bodyPr>
          <a:lstStyle/>
          <a:p>
            <a:pPr algn="just"/>
            <a:r>
              <a:rPr lang="en-US" sz="4000" b="1">
                <a:solidFill>
                  <a:srgbClr val="990033"/>
                </a:solidFill>
                <a:latin typeface="Cambria" panose="02040503050406030204" pitchFamily="18" charset="0"/>
                <a:ea typeface="Cambria" panose="02040503050406030204" pitchFamily="18" charset="0"/>
              </a:rPr>
              <a:t>5. Kể lại một câu chuyện về Bác Hồ mà em đã đọc hoặc đã nghe. </a:t>
            </a:r>
            <a:endParaRPr lang="en-US" sz="7200" b="1">
              <a:solidFill>
                <a:srgbClr val="990033"/>
              </a:solidFill>
              <a:latin typeface="Cambria" panose="02040503050406030204" pitchFamily="18" charset="0"/>
              <a:ea typeface="Cambria" panose="02040503050406030204" pitchFamily="18" charset="0"/>
              <a:cs typeface="#9Slide05 Pattaya" panose="00000500000000000000" pitchFamily="2" charset="-34"/>
            </a:endParaRPr>
          </a:p>
        </p:txBody>
      </p:sp>
    </p:spTree>
    <p:extLst>
      <p:ext uri="{BB962C8B-B14F-4D97-AF65-F5344CB8AC3E}">
        <p14:creationId xmlns:p14="http://schemas.microsoft.com/office/powerpoint/2010/main" val="3169989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 name="Picture 1"/>
          <p:cNvPicPr>
            <a:picLocks noChangeAspect="1"/>
          </p:cNvPicPr>
          <p:nvPr/>
        </p:nvPicPr>
        <p:blipFill>
          <a:blip r:embed="rId8"/>
          <a:stretch>
            <a:fillRect/>
          </a:stretch>
        </p:blipFill>
        <p:spPr>
          <a:xfrm>
            <a:off x="1190859" y="1197258"/>
            <a:ext cx="10138527" cy="5273497"/>
          </a:xfrm>
          <a:prstGeom prst="rect">
            <a:avLst/>
          </a:prstGeom>
        </p:spPr>
      </p:pic>
    </p:spTree>
    <p:extLst>
      <p:ext uri="{BB962C8B-B14F-4D97-AF65-F5344CB8AC3E}">
        <p14:creationId xmlns:p14="http://schemas.microsoft.com/office/powerpoint/2010/main" val="847081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9"/>
          <p:cNvSpPr txBox="1"/>
          <p:nvPr/>
        </p:nvSpPr>
        <p:spPr>
          <a:xfrm>
            <a:off x="1276206" y="1894549"/>
            <a:ext cx="4590439" cy="2123658"/>
          </a:xfrm>
          <a:prstGeom prst="rect">
            <a:avLst/>
          </a:prstGeom>
          <a:noFill/>
        </p:spPr>
        <p:txBody>
          <a:bodyPr wrap="square" rtlCol="0">
            <a:spAutoFit/>
          </a:bodyPr>
          <a:lstStyle/>
          <a:p>
            <a:pPr algn="just"/>
            <a:r>
              <a:rPr lang="en-US" sz="4400" b="1" dirty="0">
                <a:solidFill>
                  <a:srgbClr val="990033"/>
                </a:solidFill>
                <a:latin typeface="Cambria" panose="02040503050406030204" pitchFamily="18" charset="0"/>
                <a:ea typeface="Cambria" panose="02040503050406030204" pitchFamily="18" charset="0"/>
              </a:rPr>
              <a:t>1. </a:t>
            </a:r>
            <a:r>
              <a:rPr lang="en-US" sz="4400" b="1" dirty="0" err="1">
                <a:solidFill>
                  <a:srgbClr val="990033"/>
                </a:solidFill>
                <a:latin typeface="Cambria" panose="02040503050406030204" pitchFamily="18" charset="0"/>
                <a:ea typeface="Cambria" panose="02040503050406030204" pitchFamily="18" charset="0"/>
              </a:rPr>
              <a:t>Tìm</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các</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danh</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từ</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riêng</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trong</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bài</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đọc</a:t>
            </a:r>
            <a:r>
              <a:rPr lang="en-US" sz="4400" b="1" dirty="0">
                <a:solidFill>
                  <a:srgbClr val="990033"/>
                </a:solidFill>
                <a:latin typeface="Cambria" panose="02040503050406030204" pitchFamily="18" charset="0"/>
                <a:ea typeface="Cambria" panose="02040503050406030204" pitchFamily="18" charset="0"/>
              </a:rPr>
              <a:t> </a:t>
            </a:r>
            <a:r>
              <a:rPr lang="en-US" sz="4400" b="1" dirty="0" err="1">
                <a:solidFill>
                  <a:srgbClr val="990033"/>
                </a:solidFill>
                <a:latin typeface="Cambria" panose="02040503050406030204" pitchFamily="18" charset="0"/>
                <a:ea typeface="Cambria" panose="02040503050406030204" pitchFamily="18" charset="0"/>
              </a:rPr>
              <a:t>Anh</a:t>
            </a:r>
            <a:r>
              <a:rPr lang="en-US" sz="4400" b="1" dirty="0">
                <a:solidFill>
                  <a:srgbClr val="990033"/>
                </a:solidFill>
                <a:latin typeface="Cambria" panose="02040503050406030204" pitchFamily="18" charset="0"/>
                <a:ea typeface="Cambria" panose="02040503050406030204" pitchFamily="18" charset="0"/>
              </a:rPr>
              <a:t> Ba.  </a:t>
            </a:r>
            <a:endParaRPr lang="en-US" sz="4400" b="1" dirty="0">
              <a:solidFill>
                <a:srgbClr val="990033"/>
              </a:solidFill>
              <a:latin typeface="Cambria" panose="02040503050406030204" pitchFamily="18" charset="0"/>
              <a:ea typeface="Cambria" panose="02040503050406030204" pitchFamily="18" charset="0"/>
              <a:cs typeface="#9Slide05 Pattaya" panose="00000500000000000000" pitchFamily="2" charset="-34"/>
            </a:endParaRPr>
          </a:p>
        </p:txBody>
      </p:sp>
      <p:sp>
        <p:nvSpPr>
          <p:cNvPr id="6" name="Freeform 4"/>
          <p:cNvSpPr/>
          <p:nvPr/>
        </p:nvSpPr>
        <p:spPr>
          <a:xfrm>
            <a:off x="632997" y="4463817"/>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4262790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66044" y="0"/>
            <a:ext cx="2170364" cy="1072989"/>
          </a:xfrm>
          <a:prstGeom prst="rect">
            <a:avLst/>
          </a:prstGeom>
        </p:spPr>
      </p:pic>
      <p:sp>
        <p:nvSpPr>
          <p:cNvPr id="4" name="TextBox 3"/>
          <p:cNvSpPr txBox="1"/>
          <p:nvPr/>
        </p:nvSpPr>
        <p:spPr>
          <a:xfrm>
            <a:off x="374754" y="566474"/>
            <a:ext cx="11542426" cy="6117059"/>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Hồi ấy, ở Sài Gòn, anh Ba được một người bạn đưa đến một tiệm cà phê của Pháp để xem đèn điện, xem chiếu bóng và máy nước... Những cái đó, trước kia, anh chưa hề thấy bao giờ. Anh thấy rất lạ. </a:t>
            </a:r>
            <a:endPar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Ít hôm sau, anh đột nhiên hỏi người bạn rằng:</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Anh Lê, anh có yêu nước không?</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Người bạn đáp:</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Tất nhiên là có chứ!</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Anh Ba hỏi tiếp:</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Anh có thể giữ bí mật không? Người bạn đáp:</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Có.</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Anh Ba nói tiếp: </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Tôi muốn đi ra nước ngoài, xem nước Pháp và các nước khác.</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Sau khi xem xét họ làm như thế nào, tôi sẽ trở về giúp đồng bào chúng ta. Nhưng nếu đi một mình, thật ra cũng có nhiều mạo hiểm... Anh muốn đi với tôi không?</a:t>
            </a:r>
          </a:p>
        </p:txBody>
      </p:sp>
      <p:cxnSp>
        <p:nvCxnSpPr>
          <p:cNvPr id="5" name="Straight Connector 4"/>
          <p:cNvCxnSpPr/>
          <p:nvPr/>
        </p:nvCxnSpPr>
        <p:spPr>
          <a:xfrm>
            <a:off x="2138288" y="970671"/>
            <a:ext cx="11535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17404" y="970671"/>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23069" y="1376289"/>
            <a:ext cx="731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33376" y="2557975"/>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16933" y="3767797"/>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6569" y="4943510"/>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63256" y="5350881"/>
            <a:ext cx="7315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067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754" y="206714"/>
            <a:ext cx="11542426" cy="54476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Anh Lê đáp: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Nhưng bạn ơi! Chúng ta lấy đâu ra tiền mà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Đây, tiền đây! – anh Ba vừa nói vừa giơ hai bàn tay. – Chúng ta sẽ làm việc, chúng ta sẽ làm bất cứ việc gì để sống và để đi. Anh cùng đi với tôi chứ?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Bị lôi cuốn vì lòng hăng hái của anh Ba, người bạn đồng ý. Nhưng sau khi suy nghĩ kĩ, thấy cuộc đi có vẻ phiêu lưu, anh Lê không đủ can đảm để giữ lời hứa.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Sau này, anh Lê mới biết người thanh niên yêu nước đầy nhiệt huyết ấy đã đi khắp năm châu bốn biển để tìm ra con đường cứu</a:t>
            </a: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nước,</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cứu </a:t>
            </a: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dân</a:t>
            </a:r>
            <a:r>
              <a:rPr kumimoji="0" lang="vi-VN"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Người thanh niên ấy chính là Bác Hồ của chúng ta. </a:t>
            </a:r>
            <a:r>
              <a:rPr kumimoji="0" lang="en-US" sz="29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9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(Theo Trần Dân Tiên)</a:t>
            </a:r>
            <a:endParaRPr kumimoji="0" lang="vi-VN" sz="2900" b="0" i="1"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3" name="Straight Connector 2"/>
          <p:cNvCxnSpPr/>
          <p:nvPr/>
        </p:nvCxnSpPr>
        <p:spPr>
          <a:xfrm>
            <a:off x="1405360" y="656023"/>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020544" y="1552135"/>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526000" y="2868871"/>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73088" y="3307783"/>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703808" y="4185607"/>
            <a:ext cx="45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44672" y="5100007"/>
            <a:ext cx="10972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285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3" name="Google Shape;276;p7">
            <a:extLst>
              <a:ext uri="{FF2B5EF4-FFF2-40B4-BE49-F238E27FC236}">
                <a16:creationId xmlns:a16="http://schemas.microsoft.com/office/drawing/2014/main" id="{D33CB0D1-8FD9-7C5D-268F-E2711EEE24E1}"/>
              </a:ext>
            </a:extLst>
          </p:cNvPr>
          <p:cNvSpPr/>
          <p:nvPr/>
        </p:nvSpPr>
        <p:spPr>
          <a:xfrm>
            <a:off x="6325333" y="2250731"/>
            <a:ext cx="2680970"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UTM Avo" panose="02040603050506020204" pitchFamily="18" charset="0"/>
              </a:rPr>
              <a:t>Sài Gòn</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4" name="Google Shape;276;p7">
            <a:extLst>
              <a:ext uri="{FF2B5EF4-FFF2-40B4-BE49-F238E27FC236}">
                <a16:creationId xmlns:a16="http://schemas.microsoft.com/office/drawing/2014/main" id="{D33CB0D1-8FD9-7C5D-268F-E2711EEE24E1}"/>
              </a:ext>
            </a:extLst>
          </p:cNvPr>
          <p:cNvSpPr/>
          <p:nvPr/>
        </p:nvSpPr>
        <p:spPr>
          <a:xfrm>
            <a:off x="9430897" y="2278145"/>
            <a:ext cx="1327493"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UTM Avo" panose="02040603050506020204" pitchFamily="18" charset="0"/>
                <a:ea typeface="+mn-ea"/>
                <a:cs typeface="+mn-cs"/>
              </a:rPr>
              <a:t> </a:t>
            </a:r>
            <a:r>
              <a:rPr kumimoji="0" lang="en-US" sz="3600" b="1" i="0" u="none" strike="noStrike" kern="1200" cap="none" spc="0" normalizeH="0" baseline="0" noProof="0">
                <a:ln>
                  <a:solidFill>
                    <a:prstClr val="white"/>
                  </a:solidFill>
                </a:ln>
                <a:solidFill>
                  <a:prstClr val="white"/>
                </a:solidFill>
                <a:effectLst/>
                <a:uLnTx/>
                <a:uFillTx/>
                <a:latin typeface="Cambria" panose="02040503050406030204" pitchFamily="18" charset="0"/>
                <a:ea typeface="Cambria" panose="02040503050406030204" pitchFamily="18" charset="0"/>
                <a:cs typeface="+mn-cs"/>
              </a:rPr>
              <a:t>Ba</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5" name="Google Shape;276;p7">
            <a:extLst>
              <a:ext uri="{FF2B5EF4-FFF2-40B4-BE49-F238E27FC236}">
                <a16:creationId xmlns:a16="http://schemas.microsoft.com/office/drawing/2014/main" id="{D33CB0D1-8FD9-7C5D-268F-E2711EEE24E1}"/>
              </a:ext>
            </a:extLst>
          </p:cNvPr>
          <p:cNvSpPr/>
          <p:nvPr/>
        </p:nvSpPr>
        <p:spPr>
          <a:xfrm>
            <a:off x="6239007" y="3573595"/>
            <a:ext cx="2338065"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UTM Avo" panose="02040603050506020204" pitchFamily="18" charset="0"/>
                <a:ea typeface="+mn-ea"/>
                <a:cs typeface="+mn-cs"/>
              </a:rPr>
              <a:t> </a:t>
            </a:r>
            <a:r>
              <a:rPr kumimoji="0" lang="en-US" sz="3600" b="1" i="0" u="none" strike="noStrike" kern="1200" cap="none" spc="0" normalizeH="0" baseline="0" noProof="0">
                <a:ln>
                  <a:solidFill>
                    <a:prstClr val="white"/>
                  </a:solidFill>
                </a:ln>
                <a:solidFill>
                  <a:prstClr val="white"/>
                </a:solidFill>
                <a:effectLst/>
                <a:uLnTx/>
                <a:uFillTx/>
                <a:latin typeface="Cambria" panose="02040503050406030204" pitchFamily="18" charset="0"/>
                <a:ea typeface="Cambria" panose="02040503050406030204" pitchFamily="18" charset="0"/>
                <a:cs typeface="+mn-cs"/>
              </a:rPr>
              <a:t>Pháp</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6" name="Google Shape;276;p7">
            <a:extLst>
              <a:ext uri="{FF2B5EF4-FFF2-40B4-BE49-F238E27FC236}">
                <a16:creationId xmlns:a16="http://schemas.microsoft.com/office/drawing/2014/main" id="{D33CB0D1-8FD9-7C5D-268F-E2711EEE24E1}"/>
              </a:ext>
            </a:extLst>
          </p:cNvPr>
          <p:cNvSpPr/>
          <p:nvPr/>
        </p:nvSpPr>
        <p:spPr>
          <a:xfrm>
            <a:off x="8919977" y="3573595"/>
            <a:ext cx="1890698"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UTM Avo" panose="02040603050506020204" pitchFamily="18" charset="0"/>
                <a:ea typeface="+mn-ea"/>
                <a:cs typeface="+mn-cs"/>
              </a:rPr>
              <a:t> </a:t>
            </a:r>
            <a:r>
              <a:rPr kumimoji="0" lang="en-US" sz="3600" b="1" i="0" u="none" strike="noStrike" kern="1200" cap="none" spc="0" normalizeH="0" baseline="0" noProof="0">
                <a:ln>
                  <a:solidFill>
                    <a:prstClr val="white"/>
                  </a:solidFill>
                </a:ln>
                <a:solidFill>
                  <a:prstClr val="white"/>
                </a:solidFill>
                <a:effectLst/>
                <a:uLnTx/>
                <a:uFillTx/>
                <a:latin typeface="Cambria" panose="02040503050406030204" pitchFamily="18" charset="0"/>
                <a:ea typeface="Cambria" panose="02040503050406030204" pitchFamily="18" charset="0"/>
                <a:cs typeface="+mn-cs"/>
              </a:rPr>
              <a:t>Lê</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9"/>
          <p:cNvSpPr txBox="1"/>
          <p:nvPr/>
        </p:nvSpPr>
        <p:spPr>
          <a:xfrm>
            <a:off x="1343073" y="1242001"/>
            <a:ext cx="4590439" cy="21236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rPr>
              <a:t>1. Tìm các danh từ riêng trong bài đọc Anh Ba.  </a:t>
            </a:r>
            <a:endParaRPr kumimoji="0" lang="en-US" sz="44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6987670" y="5038050"/>
            <a:ext cx="3454777" cy="969892"/>
          </a:xfrm>
          <a:prstGeom prst="roundRect">
            <a:avLst>
              <a:gd name="adj" fmla="val 50000"/>
            </a:avLst>
          </a:prstGeom>
          <a:solidFill>
            <a:srgbClr val="996633"/>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prstClr val="white"/>
                </a:solidFill>
                <a:latin typeface="UTM Avo" panose="02040603050506020204" pitchFamily="18" charset="0"/>
              </a:rPr>
              <a:t>Bác Hồ</a:t>
            </a:r>
            <a:endParaRPr kumimoji="0" sz="3600" b="1" i="0" u="none" strike="noStrike" kern="1200" cap="none" spc="0" normalizeH="0" baseline="0" noProof="0" dirty="0">
              <a:ln>
                <a:solidFill>
                  <a:prstClr val="white"/>
                </a:solid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2" name="Freeform 4"/>
          <p:cNvSpPr/>
          <p:nvPr/>
        </p:nvSpPr>
        <p:spPr>
          <a:xfrm>
            <a:off x="632997" y="4301257"/>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extLst>
      <p:ext uri="{BB962C8B-B14F-4D97-AF65-F5344CB8AC3E}">
        <p14:creationId xmlns:p14="http://schemas.microsoft.com/office/powerpoint/2010/main" val="30939907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righ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righ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10" grpId="0"/>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9"/>
          <p:cNvSpPr txBox="1"/>
          <p:nvPr/>
        </p:nvSpPr>
        <p:spPr>
          <a:xfrm>
            <a:off x="1276206" y="515016"/>
            <a:ext cx="4703970" cy="4154984"/>
          </a:xfrm>
          <a:prstGeom prst="rect">
            <a:avLst/>
          </a:prstGeom>
          <a:noFill/>
        </p:spPr>
        <p:txBody>
          <a:bodyPr wrap="square" rtlCol="0">
            <a:spAutoFit/>
          </a:bodyPr>
          <a:lstStyle/>
          <a:p>
            <a:pPr lvl="0" algn="just"/>
            <a:r>
              <a:rPr lang="en-US" sz="4400" b="1">
                <a:solidFill>
                  <a:srgbClr val="990033"/>
                </a:solidFill>
                <a:latin typeface="Cambria" panose="02040503050406030204" pitchFamily="18" charset="0"/>
                <a:ea typeface="Cambria" panose="02040503050406030204" pitchFamily="18" charset="0"/>
              </a:rPr>
              <a:t>2. </a:t>
            </a:r>
            <a:r>
              <a:rPr lang="vi-VN" sz="4400" b="1">
                <a:solidFill>
                  <a:srgbClr val="990033"/>
                </a:solidFill>
                <a:latin typeface="Cambria" panose="02040503050406030204" pitchFamily="18" charset="0"/>
                <a:ea typeface="Cambria" panose="02040503050406030204" pitchFamily="18" charset="0"/>
              </a:rPr>
              <a:t>Tìm từ có nghĩa giống với từ </a:t>
            </a:r>
            <a:r>
              <a:rPr lang="vi-VN" sz="4400" b="1" i="1">
                <a:solidFill>
                  <a:srgbClr val="CC3300"/>
                </a:solidFill>
                <a:latin typeface="Cambria" panose="02040503050406030204" pitchFamily="18" charset="0"/>
                <a:ea typeface="Cambria" panose="02040503050406030204" pitchFamily="18" charset="0"/>
              </a:rPr>
              <a:t>hăng hái, can đảm</a:t>
            </a:r>
            <a:r>
              <a:rPr lang="vi-VN" sz="4400" b="1">
                <a:solidFill>
                  <a:srgbClr val="990033"/>
                </a:solidFill>
                <a:latin typeface="Cambria" panose="02040503050406030204" pitchFamily="18" charset="0"/>
                <a:ea typeface="Cambria" panose="02040503050406030204" pitchFamily="18" charset="0"/>
              </a:rPr>
              <a:t> và đặt câu với những từ em tìm được.  </a:t>
            </a:r>
            <a:r>
              <a:rPr kumimoji="0" lang="en-US" sz="44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rPr>
              <a:t>  </a:t>
            </a:r>
            <a:endParaRPr kumimoji="0" lang="en-US" sz="44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4701" y="3347004"/>
            <a:ext cx="4838428" cy="3301760"/>
          </a:xfrm>
          <a:prstGeom prst="rect">
            <a:avLst/>
          </a:prstGeom>
        </p:spPr>
      </p:pic>
      <p:sp>
        <p:nvSpPr>
          <p:cNvPr id="7" name="Freeform 4"/>
          <p:cNvSpPr/>
          <p:nvPr/>
        </p:nvSpPr>
        <p:spPr>
          <a:xfrm>
            <a:off x="612677" y="4369586"/>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1577425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sp>
        <p:nvSpPr>
          <p:cNvPr id="7" name="Google Shape;276;p7">
            <a:extLst>
              <a:ext uri="{FF2B5EF4-FFF2-40B4-BE49-F238E27FC236}">
                <a16:creationId xmlns:a16="http://schemas.microsoft.com/office/drawing/2014/main" id="{D33CB0D1-8FD9-7C5D-268F-E2711EEE24E1}"/>
              </a:ext>
            </a:extLst>
          </p:cNvPr>
          <p:cNvSpPr/>
          <p:nvPr/>
        </p:nvSpPr>
        <p:spPr>
          <a:xfrm>
            <a:off x="1607066" y="1080830"/>
            <a:ext cx="3330694"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nhiệt huyết</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stretch>
            <a:fillRect/>
          </a:stretch>
        </p:blipFill>
        <p:spPr>
          <a:xfrm>
            <a:off x="6987680" y="4056804"/>
            <a:ext cx="4511249" cy="1926503"/>
          </a:xfrm>
          <a:prstGeom prst="rect">
            <a:avLst/>
          </a:prstGeom>
        </p:spPr>
      </p:pic>
      <p:sp>
        <p:nvSpPr>
          <p:cNvPr id="9" name="Google Shape;276;p7">
            <a:extLst>
              <a:ext uri="{FF2B5EF4-FFF2-40B4-BE49-F238E27FC236}">
                <a16:creationId xmlns:a16="http://schemas.microsoft.com/office/drawing/2014/main" id="{D33CB0D1-8FD9-7C5D-268F-E2711EEE24E1}"/>
              </a:ext>
            </a:extLst>
          </p:cNvPr>
          <p:cNvSpPr/>
          <p:nvPr/>
        </p:nvSpPr>
        <p:spPr>
          <a:xfrm>
            <a:off x="965847" y="2113892"/>
            <a:ext cx="2361430"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tích cực</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0" name="Google Shape;276;p7">
            <a:extLst>
              <a:ext uri="{FF2B5EF4-FFF2-40B4-BE49-F238E27FC236}">
                <a16:creationId xmlns:a16="http://schemas.microsoft.com/office/drawing/2014/main" id="{D33CB0D1-8FD9-7C5D-268F-E2711EEE24E1}"/>
              </a:ext>
            </a:extLst>
          </p:cNvPr>
          <p:cNvSpPr/>
          <p:nvPr/>
        </p:nvSpPr>
        <p:spPr>
          <a:xfrm>
            <a:off x="3529584" y="2155590"/>
            <a:ext cx="2361430"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say mê</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1607066" y="3146954"/>
            <a:ext cx="3330694"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nhiệt tình</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238019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244580" y="-1365521"/>
            <a:ext cx="5980476" cy="9856967"/>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9" name="Picture 8"/>
          <p:cNvPicPr>
            <a:picLocks noChangeAspect="1"/>
          </p:cNvPicPr>
          <p:nvPr/>
        </p:nvPicPr>
        <p:blipFill>
          <a:blip r:embed="rId8"/>
          <a:stretch>
            <a:fillRect/>
          </a:stretch>
        </p:blipFill>
        <p:spPr>
          <a:xfrm>
            <a:off x="2719860" y="453183"/>
            <a:ext cx="7151228" cy="7571888"/>
          </a:xfrm>
          <a:prstGeom prst="rect">
            <a:avLst/>
          </a:prstGeom>
        </p:spPr>
      </p:pic>
    </p:spTree>
    <p:extLst>
      <p:ext uri="{BB962C8B-B14F-4D97-AF65-F5344CB8AC3E}">
        <p14:creationId xmlns:p14="http://schemas.microsoft.com/office/powerpoint/2010/main" val="266057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sp>
        <p:nvSpPr>
          <p:cNvPr id="7" name="Google Shape;276;p7">
            <a:extLst>
              <a:ext uri="{FF2B5EF4-FFF2-40B4-BE49-F238E27FC236}">
                <a16:creationId xmlns:a16="http://schemas.microsoft.com/office/drawing/2014/main" id="{D33CB0D1-8FD9-7C5D-268F-E2711EEE24E1}"/>
              </a:ext>
            </a:extLst>
          </p:cNvPr>
          <p:cNvSpPr/>
          <p:nvPr/>
        </p:nvSpPr>
        <p:spPr>
          <a:xfrm>
            <a:off x="1607066" y="1080830"/>
            <a:ext cx="3330694"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dũng</a:t>
            </a:r>
            <a:r>
              <a:rPr lang="en-US" sz="3800" dirty="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cảm</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9" name="Google Shape;276;p7">
            <a:extLst>
              <a:ext uri="{FF2B5EF4-FFF2-40B4-BE49-F238E27FC236}">
                <a16:creationId xmlns:a16="http://schemas.microsoft.com/office/drawing/2014/main" id="{D33CB0D1-8FD9-7C5D-268F-E2711EEE24E1}"/>
              </a:ext>
            </a:extLst>
          </p:cNvPr>
          <p:cNvSpPr/>
          <p:nvPr/>
        </p:nvSpPr>
        <p:spPr>
          <a:xfrm>
            <a:off x="965846" y="2187044"/>
            <a:ext cx="2947785"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kiên</a:t>
            </a:r>
            <a:r>
              <a:rPr lang="en-US" sz="3800" dirty="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cường</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0" name="Google Shape;276;p7">
            <a:extLst>
              <a:ext uri="{FF2B5EF4-FFF2-40B4-BE49-F238E27FC236}">
                <a16:creationId xmlns:a16="http://schemas.microsoft.com/office/drawing/2014/main" id="{D33CB0D1-8FD9-7C5D-268F-E2711EEE24E1}"/>
              </a:ext>
            </a:extLst>
          </p:cNvPr>
          <p:cNvSpPr/>
          <p:nvPr/>
        </p:nvSpPr>
        <p:spPr>
          <a:xfrm>
            <a:off x="3272413" y="3146954"/>
            <a:ext cx="2361430"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táo</a:t>
            </a:r>
            <a:r>
              <a:rPr lang="en-US" sz="3800" dirty="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bạo</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
        <p:nvSpPr>
          <p:cNvPr id="11" name="Google Shape;276;p7">
            <a:extLst>
              <a:ext uri="{FF2B5EF4-FFF2-40B4-BE49-F238E27FC236}">
                <a16:creationId xmlns:a16="http://schemas.microsoft.com/office/drawing/2014/main" id="{D33CB0D1-8FD9-7C5D-268F-E2711EEE24E1}"/>
              </a:ext>
            </a:extLst>
          </p:cNvPr>
          <p:cNvSpPr/>
          <p:nvPr/>
        </p:nvSpPr>
        <p:spPr>
          <a:xfrm>
            <a:off x="1122434" y="4076073"/>
            <a:ext cx="2791197"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anh</a:t>
            </a:r>
            <a:r>
              <a:rPr lang="en-US" sz="3800" dirty="0">
                <a:ln w="3175">
                  <a:solidFill>
                    <a:srgbClr val="990033"/>
                  </a:solidFill>
                </a:ln>
                <a:solidFill>
                  <a:srgbClr val="800000"/>
                </a:solidFill>
                <a:latin typeface="Cambria" panose="02040503050406030204" pitchFamily="18" charset="0"/>
                <a:ea typeface="Cambria" panose="02040503050406030204" pitchFamily="18" charset="0"/>
              </a:rPr>
              <a:t> </a:t>
            </a:r>
            <a:r>
              <a:rPr lang="en-US" sz="3800" dirty="0" err="1">
                <a:ln w="3175">
                  <a:solidFill>
                    <a:srgbClr val="990033"/>
                  </a:solidFill>
                </a:ln>
                <a:solidFill>
                  <a:srgbClr val="800000"/>
                </a:solidFill>
                <a:latin typeface="Cambria" panose="02040503050406030204" pitchFamily="18" charset="0"/>
                <a:ea typeface="Cambria" panose="02040503050406030204" pitchFamily="18" charset="0"/>
              </a:rPr>
              <a:t>hùng</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3"/>
          <a:stretch>
            <a:fillRect/>
          </a:stretch>
        </p:blipFill>
        <p:spPr>
          <a:xfrm>
            <a:off x="6879126" y="4016226"/>
            <a:ext cx="4834547" cy="1926503"/>
          </a:xfrm>
          <a:prstGeom prst="rect">
            <a:avLst/>
          </a:prstGeom>
        </p:spPr>
      </p:pic>
      <p:sp>
        <p:nvSpPr>
          <p:cNvPr id="12" name="Google Shape;276;p7">
            <a:extLst>
              <a:ext uri="{FF2B5EF4-FFF2-40B4-BE49-F238E27FC236}">
                <a16:creationId xmlns:a16="http://schemas.microsoft.com/office/drawing/2014/main" id="{D33CB0D1-8FD9-7C5D-268F-E2711EEE24E1}"/>
              </a:ext>
            </a:extLst>
          </p:cNvPr>
          <p:cNvSpPr/>
          <p:nvPr/>
        </p:nvSpPr>
        <p:spPr>
          <a:xfrm>
            <a:off x="2842646" y="5041768"/>
            <a:ext cx="2791197" cy="86927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ln w="3175">
                  <a:solidFill>
                    <a:schemeClr val="bg1"/>
                  </a:solidFill>
                </a:ln>
                <a:solidFill>
                  <a:srgbClr val="009999"/>
                </a:solidFill>
                <a:latin typeface="UTM Avo" panose="02040603050506020204" pitchFamily="18" charset="0"/>
              </a:rPr>
              <a:t> </a:t>
            </a:r>
            <a:r>
              <a:rPr lang="en-US" sz="3800">
                <a:ln w="3175">
                  <a:solidFill>
                    <a:srgbClr val="990033"/>
                  </a:solidFill>
                </a:ln>
                <a:solidFill>
                  <a:srgbClr val="800000"/>
                </a:solidFill>
                <a:latin typeface="Cambria" panose="02040503050406030204" pitchFamily="18" charset="0"/>
                <a:ea typeface="Cambria" panose="02040503050406030204" pitchFamily="18" charset="0"/>
              </a:rPr>
              <a:t>mạnh mẽ</a:t>
            </a:r>
            <a:endParaRPr sz="3800" dirty="0">
              <a:ln w="3175">
                <a:solidFill>
                  <a:srgbClr val="990033"/>
                </a:solidFill>
              </a:ln>
              <a:solidFill>
                <a:srgbClr val="8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01506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sp>
        <p:nvSpPr>
          <p:cNvPr id="13" name="TextBox 12"/>
          <p:cNvSpPr txBox="1"/>
          <p:nvPr/>
        </p:nvSpPr>
        <p:spPr>
          <a:xfrm>
            <a:off x="6893751" y="4345180"/>
            <a:ext cx="4829589" cy="1200329"/>
          </a:xfrm>
          <a:prstGeom prst="rect">
            <a:avLst/>
          </a:prstGeom>
          <a:noFill/>
        </p:spPr>
        <p:txBody>
          <a:bodyPr wrap="square" rtlCol="0">
            <a:spAutoFit/>
          </a:bodyPr>
          <a:lstStyle/>
          <a:p>
            <a:pPr algn="ctr"/>
            <a:r>
              <a:rPr lang="en-US" sz="7200" b="1" dirty="0" err="1">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Đặt</a:t>
            </a:r>
            <a:r>
              <a:rPr lang="en-US" sz="7200" b="1">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 câu</a:t>
            </a:r>
          </a:p>
        </p:txBody>
      </p:sp>
      <p:sp>
        <p:nvSpPr>
          <p:cNvPr id="15" name="TextBox 14"/>
          <p:cNvSpPr txBox="1"/>
          <p:nvPr/>
        </p:nvSpPr>
        <p:spPr>
          <a:xfrm>
            <a:off x="1093326" y="807624"/>
            <a:ext cx="4447938" cy="2431435"/>
          </a:xfrm>
          <a:prstGeom prst="rect">
            <a:avLst/>
          </a:prstGeom>
          <a:noFill/>
        </p:spPr>
        <p:txBody>
          <a:bodyPr wrap="square" rtlCol="0">
            <a:spAutoFit/>
          </a:bodyPr>
          <a:lstStyle/>
          <a:p>
            <a:pPr lvl="0" algn="just"/>
            <a:r>
              <a:rPr lang="en-US" sz="3800" b="1">
                <a:latin typeface="Cambria" panose="02040503050406030204" pitchFamily="18" charset="0"/>
                <a:ea typeface="Cambria" panose="02040503050406030204" pitchFamily="18" charset="0"/>
              </a:rPr>
              <a:t>- Bác Hồ là một vị anh hùng tràn đầy nhiệt huyết, dũng cảm.</a:t>
            </a:r>
            <a:r>
              <a:rPr lang="vi-VN" sz="3800" b="1">
                <a:solidFill>
                  <a:srgbClr val="990033"/>
                </a:solidFill>
                <a:latin typeface="Cambria" panose="02040503050406030204" pitchFamily="18" charset="0"/>
                <a:ea typeface="Cambria" panose="02040503050406030204" pitchFamily="18" charset="0"/>
              </a:rPr>
              <a:t> </a:t>
            </a:r>
            <a:r>
              <a:rPr kumimoji="0" lang="en-US" sz="38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rPr>
              <a:t>  </a:t>
            </a:r>
            <a:endParaRPr kumimoji="0" lang="en-US" sz="38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sp>
        <p:nvSpPr>
          <p:cNvPr id="16" name="TextBox 15"/>
          <p:cNvSpPr txBox="1"/>
          <p:nvPr/>
        </p:nvSpPr>
        <p:spPr>
          <a:xfrm>
            <a:off x="914400" y="3243317"/>
            <a:ext cx="4720782" cy="3016210"/>
          </a:xfrm>
          <a:prstGeom prst="rect">
            <a:avLst/>
          </a:prstGeom>
          <a:noFill/>
        </p:spPr>
        <p:txBody>
          <a:bodyPr wrap="square" rtlCol="0">
            <a:spAutoFit/>
          </a:bodyPr>
          <a:lstStyle/>
          <a:p>
            <a:pPr lvl="0" algn="just"/>
            <a:r>
              <a:rPr lang="en-US" sz="3800" b="1">
                <a:latin typeface="Cambria" panose="02040503050406030204" pitchFamily="18" charset="0"/>
                <a:ea typeface="Cambria" panose="02040503050406030204" pitchFamily="18" charset="0"/>
              </a:rPr>
              <a:t>- Bác Hồ rất dũng cảm khi ra đi tìm đường cứu nước với hai bàn tay trắng.</a:t>
            </a:r>
            <a:r>
              <a:rPr kumimoji="0" lang="en-US" sz="38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rPr>
              <a:t> </a:t>
            </a:r>
            <a:endParaRPr kumimoji="0" lang="en-US" sz="3800" b="1" i="0" u="none" strike="noStrike" kern="1200" cap="none" spc="0" normalizeH="0" baseline="0" noProof="0">
              <a:ln>
                <a:noFill/>
              </a:ln>
              <a:solidFill>
                <a:srgbClr val="990033"/>
              </a:solidFill>
              <a:effectLst/>
              <a:uLnTx/>
              <a:uFillTx/>
              <a:latin typeface="Cambria" panose="02040503050406030204" pitchFamily="18" charset="0"/>
              <a:ea typeface="Cambria" panose="02040503050406030204" pitchFamily="18" charset="0"/>
              <a:cs typeface="#9Slide05 Pattaya" panose="00000500000000000000" pitchFamily="2" charset="-34"/>
            </a:endParaRPr>
          </a:p>
        </p:txBody>
      </p:sp>
    </p:spTree>
    <p:extLst>
      <p:ext uri="{BB962C8B-B14F-4D97-AF65-F5344CB8AC3E}">
        <p14:creationId xmlns:p14="http://schemas.microsoft.com/office/powerpoint/2010/main" val="8581170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586684" y="290948"/>
            <a:ext cx="10948821" cy="6343650"/>
          </a:xfrm>
          <a:custGeom>
            <a:avLst/>
            <a:gdLst/>
            <a:ahLst/>
            <a:cxnLst/>
            <a:rect l="l" t="t" r="r" b="b"/>
            <a:pathLst>
              <a:path w="16171703" h="9258300">
                <a:moveTo>
                  <a:pt x="0" y="0"/>
                </a:moveTo>
                <a:lnTo>
                  <a:pt x="16171704" y="0"/>
                </a:lnTo>
                <a:lnTo>
                  <a:pt x="16171704" y="9258300"/>
                </a:lnTo>
                <a:lnTo>
                  <a:pt x="0" y="9258300"/>
                </a:lnTo>
                <a:lnTo>
                  <a:pt x="0" y="0"/>
                </a:lnTo>
                <a:close/>
              </a:path>
            </a:pathLst>
          </a:custGeom>
          <a:blipFill>
            <a:blip r:embed="rId2"/>
            <a:stretch>
              <a:fillRect/>
            </a:stretch>
          </a:blipFill>
        </p:spPr>
      </p:sp>
      <p:pic>
        <p:nvPicPr>
          <p:cNvPr id="4" name="Picture 3"/>
          <p:cNvPicPr>
            <a:picLocks noChangeAspect="1"/>
          </p:cNvPicPr>
          <p:nvPr/>
        </p:nvPicPr>
        <p:blipFill>
          <a:blip r:embed="rId3"/>
          <a:stretch>
            <a:fillRect/>
          </a:stretch>
        </p:blipFill>
        <p:spPr>
          <a:xfrm>
            <a:off x="6918751" y="4148244"/>
            <a:ext cx="4828450" cy="1926503"/>
          </a:xfrm>
          <a:prstGeom prst="rect">
            <a:avLst/>
          </a:prstGeom>
        </p:spPr>
      </p:pic>
      <p:sp>
        <p:nvSpPr>
          <p:cNvPr id="6" name="TextBox 5"/>
          <p:cNvSpPr txBox="1"/>
          <p:nvPr/>
        </p:nvSpPr>
        <p:spPr>
          <a:xfrm>
            <a:off x="998167" y="1723835"/>
            <a:ext cx="4780841" cy="3477875"/>
          </a:xfrm>
          <a:prstGeom prst="rect">
            <a:avLst/>
          </a:prstGeom>
          <a:noFill/>
        </p:spPr>
        <p:txBody>
          <a:bodyPr wrap="square" rtlCol="0">
            <a:spAutoFit/>
          </a:bodyPr>
          <a:lstStyle/>
          <a:p>
            <a:pPr algn="just"/>
            <a:r>
              <a:rPr lang="en-US" sz="4400" b="1">
                <a:solidFill>
                  <a:schemeClr val="accent6">
                    <a:lumMod val="50000"/>
                  </a:schemeClr>
                </a:solidFill>
                <a:latin typeface="Cambria" panose="02040503050406030204" pitchFamily="18" charset="0"/>
                <a:ea typeface="Cambria" panose="02040503050406030204" pitchFamily="18" charset="0"/>
              </a:rPr>
              <a:t>- Luyện đọc lại bài.</a:t>
            </a:r>
          </a:p>
          <a:p>
            <a:pPr algn="just"/>
            <a:r>
              <a:rPr lang="en-US" sz="4400" b="1">
                <a:solidFill>
                  <a:schemeClr val="accent6">
                    <a:lumMod val="50000"/>
                  </a:schemeClr>
                </a:solidFill>
                <a:latin typeface="Cambria" panose="02040503050406030204" pitchFamily="18" charset="0"/>
                <a:ea typeface="Cambria" panose="02040503050406030204" pitchFamily="18" charset="0"/>
              </a:rPr>
              <a:t>- Chia sẻ câu chuyện với người thân.</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6516433"/>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 name="Picture 1"/>
          <p:cNvPicPr>
            <a:picLocks noChangeAspect="1"/>
          </p:cNvPicPr>
          <p:nvPr/>
        </p:nvPicPr>
        <p:blipFill>
          <a:blip r:embed="rId8"/>
          <a:stretch>
            <a:fillRect/>
          </a:stretch>
        </p:blipFill>
        <p:spPr>
          <a:xfrm>
            <a:off x="242985" y="572724"/>
            <a:ext cx="12571042" cy="7571888"/>
          </a:xfrm>
          <a:prstGeom prst="rect">
            <a:avLst/>
          </a:prstGeom>
        </p:spPr>
      </p:pic>
    </p:spTree>
    <p:extLst>
      <p:ext uri="{BB962C8B-B14F-4D97-AF65-F5344CB8AC3E}">
        <p14:creationId xmlns:p14="http://schemas.microsoft.com/office/powerpoint/2010/main" val="108509962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248025"/>
            <a:ext cx="6000750" cy="3609975"/>
          </a:xfrm>
          <a:prstGeom prst="rect">
            <a:avLst/>
          </a:prstGeom>
          <a:ln>
            <a:noFill/>
          </a:ln>
          <a:effectLst>
            <a:softEdge rad="112500"/>
          </a:effectLst>
        </p:spPr>
      </p:pic>
      <p:pic>
        <p:nvPicPr>
          <p:cNvPr id="3" name="Picture 2">
            <a:extLst>
              <a:ext uri="{FF2B5EF4-FFF2-40B4-BE49-F238E27FC236}">
                <a16:creationId xmlns:a16="http://schemas.microsoft.com/office/drawing/2014/main" id="{4C236A29-BDB1-9AE8-A2ED-171B09B26720}"/>
              </a:ext>
            </a:extLst>
          </p:cNvPr>
          <p:cNvPicPr>
            <a:picLocks noChangeAspect="1"/>
          </p:cNvPicPr>
          <p:nvPr/>
        </p:nvPicPr>
        <p:blipFill rotWithShape="1">
          <a:blip r:embed="rId3"/>
          <a:srcRect r="57164"/>
          <a:stretch/>
        </p:blipFill>
        <p:spPr>
          <a:xfrm>
            <a:off x="6543485" y="3089679"/>
            <a:ext cx="2871923" cy="3768321"/>
          </a:xfrm>
          <a:prstGeom prst="rect">
            <a:avLst/>
          </a:prstGeom>
        </p:spPr>
      </p:pic>
      <p:pic>
        <p:nvPicPr>
          <p:cNvPr id="4" name="Picture 3">
            <a:extLst>
              <a:ext uri="{FF2B5EF4-FFF2-40B4-BE49-F238E27FC236}">
                <a16:creationId xmlns:a16="http://schemas.microsoft.com/office/drawing/2014/main" id="{F3982F99-2B72-6355-3301-8FEE155BFAD7}"/>
              </a:ext>
            </a:extLst>
          </p:cNvPr>
          <p:cNvPicPr>
            <a:picLocks noChangeAspect="1"/>
          </p:cNvPicPr>
          <p:nvPr/>
        </p:nvPicPr>
        <p:blipFill rotWithShape="1">
          <a:blip r:embed="rId3"/>
          <a:srcRect l="54148" t="519" r="3016" b="-519"/>
          <a:stretch/>
        </p:blipFill>
        <p:spPr>
          <a:xfrm>
            <a:off x="9069821" y="3248025"/>
            <a:ext cx="3005816" cy="3609975"/>
          </a:xfrm>
          <a:prstGeom prst="rect">
            <a:avLst/>
          </a:prstGeom>
        </p:spPr>
      </p:pic>
      <p:sp>
        <p:nvSpPr>
          <p:cNvPr id="6" name="TextBox 5">
            <a:extLst>
              <a:ext uri="{FF2B5EF4-FFF2-40B4-BE49-F238E27FC236}">
                <a16:creationId xmlns:a16="http://schemas.microsoft.com/office/drawing/2014/main" id="{C153C45A-B5D6-449D-95DE-B5F4E0CA7A2A}"/>
              </a:ext>
            </a:extLst>
          </p:cNvPr>
          <p:cNvSpPr txBox="1"/>
          <p:nvPr/>
        </p:nvSpPr>
        <p:spPr>
          <a:xfrm>
            <a:off x="635922" y="366739"/>
            <a:ext cx="11043460" cy="1648778"/>
          </a:xfrm>
          <a:prstGeom prst="roundRect">
            <a:avLst>
              <a:gd name="adj" fmla="val 17994"/>
            </a:avLst>
          </a:prstGeom>
          <a:solidFill>
            <a:schemeClr val="bg1"/>
          </a:solidFill>
          <a:ln w="38100">
            <a:solidFill>
              <a:srgbClr val="996633"/>
            </a:solidFill>
            <a:prstDash val="lgDash"/>
          </a:ln>
        </p:spPr>
        <p:txBody>
          <a:bodyPr wrap="square" rtlCol="0">
            <a:spAutoFit/>
          </a:bodyPr>
          <a:lstStyle/>
          <a:p>
            <a:pPr algn="ct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Trao</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đổi</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với</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bạn</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một</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điều</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em</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biết</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về</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cuộc</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đời</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hoạt</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động</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của</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Bác</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r>
              <a:rPr lang="en-US" sz="4500" b="1" dirty="0" err="1">
                <a:solidFill>
                  <a:srgbClr val="C00000"/>
                </a:solidFill>
                <a:latin typeface="Cambria" panose="02040503050406030204" pitchFamily="18" charset="0"/>
                <a:ea typeface="Cambria" panose="02040503050406030204" pitchFamily="18" charset="0"/>
                <a:cs typeface="Times New Roman" panose="02020603050405020304" pitchFamily="18" charset="0"/>
              </a:rPr>
              <a:t>Hồ</a:t>
            </a:r>
            <a:r>
              <a:rPr lang="en-US" sz="4500" b="1" dirty="0">
                <a:solidFill>
                  <a:srgbClr val="C00000"/>
                </a:solidFill>
                <a:latin typeface="Cambria" panose="02040503050406030204" pitchFamily="18" charset="0"/>
                <a:ea typeface="Cambria" panose="02040503050406030204" pitchFamily="18" charset="0"/>
                <a:cs typeface="Times New Roman" panose="02020603050405020304" pitchFamily="18" charset="0"/>
              </a:rPr>
              <a:t>. </a:t>
            </a:r>
          </a:p>
        </p:txBody>
      </p:sp>
    </p:spTree>
    <p:extLst>
      <p:ext uri="{BB962C8B-B14F-4D97-AF65-F5344CB8AC3E}">
        <p14:creationId xmlns:p14="http://schemas.microsoft.com/office/powerpoint/2010/main" val="26557305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200000" flipH="1" flipV="1">
            <a:off x="3441639" y="-2192166"/>
            <a:ext cx="5980476" cy="11180473"/>
          </a:xfrm>
          <a:custGeom>
            <a:avLst/>
            <a:gdLst/>
            <a:ahLst/>
            <a:cxnLst/>
            <a:rect l="l" t="t" r="r" b="b"/>
            <a:pathLst>
              <a:path w="8940001" h="13494341">
                <a:moveTo>
                  <a:pt x="8940001" y="13494341"/>
                </a:moveTo>
                <a:lnTo>
                  <a:pt x="0" y="13494341"/>
                </a:lnTo>
                <a:lnTo>
                  <a:pt x="0" y="0"/>
                </a:lnTo>
                <a:lnTo>
                  <a:pt x="8940001" y="0"/>
                </a:lnTo>
                <a:lnTo>
                  <a:pt x="8940001" y="13494341"/>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8"/>
          <p:cNvSpPr/>
          <p:nvPr/>
        </p:nvSpPr>
        <p:spPr>
          <a:xfrm>
            <a:off x="3077557" y="572724"/>
            <a:ext cx="1168380" cy="1070017"/>
          </a:xfrm>
          <a:custGeom>
            <a:avLst/>
            <a:gdLst/>
            <a:ahLst/>
            <a:cxnLst/>
            <a:rect l="l" t="t" r="r" b="b"/>
            <a:pathLst>
              <a:path w="1599531" h="1599531">
                <a:moveTo>
                  <a:pt x="0" y="0"/>
                </a:moveTo>
                <a:lnTo>
                  <a:pt x="1599531" y="0"/>
                </a:lnTo>
                <a:lnTo>
                  <a:pt x="1599531" y="1599530"/>
                </a:lnTo>
                <a:lnTo>
                  <a:pt x="0" y="1599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6"/>
          <p:cNvSpPr/>
          <p:nvPr/>
        </p:nvSpPr>
        <p:spPr>
          <a:xfrm flipH="1">
            <a:off x="242985" y="1925053"/>
            <a:ext cx="2476875" cy="4628148"/>
          </a:xfrm>
          <a:custGeom>
            <a:avLst/>
            <a:gdLst/>
            <a:ahLst/>
            <a:cxnLst/>
            <a:rect l="l" t="t" r="r" b="b"/>
            <a:pathLst>
              <a:path w="1778252" h="4770921">
                <a:moveTo>
                  <a:pt x="1778252" y="0"/>
                </a:moveTo>
                <a:lnTo>
                  <a:pt x="0" y="0"/>
                </a:lnTo>
                <a:lnTo>
                  <a:pt x="0" y="4770921"/>
                </a:lnTo>
                <a:lnTo>
                  <a:pt x="1778252" y="4770921"/>
                </a:lnTo>
                <a:lnTo>
                  <a:pt x="1778252"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 name="Picture 1"/>
          <p:cNvPicPr>
            <a:picLocks noChangeAspect="1"/>
          </p:cNvPicPr>
          <p:nvPr/>
        </p:nvPicPr>
        <p:blipFill>
          <a:blip r:embed="rId8"/>
          <a:stretch>
            <a:fillRect/>
          </a:stretch>
        </p:blipFill>
        <p:spPr>
          <a:xfrm>
            <a:off x="841640" y="1517027"/>
            <a:ext cx="10815241" cy="5444200"/>
          </a:xfrm>
          <a:prstGeom prst="rect">
            <a:avLst/>
          </a:prstGeom>
        </p:spPr>
      </p:pic>
    </p:spTree>
    <p:extLst>
      <p:ext uri="{BB962C8B-B14F-4D97-AF65-F5344CB8AC3E}">
        <p14:creationId xmlns:p14="http://schemas.microsoft.com/office/powerpoint/2010/main" val="1783211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66044" y="0"/>
            <a:ext cx="2170364" cy="1072989"/>
          </a:xfrm>
          <a:prstGeom prst="rect">
            <a:avLst/>
          </a:prstGeom>
        </p:spPr>
      </p:pic>
      <p:sp>
        <p:nvSpPr>
          <p:cNvPr id="4" name="TextBox 3"/>
          <p:cNvSpPr txBox="1"/>
          <p:nvPr/>
        </p:nvSpPr>
        <p:spPr>
          <a:xfrm>
            <a:off x="374754" y="566474"/>
            <a:ext cx="11542426" cy="6117059"/>
          </a:xfrm>
          <a:prstGeom prst="rect">
            <a:avLst/>
          </a:prstGeom>
          <a:noFill/>
        </p:spPr>
        <p:txBody>
          <a:bodyPr wrap="square" rtlCol="0">
            <a:spAutoFit/>
          </a:bodyPr>
          <a:lstStyle/>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Hồi ấy, ở Sài Gòn, anh Ba được một người bạn đưa đến một tiệm cà phê của Pháp để xem đèn điện, xem chiếu bóng và máy nước... Những cái đó, trước kia, anh chưa hề thấy bao giờ. Anh thấy rất lạ. </a:t>
            </a:r>
            <a:endParaRPr lang="en-US" sz="2900" dirty="0">
              <a:latin typeface="Cambria" panose="02040503050406030204" pitchFamily="18" charset="0"/>
              <a:ea typeface="Cambria" panose="02040503050406030204" pitchFamily="18" charset="0"/>
            </a:endParaRP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Ít hôm sau, anh đột nhiên hỏi người bạn rằng:</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Anh Lê, anh có yêu nước không?</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Người bạn đáp:</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Tất nhiên là có chứ!</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Anh Ba hỏi tiếp:</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Anh có thể giữ bí mật không? Người bạn đáp:</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Có.</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Anh Ba nói tiếp: </a:t>
            </a:r>
          </a:p>
          <a:p>
            <a:pPr algn="just">
              <a:lnSpc>
                <a:spcPct val="90000"/>
              </a:lnSpc>
            </a:pPr>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Tôi muốn đi ra nước ngoài, xem nước Pháp và các nước khác.</a:t>
            </a:r>
          </a:p>
          <a:p>
            <a:pPr algn="just">
              <a:lnSpc>
                <a:spcPct val="90000"/>
              </a:lnSpc>
            </a:pPr>
            <a:r>
              <a:rPr lang="vi-VN" sz="2900" dirty="0">
                <a:latin typeface="Cambria" panose="02040503050406030204" pitchFamily="18" charset="0"/>
                <a:ea typeface="Cambria" panose="02040503050406030204" pitchFamily="18" charset="0"/>
              </a:rPr>
              <a:t>Sau khi xem xét họ làm như thế nào, tôi sẽ trở về giúp đồng bào chúng ta. Nhưng nếu đi một mình, thật ra cũng có nhiều mạo hiểm... Anh muốn đi với tôi không?</a:t>
            </a:r>
          </a:p>
        </p:txBody>
      </p:sp>
    </p:spTree>
    <p:extLst>
      <p:ext uri="{BB962C8B-B14F-4D97-AF65-F5344CB8AC3E}">
        <p14:creationId xmlns:p14="http://schemas.microsoft.com/office/powerpoint/2010/main" val="2215810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754" y="206714"/>
            <a:ext cx="11542426" cy="5447645"/>
          </a:xfrm>
          <a:prstGeom prst="rect">
            <a:avLst/>
          </a:prstGeom>
          <a:noFill/>
        </p:spPr>
        <p:txBody>
          <a:bodyPr wrap="square" rtlCol="0">
            <a:spAutoFit/>
          </a:bodyPr>
          <a:lstStyle/>
          <a:p>
            <a:pPr algn="just"/>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Anh Lê đáp:</a:t>
            </a:r>
          </a:p>
          <a:p>
            <a:pPr algn="just"/>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Nhưng bạn ơi! Chúng ta lấy đâu ra tiền mà đi?</a:t>
            </a:r>
          </a:p>
          <a:p>
            <a:pPr algn="just"/>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 Đây, tiền đây! – anh Ba vừa nói vừa giơ hai bàn tay. – Chúng ta sẽ làm việc, chúng ta sẽ làm bất cứ việc gì để sống và để đi. Anh cùng đi với tôi chứ?</a:t>
            </a:r>
          </a:p>
          <a:p>
            <a:pPr algn="just"/>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Bị lôi cuốn vì lòng hăng hái của anh Ba, người bạn đồng ý. Nhưng sau khi suy nghĩ kĩ, thấy cuộc đi có vẻ phiêu lưu, anh Lê không đủ can đảm để giữ lời hứa.</a:t>
            </a:r>
          </a:p>
          <a:p>
            <a:pPr algn="just"/>
            <a:r>
              <a:rPr lang="en-US" sz="2900" dirty="0">
                <a:latin typeface="Cambria" panose="02040503050406030204" pitchFamily="18" charset="0"/>
                <a:ea typeface="Cambria" panose="02040503050406030204" pitchFamily="18" charset="0"/>
              </a:rPr>
              <a:t>   </a:t>
            </a:r>
            <a:r>
              <a:rPr lang="vi-VN" sz="2900" dirty="0">
                <a:latin typeface="Cambria" panose="02040503050406030204" pitchFamily="18" charset="0"/>
                <a:ea typeface="Cambria" panose="02040503050406030204" pitchFamily="18" charset="0"/>
              </a:rPr>
              <a:t>Sau này, anh Lê mới biết người thanh niên yêu nước đầy nhiệt huyết ấy đã đi khắp năm châu bốn biển để tìm ra con đường cứu</a:t>
            </a:r>
            <a:r>
              <a:rPr lang="en-US" sz="2900" dirty="0">
                <a:latin typeface="Cambria" panose="02040503050406030204" pitchFamily="18" charset="0"/>
                <a:ea typeface="Cambria" panose="02040503050406030204" pitchFamily="18" charset="0"/>
              </a:rPr>
              <a:t> </a:t>
            </a:r>
            <a:r>
              <a:rPr lang="en-US" sz="2900" dirty="0" err="1">
                <a:latin typeface="Cambria" panose="02040503050406030204" pitchFamily="18" charset="0"/>
                <a:ea typeface="Cambria" panose="02040503050406030204" pitchFamily="18" charset="0"/>
              </a:rPr>
              <a:t>nước</a:t>
            </a:r>
            <a:r>
              <a:rPr lang="en-US" sz="2900" dirty="0">
                <a:latin typeface="Cambria" panose="02040503050406030204" pitchFamily="18" charset="0"/>
                <a:ea typeface="Cambria" panose="02040503050406030204" pitchFamily="18" charset="0"/>
              </a:rPr>
              <a:t>,</a:t>
            </a:r>
            <a:r>
              <a:rPr lang="vi-VN" sz="2900" dirty="0">
                <a:latin typeface="Cambria" panose="02040503050406030204" pitchFamily="18" charset="0"/>
                <a:ea typeface="Cambria" panose="02040503050406030204" pitchFamily="18" charset="0"/>
              </a:rPr>
              <a:t> cứu </a:t>
            </a:r>
            <a:r>
              <a:rPr lang="en-US" sz="2900" dirty="0" err="1">
                <a:latin typeface="Cambria" panose="02040503050406030204" pitchFamily="18" charset="0"/>
                <a:ea typeface="Cambria" panose="02040503050406030204" pitchFamily="18" charset="0"/>
              </a:rPr>
              <a:t>dân</a:t>
            </a:r>
            <a:r>
              <a:rPr lang="vi-VN" sz="2900" dirty="0">
                <a:latin typeface="Cambria" panose="02040503050406030204" pitchFamily="18" charset="0"/>
                <a:ea typeface="Cambria" panose="02040503050406030204" pitchFamily="18" charset="0"/>
              </a:rPr>
              <a:t>. Người thanh niên ấy chính là Bác Hồ của chúng ta. </a:t>
            </a:r>
            <a:r>
              <a:rPr lang="en-US" sz="2900" dirty="0">
                <a:latin typeface="Cambria" panose="02040503050406030204" pitchFamily="18" charset="0"/>
                <a:ea typeface="Cambria" panose="02040503050406030204" pitchFamily="18" charset="0"/>
              </a:rPr>
              <a:t> </a:t>
            </a:r>
          </a:p>
          <a:p>
            <a:pPr algn="r"/>
            <a:r>
              <a:rPr lang="en-US" sz="2900" i="1" dirty="0">
                <a:latin typeface="Cambria" panose="02040503050406030204" pitchFamily="18" charset="0"/>
                <a:ea typeface="Cambria" panose="02040503050406030204" pitchFamily="18" charset="0"/>
              </a:rPr>
              <a:t>(Theo </a:t>
            </a:r>
            <a:r>
              <a:rPr lang="en-US" sz="2900" i="1" dirty="0" err="1">
                <a:latin typeface="Cambria" panose="02040503050406030204" pitchFamily="18" charset="0"/>
                <a:ea typeface="Cambria" panose="02040503050406030204" pitchFamily="18" charset="0"/>
              </a:rPr>
              <a:t>Trần</a:t>
            </a:r>
            <a:r>
              <a:rPr lang="en-US" sz="2900" i="1" dirty="0">
                <a:latin typeface="Cambria" panose="02040503050406030204" pitchFamily="18" charset="0"/>
                <a:ea typeface="Cambria" panose="02040503050406030204" pitchFamily="18" charset="0"/>
              </a:rPr>
              <a:t> </a:t>
            </a:r>
            <a:r>
              <a:rPr lang="en-US" sz="2900" i="1" dirty="0" err="1">
                <a:latin typeface="Cambria" panose="02040503050406030204" pitchFamily="18" charset="0"/>
                <a:ea typeface="Cambria" panose="02040503050406030204" pitchFamily="18" charset="0"/>
              </a:rPr>
              <a:t>Dân</a:t>
            </a:r>
            <a:r>
              <a:rPr lang="en-US" sz="2900" i="1" dirty="0">
                <a:latin typeface="Cambria" panose="02040503050406030204" pitchFamily="18" charset="0"/>
                <a:ea typeface="Cambria" panose="02040503050406030204" pitchFamily="18" charset="0"/>
              </a:rPr>
              <a:t> </a:t>
            </a:r>
            <a:r>
              <a:rPr lang="en-US" sz="2900" i="1" dirty="0" err="1">
                <a:latin typeface="Cambria" panose="02040503050406030204" pitchFamily="18" charset="0"/>
                <a:ea typeface="Cambria" panose="02040503050406030204" pitchFamily="18" charset="0"/>
              </a:rPr>
              <a:t>Tiên</a:t>
            </a:r>
            <a:r>
              <a:rPr lang="en-US" sz="2900" i="1" dirty="0">
                <a:latin typeface="Cambria" panose="02040503050406030204" pitchFamily="18" charset="0"/>
                <a:ea typeface="Cambria" panose="02040503050406030204" pitchFamily="18" charset="0"/>
              </a:rPr>
              <a:t>)</a:t>
            </a:r>
            <a:endParaRPr lang="vi-VN" sz="29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18008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5" name="Picture 4"/>
          <p:cNvPicPr>
            <a:picLocks noChangeAspect="1"/>
          </p:cNvPicPr>
          <p:nvPr/>
        </p:nvPicPr>
        <p:blipFill>
          <a:blip r:embed="rId6"/>
          <a:stretch>
            <a:fillRect/>
          </a:stretch>
        </p:blipFill>
        <p:spPr>
          <a:xfrm>
            <a:off x="638103" y="-387318"/>
            <a:ext cx="4974767" cy="4974767"/>
          </a:xfrm>
          <a:prstGeom prst="rect">
            <a:avLst/>
          </a:prstGeom>
        </p:spPr>
      </p:pic>
      <p:pic>
        <p:nvPicPr>
          <p:cNvPr id="6" name="图片 1"/>
          <p:cNvPicPr>
            <a:picLocks noChangeAspect="1"/>
          </p:cNvPicPr>
          <p:nvPr/>
        </p:nvPicPr>
        <p:blipFill rotWithShape="1">
          <a:blip r:embed="rId7"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sp>
        <p:nvSpPr>
          <p:cNvPr id="7" name="Speech Bubble: Oval 9">
            <a:extLst>
              <a:ext uri="{FF2B5EF4-FFF2-40B4-BE49-F238E27FC236}">
                <a16:creationId xmlns:a16="http://schemas.microsoft.com/office/drawing/2014/main" id="{7242D3E7-C1CC-5917-A9C9-1DFAF6DBB850}"/>
              </a:ext>
            </a:extLst>
          </p:cNvPr>
          <p:cNvSpPr/>
          <p:nvPr/>
        </p:nvSpPr>
        <p:spPr>
          <a:xfrm flipH="1">
            <a:off x="4974767" y="2100066"/>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2">
                    <a:lumMod val="75000"/>
                  </a:schemeClr>
                </a:solidFill>
                <a:latin typeface="UTM Avo" panose="02040603050506020204" pitchFamily="18" charset="0"/>
                <a:ea typeface="Cambria" panose="02040503050406030204" pitchFamily="18" charset="0"/>
              </a:rPr>
              <a:t>Bài được chia làm mấy đoạn?</a:t>
            </a:r>
          </a:p>
        </p:txBody>
      </p:sp>
      <p:sp>
        <p:nvSpPr>
          <p:cNvPr id="8" name="Speech Bubble: Oval 9">
            <a:extLst>
              <a:ext uri="{FF2B5EF4-FFF2-40B4-BE49-F238E27FC236}">
                <a16:creationId xmlns:a16="http://schemas.microsoft.com/office/drawing/2014/main" id="{7242D3E7-C1CC-5917-A9C9-1DFAF6DBB850}"/>
              </a:ext>
            </a:extLst>
          </p:cNvPr>
          <p:cNvSpPr/>
          <p:nvPr/>
        </p:nvSpPr>
        <p:spPr>
          <a:xfrm flipH="1">
            <a:off x="4987504" y="2100066"/>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dirty="0" err="1">
                <a:solidFill>
                  <a:schemeClr val="accent1">
                    <a:lumMod val="50000"/>
                  </a:schemeClr>
                </a:solidFill>
                <a:latin typeface="UTM Avo" panose="02040603050506020204" pitchFamily="18" charset="0"/>
                <a:ea typeface="Cambria" panose="02040503050406030204" pitchFamily="18" charset="0"/>
              </a:rPr>
              <a:t>Bài</a:t>
            </a:r>
            <a:r>
              <a:rPr lang="en-US" sz="4400" b="1" dirty="0">
                <a:solidFill>
                  <a:schemeClr val="accent1">
                    <a:lumMod val="50000"/>
                  </a:schemeClr>
                </a:solidFill>
                <a:latin typeface="UTM Avo" panose="02040603050506020204" pitchFamily="18" charset="0"/>
                <a:ea typeface="Cambria" panose="02040503050406030204" pitchFamily="18" charset="0"/>
              </a:rPr>
              <a:t> </a:t>
            </a:r>
            <a:r>
              <a:rPr lang="en-US" sz="4400" b="1" dirty="0" err="1">
                <a:solidFill>
                  <a:schemeClr val="accent1">
                    <a:lumMod val="50000"/>
                  </a:schemeClr>
                </a:solidFill>
                <a:latin typeface="UTM Avo" panose="02040603050506020204" pitchFamily="18" charset="0"/>
                <a:ea typeface="Cambria" panose="02040503050406030204" pitchFamily="18" charset="0"/>
              </a:rPr>
              <a:t>được</a:t>
            </a:r>
            <a:r>
              <a:rPr lang="en-US" sz="4400" b="1" dirty="0">
                <a:solidFill>
                  <a:schemeClr val="accent1">
                    <a:lumMod val="50000"/>
                  </a:schemeClr>
                </a:solidFill>
                <a:latin typeface="UTM Avo" panose="02040603050506020204" pitchFamily="18" charset="0"/>
                <a:ea typeface="Cambria" panose="02040503050406030204" pitchFamily="18" charset="0"/>
              </a:rPr>
              <a:t> chia </a:t>
            </a:r>
            <a:r>
              <a:rPr lang="en-US" sz="4400" b="1" dirty="0" err="1">
                <a:solidFill>
                  <a:schemeClr val="accent1">
                    <a:lumMod val="50000"/>
                  </a:schemeClr>
                </a:solidFill>
                <a:latin typeface="UTM Avo" panose="02040603050506020204" pitchFamily="18" charset="0"/>
                <a:ea typeface="Cambria" panose="02040503050406030204" pitchFamily="18" charset="0"/>
              </a:rPr>
              <a:t>làm</a:t>
            </a:r>
            <a:r>
              <a:rPr lang="en-US" sz="4400" b="1" dirty="0">
                <a:solidFill>
                  <a:schemeClr val="accent1">
                    <a:lumMod val="50000"/>
                  </a:schemeClr>
                </a:solidFill>
                <a:latin typeface="UTM Avo" panose="02040603050506020204" pitchFamily="18" charset="0"/>
                <a:ea typeface="Cambria" panose="02040503050406030204" pitchFamily="18" charset="0"/>
              </a:rPr>
              <a:t> </a:t>
            </a:r>
            <a:r>
              <a:rPr lang="en-US" sz="4400" b="1" dirty="0">
                <a:solidFill>
                  <a:srgbClr val="FF0000"/>
                </a:solidFill>
                <a:latin typeface="UTM Avo" panose="02040603050506020204" pitchFamily="18" charset="0"/>
                <a:ea typeface="Cambria" panose="02040503050406030204" pitchFamily="18" charset="0"/>
              </a:rPr>
              <a:t>3</a:t>
            </a:r>
            <a:r>
              <a:rPr lang="en-US" sz="4400" b="1" dirty="0">
                <a:solidFill>
                  <a:schemeClr val="accent1">
                    <a:lumMod val="50000"/>
                  </a:schemeClr>
                </a:solidFill>
                <a:latin typeface="UTM Avo" panose="02040603050506020204" pitchFamily="18" charset="0"/>
                <a:ea typeface="Cambria" panose="02040503050406030204" pitchFamily="18" charset="0"/>
              </a:rPr>
              <a:t> </a:t>
            </a:r>
            <a:r>
              <a:rPr lang="en-US" sz="4400" b="1" dirty="0" err="1">
                <a:solidFill>
                  <a:schemeClr val="accent1">
                    <a:lumMod val="50000"/>
                  </a:schemeClr>
                </a:solidFill>
                <a:latin typeface="UTM Avo" panose="02040603050506020204" pitchFamily="18" charset="0"/>
                <a:ea typeface="Cambria" panose="02040503050406030204" pitchFamily="18" charset="0"/>
              </a:rPr>
              <a:t>đoạn</a:t>
            </a:r>
            <a:r>
              <a:rPr lang="en-US" sz="4400" b="1" dirty="0">
                <a:solidFill>
                  <a:schemeClr val="accent1">
                    <a:lumMod val="50000"/>
                  </a:schemeClr>
                </a:solidFill>
                <a:latin typeface="UTM Avo" panose="02040603050506020204" pitchFamily="18" charset="0"/>
                <a:ea typeface="Cambria" panose="02040503050406030204" pitchFamily="18" charset="0"/>
              </a:rPr>
              <a:t>.</a:t>
            </a:r>
          </a:p>
        </p:txBody>
      </p:sp>
      <p:sp>
        <p:nvSpPr>
          <p:cNvPr id="9" name="Freeform 4"/>
          <p:cNvSpPr/>
          <p:nvPr/>
        </p:nvSpPr>
        <p:spPr>
          <a:xfrm>
            <a:off x="632997" y="4463817"/>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extLst>
      <p:ext uri="{BB962C8B-B14F-4D97-AF65-F5344CB8AC3E}">
        <p14:creationId xmlns:p14="http://schemas.microsoft.com/office/powerpoint/2010/main" val="2725254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495234" y="150665"/>
            <a:ext cx="11209086" cy="6734761"/>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4"/>
          <p:cNvSpPr/>
          <p:nvPr/>
        </p:nvSpPr>
        <p:spPr>
          <a:xfrm>
            <a:off x="632997" y="4463817"/>
            <a:ext cx="589280" cy="2279178"/>
          </a:xfrm>
          <a:custGeom>
            <a:avLst/>
            <a:gdLst/>
            <a:ahLst/>
            <a:cxnLst/>
            <a:rect l="l" t="t" r="r" b="b"/>
            <a:pathLst>
              <a:path w="1760640" h="6520889">
                <a:moveTo>
                  <a:pt x="0" y="0"/>
                </a:moveTo>
                <a:lnTo>
                  <a:pt x="1760640" y="0"/>
                </a:lnTo>
                <a:lnTo>
                  <a:pt x="1760640" y="6520888"/>
                </a:lnTo>
                <a:lnTo>
                  <a:pt x="0" y="65208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5"/>
          <p:cNvSpPr/>
          <p:nvPr/>
        </p:nvSpPr>
        <p:spPr>
          <a:xfrm>
            <a:off x="6696826" y="0"/>
            <a:ext cx="4446303" cy="2100066"/>
          </a:xfrm>
          <a:custGeom>
            <a:avLst/>
            <a:gdLst/>
            <a:ahLst/>
            <a:cxnLst/>
            <a:rect l="l" t="t" r="r" b="b"/>
            <a:pathLst>
              <a:path w="7315200" h="3273552">
                <a:moveTo>
                  <a:pt x="0" y="0"/>
                </a:moveTo>
                <a:lnTo>
                  <a:pt x="7315200" y="0"/>
                </a:lnTo>
                <a:lnTo>
                  <a:pt x="7315200" y="3273552"/>
                </a:lnTo>
                <a:lnTo>
                  <a:pt x="0" y="32735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4" name="Group 13"/>
          <p:cNvGrpSpPr/>
          <p:nvPr/>
        </p:nvGrpSpPr>
        <p:grpSpPr>
          <a:xfrm>
            <a:off x="1222277" y="2570708"/>
            <a:ext cx="10184419" cy="866995"/>
            <a:chOff x="1689334" y="3066548"/>
            <a:chExt cx="10184419" cy="866995"/>
          </a:xfrm>
        </p:grpSpPr>
        <p:sp>
          <p:nvSpPr>
            <p:cNvPr id="11" name="TextBox 10"/>
            <p:cNvSpPr txBox="1"/>
            <p:nvPr/>
          </p:nvSpPr>
          <p:spPr>
            <a:xfrm>
              <a:off x="1689334" y="3102546"/>
              <a:ext cx="2102738" cy="830997"/>
            </a:xfrm>
            <a:prstGeom prst="rect">
              <a:avLst/>
            </a:prstGeom>
            <a:noFill/>
          </p:spPr>
          <p:txBody>
            <a:bodyPr wrap="square" rtlCol="0">
              <a:spAutoFit/>
            </a:bodyPr>
            <a:lstStyle/>
            <a:p>
              <a:r>
                <a:rPr lang="en-US" sz="4800" b="1" dirty="0" err="1">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Đoạn</a:t>
              </a:r>
              <a:r>
                <a:rPr lang="en-US" sz="4800" b="1" dirty="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 1:</a:t>
              </a:r>
            </a:p>
          </p:txBody>
        </p:sp>
        <p:sp>
          <p:nvSpPr>
            <p:cNvPr id="13" name="TextBox 12"/>
            <p:cNvSpPr txBox="1"/>
            <p:nvPr/>
          </p:nvSpPr>
          <p:spPr>
            <a:xfrm>
              <a:off x="3792072" y="3066548"/>
              <a:ext cx="8081681" cy="707886"/>
            </a:xfrm>
            <a:prstGeom prst="rect">
              <a:avLst/>
            </a:prstGeom>
            <a:noFill/>
          </p:spPr>
          <p:txBody>
            <a:bodyPr wrap="square" rtlCol="0">
              <a:spAutoFit/>
            </a:bodyPr>
            <a:lstStyle/>
            <a:p>
              <a:pPr algn="just"/>
              <a:r>
                <a:rPr lang="en-US" sz="4000" b="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Từ</a:t>
              </a:r>
              <a:r>
                <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đầu</a:t>
              </a:r>
              <a:r>
                <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đến</a:t>
              </a:r>
              <a:r>
                <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Anh</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thấy</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rất</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lạ</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t>
              </a:r>
              <a:endPar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5" name="Group 14"/>
          <p:cNvGrpSpPr/>
          <p:nvPr/>
        </p:nvGrpSpPr>
        <p:grpSpPr>
          <a:xfrm>
            <a:off x="1127249" y="3577291"/>
            <a:ext cx="10184419" cy="866995"/>
            <a:chOff x="1689334" y="3066548"/>
            <a:chExt cx="10184419" cy="866995"/>
          </a:xfrm>
        </p:grpSpPr>
        <p:sp>
          <p:nvSpPr>
            <p:cNvPr id="16" name="TextBox 15"/>
            <p:cNvSpPr txBox="1"/>
            <p:nvPr/>
          </p:nvSpPr>
          <p:spPr>
            <a:xfrm>
              <a:off x="1689334" y="3102546"/>
              <a:ext cx="2102738" cy="830997"/>
            </a:xfrm>
            <a:prstGeom prst="rect">
              <a:avLst/>
            </a:prstGeom>
            <a:noFill/>
          </p:spPr>
          <p:txBody>
            <a:bodyPr wrap="square" rtlCol="0">
              <a:spAutoFit/>
            </a:bodyPr>
            <a:lstStyle/>
            <a:p>
              <a:r>
                <a:rPr lang="en-US" sz="4800" b="1" dirty="0" err="1">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Đoạn</a:t>
              </a:r>
              <a:r>
                <a:rPr lang="en-US" sz="4800" b="1" dirty="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 2:</a:t>
              </a:r>
            </a:p>
          </p:txBody>
        </p:sp>
        <p:sp>
          <p:nvSpPr>
            <p:cNvPr id="17" name="TextBox 16"/>
            <p:cNvSpPr txBox="1"/>
            <p:nvPr/>
          </p:nvSpPr>
          <p:spPr>
            <a:xfrm>
              <a:off x="3792072" y="3066548"/>
              <a:ext cx="8081681" cy="707886"/>
            </a:xfrm>
            <a:prstGeom prst="rect">
              <a:avLst/>
            </a:prstGeom>
            <a:noFill/>
          </p:spPr>
          <p:txBody>
            <a:bodyPr wrap="square" rtlCol="0">
              <a:spAutoFit/>
            </a:bodyPr>
            <a:lstStyle/>
            <a:p>
              <a:pPr algn="just"/>
              <a:r>
                <a:rPr lang="en-US" sz="4000" b="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Tiếp</a:t>
              </a:r>
              <a:r>
                <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đến</a:t>
              </a:r>
              <a:r>
                <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Anh</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đi</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với</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tôi</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 </a:t>
              </a:r>
              <a:r>
                <a:rPr lang="en-US" sz="4000" b="1" i="1" dirty="0" err="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chứ</a:t>
              </a:r>
              <a:r>
                <a:rPr lang="en-US" sz="4000" b="1" i="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a:t>
              </a:r>
              <a:endPar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8" name="Group 17"/>
          <p:cNvGrpSpPr/>
          <p:nvPr/>
        </p:nvGrpSpPr>
        <p:grpSpPr>
          <a:xfrm>
            <a:off x="1127249" y="4584094"/>
            <a:ext cx="10184419" cy="866995"/>
            <a:chOff x="1689334" y="3066548"/>
            <a:chExt cx="10184419" cy="866995"/>
          </a:xfrm>
        </p:grpSpPr>
        <p:sp>
          <p:nvSpPr>
            <p:cNvPr id="19" name="TextBox 18"/>
            <p:cNvSpPr txBox="1"/>
            <p:nvPr/>
          </p:nvSpPr>
          <p:spPr>
            <a:xfrm>
              <a:off x="1689334" y="3102546"/>
              <a:ext cx="2102738" cy="830997"/>
            </a:xfrm>
            <a:prstGeom prst="rect">
              <a:avLst/>
            </a:prstGeom>
            <a:noFill/>
          </p:spPr>
          <p:txBody>
            <a:bodyPr wrap="square" rtlCol="0">
              <a:spAutoFit/>
            </a:bodyPr>
            <a:lstStyle/>
            <a:p>
              <a:r>
                <a:rPr lang="en-US" sz="4800" b="1" dirty="0" err="1">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Đoạn</a:t>
              </a:r>
              <a:r>
                <a:rPr lang="en-US" sz="4800" b="1" dirty="0">
                  <a:solidFill>
                    <a:srgbClr val="990033"/>
                  </a:solidFill>
                  <a:latin typeface="#9Slide05 Pattaya" panose="00000500000000000000" pitchFamily="2" charset="-34"/>
                  <a:ea typeface="Cambria" panose="02040503050406030204" pitchFamily="18" charset="0"/>
                  <a:cs typeface="#9Slide05 Pattaya" panose="00000500000000000000" pitchFamily="2" charset="-34"/>
                </a:rPr>
                <a:t> 3:</a:t>
              </a:r>
            </a:p>
          </p:txBody>
        </p:sp>
        <p:sp>
          <p:nvSpPr>
            <p:cNvPr id="20" name="TextBox 19"/>
            <p:cNvSpPr txBox="1"/>
            <p:nvPr/>
          </p:nvSpPr>
          <p:spPr>
            <a:xfrm>
              <a:off x="3792072" y="3066548"/>
              <a:ext cx="8081681" cy="707886"/>
            </a:xfrm>
            <a:prstGeom prst="rect">
              <a:avLst/>
            </a:prstGeom>
            <a:noFill/>
          </p:spPr>
          <p:txBody>
            <a:bodyPr wrap="square" rtlCol="0">
              <a:spAutoFit/>
            </a:bodyPr>
            <a:lstStyle/>
            <a:p>
              <a:pPr algn="just"/>
              <a:r>
                <a:rPr lang="en-US" sz="4000" b="1">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rPr>
                <a:t>Đoạn còn lại.</a:t>
              </a:r>
              <a:endParaRPr lang="en-US" sz="4000" b="1" dirty="0">
                <a:solidFill>
                  <a:schemeClr val="accent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21" name="Picture 20"/>
          <p:cNvPicPr>
            <a:picLocks noChangeAspect="1"/>
          </p:cNvPicPr>
          <p:nvPr/>
        </p:nvPicPr>
        <p:blipFill>
          <a:blip r:embed="rId8"/>
          <a:stretch>
            <a:fillRect/>
          </a:stretch>
        </p:blipFill>
        <p:spPr>
          <a:xfrm>
            <a:off x="927637" y="570780"/>
            <a:ext cx="5502039" cy="2084757"/>
          </a:xfrm>
          <a:prstGeom prst="rect">
            <a:avLst/>
          </a:prstGeom>
        </p:spPr>
      </p:pic>
    </p:spTree>
    <p:extLst>
      <p:ext uri="{BB962C8B-B14F-4D97-AF65-F5344CB8AC3E}">
        <p14:creationId xmlns:p14="http://schemas.microsoft.com/office/powerpoint/2010/main" val="31168916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1668</Words>
  <Application>Microsoft Office PowerPoint</Application>
  <PresentationFormat>Widescreen</PresentationFormat>
  <Paragraphs>108</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#9Slide05 Pattaya</vt:lpstr>
      <vt:lpstr>#9Slide07 HoneyCream</vt:lpstr>
      <vt:lpstr>Arial</vt:lpstr>
      <vt:lpstr>Calibri</vt:lpstr>
      <vt:lpstr>Cambria</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cp:keywords>
  <cp:lastModifiedBy>luong nhat thao</cp:lastModifiedBy>
  <cp:revision>37</cp:revision>
  <dcterms:created xsi:type="dcterms:W3CDTF">2023-11-19T07:39:47Z</dcterms:created>
  <dcterms:modified xsi:type="dcterms:W3CDTF">2023-12-17T04:01:50Z</dcterms:modified>
</cp:coreProperties>
</file>