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0" r:id="rId2"/>
    <p:sldId id="288" r:id="rId3"/>
    <p:sldId id="306" r:id="rId4"/>
    <p:sldId id="307" r:id="rId5"/>
    <p:sldId id="308" r:id="rId6"/>
    <p:sldId id="310" r:id="rId7"/>
    <p:sldId id="285" r:id="rId8"/>
    <p:sldId id="292" r:id="rId9"/>
    <p:sldId id="299" r:id="rId10"/>
    <p:sldId id="303" r:id="rId11"/>
    <p:sldId id="287" r:id="rId12"/>
    <p:sldId id="275" r:id="rId13"/>
    <p:sldId id="290" r:id="rId14"/>
    <p:sldId id="304" r:id="rId15"/>
    <p:sldId id="305" r:id="rId16"/>
    <p:sldId id="293" r:id="rId17"/>
    <p:sldId id="296" r:id="rId18"/>
    <p:sldId id="311" r:id="rId19"/>
    <p:sldId id="297" r:id="rId20"/>
    <p:sldId id="279" r:id="rId21"/>
    <p:sldId id="29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21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32A9F1-0B66-4B0B-9B51-398A69AAFD27}" type="datetimeFigureOut">
              <a:rPr lang="en-US" smtClean="0"/>
              <a:pPr/>
              <a:t>17/3/2025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73FCDB-D0D3-428D-A5FD-7689FBF4A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600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pPr/>
              <a:t>17/3/2025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77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pPr/>
              <a:t>17/3/2025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06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pPr/>
              <a:t>17/3/2025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19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pPr/>
              <a:t>17/3/2025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24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pPr/>
              <a:t>17/3/2025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939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pPr/>
              <a:t>17/3/2025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638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pPr/>
              <a:t>17/3/2025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55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pPr/>
              <a:t>17/3/2025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61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pPr/>
              <a:t>17/3/2025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819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pPr/>
              <a:t>17/3/2025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696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pPr/>
              <a:t>17/3/2025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52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B5D6C-8061-40AD-A85D-D3B53715553B}" type="datetimeFigureOut">
              <a:rPr lang="en-US" smtClean="0"/>
              <a:pPr/>
              <a:t>17/3/2025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9E730-27C6-4D2A-971D-C8AA781CB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482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3.pn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26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D624FF8-8996-734F-094F-8BB60539B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361"/>
            <a:ext cx="9144000" cy="674527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4560B2D-7A75-6AE8-2857-04D3849933CB}"/>
              </a:ext>
            </a:extLst>
          </p:cNvPr>
          <p:cNvSpPr/>
          <p:nvPr/>
        </p:nvSpPr>
        <p:spPr>
          <a:xfrm>
            <a:off x="1420002" y="1752600"/>
            <a:ext cx="6132448" cy="26776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KHU VƯỜN NHỎ</a:t>
            </a:r>
          </a:p>
          <a:p>
            <a:pPr algn="ctr"/>
            <a:r>
              <a:rPr lang="en-US" sz="2400" b="1" cap="none" spc="0" dirty="0">
                <a:ln w="0"/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cap="none" spc="0" dirty="0">
                <a:ln w="0"/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cap="none" spc="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</a:p>
          <a:p>
            <a:pPr algn="ctr"/>
            <a:r>
              <a:rPr lang="en-US" sz="4000" b="1" cap="none" spc="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 SINH VẬT NHỎ </a:t>
            </a:r>
          </a:p>
          <a:p>
            <a:pPr algn="ctr"/>
            <a:r>
              <a:rPr lang="en-US" sz="4400" b="1" cap="none" spc="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 VƯỜN (</a:t>
            </a:r>
            <a:r>
              <a:rPr lang="en-US" sz="4400" b="1" cap="none" spc="0" dirty="0" err="1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b="1" cap="none" spc="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en-US" sz="4400" b="1" cap="none" spc="0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6420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62F4E2-A584-39C8-C4F7-77EDB75475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17A22459-62DA-BD79-14C9-366948816B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2" descr="F:\1-原创素材\1_mm1102\PPT\PPT_014\materaials\pageimg_g16.png">
            <a:extLst>
              <a:ext uri="{FF2B5EF4-FFF2-40B4-BE49-F238E27FC236}">
                <a16:creationId xmlns:a16="http://schemas.microsoft.com/office/drawing/2014/main" id="{57005EEB-0E09-0670-8D8E-298A703D0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990600"/>
            <a:ext cx="8382000" cy="449580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EA76C0-8DE1-D1D5-C79E-4A0B1EA59D0A}"/>
              </a:ext>
            </a:extLst>
          </p:cNvPr>
          <p:cNvSpPr txBox="1"/>
          <p:nvPr/>
        </p:nvSpPr>
        <p:spPr>
          <a:xfrm>
            <a:off x="1447800" y="2438400"/>
            <a:ext cx="70104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Để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sản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phẩm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đẹp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trí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thêm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rõ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 dáng, đặc điểm, màu sắc cho sinh vật.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99652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E6AC75-D9AA-8707-EF98-534B183017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order template with boy and many insects Vector Image">
            <a:extLst>
              <a:ext uri="{FF2B5EF4-FFF2-40B4-BE49-F238E27FC236}">
                <a16:creationId xmlns:a16="http://schemas.microsoft.com/office/drawing/2014/main" id="{F0D7532A-B489-F0D1-506F-4BCD7E363F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46" r="6666" b="7778"/>
          <a:stretch/>
        </p:blipFill>
        <p:spPr bwMode="auto">
          <a:xfrm>
            <a:off x="-17929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A44E731-9D97-CB25-166A-9ED0B79D24FA}"/>
              </a:ext>
            </a:extLst>
          </p:cNvPr>
          <p:cNvSpPr/>
          <p:nvPr/>
        </p:nvSpPr>
        <p:spPr>
          <a:xfrm>
            <a:off x="2895600" y="2209800"/>
            <a:ext cx="443743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2. KIẾN TẠO</a:t>
            </a:r>
          </a:p>
          <a:p>
            <a:pPr algn="ctr"/>
            <a:r>
              <a:rPr lang="en-US" sz="4400" b="1" dirty="0" err="1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Kiến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thức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-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kĩ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năng</a:t>
            </a:r>
            <a:endParaRPr lang="en-US" sz="4400" b="1" cap="none" spc="0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49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hỗ dành sẵn cho Nội dung 8">
            <a:extLst>
              <a:ext uri="{FF2B5EF4-FFF2-40B4-BE49-F238E27FC236}">
                <a16:creationId xmlns:a16="http://schemas.microsoft.com/office/drawing/2014/main" id="{7756A3D9-20C4-A758-DF96-6B634714D9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29"/>
          <a:stretch/>
        </p:blipFill>
        <p:spPr>
          <a:xfrm>
            <a:off x="1752601" y="189186"/>
            <a:ext cx="6977298" cy="3146216"/>
          </a:xfrm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71915752-4D12-C94C-74DB-EDC9F3F49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52600" y="3298616"/>
            <a:ext cx="6977298" cy="3434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-2629" y="914400"/>
            <a:ext cx="145042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4000" b="1" dirty="0" err="1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côn</a:t>
            </a:r>
            <a:r>
              <a:rPr lang="en-US" sz="40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74E8ED-0DFA-E236-339E-739B177325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Ladybug on note template Royalty Free Vector Image">
            <a:extLst>
              <a:ext uri="{FF2B5EF4-FFF2-40B4-BE49-F238E27FC236}">
                <a16:creationId xmlns:a16="http://schemas.microsoft.com/office/drawing/2014/main" id="{987BF805-F78E-6E62-ECAA-070C811F56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24"/>
          <a:stretch/>
        </p:blipFill>
        <p:spPr bwMode="auto">
          <a:xfrm>
            <a:off x="533400" y="31376"/>
            <a:ext cx="8534400" cy="682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Ladybug on note template Royalty Free Vector Image">
            <a:extLst>
              <a:ext uri="{FF2B5EF4-FFF2-40B4-BE49-F238E27FC236}">
                <a16:creationId xmlns:a16="http://schemas.microsoft.com/office/drawing/2014/main" id="{6BE673A3-7479-B345-C31D-94BD589098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24"/>
          <a:stretch/>
        </p:blipFill>
        <p:spPr bwMode="auto">
          <a:xfrm>
            <a:off x="578224" y="0"/>
            <a:ext cx="8534400" cy="682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09CCF1A-6EA5-8F75-1C2E-BBF26AF645D2}"/>
              </a:ext>
            </a:extLst>
          </p:cNvPr>
          <p:cNvSpPr/>
          <p:nvPr/>
        </p:nvSpPr>
        <p:spPr>
          <a:xfrm>
            <a:off x="1449062" y="609600"/>
            <a:ext cx="3391880" cy="47705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en-US" sz="6600" b="1" cap="none" spc="0" dirty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SẢN </a:t>
            </a:r>
            <a:r>
              <a:rPr lang="en-US" sz="7200" b="1" cap="none" spc="0" dirty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PHẨM</a:t>
            </a:r>
            <a:r>
              <a:rPr lang="en-US" sz="6600" b="1" cap="none" spc="0" dirty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7200" b="1" cap="none" spc="0" dirty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THAM</a:t>
            </a:r>
            <a:r>
              <a:rPr lang="en-US" sz="5400" b="1" cap="none" spc="0" dirty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KHẢO</a:t>
            </a:r>
          </a:p>
        </p:txBody>
      </p:sp>
    </p:spTree>
    <p:extLst>
      <p:ext uri="{BB962C8B-B14F-4D97-AF65-F5344CB8AC3E}">
        <p14:creationId xmlns:p14="http://schemas.microsoft.com/office/powerpoint/2010/main" val="488170511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62F4E2-A584-39C8-C4F7-77EDB75475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17A22459-62DA-BD79-14C9-366948816B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Những sinh vật nhỏ trong vườn / Mĩ thuật lớp 3 / in con vật / #buithutv -  YouTube">
            <a:extLst>
              <a:ext uri="{FF2B5EF4-FFF2-40B4-BE49-F238E27FC236}">
                <a16:creationId xmlns:a16="http://schemas.microsoft.com/office/drawing/2014/main" id="{9014EE65-B4A3-AD82-48D6-9EC7D622EF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7" r="12500"/>
          <a:stretch/>
        </p:blipFill>
        <p:spPr bwMode="auto">
          <a:xfrm>
            <a:off x="152400" y="19929"/>
            <a:ext cx="5185462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4" descr="Mĩ Thuật 3| Những Sinh Vật Nhỏ Trong Vườn| Vẽ Côn Trùng Bằng Hình Thức In  Vân Tay| @tinhmt">
            <a:extLst>
              <a:ext uri="{FF2B5EF4-FFF2-40B4-BE49-F238E27FC236}">
                <a16:creationId xmlns:a16="http://schemas.microsoft.com/office/drawing/2014/main" id="{D3406917-A9B8-3C93-F0F8-12CC836F75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4166" b="-371"/>
          <a:stretch/>
        </p:blipFill>
        <p:spPr bwMode="auto">
          <a:xfrm>
            <a:off x="3276600" y="3352801"/>
            <a:ext cx="5715000" cy="35823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704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62F4E2-A584-39C8-C4F7-77EDB75475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17A22459-62DA-BD79-14C9-366948816B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2" descr="Vẽ Con Ong, Con Sâu, Con Bọ Rùa, Con Kiến, Con Ốc Sên, Con Bướm - Bài:  Những Sinh Vật Nhỏ Trong Vườn">
            <a:extLst>
              <a:ext uri="{FF2B5EF4-FFF2-40B4-BE49-F238E27FC236}">
                <a16:creationId xmlns:a16="http://schemas.microsoft.com/office/drawing/2014/main" id="{F5D60115-2700-71B0-B0C5-AED3AE969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417" l="6641" r="96250">
                        <a14:foregroundMark x1="11797" y1="27222" x2="11797" y2="27222"/>
                        <a14:foregroundMark x1="9688" y1="23333" x2="16875" y2="31528"/>
                        <a14:foregroundMark x1="20234" y1="22361" x2="6641" y2="35556"/>
                        <a14:foregroundMark x1="7813" y1="22083" x2="10625" y2="28056"/>
                        <a14:foregroundMark x1="29688" y1="20139" x2="39922" y2="28611"/>
                        <a14:foregroundMark x1="14531" y1="11944" x2="14531" y2="11944"/>
                        <a14:foregroundMark x1="10313" y1="12222" x2="10313" y2="12222"/>
                        <a14:foregroundMark x1="13672" y1="15556" x2="13672" y2="15556"/>
                        <a14:foregroundMark x1="28125" y1="13611" x2="28125" y2="13611"/>
                        <a14:foregroundMark x1="34297" y1="12222" x2="34297" y2="12222"/>
                        <a14:foregroundMark x1="29375" y1="10972" x2="29375" y2="10972"/>
                        <a14:foregroundMark x1="30312" y1="30139" x2="50156" y2="30694"/>
                        <a14:foregroundMark x1="28281" y1="13611" x2="28281" y2="13611"/>
                        <a14:foregroundMark x1="34453" y1="12500" x2="34453" y2="12500"/>
                        <a14:foregroundMark x1="32578" y1="11944" x2="32578" y2="11944"/>
                        <a14:foregroundMark x1="30000" y1="11944" x2="30000" y2="13611"/>
                        <a14:foregroundMark x1="32734" y1="14167" x2="34141" y2="12222"/>
                        <a14:foregroundMark x1="32422" y1="12778" x2="33984" y2="11944"/>
                        <a14:foregroundMark x1="27969" y1="13333" x2="30781" y2="15278"/>
                        <a14:foregroundMark x1="28594" y1="41528" x2="28594" y2="41528"/>
                        <a14:foregroundMark x1="31797" y1="41111" x2="31797" y2="41111"/>
                        <a14:foregroundMark x1="34297" y1="40556" x2="34297" y2="40556"/>
                        <a14:foregroundMark x1="36094" y1="40556" x2="36094" y2="40556"/>
                        <a14:foregroundMark x1="38359" y1="40556" x2="38359" y2="40556"/>
                        <a14:foregroundMark x1="40078" y1="40556" x2="40078" y2="40556"/>
                        <a14:foregroundMark x1="64531" y1="26944" x2="71719" y2="34583"/>
                        <a14:foregroundMark x1="67109" y1="19306" x2="70156" y2="20139"/>
                        <a14:foregroundMark x1="64844" y1="14444" x2="64531" y2="13611"/>
                        <a14:foregroundMark x1="70156" y1="13333" x2="71094" y2="13611"/>
                        <a14:foregroundMark x1="69063" y1="13056" x2="69063" y2="13056"/>
                        <a14:foregroundMark x1="66797" y1="13889" x2="66797" y2="13889"/>
                        <a14:foregroundMark x1="80859" y1="31528" x2="88203" y2="27222"/>
                        <a14:foregroundMark x1="88203" y1="27222" x2="93359" y2="16111"/>
                        <a14:foregroundMark x1="96250" y1="10417" x2="96250" y2="10417"/>
                        <a14:foregroundMark x1="95078" y1="25556" x2="95078" y2="25556"/>
                        <a14:foregroundMark x1="95703" y1="15556" x2="95703" y2="15556"/>
                        <a14:foregroundMark x1="85469" y1="42083" x2="85469" y2="42083"/>
                        <a14:foregroundMark x1="80391" y1="44028" x2="80391" y2="44028"/>
                        <a14:foregroundMark x1="13984" y1="12500" x2="13984" y2="12500"/>
                        <a14:foregroundMark x1="10156" y1="12500" x2="10156" y2="12500"/>
                        <a14:foregroundMark x1="8438" y1="65278" x2="11172" y2="77222"/>
                        <a14:foregroundMark x1="11172" y1="77222" x2="11172" y2="77222"/>
                        <a14:foregroundMark x1="16563" y1="81528" x2="21250" y2="75833"/>
                        <a14:foregroundMark x1="42813" y1="73889" x2="46641" y2="76111"/>
                        <a14:foregroundMark x1="40859" y1="86944" x2="42969" y2="90417"/>
                        <a14:foregroundMark x1="79297" y1="64167" x2="83281" y2="75833"/>
                        <a14:foregroundMark x1="88359" y1="70139" x2="90156" y2="73056"/>
                        <a14:foregroundMark x1="81172" y1="86389" x2="84063" y2="806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02" y="-248901"/>
            <a:ext cx="8796997" cy="494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ôn Trùng Hoạt Hình Dễ Thương Vector - Free.Vector6.com">
            <a:extLst>
              <a:ext uri="{FF2B5EF4-FFF2-40B4-BE49-F238E27FC236}">
                <a16:creationId xmlns:a16="http://schemas.microsoft.com/office/drawing/2014/main" id="{C1805ED0-DC97-47C4-1720-A46F225790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173" b="89771" l="6010" r="89649">
                        <a14:foregroundMark x1="8848" y1="15168" x2="18531" y2="16755"/>
                        <a14:foregroundMark x1="10684" y1="6349" x2="19866" y2="8642"/>
                        <a14:foregroundMark x1="6010" y1="12169" x2="11018" y2="20106"/>
                        <a14:foregroundMark x1="31886" y1="14109" x2="37355" y2="15047"/>
                        <a14:foregroundMark x1="34891" y1="11464" x2="35559" y2="10582"/>
                        <a14:foregroundMark x1="13523" y1="30864" x2="25710" y2="23457"/>
                        <a14:backgroundMark x1="33723" y1="7760" x2="33723" y2="7760"/>
                        <a14:backgroundMark x1="33389" y1="8466" x2="33389" y2="8466"/>
                        <a14:backgroundMark x1="32554" y1="9700" x2="33556" y2="8642"/>
                        <a14:backgroundMark x1="42404" y1="42328" x2="48080" y2="43034"/>
                        <a14:backgroundMark x1="42571" y1="52381" x2="52254" y2="54497"/>
                        <a14:backgroundMark x1="71953" y1="53263" x2="85643" y2="56614"/>
                        <a14:backgroundMark x1="72120" y1="15168" x2="73289" y2="28924"/>
                        <a14:backgroundMark x1="41736" y1="24868" x2="64441" y2="48148"/>
                        <a14:backgroundMark x1="23539" y1="49030" x2="51753" y2="67019"/>
                        <a14:backgroundMark x1="46077" y1="77778" x2="58097" y2="70194"/>
                        <a14:backgroundMark x1="75292" y1="60847" x2="84808" y2="66490"/>
                        <a14:backgroundMark x1="55927" y1="76190" x2="64107" y2="76190"/>
                        <a14:backgroundMark x1="38063" y1="79541" x2="44741" y2="84303"/>
                        <a14:backgroundMark x1="41068" y1="79894" x2="44908" y2="82892"/>
                        <a14:backgroundMark x1="18698" y1="60494" x2="61770" y2="67019"/>
                        <a14:backgroundMark x1="32888" y1="34921" x2="43072" y2="30335"/>
                        <a14:backgroundMark x1="43072" y1="30335" x2="74124" y2="32804"/>
                        <a14:backgroundMark x1="74124" y1="32804" x2="83306" y2="37390"/>
                        <a14:backgroundMark x1="42404" y1="17989" x2="58431" y2="28571"/>
                        <a14:backgroundMark x1="20367" y1="44974" x2="29382" y2="33333"/>
                        <a14:backgroundMark x1="64942" y1="68783" x2="74958" y2="38977"/>
                        <a14:backgroundMark x1="74958" y1="38977" x2="76127" y2="37390"/>
                        <a14:backgroundMark x1="13189" y1="67901" x2="54090" y2="78660"/>
                        <a14:backgroundMark x1="54090" y1="78660" x2="55426" y2="79718"/>
                        <a14:backgroundMark x1="23205" y1="18166" x2="25876" y2="13404"/>
                        <a14:backgroundMark x1="37896" y1="14815" x2="38397" y2="160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8081" b="61213"/>
          <a:stretch/>
        </p:blipFill>
        <p:spPr bwMode="auto">
          <a:xfrm>
            <a:off x="-160899" y="4106594"/>
            <a:ext cx="3162300" cy="251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ôn Trùng Hoạt Hình Dễ Thương Vector - Free.Vector6.com">
            <a:extLst>
              <a:ext uri="{FF2B5EF4-FFF2-40B4-BE49-F238E27FC236}">
                <a16:creationId xmlns:a16="http://schemas.microsoft.com/office/drawing/2014/main" id="{571C5BE1-252F-6220-B020-D3E8AFF0DC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77" b="95944" l="8514" r="89482">
                        <a14:foregroundMark x1="9015" y1="87125" x2="28214" y2="90300"/>
                        <a14:foregroundMark x1="34891" y1="85538" x2="40401" y2="87478"/>
                        <a14:foregroundMark x1="13856" y1="80600" x2="20534" y2="80600"/>
                        <a14:foregroundMark x1="20534" y1="80600" x2="31553" y2="84656"/>
                        <a14:foregroundMark x1="28381" y1="80071" x2="30718" y2="80952"/>
                        <a14:foregroundMark x1="10684" y1="92593" x2="10684" y2="92593"/>
                        <a14:foregroundMark x1="18364" y1="95591" x2="18364" y2="95591"/>
                        <a14:foregroundMark x1="28548" y1="95944" x2="28548" y2="95944"/>
                        <a14:foregroundMark x1="40401" y1="80952" x2="43406" y2="82892"/>
                        <a14:foregroundMark x1="41903" y1="81305" x2="44741" y2="82363"/>
                        <a14:foregroundMark x1="42070" y1="80423" x2="44407" y2="81305"/>
                        <a14:foregroundMark x1="31720" y1="90300" x2="36394" y2="90300"/>
                        <a14:backgroundMark x1="22371" y1="21693" x2="78464" y2="70370"/>
                        <a14:backgroundMark x1="78464" y1="70370" x2="78464" y2="70370"/>
                        <a14:backgroundMark x1="48748" y1="19400" x2="85977" y2="47619"/>
                        <a14:backgroundMark x1="37563" y1="22751" x2="61770" y2="43210"/>
                        <a14:backgroundMark x1="19032" y1="40212" x2="60935" y2="76367"/>
                        <a14:backgroundMark x1="72621" y1="76367" x2="85977" y2="80776"/>
                        <a14:backgroundMark x1="13523" y1="51675" x2="51753" y2="73898"/>
                        <a14:backgroundMark x1="48247" y1="82892" x2="74457" y2="84303"/>
                        <a14:backgroundMark x1="74457" y1="84303" x2="74624" y2="844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8803" r="52525"/>
          <a:stretch/>
        </p:blipFill>
        <p:spPr bwMode="auto">
          <a:xfrm>
            <a:off x="2404549" y="4598218"/>
            <a:ext cx="3581400" cy="202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ôn Trùng Hoạt Hình Dễ Thương Vector - Free.Vector6.com">
            <a:extLst>
              <a:ext uri="{FF2B5EF4-FFF2-40B4-BE49-F238E27FC236}">
                <a16:creationId xmlns:a16="http://schemas.microsoft.com/office/drawing/2014/main" id="{D90E4CAF-B3AF-48C1-EFBF-6E3DD97FBF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450" b="65608" l="30050" r="63606">
                        <a14:foregroundMark x1="30050" y1="41093" x2="30885" y2="45326"/>
                        <a14:foregroundMark x1="43072" y1="42857" x2="49416" y2="4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273" t="31765" r="32323" b="30588"/>
          <a:stretch/>
        </p:blipFill>
        <p:spPr bwMode="auto">
          <a:xfrm>
            <a:off x="6096000" y="4389333"/>
            <a:ext cx="3048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52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39DDA0-C950-31E8-11BC-C1E9EB85E3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FE4C6344-4AFF-2CFE-92DB-37B02C885E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758"/>
            <a:ext cx="9144000" cy="68404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504C37-EE29-82B2-F646-39021D682F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6286"/>
            <a:ext cx="9144000" cy="678542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3A407C9-D9A8-4CC6-EAD9-C8DBDF2F4760}"/>
              </a:ext>
            </a:extLst>
          </p:cNvPr>
          <p:cNvSpPr/>
          <p:nvPr/>
        </p:nvSpPr>
        <p:spPr>
          <a:xfrm>
            <a:off x="1379623" y="304800"/>
            <a:ext cx="638476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3. LUYỆN TẬP SÁNG TẠO</a:t>
            </a:r>
            <a:br>
              <a:rPr lang="en-US" sz="3600" b="1" cap="none" spc="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Hoàn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vườn</a:t>
            </a:r>
            <a:endParaRPr lang="en-US" sz="3600" b="1" cap="none" spc="0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3" name="Nhạc không lời dùng làm Video Clip Youtube Cực Hay (128 kbps)">
            <a:hlinkClick r:id="" action="ppaction://media"/>
            <a:extLst>
              <a:ext uri="{FF2B5EF4-FFF2-40B4-BE49-F238E27FC236}">
                <a16:creationId xmlns:a16="http://schemas.microsoft.com/office/drawing/2014/main" id="{2A994D22-C291-2E50-5816-774615421D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7200" y="58897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3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0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6364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06BD10-BA65-32DA-CD27-4F54B19CE5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831A4D1-1571-3D7E-0391-57E3E3CE7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788"/>
            <a:ext cx="9144000" cy="675042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0F3E6EA-A4E1-426A-757A-AF78F9210C47}"/>
              </a:ext>
            </a:extLst>
          </p:cNvPr>
          <p:cNvSpPr/>
          <p:nvPr/>
        </p:nvSpPr>
        <p:spPr>
          <a:xfrm>
            <a:off x="609600" y="13716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4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809081E-E770-2C95-A382-B33AFF15EE78}"/>
              </a:ext>
            </a:extLst>
          </p:cNvPr>
          <p:cNvSpPr/>
          <p:nvPr/>
        </p:nvSpPr>
        <p:spPr>
          <a:xfrm rot="21320093">
            <a:off x="774594" y="2336391"/>
            <a:ext cx="4575445" cy="21852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PHÂN TÍCH ĐÁNH GIÁ</a:t>
            </a:r>
            <a:endParaRPr lang="en-US" sz="4000" b="1" cap="none" spc="0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3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F3B3C-4A6F-51C2-6E24-D1CFD7A28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3A71B-8FDF-9AE7-DDCF-0C465918BC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Ladybug on note template Royalty Free Vector Image">
            <a:extLst>
              <a:ext uri="{FF2B5EF4-FFF2-40B4-BE49-F238E27FC236}">
                <a16:creationId xmlns:a16="http://schemas.microsoft.com/office/drawing/2014/main" id="{86C9989C-0B85-8D97-C2BC-8AB50DF575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24"/>
          <a:stretch/>
        </p:blipFill>
        <p:spPr bwMode="auto">
          <a:xfrm>
            <a:off x="76200" y="-401566"/>
            <a:ext cx="9036424" cy="722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FA35EC-4553-D423-CA5F-72BF2EE2AFC1}"/>
              </a:ext>
            </a:extLst>
          </p:cNvPr>
          <p:cNvSpPr txBox="1"/>
          <p:nvPr/>
        </p:nvSpPr>
        <p:spPr>
          <a:xfrm>
            <a:off x="1066800" y="533400"/>
            <a:ext cx="6477000" cy="3766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Em </a:t>
            </a:r>
            <a:r>
              <a:rPr lang="en-US" sz="3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ấn</a:t>
            </a:r>
            <a:r>
              <a:rPr lang="en-US" sz="3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tượng</a:t>
            </a:r>
            <a:r>
              <a:rPr lang="en-US" sz="3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3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3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3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3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en-US" sz="3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3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sao</a:t>
            </a:r>
            <a:r>
              <a:rPr lang="en-US" sz="3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3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3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3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3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3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3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màu</a:t>
            </a:r>
            <a:r>
              <a:rPr lang="en-US" sz="3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3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màu</a:t>
            </a:r>
            <a:r>
              <a:rPr lang="en-US" sz="3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đậm</a:t>
            </a:r>
            <a:r>
              <a:rPr lang="en-US" sz="3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en-US" sz="3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Màu</a:t>
            </a:r>
            <a:r>
              <a:rPr lang="en-US" sz="3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3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màu</a:t>
            </a:r>
            <a:r>
              <a:rPr lang="en-US" sz="3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nhạt</a:t>
            </a:r>
            <a:r>
              <a:rPr lang="en-US" sz="3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3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Em </a:t>
            </a:r>
            <a:r>
              <a:rPr lang="en-US" sz="3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còn</a:t>
            </a:r>
            <a:r>
              <a:rPr lang="en-US" sz="3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muốn</a:t>
            </a:r>
            <a:r>
              <a:rPr lang="en-US" sz="3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en-US" sz="3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chỉnh</a:t>
            </a:r>
            <a:r>
              <a:rPr lang="en-US" sz="3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3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3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3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3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en-US" sz="3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3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3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3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đẹp</a:t>
            </a:r>
            <a:r>
              <a:rPr lang="en-US" sz="3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hơn</a:t>
            </a:r>
            <a:r>
              <a:rPr lang="en-US" sz="3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3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3518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E0FBB6-36E0-7342-8D55-B21BE35047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9677780-E099-4746-F30A-DD8245821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DDB688B-7EB4-B261-DE3B-7A2F19E54B8E}"/>
              </a:ext>
            </a:extLst>
          </p:cNvPr>
          <p:cNvSpPr/>
          <p:nvPr/>
        </p:nvSpPr>
        <p:spPr>
          <a:xfrm rot="644145">
            <a:off x="479986" y="1994237"/>
            <a:ext cx="81840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4800" b="1" cap="none" spc="0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VẬN DỤNG, </a:t>
            </a:r>
            <a:r>
              <a:rPr lang="vi-VN" sz="4800" b="1" cap="none" spc="0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</a:t>
            </a:r>
            <a:endParaRPr lang="en-US" sz="4800" b="1" cap="none" spc="0" dirty="0">
              <a:ln w="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6241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BE12BE-24C4-1EC7-6907-9210B6FE83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>
            <a:extLst>
              <a:ext uri="{FF2B5EF4-FFF2-40B4-BE49-F238E27FC236}">
                <a16:creationId xmlns:a16="http://schemas.microsoft.com/office/drawing/2014/main" id="{9FB773E4-4395-D5FE-3400-90FD28AA2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91"/>
            <a:ext cx="5181600" cy="625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3393" y="4419600"/>
            <a:ext cx="27414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4400" y="2667000"/>
            <a:ext cx="4114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NHÌN HÌNH   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ĐOÁN </a:t>
            </a:r>
          </a:p>
          <a:p>
            <a:pPr algn="ctr"/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TÊN SINH VẬT</a:t>
            </a:r>
            <a:endParaRPr lang="en-US" sz="5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21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1001" y="609600"/>
            <a:ext cx="57912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BAE70854-4718-8746-03C0-1D042FB93A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0" t="12148" r="17254" b="11336"/>
          <a:stretch/>
        </p:blipFill>
        <p:spPr>
          <a:xfrm>
            <a:off x="6407420" y="3682136"/>
            <a:ext cx="2355579" cy="2495120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F66EE6CF-25D4-514A-097F-F7859DE3B3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12904" r="16667" b="6451"/>
          <a:stretch/>
        </p:blipFill>
        <p:spPr>
          <a:xfrm>
            <a:off x="6376710" y="610772"/>
            <a:ext cx="2462489" cy="25650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896F1E-49F8-3457-33E8-D6AACEFE7F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BF82108-D52D-B361-BEA6-5F148FA3A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" y="0"/>
            <a:ext cx="9117106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76B2396-E19B-4AA5-CB1C-05874FDC371A}"/>
              </a:ext>
            </a:extLst>
          </p:cNvPr>
          <p:cNvSpPr/>
          <p:nvPr/>
        </p:nvSpPr>
        <p:spPr>
          <a:xfrm>
            <a:off x="685800" y="1600200"/>
            <a:ext cx="7994816" cy="40626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HỌC</a:t>
            </a:r>
          </a:p>
          <a:p>
            <a:pPr algn="ctr"/>
            <a:r>
              <a:rPr lang="en-US" sz="4000" b="1" cap="none" spc="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ĐẾN ĐÂY</a:t>
            </a:r>
          </a:p>
          <a:p>
            <a:pPr algn="ctr"/>
            <a:r>
              <a:rPr lang="en-US" sz="4000" b="1" cap="none" spc="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LÀ KẾT THÚC</a:t>
            </a:r>
          </a:p>
          <a:p>
            <a:pPr algn="ctr"/>
            <a:endParaRPr lang="en-US" sz="4000" b="1" dirty="0">
              <a:ln w="0"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cap="none" spc="0" dirty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400" b="1" cap="none" spc="0" dirty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cap="none" spc="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LẠI!</a:t>
            </a:r>
            <a:endParaRPr lang="en-US" sz="5400" b="1" cap="none" spc="0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1146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928F677-F24A-80BB-4961-1B610B44A3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66" b="20675" l="69000" r="94000">
                        <a14:foregroundMark x1="76600" y1="6962" x2="84600" y2="10338"/>
                        <a14:foregroundMark x1="88600" y1="6118" x2="87400" y2="12658"/>
                        <a14:foregroundMark x1="80200" y1="1266" x2="80200" y2="1266"/>
                        <a14:foregroundMark x1="83400" y1="1477" x2="83400" y2="1477"/>
                        <a14:foregroundMark x1="81000" y1="3376" x2="81000" y2="3376"/>
                        <a14:foregroundMark x1="83000" y1="3586" x2="83000" y2="3586"/>
                        <a14:foregroundMark x1="81400" y1="2532" x2="81400" y2="2532"/>
                        <a14:foregroundMark x1="82600" y1="2321" x2="82600" y2="2321"/>
                        <a14:foregroundMark x1="80800" y1="1899" x2="80800" y2="1899"/>
                        <a14:foregroundMark x1="83000" y1="1688" x2="83000" y2="1688"/>
                        <a14:backgroundMark x1="83000" y1="13502" x2="83000" y2="13291"/>
                        <a14:backgroundMark x1="81000" y1="13924" x2="80600" y2="149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000" r="2800" b="77004"/>
          <a:stretch/>
        </p:blipFill>
        <p:spPr bwMode="auto">
          <a:xfrm>
            <a:off x="762000" y="848483"/>
            <a:ext cx="6982712" cy="48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3370C2FD-9185-D172-2DAC-CC80FB52B0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004" b="46203" l="6600" r="28800">
                        <a14:foregroundMark x1="14600" y1="30380" x2="15400" y2="30380"/>
                        <a14:foregroundMark x1="13800" y1="27004" x2="14600" y2="27004"/>
                        <a14:foregroundMark x1="17000" y1="27426" x2="17600" y2="27215"/>
                        <a14:foregroundMark x1="15400" y1="28481" x2="15600" y2="28903"/>
                        <a14:foregroundMark x1="15000" y1="27637" x2="15600" y2="28270"/>
                        <a14:foregroundMark x1="16800" y1="27426" x2="17600" y2="272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11" t="25088" r="68308" b="51283"/>
          <a:stretch/>
        </p:blipFill>
        <p:spPr bwMode="auto">
          <a:xfrm>
            <a:off x="1676400" y="698499"/>
            <a:ext cx="6248400" cy="503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Tiếng vỗ tay  Clap 1080p (128 kbps)">
            <a:hlinkClick r:id="" action="ppaction://media"/>
            <a:extLst>
              <a:ext uri="{FF2B5EF4-FFF2-40B4-BE49-F238E27FC236}">
                <a16:creationId xmlns:a16="http://schemas.microsoft.com/office/drawing/2014/main" id="{0CF67166-2A67-EE89-23CC-E0DE9324D5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75492" y="54317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02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96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5FA70A8D-F4BD-2EB2-497D-FCD105B30A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532" b="71730" l="71200" r="92400">
                        <a14:foregroundMark x1="91400" y1="59705" x2="92400" y2="59705"/>
                        <a14:foregroundMark x1="72400" y1="59283" x2="73000" y2="59916"/>
                        <a14:foregroundMark x1="73200" y1="64135" x2="74200" y2="64346"/>
                        <a14:foregroundMark x1="72400" y1="58861" x2="72800" y2="59283"/>
                        <a14:foregroundMark x1="81400" y1="52954" x2="81600" y2="52743"/>
                        <a14:foregroundMark x1="83000" y1="52532" x2="83800" y2="529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838" t="50633" r="5562" b="25739"/>
          <a:stretch/>
        </p:blipFill>
        <p:spPr bwMode="auto">
          <a:xfrm>
            <a:off x="1866900" y="981222"/>
            <a:ext cx="5410200" cy="473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A3BEBD4F-9DDF-3347-9672-70436918F5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88" b="21097" l="2800" r="25800">
                        <a14:foregroundMark x1="14600" y1="2110" x2="15400" y2="1688"/>
                        <a14:foregroundMark x1="25000" y1="8650" x2="25600" y2="8650"/>
                        <a14:foregroundMark x1="16200" y1="17511" x2="16600" y2="17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1200" b="76371"/>
          <a:stretch/>
        </p:blipFill>
        <p:spPr bwMode="auto">
          <a:xfrm>
            <a:off x="1219200" y="1039103"/>
            <a:ext cx="6215346" cy="483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Tiếng vỗ tay  Clap 1080p (128 kbps)">
            <a:hlinkClick r:id="" action="ppaction://media"/>
            <a:extLst>
              <a:ext uri="{FF2B5EF4-FFF2-40B4-BE49-F238E27FC236}">
                <a16:creationId xmlns:a16="http://schemas.microsoft.com/office/drawing/2014/main" id="{46DE61DA-2117-90DB-8512-9EB56FD580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75492" y="54317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6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9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95B355D8-01B7-BEE0-130D-3A356631A7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8313" b="97216" l="71360" r="91840">
                        <a14:foregroundMark x1="86200" y1="94093" x2="86200" y2="94093"/>
                        <a14:foregroundMark x1="86400" y1="92194" x2="86400" y2="92194"/>
                        <a14:foregroundMark x1="86000" y1="91772" x2="86000" y2="91772"/>
                        <a14:foregroundMark x1="82400" y1="95992" x2="82400" y2="95992"/>
                        <a14:foregroundMark x1="83000" y1="80802" x2="83000" y2="808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800" t="75950" r="5600" b="421"/>
          <a:stretch/>
        </p:blipFill>
        <p:spPr bwMode="auto">
          <a:xfrm>
            <a:off x="1741714" y="733424"/>
            <a:ext cx="5802086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BB96B3CA-081C-D121-B826-6522EAE3B4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363" b="71266" l="4320" r="26080">
                        <a14:foregroundMark x1="11000" y1="53376" x2="11400" y2="53586"/>
                        <a14:foregroundMark x1="13800" y1="53586" x2="14200" y2="53586"/>
                        <a14:foregroundMark x1="16000" y1="69620" x2="16600" y2="68987"/>
                        <a14:foregroundMark x1="19600" y1="67932" x2="20600" y2="67932"/>
                        <a14:foregroundMark x1="15200" y1="67511" x2="15200" y2="67932"/>
                        <a14:foregroundMark x1="20200" y1="65823" x2="21000" y2="660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0" t="50000" r="71200" b="26371"/>
          <a:stretch/>
        </p:blipFill>
        <p:spPr bwMode="auto">
          <a:xfrm>
            <a:off x="1446440" y="724175"/>
            <a:ext cx="6251119" cy="514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Tiếng vỗ tay  Clap 1080p (128 kbps)">
            <a:hlinkClick r:id="" action="ppaction://media"/>
            <a:extLst>
              <a:ext uri="{FF2B5EF4-FFF2-40B4-BE49-F238E27FC236}">
                <a16:creationId xmlns:a16="http://schemas.microsoft.com/office/drawing/2014/main" id="{913F56FA-A9A6-ECE9-7D7B-21F949A6B9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75492" y="54317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9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9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A4C5172-FAC6-4969-68D2-A6FEFAB51D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878" b="44431" l="72800" r="92000">
                        <a14:foregroundMark x1="76000" y1="31013" x2="76000" y2="31013"/>
                        <a14:foregroundMark x1="85200" y1="43038" x2="85400" y2="4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400" t="24684" r="5600" b="53375"/>
          <a:stretch/>
        </p:blipFill>
        <p:spPr bwMode="auto">
          <a:xfrm>
            <a:off x="1581150" y="503498"/>
            <a:ext cx="6172200" cy="534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DD349DE5-34B3-4FC0-32B7-21E6D0CD16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9304" b="97700" l="2880" r="259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004" r="71200"/>
          <a:stretch/>
        </p:blipFill>
        <p:spPr bwMode="auto">
          <a:xfrm>
            <a:off x="381000" y="838200"/>
            <a:ext cx="7550091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Tiếng vỗ tay  Clap 1080p (128 kbps)">
            <a:hlinkClick r:id="" action="ppaction://media"/>
            <a:extLst>
              <a:ext uri="{FF2B5EF4-FFF2-40B4-BE49-F238E27FC236}">
                <a16:creationId xmlns:a16="http://schemas.microsoft.com/office/drawing/2014/main" id="{A6A5C054-7C8A-25BF-893A-50EC327C78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75492" y="54317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06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9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13166C-5F4E-85E3-3362-C310333FD8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7 Vector free ideas | vector free, powerpoint background design, kids  background">
            <a:extLst>
              <a:ext uri="{FF2B5EF4-FFF2-40B4-BE49-F238E27FC236}">
                <a16:creationId xmlns:a16="http://schemas.microsoft.com/office/drawing/2014/main" id="{0F37A819-B5F9-1A1C-A6A0-2171822114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6074" r="7304" b="8889"/>
          <a:stretch/>
        </p:blipFill>
        <p:spPr bwMode="auto">
          <a:xfrm>
            <a:off x="0" y="-3137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BB73845-F9AB-4C50-FFE5-ACB1E577647A}"/>
              </a:ext>
            </a:extLst>
          </p:cNvPr>
          <p:cNvSpPr/>
          <p:nvPr/>
        </p:nvSpPr>
        <p:spPr>
          <a:xfrm>
            <a:off x="2331643" y="76200"/>
            <a:ext cx="448071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15F325-BE85-1B59-359E-8886A1568310}"/>
              </a:ext>
            </a:extLst>
          </p:cNvPr>
          <p:cNvSpPr txBox="1"/>
          <p:nvPr/>
        </p:nvSpPr>
        <p:spPr>
          <a:xfrm>
            <a:off x="1929618" y="1398765"/>
            <a:ext cx="568100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Georgia" panose="02040502050405020303" pitchFamily="18" charset="0"/>
              </a:rPr>
              <a:t>+</a:t>
            </a:r>
            <a:r>
              <a:rPr lang="en-US" sz="2000" b="1" dirty="0" err="1">
                <a:latin typeface="Georgia" panose="02040502050405020303" pitchFamily="18" charset="0"/>
              </a:rPr>
              <a:t>Nhận</a:t>
            </a:r>
            <a:r>
              <a:rPr lang="en-US" sz="2000" b="1" dirty="0">
                <a:latin typeface="Georgia" panose="02040502050405020303" pitchFamily="18" charset="0"/>
              </a:rPr>
              <a:t> </a:t>
            </a:r>
            <a:r>
              <a:rPr lang="en-US" sz="2000" b="1" dirty="0" err="1">
                <a:latin typeface="Georgia" panose="02040502050405020303" pitchFamily="18" charset="0"/>
              </a:rPr>
              <a:t>biết</a:t>
            </a:r>
            <a:r>
              <a:rPr lang="en-US" sz="2000" b="1" dirty="0">
                <a:latin typeface="Georgia" panose="02040502050405020303" pitchFamily="18" charset="0"/>
              </a:rPr>
              <a:t> </a:t>
            </a:r>
            <a:r>
              <a:rPr lang="en-US" sz="2000" b="1" dirty="0" err="1">
                <a:latin typeface="Georgia" panose="02040502050405020303" pitchFamily="18" charset="0"/>
              </a:rPr>
              <a:t>nội</a:t>
            </a:r>
            <a:r>
              <a:rPr lang="en-US" sz="2000" b="1" dirty="0">
                <a:latin typeface="Georgia" panose="02040502050405020303" pitchFamily="18" charset="0"/>
              </a:rPr>
              <a:t> dung, </a:t>
            </a:r>
            <a:r>
              <a:rPr lang="en-US" sz="2000" b="1" dirty="0" err="1">
                <a:latin typeface="Georgia" panose="02040502050405020303" pitchFamily="18" charset="0"/>
              </a:rPr>
              <a:t>hình</a:t>
            </a:r>
            <a:r>
              <a:rPr lang="en-US" sz="2000" b="1" dirty="0">
                <a:latin typeface="Georgia" panose="02040502050405020303" pitchFamily="18" charset="0"/>
              </a:rPr>
              <a:t> </a:t>
            </a:r>
            <a:r>
              <a:rPr lang="en-US" sz="2000" b="1" dirty="0" err="1">
                <a:latin typeface="Georgia" panose="02040502050405020303" pitchFamily="18" charset="0"/>
              </a:rPr>
              <a:t>thức</a:t>
            </a:r>
            <a:r>
              <a:rPr lang="en-US" sz="2000" b="1" dirty="0">
                <a:latin typeface="Georgia" panose="02040502050405020303" pitchFamily="18" charset="0"/>
              </a:rPr>
              <a:t> </a:t>
            </a:r>
            <a:r>
              <a:rPr lang="en-US" sz="2000" b="1" dirty="0" err="1">
                <a:latin typeface="Georgia" panose="02040502050405020303" pitchFamily="18" charset="0"/>
              </a:rPr>
              <a:t>chất</a:t>
            </a:r>
            <a:r>
              <a:rPr lang="en-US" sz="2000" b="1" dirty="0">
                <a:latin typeface="Georgia" panose="02040502050405020303" pitchFamily="18" charset="0"/>
              </a:rPr>
              <a:t> liệu </a:t>
            </a:r>
            <a:r>
              <a:rPr lang="en-US" sz="2000" b="1" dirty="0" err="1">
                <a:latin typeface="Georgia" panose="02040502050405020303" pitchFamily="18" charset="0"/>
              </a:rPr>
              <a:t>sẽ</a:t>
            </a:r>
            <a:r>
              <a:rPr lang="en-US" sz="2000" b="1" dirty="0">
                <a:latin typeface="Georgia" panose="02040502050405020303" pitchFamily="18" charset="0"/>
              </a:rPr>
              <a:t> </a:t>
            </a:r>
            <a:r>
              <a:rPr lang="en-US" sz="2000" b="1" dirty="0" err="1">
                <a:latin typeface="Georgia" panose="02040502050405020303" pitchFamily="18" charset="0"/>
              </a:rPr>
              <a:t>sử</a:t>
            </a:r>
            <a:r>
              <a:rPr lang="en-US" sz="2000" b="1" dirty="0">
                <a:latin typeface="Georgia" panose="02040502050405020303" pitchFamily="18" charset="0"/>
              </a:rPr>
              <a:t> </a:t>
            </a:r>
            <a:r>
              <a:rPr lang="en-US" sz="2000" b="1" dirty="0" err="1">
                <a:latin typeface="Georgia" panose="02040502050405020303" pitchFamily="18" charset="0"/>
              </a:rPr>
              <a:t>dụng</a:t>
            </a:r>
            <a:r>
              <a:rPr lang="en-US" sz="2000" b="1" dirty="0">
                <a:latin typeface="Georgia" panose="02040502050405020303" pitchFamily="18" charset="0"/>
              </a:rPr>
              <a:t> </a:t>
            </a:r>
            <a:r>
              <a:rPr lang="en-US" sz="2000" b="1" dirty="0" err="1">
                <a:latin typeface="Georgia" panose="02040502050405020303" pitchFamily="18" charset="0"/>
              </a:rPr>
              <a:t>để</a:t>
            </a:r>
            <a:r>
              <a:rPr lang="en-US" sz="2000" b="1" dirty="0">
                <a:latin typeface="Georgia" panose="02040502050405020303" pitchFamily="18" charset="0"/>
              </a:rPr>
              <a:t> </a:t>
            </a:r>
            <a:r>
              <a:rPr lang="en-US" sz="2000" b="1" dirty="0" err="1">
                <a:latin typeface="Georgia" panose="02040502050405020303" pitchFamily="18" charset="0"/>
              </a:rPr>
              <a:t>hoàn</a:t>
            </a:r>
            <a:r>
              <a:rPr lang="en-US" sz="2000" b="1" dirty="0">
                <a:latin typeface="Georgia" panose="02040502050405020303" pitchFamily="18" charset="0"/>
              </a:rPr>
              <a:t> </a:t>
            </a:r>
            <a:r>
              <a:rPr lang="en-US" sz="2000" b="1" dirty="0" err="1">
                <a:latin typeface="Georgia" panose="02040502050405020303" pitchFamily="18" charset="0"/>
              </a:rPr>
              <a:t>thành</a:t>
            </a:r>
            <a:r>
              <a:rPr lang="en-US" sz="2000" b="1" dirty="0">
                <a:latin typeface="Georgia" panose="02040502050405020303" pitchFamily="18" charset="0"/>
              </a:rPr>
              <a:t> </a:t>
            </a:r>
            <a:r>
              <a:rPr lang="en-US" sz="2000" b="1" dirty="0" err="1">
                <a:latin typeface="Georgia" panose="02040502050405020303" pitchFamily="18" charset="0"/>
              </a:rPr>
              <a:t>sản</a:t>
            </a:r>
            <a:r>
              <a:rPr lang="en-US" sz="2000" b="1" dirty="0">
                <a:latin typeface="Georgia" panose="02040502050405020303" pitchFamily="18" charset="0"/>
              </a:rPr>
              <a:t> </a:t>
            </a:r>
            <a:r>
              <a:rPr lang="en-US" sz="2000" b="1" dirty="0" err="1">
                <a:latin typeface="Georgia" panose="02040502050405020303" pitchFamily="18" charset="0"/>
              </a:rPr>
              <a:t>phẩm</a:t>
            </a:r>
            <a:r>
              <a:rPr lang="en-US" sz="2000" b="1" dirty="0">
                <a:latin typeface="Georgia" panose="02040502050405020303" pitchFamily="18" charset="0"/>
              </a:rPr>
              <a:t> ở </a:t>
            </a:r>
            <a:r>
              <a:rPr lang="en-US" sz="2000" b="1" dirty="0" err="1">
                <a:latin typeface="Georgia" panose="02040502050405020303" pitchFamily="18" charset="0"/>
              </a:rPr>
              <a:t>tiết</a:t>
            </a:r>
            <a:r>
              <a:rPr lang="en-US" sz="2000" b="1" dirty="0">
                <a:latin typeface="Georgia" panose="02040502050405020303" pitchFamily="18" charset="0"/>
              </a:rPr>
              <a:t> 1.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B01843-B998-077D-F4D8-5DA4E1E83F52}"/>
              </a:ext>
            </a:extLst>
          </p:cNvPr>
          <p:cNvSpPr txBox="1"/>
          <p:nvPr/>
        </p:nvSpPr>
        <p:spPr>
          <a:xfrm>
            <a:off x="1990578" y="2936896"/>
            <a:ext cx="5486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Georgia" panose="02040502050405020303" pitchFamily="18" charset="0"/>
              </a:rPr>
              <a:t>+</a:t>
            </a:r>
            <a:r>
              <a:rPr lang="en-US" sz="2000" b="1" dirty="0" err="1">
                <a:latin typeface="Georgia" panose="02040502050405020303" pitchFamily="18" charset="0"/>
              </a:rPr>
              <a:t>Nắm</a:t>
            </a:r>
            <a:r>
              <a:rPr lang="en-US" sz="2000" b="1" dirty="0">
                <a:latin typeface="Georgia" panose="02040502050405020303" pitchFamily="18" charset="0"/>
              </a:rPr>
              <a:t> </a:t>
            </a:r>
            <a:r>
              <a:rPr lang="en-US" sz="2000" b="1" dirty="0" err="1">
                <a:latin typeface="Georgia" panose="02040502050405020303" pitchFamily="18" charset="0"/>
              </a:rPr>
              <a:t>được</a:t>
            </a:r>
            <a:r>
              <a:rPr lang="en-US" sz="2000" b="1" dirty="0">
                <a:latin typeface="Georgia" panose="02040502050405020303" pitchFamily="18" charset="0"/>
              </a:rPr>
              <a:t> </a:t>
            </a:r>
            <a:r>
              <a:rPr lang="en-US" sz="2000" b="1" dirty="0" err="1">
                <a:latin typeface="Georgia" panose="02040502050405020303" pitchFamily="18" charset="0"/>
              </a:rPr>
              <a:t>các</a:t>
            </a:r>
            <a:r>
              <a:rPr lang="en-US" sz="2000" b="1" dirty="0">
                <a:latin typeface="Georgia" panose="02040502050405020303" pitchFamily="18" charset="0"/>
              </a:rPr>
              <a:t> </a:t>
            </a:r>
            <a:r>
              <a:rPr lang="en-US" sz="2000" b="1" dirty="0" err="1">
                <a:latin typeface="Georgia" panose="02040502050405020303" pitchFamily="18" charset="0"/>
              </a:rPr>
              <a:t>bước</a:t>
            </a:r>
            <a:r>
              <a:rPr lang="en-US" sz="2000" b="1" dirty="0">
                <a:latin typeface="Georgia" panose="02040502050405020303" pitchFamily="18" charset="0"/>
              </a:rPr>
              <a:t> </a:t>
            </a:r>
            <a:r>
              <a:rPr lang="en-US" sz="2000" b="1" dirty="0" err="1">
                <a:latin typeface="Georgia" panose="02040502050405020303" pitchFamily="18" charset="0"/>
              </a:rPr>
              <a:t>để</a:t>
            </a:r>
            <a:r>
              <a:rPr lang="en-US" sz="2000" b="1" dirty="0">
                <a:latin typeface="Georgia" panose="02040502050405020303" pitchFamily="18" charset="0"/>
              </a:rPr>
              <a:t> </a:t>
            </a:r>
            <a:r>
              <a:rPr lang="en-US" sz="2000" b="1" dirty="0" err="1">
                <a:latin typeface="Georgia" panose="02040502050405020303" pitchFamily="18" charset="0"/>
              </a:rPr>
              <a:t>hoàn</a:t>
            </a:r>
            <a:r>
              <a:rPr lang="en-US" sz="2000" b="1" dirty="0">
                <a:latin typeface="Georgia" panose="02040502050405020303" pitchFamily="18" charset="0"/>
              </a:rPr>
              <a:t> </a:t>
            </a:r>
            <a:r>
              <a:rPr lang="en-US" sz="2000" b="1" dirty="0" err="1">
                <a:latin typeface="Georgia" panose="02040502050405020303" pitchFamily="18" charset="0"/>
              </a:rPr>
              <a:t>thành</a:t>
            </a:r>
            <a:r>
              <a:rPr lang="en-US" sz="2000" b="1" dirty="0">
                <a:latin typeface="Georgia" panose="02040502050405020303" pitchFamily="18" charset="0"/>
              </a:rPr>
              <a:t> </a:t>
            </a:r>
            <a:r>
              <a:rPr lang="en-US" sz="2000" b="1" dirty="0" err="1">
                <a:latin typeface="Georgia" panose="02040502050405020303" pitchFamily="18" charset="0"/>
              </a:rPr>
              <a:t>sản</a:t>
            </a:r>
            <a:r>
              <a:rPr lang="en-US" sz="2000" b="1" dirty="0">
                <a:latin typeface="Georgia" panose="02040502050405020303" pitchFamily="18" charset="0"/>
              </a:rPr>
              <a:t> </a:t>
            </a:r>
            <a:r>
              <a:rPr lang="en-US" sz="2000" b="1" dirty="0" err="1">
                <a:latin typeface="Georgia" panose="02040502050405020303" pitchFamily="18" charset="0"/>
              </a:rPr>
              <a:t>phẩm</a:t>
            </a:r>
            <a:r>
              <a:rPr lang="en-US" sz="2000" b="1" dirty="0">
                <a:latin typeface="Georgia" panose="02040502050405020303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CCBEC2-4B45-464C-A641-2C9004CEFD58}"/>
              </a:ext>
            </a:extLst>
          </p:cNvPr>
          <p:cNvSpPr txBox="1"/>
          <p:nvPr/>
        </p:nvSpPr>
        <p:spPr>
          <a:xfrm>
            <a:off x="1921412" y="3613130"/>
            <a:ext cx="56810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Georgia" panose="02040502050405020303" pitchFamily="18" charset="0"/>
              </a:rPr>
              <a:t>+</a:t>
            </a:r>
            <a:r>
              <a:rPr lang="en-US" sz="2000" b="1" dirty="0" err="1">
                <a:latin typeface="Georgia" panose="02040502050405020303" pitchFamily="18" charset="0"/>
              </a:rPr>
              <a:t>Thêm</a:t>
            </a:r>
            <a:r>
              <a:rPr lang="en-US" sz="2000" b="1" dirty="0">
                <a:latin typeface="Georgia" panose="02040502050405020303" pitchFamily="18" charset="0"/>
              </a:rPr>
              <a:t> </a:t>
            </a:r>
            <a:r>
              <a:rPr lang="en-US" sz="2000" b="1" dirty="0" err="1">
                <a:latin typeface="Georgia" panose="02040502050405020303" pitchFamily="18" charset="0"/>
              </a:rPr>
              <a:t>yêu</a:t>
            </a:r>
            <a:r>
              <a:rPr lang="en-US" sz="2000" b="1" dirty="0">
                <a:latin typeface="Georgia" panose="02040502050405020303" pitchFamily="18" charset="0"/>
              </a:rPr>
              <a:t> </a:t>
            </a:r>
            <a:r>
              <a:rPr lang="en-US" sz="2000" b="1" dirty="0" err="1">
                <a:latin typeface="Georgia" panose="02040502050405020303" pitchFamily="18" charset="0"/>
              </a:rPr>
              <a:t>các</a:t>
            </a:r>
            <a:r>
              <a:rPr lang="en-US" sz="2000" b="1" dirty="0">
                <a:latin typeface="Georgia" panose="02040502050405020303" pitchFamily="18" charset="0"/>
              </a:rPr>
              <a:t> </a:t>
            </a:r>
            <a:r>
              <a:rPr lang="en-US" sz="2000" b="1" dirty="0" err="1">
                <a:latin typeface="Georgia" panose="02040502050405020303" pitchFamily="18" charset="0"/>
              </a:rPr>
              <a:t>loại</a:t>
            </a:r>
            <a:r>
              <a:rPr lang="en-US" sz="2000" b="1" dirty="0">
                <a:latin typeface="Georgia" panose="02040502050405020303" pitchFamily="18" charset="0"/>
              </a:rPr>
              <a:t> </a:t>
            </a:r>
            <a:r>
              <a:rPr lang="en-US" sz="2000" b="1" dirty="0" err="1">
                <a:latin typeface="Georgia" panose="02040502050405020303" pitchFamily="18" charset="0"/>
              </a:rPr>
              <a:t>sinh</a:t>
            </a:r>
            <a:r>
              <a:rPr lang="en-US" sz="2000" b="1" dirty="0">
                <a:latin typeface="Georgia" panose="02040502050405020303" pitchFamily="18" charset="0"/>
              </a:rPr>
              <a:t> </a:t>
            </a:r>
            <a:r>
              <a:rPr lang="en-US" sz="2000" b="1" dirty="0" err="1">
                <a:latin typeface="Georgia" panose="02040502050405020303" pitchFamily="18" charset="0"/>
              </a:rPr>
              <a:t>vật</a:t>
            </a:r>
            <a:r>
              <a:rPr lang="en-US" sz="2000" b="1" dirty="0">
                <a:latin typeface="Georgia" panose="02040502050405020303" pitchFamily="18" charset="0"/>
              </a:rPr>
              <a:t> </a:t>
            </a:r>
            <a:r>
              <a:rPr lang="en-US" sz="2000" b="1" dirty="0" err="1">
                <a:latin typeface="Georgia" panose="02040502050405020303" pitchFamily="18" charset="0"/>
              </a:rPr>
              <a:t>nhỏ</a:t>
            </a:r>
            <a:r>
              <a:rPr lang="en-US" sz="2000" b="1" dirty="0">
                <a:latin typeface="Georgia" panose="02040502050405020303" pitchFamily="18" charset="0"/>
              </a:rPr>
              <a:t>, </a:t>
            </a:r>
            <a:r>
              <a:rPr lang="en-US" sz="2000" b="1" dirty="0" err="1">
                <a:latin typeface="Georgia" panose="02040502050405020303" pitchFamily="18" charset="0"/>
              </a:rPr>
              <a:t>yêu</a:t>
            </a:r>
            <a:r>
              <a:rPr lang="en-US" sz="2000" b="1" dirty="0">
                <a:latin typeface="Georgia" panose="02040502050405020303" pitchFamily="18" charset="0"/>
              </a:rPr>
              <a:t> </a:t>
            </a:r>
            <a:r>
              <a:rPr lang="en-US" sz="2000" b="1" dirty="0" err="1">
                <a:latin typeface="Georgia" panose="02040502050405020303" pitchFamily="18" charset="0"/>
              </a:rPr>
              <a:t>thiên</a:t>
            </a:r>
            <a:r>
              <a:rPr lang="en-US" sz="2000" b="1" dirty="0">
                <a:latin typeface="Georgia" panose="02040502050405020303" pitchFamily="18" charset="0"/>
              </a:rPr>
              <a:t> </a:t>
            </a:r>
            <a:r>
              <a:rPr lang="en-US" sz="2000" b="1" dirty="0" err="1">
                <a:latin typeface="Georgia" panose="02040502050405020303" pitchFamily="18" charset="0"/>
              </a:rPr>
              <a:t>nhiên</a:t>
            </a:r>
            <a:r>
              <a:rPr lang="en-US" sz="2000" b="1" dirty="0">
                <a:latin typeface="Georgia" panose="02040502050405020303" pitchFamily="18" charset="0"/>
              </a:rPr>
              <a:t>.., </a:t>
            </a:r>
            <a:r>
              <a:rPr lang="en-US" sz="2000" b="1" dirty="0" err="1">
                <a:latin typeface="Georgia" panose="02040502050405020303" pitchFamily="18" charset="0"/>
              </a:rPr>
              <a:t>và</a:t>
            </a:r>
            <a:r>
              <a:rPr lang="en-US" sz="2000" b="1" dirty="0">
                <a:latin typeface="Georgia" panose="02040502050405020303" pitchFamily="18" charset="0"/>
              </a:rPr>
              <a:t> </a:t>
            </a:r>
            <a:r>
              <a:rPr lang="en-US" sz="2000" b="1" dirty="0" err="1">
                <a:latin typeface="Georgia" panose="02040502050405020303" pitchFamily="18" charset="0"/>
              </a:rPr>
              <a:t>có</a:t>
            </a:r>
            <a:r>
              <a:rPr lang="en-US" sz="2000" b="1" dirty="0">
                <a:latin typeface="Georgia" panose="02040502050405020303" pitchFamily="18" charset="0"/>
              </a:rPr>
              <a:t> ý </a:t>
            </a:r>
            <a:r>
              <a:rPr lang="en-US" sz="2000" b="1" dirty="0" err="1">
                <a:latin typeface="Georgia" panose="02040502050405020303" pitchFamily="18" charset="0"/>
              </a:rPr>
              <a:t>thức</a:t>
            </a:r>
            <a:r>
              <a:rPr lang="en-US" sz="2000" b="1" dirty="0">
                <a:latin typeface="Georgia" panose="02040502050405020303" pitchFamily="18" charset="0"/>
              </a:rPr>
              <a:t> </a:t>
            </a:r>
            <a:r>
              <a:rPr lang="en-US" sz="2000" b="1" dirty="0" err="1">
                <a:latin typeface="Georgia" panose="02040502050405020303" pitchFamily="18" charset="0"/>
              </a:rPr>
              <a:t>giữ</a:t>
            </a:r>
            <a:r>
              <a:rPr lang="en-US" sz="2000" b="1" dirty="0">
                <a:latin typeface="Georgia" panose="02040502050405020303" pitchFamily="18" charset="0"/>
              </a:rPr>
              <a:t> </a:t>
            </a:r>
            <a:r>
              <a:rPr lang="en-US" sz="2000" b="1" dirty="0" err="1">
                <a:latin typeface="Georgia" panose="02040502050405020303" pitchFamily="18" charset="0"/>
              </a:rPr>
              <a:t>gìn</a:t>
            </a:r>
            <a:r>
              <a:rPr lang="en-US" sz="2000" b="1" dirty="0">
                <a:latin typeface="Georgia" panose="02040502050405020303" pitchFamily="18" charset="0"/>
              </a:rPr>
              <a:t> </a:t>
            </a:r>
            <a:r>
              <a:rPr lang="en-US" sz="2000" b="1" dirty="0" err="1">
                <a:latin typeface="Georgia" panose="02040502050405020303" pitchFamily="18" charset="0"/>
              </a:rPr>
              <a:t>môi</a:t>
            </a:r>
            <a:r>
              <a:rPr lang="en-US" sz="2000" b="1" dirty="0">
                <a:latin typeface="Georgia" panose="02040502050405020303" pitchFamily="18" charset="0"/>
              </a:rPr>
              <a:t> </a:t>
            </a:r>
            <a:r>
              <a:rPr lang="en-US" sz="2000" b="1" dirty="0" err="1">
                <a:latin typeface="Georgia" panose="02040502050405020303" pitchFamily="18" charset="0"/>
              </a:rPr>
              <a:t>trường</a:t>
            </a:r>
            <a:r>
              <a:rPr lang="en-US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940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4BABD6-7316-8792-F116-5D09938A8D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89466F7-34E9-6503-7D75-A7B8168A6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AADEDDC-2D11-327D-44A5-6E8BCE881722}"/>
              </a:ext>
            </a:extLst>
          </p:cNvPr>
          <p:cNvSpPr/>
          <p:nvPr/>
        </p:nvSpPr>
        <p:spPr>
          <a:xfrm rot="644145">
            <a:off x="1323765" y="1801324"/>
            <a:ext cx="626325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KHÁM PHÁ</a:t>
            </a:r>
            <a:endParaRPr lang="en-US" sz="7200" b="1" cap="none" spc="0" dirty="0">
              <a:ln w="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668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62F4E2-A584-39C8-C4F7-77EDB75475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17A22459-62DA-BD79-14C9-366948816B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2" descr="F:\1-原创素材\1_mm1102\PPT\PPT_014\materaials\pageimg_g16.png">
            <a:extLst>
              <a:ext uri="{FF2B5EF4-FFF2-40B4-BE49-F238E27FC236}">
                <a16:creationId xmlns:a16="http://schemas.microsoft.com/office/drawing/2014/main" id="{57005EEB-0E09-0670-8D8E-298A703D0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152400"/>
            <a:ext cx="8382000" cy="205740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30DD632-8EA2-0ED6-EE7A-E9617907F8B1}"/>
              </a:ext>
            </a:extLst>
          </p:cNvPr>
          <p:cNvSpPr/>
          <p:nvPr/>
        </p:nvSpPr>
        <p:spPr>
          <a:xfrm>
            <a:off x="1493272" y="381000"/>
            <a:ext cx="615745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cap="none" spc="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000" b="1" cap="none" spc="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000" b="1" cap="none" spc="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cap="none" spc="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000" b="1" cap="none" spc="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4000" b="1" cap="none" spc="0" dirty="0">
              <a:ln w="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cap="none" spc="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cap="none" spc="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b="1" cap="none" spc="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b="1" cap="none" spc="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b="1" cap="none" spc="0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cap="none" spc="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4000" b="1" cap="none" spc="0" dirty="0">
              <a:ln w="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7FDFC6-DD70-9262-D3B9-5AAA3612A4F4}"/>
              </a:ext>
            </a:extLst>
          </p:cNvPr>
          <p:cNvSpPr txBox="1"/>
          <p:nvPr/>
        </p:nvSpPr>
        <p:spPr>
          <a:xfrm>
            <a:off x="304800" y="2498420"/>
            <a:ext cx="8382000" cy="3766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Em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 được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r>
              <a:rPr lang="vi-VN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Bằng hình thức nào?</a:t>
            </a:r>
            <a:endParaRPr lang="en-US" sz="3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Hình dạng, màu sắc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bộ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phận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 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vi-VN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inh vật đó?</a:t>
            </a:r>
            <a:endParaRPr lang="en-US" sz="3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Em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hay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trí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thêm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hoàn</a:t>
            </a: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dùng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liệu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Mời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góp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42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828</TotalTime>
  <Words>283</Words>
  <Application>Microsoft Office PowerPoint</Application>
  <PresentationFormat>On-screen Show (4:3)</PresentationFormat>
  <Paragraphs>40</Paragraphs>
  <Slides>21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Georgia</vt:lpstr>
      <vt:lpstr>SimSun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21AK22.COM</dc:creator>
  <cp:lastModifiedBy>Admin</cp:lastModifiedBy>
  <cp:revision>124</cp:revision>
  <dcterms:created xsi:type="dcterms:W3CDTF">2021-07-20T15:11:03Z</dcterms:created>
  <dcterms:modified xsi:type="dcterms:W3CDTF">2025-03-17T09:16:46Z</dcterms:modified>
</cp:coreProperties>
</file>