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56" r:id="rId2"/>
    <p:sldId id="302" r:id="rId3"/>
    <p:sldId id="279" r:id="rId4"/>
    <p:sldId id="359" r:id="rId5"/>
    <p:sldId id="298" r:id="rId6"/>
    <p:sldId id="316" r:id="rId7"/>
    <p:sldId id="355" r:id="rId8"/>
    <p:sldId id="356" r:id="rId9"/>
    <p:sldId id="283" r:id="rId10"/>
    <p:sldId id="289" r:id="rId11"/>
    <p:sldId id="290" r:id="rId12"/>
    <p:sldId id="351" r:id="rId13"/>
    <p:sldId id="313" r:id="rId14"/>
    <p:sldId id="314" r:id="rId15"/>
    <p:sldId id="330"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92A9"/>
    <a:srgbClr val="E8F6F8"/>
    <a:srgbClr val="F16649"/>
    <a:srgbClr val="0070C0"/>
    <a:srgbClr val="C0E6EA"/>
    <a:srgbClr val="62C8CE"/>
    <a:srgbClr val="05A0B8"/>
    <a:srgbClr val="F47D5F"/>
    <a:srgbClr val="0FB7BD"/>
    <a:srgbClr val="F266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60" autoAdjust="0"/>
    <p:restoredTop sz="92476"/>
  </p:normalViewPr>
  <p:slideViewPr>
    <p:cSldViewPr snapToGrid="0" showGuides="1">
      <p:cViewPr varScale="1">
        <p:scale>
          <a:sx n="72" d="100"/>
          <a:sy n="72" d="100"/>
        </p:scale>
        <p:origin x="216" y="8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8/7/25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095549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3143255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759693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249318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466067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56353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53717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hyperlink" Target="https://pixabay.com/en/meeting-conference-sales-business-1184892/" TargetMode="External"/><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47D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250138" y="1896087"/>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5395266" cy="523220"/>
          </a:xfrm>
          <a:prstGeom prst="rect">
            <a:avLst/>
          </a:prstGeom>
          <a:noFill/>
        </p:spPr>
        <p:txBody>
          <a:bodyPr wrap="square" rtlCol="0">
            <a:spAutoFit/>
          </a:bodyPr>
          <a:lstStyle/>
          <a:p>
            <a:r>
              <a:rPr lang="en-US" sz="2800" b="1" dirty="0">
                <a:solidFill>
                  <a:schemeClr val="bg1"/>
                </a:solidFill>
              </a:rPr>
              <a:t>LESSON 5: SKILLS 1</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1" y="88279"/>
            <a:ext cx="6521108" cy="707886"/>
          </a:xfrm>
          <a:prstGeom prst="rect">
            <a:avLst/>
          </a:prstGeom>
          <a:noFill/>
        </p:spPr>
        <p:txBody>
          <a:bodyPr wrap="square" rtlCol="0">
            <a:spAutoFit/>
          </a:bodyPr>
          <a:lstStyle/>
          <a:p>
            <a:r>
              <a:rPr lang="en-US" sz="4000" b="1" dirty="0">
                <a:solidFill>
                  <a:schemeClr val="bg1"/>
                </a:solidFill>
                <a:latin typeface="Myriad Pro" pitchFamily="34" charset="0"/>
              </a:rPr>
              <a:t>HOUSES IN THE FUTURE</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165648" y="113518"/>
            <a:ext cx="906545" cy="707886"/>
          </a:xfrm>
          <a:prstGeom prst="rect">
            <a:avLst/>
          </a:prstGeom>
          <a:noFill/>
        </p:spPr>
        <p:txBody>
          <a:bodyPr wrap="square" rtlCol="0">
            <a:spAutoFit/>
          </a:bodyPr>
          <a:lstStyle/>
          <a:p>
            <a:pPr algn="ctr"/>
            <a:r>
              <a:rPr lang="en-US" sz="4000" b="1" dirty="0">
                <a:solidFill>
                  <a:schemeClr val="bg1"/>
                </a:solidFill>
                <a:latin typeface="Myriad Pro" pitchFamily="34" charset="0"/>
              </a:rPr>
              <a:t>10</a:t>
            </a:r>
          </a:p>
        </p:txBody>
      </p:sp>
      <p:grpSp>
        <p:nvGrpSpPr>
          <p:cNvPr id="2" name="Group 1"/>
          <p:cNvGrpSpPr/>
          <p:nvPr/>
        </p:nvGrpSpPr>
        <p:grpSpPr>
          <a:xfrm>
            <a:off x="2622990" y="1742250"/>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Hình ảnh 4">
            <a:extLst>
              <a:ext uri="{FF2B5EF4-FFF2-40B4-BE49-F238E27FC236}">
                <a16:creationId xmlns:a16="http://schemas.microsoft.com/office/drawing/2014/main" id="{38C1670D-9A30-B361-05FD-1E2567037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862" y="2683868"/>
            <a:ext cx="3899716" cy="3912501"/>
          </a:xfrm>
          <a:prstGeom prst="rect">
            <a:avLst/>
          </a:prstGeom>
        </p:spPr>
      </p:pic>
    </p:spTree>
    <p:extLst>
      <p:ext uri="{BB962C8B-B14F-4D97-AF65-F5344CB8AC3E}">
        <p14:creationId xmlns:p14="http://schemas.microsoft.com/office/powerpoint/2010/main" val="252621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84F8F3C8-7BF4-958D-9DC8-A3B78A69CBED}"/>
              </a:ext>
            </a:extLst>
          </p:cNvPr>
          <p:cNvSpPr/>
          <p:nvPr/>
        </p:nvSpPr>
        <p:spPr>
          <a:xfrm>
            <a:off x="6885577" y="447041"/>
            <a:ext cx="5124888" cy="5909311"/>
          </a:xfrm>
          <a:prstGeom prst="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N" sz="2400"/>
          </a:p>
        </p:txBody>
      </p:sp>
      <p:sp>
        <p:nvSpPr>
          <p:cNvPr id="43" name="Rounded Rectangle 42">
            <a:extLst>
              <a:ext uri="{FF2B5EF4-FFF2-40B4-BE49-F238E27FC236}">
                <a16:creationId xmlns:a16="http://schemas.microsoft.com/office/drawing/2014/main" id="{12017C6A-54F3-30D2-26BC-7B974C74B723}"/>
              </a:ext>
            </a:extLst>
          </p:cNvPr>
          <p:cNvSpPr/>
          <p:nvPr/>
        </p:nvSpPr>
        <p:spPr>
          <a:xfrm>
            <a:off x="8318232" y="4914907"/>
            <a:ext cx="283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44" name="Rounded Rectangle 43">
            <a:extLst>
              <a:ext uri="{FF2B5EF4-FFF2-40B4-BE49-F238E27FC236}">
                <a16:creationId xmlns:a16="http://schemas.microsoft.com/office/drawing/2014/main" id="{450CA768-0982-05BF-A66B-19AC5B78EC39}"/>
              </a:ext>
            </a:extLst>
          </p:cNvPr>
          <p:cNvSpPr/>
          <p:nvPr/>
        </p:nvSpPr>
        <p:spPr>
          <a:xfrm>
            <a:off x="6966799" y="5928805"/>
            <a:ext cx="163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45" name="Rounded Rectangle 44">
            <a:extLst>
              <a:ext uri="{FF2B5EF4-FFF2-40B4-BE49-F238E27FC236}">
                <a16:creationId xmlns:a16="http://schemas.microsoft.com/office/drawing/2014/main" id="{98FC9EEB-22B3-BA7F-7417-29ACD40ABDB2}"/>
              </a:ext>
            </a:extLst>
          </p:cNvPr>
          <p:cNvSpPr/>
          <p:nvPr/>
        </p:nvSpPr>
        <p:spPr>
          <a:xfrm>
            <a:off x="6966799" y="5254836"/>
            <a:ext cx="2256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46" name="Rounded Rectangle 45">
            <a:extLst>
              <a:ext uri="{FF2B5EF4-FFF2-40B4-BE49-F238E27FC236}">
                <a16:creationId xmlns:a16="http://schemas.microsoft.com/office/drawing/2014/main" id="{7834344A-43C6-DF58-F2A3-A15D0AAADD67}"/>
              </a:ext>
            </a:extLst>
          </p:cNvPr>
          <p:cNvSpPr/>
          <p:nvPr/>
        </p:nvSpPr>
        <p:spPr>
          <a:xfrm>
            <a:off x="9337040" y="5591749"/>
            <a:ext cx="2160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3" name="Rounded Rectangle 22">
            <a:extLst>
              <a:ext uri="{FF2B5EF4-FFF2-40B4-BE49-F238E27FC236}">
                <a16:creationId xmlns:a16="http://schemas.microsoft.com/office/drawing/2014/main" id="{EB08E8A2-506A-8A77-4E66-6910922D93A6}"/>
              </a:ext>
            </a:extLst>
          </p:cNvPr>
          <p:cNvSpPr/>
          <p:nvPr/>
        </p:nvSpPr>
        <p:spPr>
          <a:xfrm>
            <a:off x="9265451" y="2718107"/>
            <a:ext cx="768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8" name="Rounded Rectangle 27">
            <a:extLst>
              <a:ext uri="{FF2B5EF4-FFF2-40B4-BE49-F238E27FC236}">
                <a16:creationId xmlns:a16="http://schemas.microsoft.com/office/drawing/2014/main" id="{DC8A8B2F-0E28-6B6B-E82A-B99502A00719}"/>
              </a:ext>
            </a:extLst>
          </p:cNvPr>
          <p:cNvSpPr/>
          <p:nvPr/>
        </p:nvSpPr>
        <p:spPr>
          <a:xfrm>
            <a:off x="9448020" y="3050276"/>
            <a:ext cx="1824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0" name="Rounded Rectangle 29">
            <a:extLst>
              <a:ext uri="{FF2B5EF4-FFF2-40B4-BE49-F238E27FC236}">
                <a16:creationId xmlns:a16="http://schemas.microsoft.com/office/drawing/2014/main" id="{7A2D704D-0944-C211-E189-75D4A7D433E3}"/>
              </a:ext>
            </a:extLst>
          </p:cNvPr>
          <p:cNvSpPr/>
          <p:nvPr/>
        </p:nvSpPr>
        <p:spPr>
          <a:xfrm>
            <a:off x="10470253" y="3384791"/>
            <a:ext cx="1200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38" name="Rounded Rectangle 37">
            <a:extLst>
              <a:ext uri="{FF2B5EF4-FFF2-40B4-BE49-F238E27FC236}">
                <a16:creationId xmlns:a16="http://schemas.microsoft.com/office/drawing/2014/main" id="{76FA711E-0023-3B45-D905-D12DA329C840}"/>
              </a:ext>
            </a:extLst>
          </p:cNvPr>
          <p:cNvSpPr/>
          <p:nvPr/>
        </p:nvSpPr>
        <p:spPr>
          <a:xfrm>
            <a:off x="7017032" y="3401695"/>
            <a:ext cx="1344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9" name="Rounded Rectangle 38">
            <a:extLst>
              <a:ext uri="{FF2B5EF4-FFF2-40B4-BE49-F238E27FC236}">
                <a16:creationId xmlns:a16="http://schemas.microsoft.com/office/drawing/2014/main" id="{48EA0781-E009-C5B8-7B0D-D6A99162EDC6}"/>
              </a:ext>
            </a:extLst>
          </p:cNvPr>
          <p:cNvSpPr/>
          <p:nvPr/>
        </p:nvSpPr>
        <p:spPr>
          <a:xfrm>
            <a:off x="8462232" y="3396149"/>
            <a:ext cx="1536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40" name="Rounded Rectangle 39">
            <a:extLst>
              <a:ext uri="{FF2B5EF4-FFF2-40B4-BE49-F238E27FC236}">
                <a16:creationId xmlns:a16="http://schemas.microsoft.com/office/drawing/2014/main" id="{47F6D832-2260-6F40-0806-3CC156B47324}"/>
              </a:ext>
            </a:extLst>
          </p:cNvPr>
          <p:cNvSpPr/>
          <p:nvPr/>
        </p:nvSpPr>
        <p:spPr>
          <a:xfrm>
            <a:off x="6966799" y="3748260"/>
            <a:ext cx="91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41" name="Rounded Rectangle 40">
            <a:extLst>
              <a:ext uri="{FF2B5EF4-FFF2-40B4-BE49-F238E27FC236}">
                <a16:creationId xmlns:a16="http://schemas.microsoft.com/office/drawing/2014/main" id="{C46907C2-BBD0-7914-275B-37BB8A85B78C}"/>
              </a:ext>
            </a:extLst>
          </p:cNvPr>
          <p:cNvSpPr/>
          <p:nvPr/>
        </p:nvSpPr>
        <p:spPr>
          <a:xfrm>
            <a:off x="10969556" y="3748260"/>
            <a:ext cx="576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42" name="Rounded Rectangle 41">
            <a:extLst>
              <a:ext uri="{FF2B5EF4-FFF2-40B4-BE49-F238E27FC236}">
                <a16:creationId xmlns:a16="http://schemas.microsoft.com/office/drawing/2014/main" id="{927EDA1E-7E6A-3721-A5D0-0FA1C24CB558}"/>
              </a:ext>
            </a:extLst>
          </p:cNvPr>
          <p:cNvSpPr/>
          <p:nvPr/>
        </p:nvSpPr>
        <p:spPr>
          <a:xfrm>
            <a:off x="6966799" y="4085316"/>
            <a:ext cx="211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6" name="Rounded Rectangle 25">
            <a:extLst>
              <a:ext uri="{FF2B5EF4-FFF2-40B4-BE49-F238E27FC236}">
                <a16:creationId xmlns:a16="http://schemas.microsoft.com/office/drawing/2014/main" id="{C84FBFF8-35A6-B58C-A904-94A26BE78DFE}"/>
              </a:ext>
            </a:extLst>
          </p:cNvPr>
          <p:cNvSpPr/>
          <p:nvPr/>
        </p:nvSpPr>
        <p:spPr>
          <a:xfrm>
            <a:off x="8525288" y="4537228"/>
            <a:ext cx="2064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15" name="Rounded Rectangle 14">
            <a:extLst>
              <a:ext uri="{FF2B5EF4-FFF2-40B4-BE49-F238E27FC236}">
                <a16:creationId xmlns:a16="http://schemas.microsoft.com/office/drawing/2014/main" id="{8DD459A3-F806-F589-6B02-ADEB820CEC70}"/>
              </a:ext>
            </a:extLst>
          </p:cNvPr>
          <p:cNvSpPr/>
          <p:nvPr/>
        </p:nvSpPr>
        <p:spPr>
          <a:xfrm>
            <a:off x="310445" y="3595512"/>
            <a:ext cx="925689"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17" name="Rounded Rectangle 16">
            <a:extLst>
              <a:ext uri="{FF2B5EF4-FFF2-40B4-BE49-F238E27FC236}">
                <a16:creationId xmlns:a16="http://schemas.microsoft.com/office/drawing/2014/main" id="{0FE7798A-29D2-7A3D-DB1E-80886A22E77B}"/>
              </a:ext>
            </a:extLst>
          </p:cNvPr>
          <p:cNvSpPr/>
          <p:nvPr/>
        </p:nvSpPr>
        <p:spPr>
          <a:xfrm>
            <a:off x="310444" y="5380259"/>
            <a:ext cx="2243285"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2" name="TextBox 1">
            <a:extLst>
              <a:ext uri="{FF2B5EF4-FFF2-40B4-BE49-F238E27FC236}">
                <a16:creationId xmlns:a16="http://schemas.microsoft.com/office/drawing/2014/main" id="{FAEABAE7-3CB9-4891-906A-21E3B1BA2C65}"/>
              </a:ext>
            </a:extLst>
          </p:cNvPr>
          <p:cNvSpPr txBox="1"/>
          <p:nvPr/>
        </p:nvSpPr>
        <p:spPr>
          <a:xfrm>
            <a:off x="1236134" y="121921"/>
            <a:ext cx="5463661"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Read the text and match the phrases in A with the correct ones in B. </a:t>
            </a:r>
          </a:p>
        </p:txBody>
      </p:sp>
      <p:graphicFrame>
        <p:nvGraphicFramePr>
          <p:cNvPr id="3" name="Table 3">
            <a:extLst>
              <a:ext uri="{FF2B5EF4-FFF2-40B4-BE49-F238E27FC236}">
                <a16:creationId xmlns:a16="http://schemas.microsoft.com/office/drawing/2014/main" id="{10CAD6AE-F20B-4CCF-8A62-44521AEB255E}"/>
              </a:ext>
            </a:extLst>
          </p:cNvPr>
          <p:cNvGraphicFramePr>
            <a:graphicFrameLocks noGrp="1"/>
          </p:cNvGraphicFramePr>
          <p:nvPr/>
        </p:nvGraphicFramePr>
        <p:xfrm>
          <a:off x="270934" y="2764764"/>
          <a:ext cx="6428862" cy="3616960"/>
        </p:xfrm>
        <a:graphic>
          <a:graphicData uri="http://schemas.openxmlformats.org/drawingml/2006/table">
            <a:tbl>
              <a:tblPr firstRow="1" bandRow="1">
                <a:tableStyleId>{69012ECD-51FC-41F1-AA8D-1B2483CD663E}</a:tableStyleId>
              </a:tblPr>
              <a:tblGrid>
                <a:gridCol w="3077863">
                  <a:extLst>
                    <a:ext uri="{9D8B030D-6E8A-4147-A177-3AD203B41FA5}">
                      <a16:colId xmlns:a16="http://schemas.microsoft.com/office/drawing/2014/main" val="2358280646"/>
                    </a:ext>
                  </a:extLst>
                </a:gridCol>
                <a:gridCol w="3350999">
                  <a:extLst>
                    <a:ext uri="{9D8B030D-6E8A-4147-A177-3AD203B41FA5}">
                      <a16:colId xmlns:a16="http://schemas.microsoft.com/office/drawing/2014/main" val="1653604449"/>
                    </a:ext>
                  </a:extLst>
                </a:gridCol>
              </a:tblGrid>
              <a:tr h="447040">
                <a:tc>
                  <a:txBody>
                    <a:bodyPr/>
                    <a:lstStyle/>
                    <a:p>
                      <a:r>
                        <a:rPr lang="en-US" sz="2100" dirty="0"/>
                        <a:t>A</a:t>
                      </a:r>
                    </a:p>
                  </a:txBody>
                  <a:tcPr marL="121920" marR="121920" marT="60960" marB="60960"/>
                </a:tc>
                <a:tc>
                  <a:txBody>
                    <a:bodyPr/>
                    <a:lstStyle/>
                    <a:p>
                      <a:r>
                        <a:rPr lang="en-US" sz="2100" dirty="0"/>
                        <a:t>B</a:t>
                      </a:r>
                    </a:p>
                  </a:txBody>
                  <a:tcPr marL="121920" marR="121920" marT="60960" marB="60960"/>
                </a:tc>
                <a:extLst>
                  <a:ext uri="{0D108BD9-81ED-4DB2-BD59-A6C34878D82A}">
                    <a16:rowId xmlns:a16="http://schemas.microsoft.com/office/drawing/2014/main" val="726330745"/>
                  </a:ext>
                </a:extLst>
              </a:tr>
              <a:tr h="1747520">
                <a:tc>
                  <a:txBody>
                    <a:bodyPr/>
                    <a:lstStyle/>
                    <a:p>
                      <a:pPr marL="0" indent="0">
                        <a:buNone/>
                      </a:pPr>
                      <a:r>
                        <a:rPr lang="en-US" sz="2100" dirty="0">
                          <a:solidFill>
                            <a:schemeClr val="accent5"/>
                          </a:solidFill>
                        </a:rPr>
                        <a:t>1. The house will have robots to </a:t>
                      </a:r>
                    </a:p>
                  </a:txBody>
                  <a:tcPr marL="121920" marR="121920" marT="60960" marB="60960"/>
                </a:tc>
                <a:tc>
                  <a:txBody>
                    <a:bodyPr/>
                    <a:lstStyle/>
                    <a:p>
                      <a:endParaRPr lang="en-US" sz="2100" dirty="0"/>
                    </a:p>
                    <a:p>
                      <a:endParaRPr lang="en-US" sz="2100" dirty="0"/>
                    </a:p>
                    <a:p>
                      <a:endParaRPr lang="en-US" sz="2100" dirty="0"/>
                    </a:p>
                    <a:p>
                      <a:endParaRPr lang="en-US" sz="2100" dirty="0"/>
                    </a:p>
                    <a:p>
                      <a:endParaRPr lang="en-US" sz="2100" dirty="0"/>
                    </a:p>
                  </a:txBody>
                  <a:tcPr marL="121920" marR="121920" marT="60960" marB="60960"/>
                </a:tc>
                <a:extLst>
                  <a:ext uri="{0D108BD9-81ED-4DB2-BD59-A6C34878D82A}">
                    <a16:rowId xmlns:a16="http://schemas.microsoft.com/office/drawing/2014/main" val="2122655398"/>
                  </a:ext>
                </a:extLst>
              </a:tr>
              <a:tr h="1422400">
                <a:tc>
                  <a:txBody>
                    <a:bodyPr/>
                    <a:lstStyle/>
                    <a:p>
                      <a:pPr marL="0" indent="0">
                        <a:buNone/>
                      </a:pPr>
                      <a:r>
                        <a:rPr lang="en-US" sz="2100" dirty="0">
                          <a:solidFill>
                            <a:schemeClr val="accent5"/>
                          </a:solidFill>
                        </a:rPr>
                        <a:t>2. The house will have a super smart TV to </a:t>
                      </a:r>
                    </a:p>
                  </a:txBody>
                  <a:tcPr marL="121920" marR="121920" marT="60960" marB="60960"/>
                </a:tc>
                <a:tc>
                  <a:txBody>
                    <a:bodyPr/>
                    <a:lstStyle/>
                    <a:p>
                      <a:endParaRPr lang="en-US" sz="2100" dirty="0"/>
                    </a:p>
                    <a:p>
                      <a:endParaRPr lang="en-US" sz="2100" dirty="0"/>
                    </a:p>
                    <a:p>
                      <a:endParaRPr lang="en-US" sz="2100" dirty="0"/>
                    </a:p>
                    <a:p>
                      <a:endParaRPr lang="en-US" sz="2100" dirty="0"/>
                    </a:p>
                  </a:txBody>
                  <a:tcPr marL="121920" marR="121920" marT="60960" marB="60960"/>
                </a:tc>
                <a:extLst>
                  <a:ext uri="{0D108BD9-81ED-4DB2-BD59-A6C34878D82A}">
                    <a16:rowId xmlns:a16="http://schemas.microsoft.com/office/drawing/2014/main" val="2511236860"/>
                  </a:ext>
                </a:extLst>
              </a:tr>
            </a:tbl>
          </a:graphicData>
        </a:graphic>
      </p:graphicFrame>
      <p:sp>
        <p:nvSpPr>
          <p:cNvPr id="5" name="TextBox 4">
            <a:extLst>
              <a:ext uri="{FF2B5EF4-FFF2-40B4-BE49-F238E27FC236}">
                <a16:creationId xmlns:a16="http://schemas.microsoft.com/office/drawing/2014/main" id="{A9A8CF51-6DB9-4437-893E-162C3ECB6BC9}"/>
              </a:ext>
            </a:extLst>
          </p:cNvPr>
          <p:cNvSpPr txBox="1"/>
          <p:nvPr/>
        </p:nvSpPr>
        <p:spPr>
          <a:xfrm>
            <a:off x="234542" y="867610"/>
            <a:ext cx="6603347" cy="1836400"/>
          </a:xfrm>
          <a:prstGeom prst="rect">
            <a:avLst/>
          </a:prstGeom>
          <a:noFill/>
        </p:spPr>
        <p:txBody>
          <a:bodyPr wrap="square">
            <a:spAutoFit/>
          </a:bodyPr>
          <a:lstStyle/>
          <a:p>
            <a:pPr>
              <a:spcBef>
                <a:spcPts val="400"/>
              </a:spcBef>
            </a:pPr>
            <a:r>
              <a:rPr lang="en-US" sz="2000" dirty="0">
                <a:latin typeface="Calibri" panose="020F0502020204030204" pitchFamily="34" charset="0"/>
                <a:cs typeface="Calibri" panose="020F0502020204030204" pitchFamily="34" charset="0"/>
              </a:rPr>
              <a:t>a. clean the floors. 		f. send and receive emails.</a:t>
            </a:r>
          </a:p>
          <a:p>
            <a:pPr>
              <a:spcBef>
                <a:spcPts val="400"/>
              </a:spcBef>
            </a:pPr>
            <a:r>
              <a:rPr lang="en-US" sz="2000" dirty="0">
                <a:latin typeface="Calibri" panose="020F0502020204030204" pitchFamily="34" charset="0"/>
                <a:cs typeface="Calibri" panose="020F0502020204030204" pitchFamily="34" charset="0"/>
              </a:rPr>
              <a:t>b. contact my friends. 		 g. feed the dogs and cats. </a:t>
            </a:r>
          </a:p>
          <a:p>
            <a:pPr>
              <a:spcBef>
                <a:spcPts val="400"/>
              </a:spcBef>
            </a:pPr>
            <a:r>
              <a:rPr lang="en-US" sz="2000" dirty="0">
                <a:latin typeface="Calibri" panose="020F0502020204030204" pitchFamily="34" charset="0"/>
                <a:cs typeface="Calibri" panose="020F0502020204030204" pitchFamily="34" charset="0"/>
              </a:rPr>
              <a:t>c. wash clothes. 	 		h. water the flowers. </a:t>
            </a:r>
          </a:p>
          <a:p>
            <a:pPr>
              <a:spcBef>
                <a:spcPts val="400"/>
              </a:spcBef>
            </a:pPr>
            <a:r>
              <a:rPr lang="en-US" sz="2000" dirty="0">
                <a:latin typeface="Calibri" panose="020F0502020204030204" pitchFamily="34" charset="0"/>
                <a:cs typeface="Calibri" panose="020F0502020204030204" pitchFamily="34" charset="0"/>
              </a:rPr>
              <a:t>d. buy food from the supermarket. </a:t>
            </a:r>
          </a:p>
          <a:p>
            <a:pPr>
              <a:spcBef>
                <a:spcPts val="400"/>
              </a:spcBef>
            </a:pPr>
            <a:r>
              <a:rPr lang="en-US" sz="2000" dirty="0">
                <a:latin typeface="Calibri" panose="020F0502020204030204" pitchFamily="34" charset="0"/>
                <a:cs typeface="Calibri" panose="020F0502020204030204" pitchFamily="34" charset="0"/>
              </a:rPr>
              <a:t>e. cook meals. 			</a:t>
            </a:r>
          </a:p>
        </p:txBody>
      </p:sp>
      <p:sp>
        <p:nvSpPr>
          <p:cNvPr id="7" name="TextBox 6">
            <a:extLst>
              <a:ext uri="{FF2B5EF4-FFF2-40B4-BE49-F238E27FC236}">
                <a16:creationId xmlns:a16="http://schemas.microsoft.com/office/drawing/2014/main" id="{CC8242D5-6D42-4B40-AB1F-3FFE4BB75079}"/>
              </a:ext>
            </a:extLst>
          </p:cNvPr>
          <p:cNvSpPr txBox="1"/>
          <p:nvPr/>
        </p:nvSpPr>
        <p:spPr>
          <a:xfrm flipH="1">
            <a:off x="6966799" y="501648"/>
            <a:ext cx="4914756" cy="5879558"/>
          </a:xfrm>
          <a:prstGeom prst="rect">
            <a:avLst/>
          </a:prstGeom>
          <a:noFill/>
          <a:ln>
            <a:noFill/>
          </a:ln>
        </p:spPr>
        <p:txBody>
          <a:bodyPr wrap="square">
            <a:spAutoFit/>
          </a:bodyPr>
          <a:lstStyle/>
          <a:p>
            <a:pPr>
              <a:spcBef>
                <a:spcPts val="800"/>
              </a:spcBef>
            </a:pPr>
            <a:r>
              <a:rPr lang="en-US" sz="2267" dirty="0">
                <a:solidFill>
                  <a:schemeClr val="bg1"/>
                </a:solidFill>
                <a:latin typeface="Calibri" panose="020F0502020204030204" pitchFamily="34" charset="0"/>
                <a:cs typeface="Calibri" panose="020F0502020204030204" pitchFamily="34" charset="0"/>
              </a:rPr>
              <a:t>My future house will be on an island. It will be surrounded by tall trees and the blue sea. There will be a swimming pool in front of the house. There will be a helicopter on the roof. I can fly to school in it. </a:t>
            </a:r>
          </a:p>
          <a:p>
            <a:pPr>
              <a:spcBef>
                <a:spcPts val="800"/>
              </a:spcBef>
            </a:pPr>
            <a:r>
              <a:rPr lang="en-US" sz="2267" dirty="0">
                <a:solidFill>
                  <a:schemeClr val="bg1"/>
                </a:solidFill>
                <a:latin typeface="Calibri" panose="020F0502020204030204" pitchFamily="34" charset="0"/>
                <a:cs typeface="Calibri" panose="020F0502020204030204" pitchFamily="34" charset="0"/>
              </a:rPr>
              <a:t>There will be some robots in the house. They will help me to clean the floors, cook meals, wash clothes and water the flowers. They will also help me to feed the dogs and cats. </a:t>
            </a:r>
          </a:p>
          <a:p>
            <a:pPr>
              <a:spcBef>
                <a:spcPts val="800"/>
              </a:spcBef>
            </a:pPr>
            <a:r>
              <a:rPr lang="en-US" sz="2267" dirty="0">
                <a:solidFill>
                  <a:schemeClr val="bg1"/>
                </a:solidFill>
                <a:latin typeface="Calibri" panose="020F0502020204030204" pitchFamily="34" charset="0"/>
                <a:cs typeface="Calibri" panose="020F0502020204030204" pitchFamily="34" charset="0"/>
              </a:rPr>
              <a:t>There will be a super smart TV. It will help me to send and receive emails, and contact my friends on other planets. It will also help me to buy food from the supermarket. </a:t>
            </a:r>
          </a:p>
        </p:txBody>
      </p:sp>
      <p:sp>
        <p:nvSpPr>
          <p:cNvPr id="20" name="TextBox 19">
            <a:extLst>
              <a:ext uri="{FF2B5EF4-FFF2-40B4-BE49-F238E27FC236}">
                <a16:creationId xmlns:a16="http://schemas.microsoft.com/office/drawing/2014/main" id="{9627B62F-6492-46F2-9FE4-8AE489089480}"/>
              </a:ext>
            </a:extLst>
          </p:cNvPr>
          <p:cNvSpPr txBox="1"/>
          <p:nvPr/>
        </p:nvSpPr>
        <p:spPr>
          <a:xfrm>
            <a:off x="3377371" y="3203024"/>
            <a:ext cx="3508207" cy="1733488"/>
          </a:xfrm>
          <a:prstGeom prst="rect">
            <a:avLst/>
          </a:prstGeom>
          <a:noFill/>
        </p:spPr>
        <p:txBody>
          <a:bodyPr wrap="square">
            <a:spAutoFit/>
          </a:bodyPr>
          <a:lstStyle/>
          <a:p>
            <a:r>
              <a:rPr lang="en-US" sz="2133" dirty="0">
                <a:solidFill>
                  <a:srgbClr val="C00000"/>
                </a:solidFill>
                <a:latin typeface="Calibri" panose="020F0502020204030204" pitchFamily="34" charset="0"/>
                <a:cs typeface="Calibri" panose="020F0502020204030204" pitchFamily="34" charset="0"/>
              </a:rPr>
              <a:t>a. clean the floors. 	</a:t>
            </a:r>
          </a:p>
          <a:p>
            <a:r>
              <a:rPr lang="en-US" sz="2133" dirty="0">
                <a:solidFill>
                  <a:srgbClr val="C00000"/>
                </a:solidFill>
                <a:latin typeface="Calibri" panose="020F0502020204030204" pitchFamily="34" charset="0"/>
                <a:cs typeface="Calibri" panose="020F0502020204030204" pitchFamily="34" charset="0"/>
              </a:rPr>
              <a:t>c. wash clothes. 	</a:t>
            </a:r>
          </a:p>
          <a:p>
            <a:r>
              <a:rPr lang="en-US" sz="2133" dirty="0">
                <a:solidFill>
                  <a:srgbClr val="C00000"/>
                </a:solidFill>
                <a:latin typeface="Calibri" panose="020F0502020204030204" pitchFamily="34" charset="0"/>
                <a:cs typeface="Calibri" panose="020F0502020204030204" pitchFamily="34" charset="0"/>
              </a:rPr>
              <a:t>e. cook meals. 	</a:t>
            </a:r>
          </a:p>
          <a:p>
            <a:r>
              <a:rPr lang="en-US" sz="2133" dirty="0">
                <a:solidFill>
                  <a:srgbClr val="C00000"/>
                </a:solidFill>
                <a:latin typeface="Calibri" panose="020F0502020204030204" pitchFamily="34" charset="0"/>
                <a:cs typeface="Calibri" panose="020F0502020204030204" pitchFamily="34" charset="0"/>
              </a:rPr>
              <a:t>h. water the flowers.</a:t>
            </a:r>
          </a:p>
          <a:p>
            <a:r>
              <a:rPr lang="en-US" sz="2133" dirty="0">
                <a:solidFill>
                  <a:srgbClr val="C00000"/>
                </a:solidFill>
                <a:latin typeface="Calibri" panose="020F0502020204030204" pitchFamily="34" charset="0"/>
                <a:cs typeface="Calibri" panose="020F0502020204030204" pitchFamily="34" charset="0"/>
              </a:rPr>
              <a:t>g. feed the dogs and cats.</a:t>
            </a:r>
          </a:p>
        </p:txBody>
      </p:sp>
      <p:sp>
        <p:nvSpPr>
          <p:cNvPr id="35" name="TextBox 34">
            <a:extLst>
              <a:ext uri="{FF2B5EF4-FFF2-40B4-BE49-F238E27FC236}">
                <a16:creationId xmlns:a16="http://schemas.microsoft.com/office/drawing/2014/main" id="{1432F506-0089-44DA-8D07-25B47A7EFD60}"/>
              </a:ext>
            </a:extLst>
          </p:cNvPr>
          <p:cNvSpPr txBox="1"/>
          <p:nvPr/>
        </p:nvSpPr>
        <p:spPr>
          <a:xfrm>
            <a:off x="3377371" y="4967610"/>
            <a:ext cx="3322424" cy="1405256"/>
          </a:xfrm>
          <a:prstGeom prst="rect">
            <a:avLst/>
          </a:prstGeom>
          <a:noFill/>
        </p:spPr>
        <p:txBody>
          <a:bodyPr wrap="square">
            <a:spAutoFit/>
          </a:bodyPr>
          <a:lstStyle/>
          <a:p>
            <a:r>
              <a:rPr lang="en-US" sz="2133" dirty="0">
                <a:solidFill>
                  <a:srgbClr val="C00000"/>
                </a:solidFill>
                <a:latin typeface="Calibri" panose="020F0502020204030204" pitchFamily="34" charset="0"/>
                <a:cs typeface="Calibri" panose="020F0502020204030204" pitchFamily="34" charset="0"/>
              </a:rPr>
              <a:t>f. send and receive emails.</a:t>
            </a:r>
          </a:p>
          <a:p>
            <a:r>
              <a:rPr lang="en-US" sz="2133" dirty="0">
                <a:solidFill>
                  <a:srgbClr val="C00000"/>
                </a:solidFill>
                <a:latin typeface="Calibri" panose="020F0502020204030204" pitchFamily="34" charset="0"/>
                <a:cs typeface="Calibri" panose="020F0502020204030204" pitchFamily="34" charset="0"/>
              </a:rPr>
              <a:t>b. contact my friends. </a:t>
            </a:r>
          </a:p>
          <a:p>
            <a:r>
              <a:rPr lang="en-US" sz="2133" dirty="0">
                <a:solidFill>
                  <a:srgbClr val="C00000"/>
                </a:solidFill>
                <a:latin typeface="Calibri" panose="020F0502020204030204" pitchFamily="34" charset="0"/>
                <a:cs typeface="Calibri" panose="020F0502020204030204" pitchFamily="34" charset="0"/>
              </a:rPr>
              <a:t>d. buy food from the supermarket. </a:t>
            </a:r>
          </a:p>
        </p:txBody>
      </p:sp>
      <p:sp>
        <p:nvSpPr>
          <p:cNvPr id="4" name="Rounded Rectangle 15">
            <a:extLst>
              <a:ext uri="{FF2B5EF4-FFF2-40B4-BE49-F238E27FC236}">
                <a16:creationId xmlns:a16="http://schemas.microsoft.com/office/drawing/2014/main" id="{44CB51E6-3304-2179-EA77-C0A8380C6FA3}"/>
              </a:ext>
            </a:extLst>
          </p:cNvPr>
          <p:cNvSpPr/>
          <p:nvPr/>
        </p:nvSpPr>
        <p:spPr>
          <a:xfrm>
            <a:off x="547746" y="255658"/>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16">
            <a:extLst>
              <a:ext uri="{FF2B5EF4-FFF2-40B4-BE49-F238E27FC236}">
                <a16:creationId xmlns:a16="http://schemas.microsoft.com/office/drawing/2014/main" id="{3F022D47-A352-D02B-392A-E4FE581AD1DF}"/>
              </a:ext>
            </a:extLst>
          </p:cNvPr>
          <p:cNvSpPr txBox="1"/>
          <p:nvPr/>
        </p:nvSpPr>
        <p:spPr>
          <a:xfrm>
            <a:off x="599971" y="14770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220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left)">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left)">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left)">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arn(inVertical)">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barn(inVertical)">
                                      <p:cBhvr>
                                        <p:cTn id="8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23" grpId="0" animBg="1"/>
      <p:bldP spid="28" grpId="0" animBg="1"/>
      <p:bldP spid="30" grpId="0" animBg="1"/>
      <p:bldP spid="38" grpId="0" animBg="1"/>
      <p:bldP spid="39" grpId="0" animBg="1"/>
      <p:bldP spid="40" grpId="0" animBg="1"/>
      <p:bldP spid="41" grpId="0" animBg="1"/>
      <p:bldP spid="42" grpId="0" animBg="1"/>
      <p:bldP spid="26" grpId="0" animBg="1"/>
      <p:bldP spid="15" grpId="0" animBg="1"/>
      <p:bldP spid="17" grpId="0" animBg="1"/>
      <p:bldP spid="20"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F998924C-D0C6-6F98-57CB-40FE1ADD9B2D}"/>
              </a:ext>
            </a:extLst>
          </p:cNvPr>
          <p:cNvSpPr/>
          <p:nvPr/>
        </p:nvSpPr>
        <p:spPr>
          <a:xfrm>
            <a:off x="6355503" y="216126"/>
            <a:ext cx="5480216" cy="6425749"/>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N" sz="2400"/>
          </a:p>
        </p:txBody>
      </p:sp>
      <p:sp>
        <p:nvSpPr>
          <p:cNvPr id="33" name="Rounded Rectangle 32">
            <a:extLst>
              <a:ext uri="{FF2B5EF4-FFF2-40B4-BE49-F238E27FC236}">
                <a16:creationId xmlns:a16="http://schemas.microsoft.com/office/drawing/2014/main" id="{F77ED5C8-EEFA-CDE7-3B2B-7503EA1F1C33}"/>
              </a:ext>
            </a:extLst>
          </p:cNvPr>
          <p:cNvSpPr/>
          <p:nvPr/>
        </p:nvSpPr>
        <p:spPr>
          <a:xfrm>
            <a:off x="9677828" y="326364"/>
            <a:ext cx="1728000"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5" name="Rounded Rectangle 34">
            <a:extLst>
              <a:ext uri="{FF2B5EF4-FFF2-40B4-BE49-F238E27FC236}">
                <a16:creationId xmlns:a16="http://schemas.microsoft.com/office/drawing/2014/main" id="{D1DF3458-973B-9D75-D7C8-D35E7D60F50C}"/>
              </a:ext>
            </a:extLst>
          </p:cNvPr>
          <p:cNvSpPr/>
          <p:nvPr/>
        </p:nvSpPr>
        <p:spPr>
          <a:xfrm>
            <a:off x="9457565" y="1110580"/>
            <a:ext cx="2252903"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7" name="Rounded Rectangle 36">
            <a:extLst>
              <a:ext uri="{FF2B5EF4-FFF2-40B4-BE49-F238E27FC236}">
                <a16:creationId xmlns:a16="http://schemas.microsoft.com/office/drawing/2014/main" id="{88522DE7-2698-A032-8F9F-C495B640D08E}"/>
              </a:ext>
            </a:extLst>
          </p:cNvPr>
          <p:cNvSpPr/>
          <p:nvPr/>
        </p:nvSpPr>
        <p:spPr>
          <a:xfrm>
            <a:off x="8153327" y="2748540"/>
            <a:ext cx="816000"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39" name="Rounded Rectangle 38">
            <a:extLst>
              <a:ext uri="{FF2B5EF4-FFF2-40B4-BE49-F238E27FC236}">
                <a16:creationId xmlns:a16="http://schemas.microsoft.com/office/drawing/2014/main" id="{D21B72BF-22E3-EF01-1590-A3EFD850AAD8}"/>
              </a:ext>
            </a:extLst>
          </p:cNvPr>
          <p:cNvSpPr/>
          <p:nvPr/>
        </p:nvSpPr>
        <p:spPr>
          <a:xfrm>
            <a:off x="7586616" y="3901765"/>
            <a:ext cx="688640" cy="336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23" name="Rounded Rectangle 22">
            <a:extLst>
              <a:ext uri="{FF2B5EF4-FFF2-40B4-BE49-F238E27FC236}">
                <a16:creationId xmlns:a16="http://schemas.microsoft.com/office/drawing/2014/main" id="{DC36C54B-D117-BBAA-2CA9-9A21ED81B307}"/>
              </a:ext>
            </a:extLst>
          </p:cNvPr>
          <p:cNvSpPr/>
          <p:nvPr/>
        </p:nvSpPr>
        <p:spPr>
          <a:xfrm>
            <a:off x="7818152" y="326364"/>
            <a:ext cx="885581"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5" name="Rounded Rectangle 24">
            <a:extLst>
              <a:ext uri="{FF2B5EF4-FFF2-40B4-BE49-F238E27FC236}">
                <a16:creationId xmlns:a16="http://schemas.microsoft.com/office/drawing/2014/main" id="{13D244D6-04EC-77A5-D937-2A94558DF643}"/>
              </a:ext>
            </a:extLst>
          </p:cNvPr>
          <p:cNvSpPr/>
          <p:nvPr/>
        </p:nvSpPr>
        <p:spPr>
          <a:xfrm>
            <a:off x="9263131" y="326364"/>
            <a:ext cx="388869"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6" name="Rounded Rectangle 25">
            <a:extLst>
              <a:ext uri="{FF2B5EF4-FFF2-40B4-BE49-F238E27FC236}">
                <a16:creationId xmlns:a16="http://schemas.microsoft.com/office/drawing/2014/main" id="{5C4CEDE2-6CA6-CCA7-0942-7815009C8101}"/>
              </a:ext>
            </a:extLst>
          </p:cNvPr>
          <p:cNvSpPr/>
          <p:nvPr/>
        </p:nvSpPr>
        <p:spPr>
          <a:xfrm>
            <a:off x="7623717" y="1088364"/>
            <a:ext cx="885580"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7" name="Rounded Rectangle 26">
            <a:extLst>
              <a:ext uri="{FF2B5EF4-FFF2-40B4-BE49-F238E27FC236}">
                <a16:creationId xmlns:a16="http://schemas.microsoft.com/office/drawing/2014/main" id="{9339695C-33A4-3E9B-2374-C6BEADFCFF91}"/>
              </a:ext>
            </a:extLst>
          </p:cNvPr>
          <p:cNvSpPr/>
          <p:nvPr/>
        </p:nvSpPr>
        <p:spPr>
          <a:xfrm>
            <a:off x="6415806" y="1466543"/>
            <a:ext cx="3006661"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0" name="Rounded Rectangle 29">
            <a:extLst>
              <a:ext uri="{FF2B5EF4-FFF2-40B4-BE49-F238E27FC236}">
                <a16:creationId xmlns:a16="http://schemas.microsoft.com/office/drawing/2014/main" id="{E4C3C98E-7C0B-C8B1-E65F-4CA99BCC22AA}"/>
              </a:ext>
            </a:extLst>
          </p:cNvPr>
          <p:cNvSpPr/>
          <p:nvPr/>
        </p:nvSpPr>
        <p:spPr>
          <a:xfrm>
            <a:off x="8979677" y="2748540"/>
            <a:ext cx="917359"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1" name="Rounded Rectangle 30">
            <a:extLst>
              <a:ext uri="{FF2B5EF4-FFF2-40B4-BE49-F238E27FC236}">
                <a16:creationId xmlns:a16="http://schemas.microsoft.com/office/drawing/2014/main" id="{A39CFDB4-CBEA-4E07-C1FD-351C2586D17F}"/>
              </a:ext>
            </a:extLst>
          </p:cNvPr>
          <p:cNvSpPr/>
          <p:nvPr/>
        </p:nvSpPr>
        <p:spPr>
          <a:xfrm>
            <a:off x="11021828" y="3870233"/>
            <a:ext cx="688640"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2" name="Rounded Rectangle 31">
            <a:extLst>
              <a:ext uri="{FF2B5EF4-FFF2-40B4-BE49-F238E27FC236}">
                <a16:creationId xmlns:a16="http://schemas.microsoft.com/office/drawing/2014/main" id="{FF0CC1C4-6859-EB5B-B33D-29364ABE6336}"/>
              </a:ext>
            </a:extLst>
          </p:cNvPr>
          <p:cNvSpPr/>
          <p:nvPr/>
        </p:nvSpPr>
        <p:spPr>
          <a:xfrm>
            <a:off x="6435161" y="4298832"/>
            <a:ext cx="2365619"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6" name="Rounded Rectangle 5">
            <a:extLst>
              <a:ext uri="{FF2B5EF4-FFF2-40B4-BE49-F238E27FC236}">
                <a16:creationId xmlns:a16="http://schemas.microsoft.com/office/drawing/2014/main" id="{59C31C6B-3BCB-267D-5A36-05AB9A613DD2}"/>
              </a:ext>
            </a:extLst>
          </p:cNvPr>
          <p:cNvSpPr/>
          <p:nvPr/>
        </p:nvSpPr>
        <p:spPr>
          <a:xfrm>
            <a:off x="435821" y="1019519"/>
            <a:ext cx="1266665"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7" name="Rounded Rectangle 6">
            <a:extLst>
              <a:ext uri="{FF2B5EF4-FFF2-40B4-BE49-F238E27FC236}">
                <a16:creationId xmlns:a16="http://schemas.microsoft.com/office/drawing/2014/main" id="{5972A498-5D61-E0CA-1B41-D6B27F54E510}"/>
              </a:ext>
            </a:extLst>
          </p:cNvPr>
          <p:cNvSpPr/>
          <p:nvPr/>
        </p:nvSpPr>
        <p:spPr>
          <a:xfrm>
            <a:off x="2204211" y="1019519"/>
            <a:ext cx="349520"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9" name="Rounded Rectangle 8">
            <a:extLst>
              <a:ext uri="{FF2B5EF4-FFF2-40B4-BE49-F238E27FC236}">
                <a16:creationId xmlns:a16="http://schemas.microsoft.com/office/drawing/2014/main" id="{1BCE6329-7288-3FFF-9F7B-EBA673344E87}"/>
              </a:ext>
            </a:extLst>
          </p:cNvPr>
          <p:cNvSpPr/>
          <p:nvPr/>
        </p:nvSpPr>
        <p:spPr>
          <a:xfrm>
            <a:off x="435821" y="2414460"/>
            <a:ext cx="718496"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11" name="Rounded Rectangle 10">
            <a:extLst>
              <a:ext uri="{FF2B5EF4-FFF2-40B4-BE49-F238E27FC236}">
                <a16:creationId xmlns:a16="http://schemas.microsoft.com/office/drawing/2014/main" id="{5C7E26F8-BC88-3323-15E2-531E8D7DE34A}"/>
              </a:ext>
            </a:extLst>
          </p:cNvPr>
          <p:cNvSpPr/>
          <p:nvPr/>
        </p:nvSpPr>
        <p:spPr>
          <a:xfrm>
            <a:off x="3020567" y="2414460"/>
            <a:ext cx="2443724"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15" name="Rounded Rectangle 14">
            <a:extLst>
              <a:ext uri="{FF2B5EF4-FFF2-40B4-BE49-F238E27FC236}">
                <a16:creationId xmlns:a16="http://schemas.microsoft.com/office/drawing/2014/main" id="{BBF4A87F-E9FB-A780-522E-7BEB7B68046C}"/>
              </a:ext>
            </a:extLst>
          </p:cNvPr>
          <p:cNvSpPr/>
          <p:nvPr/>
        </p:nvSpPr>
        <p:spPr>
          <a:xfrm>
            <a:off x="3585297" y="3790421"/>
            <a:ext cx="918793"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2" name="Rounded Rectangle 21">
            <a:extLst>
              <a:ext uri="{FF2B5EF4-FFF2-40B4-BE49-F238E27FC236}">
                <a16:creationId xmlns:a16="http://schemas.microsoft.com/office/drawing/2014/main" id="{D7F23344-5BD7-5FA5-6C58-7F2A75C3FD48}"/>
              </a:ext>
            </a:extLst>
          </p:cNvPr>
          <p:cNvSpPr/>
          <p:nvPr/>
        </p:nvSpPr>
        <p:spPr>
          <a:xfrm>
            <a:off x="3531963" y="5180341"/>
            <a:ext cx="2798579"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 name="TextBox 1">
            <a:extLst>
              <a:ext uri="{FF2B5EF4-FFF2-40B4-BE49-F238E27FC236}">
                <a16:creationId xmlns:a16="http://schemas.microsoft.com/office/drawing/2014/main" id="{914606DF-1094-4D9F-9FBE-566CE890E434}"/>
              </a:ext>
            </a:extLst>
          </p:cNvPr>
          <p:cNvSpPr txBox="1"/>
          <p:nvPr/>
        </p:nvSpPr>
        <p:spPr>
          <a:xfrm>
            <a:off x="849459" y="85474"/>
            <a:ext cx="5480216"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Read the text again and circle the option (A, B, or C) to complete the sentences.</a:t>
            </a:r>
          </a:p>
        </p:txBody>
      </p:sp>
      <p:sp>
        <p:nvSpPr>
          <p:cNvPr id="3" name="TextBox 2">
            <a:extLst>
              <a:ext uri="{FF2B5EF4-FFF2-40B4-BE49-F238E27FC236}">
                <a16:creationId xmlns:a16="http://schemas.microsoft.com/office/drawing/2014/main" id="{38A86F2A-8C88-47FF-A33E-6AADF2A347D2}"/>
              </a:ext>
            </a:extLst>
          </p:cNvPr>
          <p:cNvSpPr txBox="1"/>
          <p:nvPr/>
        </p:nvSpPr>
        <p:spPr>
          <a:xfrm>
            <a:off x="6330542" y="216125"/>
            <a:ext cx="5505177" cy="6534096"/>
          </a:xfrm>
          <a:prstGeom prst="rect">
            <a:avLst/>
          </a:prstGeom>
          <a:noFill/>
        </p:spPr>
        <p:txBody>
          <a:bodyPr wrap="square">
            <a:spAutoFit/>
          </a:bodyPr>
          <a:lstStyle/>
          <a:p>
            <a:pPr algn="just">
              <a:spcBef>
                <a:spcPts val="800"/>
              </a:spcBef>
            </a:pPr>
            <a:r>
              <a:rPr lang="en-US" sz="2533" dirty="0">
                <a:latin typeface="Calibri" panose="020F0502020204030204" pitchFamily="34" charset="0"/>
                <a:cs typeface="Calibri" panose="020F0502020204030204" pitchFamily="34" charset="0"/>
              </a:rPr>
              <a:t>My future house will be on an island. It will be surrounded by tall tees and the blue sea. There will be a swimming pool in front of the house. There will be a helicopter on the roof. I can fly to school in it. </a:t>
            </a:r>
          </a:p>
          <a:p>
            <a:pPr algn="just">
              <a:spcBef>
                <a:spcPts val="800"/>
              </a:spcBef>
            </a:pPr>
            <a:r>
              <a:rPr lang="en-US" sz="2533" dirty="0">
                <a:latin typeface="Calibri" panose="020F0502020204030204" pitchFamily="34" charset="0"/>
                <a:cs typeface="Calibri" panose="020F0502020204030204" pitchFamily="34" charset="0"/>
              </a:rPr>
              <a:t>There will be some robots in the house. They will help me to clean the floors, cook meals, wash clothes and water the flowers. They will also help me to feed the dogs and cats. </a:t>
            </a:r>
          </a:p>
          <a:p>
            <a:pPr algn="just">
              <a:spcBef>
                <a:spcPts val="800"/>
              </a:spcBef>
            </a:pPr>
            <a:r>
              <a:rPr lang="en-US" sz="2533" dirty="0">
                <a:latin typeface="Calibri" panose="020F0502020204030204" pitchFamily="34" charset="0"/>
                <a:cs typeface="Calibri" panose="020F0502020204030204" pitchFamily="34" charset="0"/>
              </a:rPr>
              <a:t>There will be a super smart TV. It will help me to send and receive emails, and contact my friends on other planets. It will also help me to buy food from the supermarket. </a:t>
            </a:r>
          </a:p>
        </p:txBody>
      </p:sp>
      <p:sp>
        <p:nvSpPr>
          <p:cNvPr id="4" name="TextBox 3">
            <a:extLst>
              <a:ext uri="{FF2B5EF4-FFF2-40B4-BE49-F238E27FC236}">
                <a16:creationId xmlns:a16="http://schemas.microsoft.com/office/drawing/2014/main" id="{557C50DB-1466-4E87-8C3D-24B7E63AB129}"/>
              </a:ext>
            </a:extLst>
          </p:cNvPr>
          <p:cNvSpPr txBox="1"/>
          <p:nvPr/>
        </p:nvSpPr>
        <p:spPr>
          <a:xfrm>
            <a:off x="94770" y="938359"/>
            <a:ext cx="6564725" cy="5674374"/>
          </a:xfrm>
          <a:prstGeom prst="rect">
            <a:avLst/>
          </a:prstGeom>
          <a:noFill/>
        </p:spPr>
        <p:txBody>
          <a:bodyPr wrap="square">
            <a:spAutoFit/>
          </a:bodyPr>
          <a:lstStyle/>
          <a:p>
            <a:r>
              <a:rPr lang="en-US" sz="2267" b="1" dirty="0">
                <a:solidFill>
                  <a:srgbClr val="0070C0"/>
                </a:solidFill>
                <a:latin typeface="Calibri" panose="020F0502020204030204" pitchFamily="34" charset="0"/>
                <a:cs typeface="Calibri" panose="020F0502020204030204" pitchFamily="34" charset="0"/>
              </a:rPr>
              <a:t>1. </a:t>
            </a:r>
            <a:r>
              <a:rPr lang="en-US" sz="2267" dirty="0">
                <a:latin typeface="Calibri" panose="020F0502020204030204" pitchFamily="34" charset="0"/>
                <a:cs typeface="Calibri" panose="020F0502020204030204" pitchFamily="34" charset="0"/>
              </a:rPr>
              <a:t>The house will be _____</a:t>
            </a:r>
          </a:p>
          <a:p>
            <a:r>
              <a:rPr lang="en-US" sz="2267" dirty="0">
                <a:latin typeface="Calibri" panose="020F0502020204030204" pitchFamily="34" charset="0"/>
                <a:cs typeface="Calibri" panose="020F0502020204030204" pitchFamily="34" charset="0"/>
              </a:rPr>
              <a:t>A. in the mountains </a:t>
            </a:r>
          </a:p>
          <a:p>
            <a:r>
              <a:rPr lang="en-US" sz="2267" dirty="0">
                <a:latin typeface="Calibri" panose="020F0502020204030204" pitchFamily="34" charset="0"/>
                <a:cs typeface="Calibri" panose="020F0502020204030204" pitchFamily="34" charset="0"/>
              </a:rPr>
              <a:t>B. on an island </a:t>
            </a:r>
          </a:p>
          <a:p>
            <a:r>
              <a:rPr lang="en-US" sz="2267" dirty="0">
                <a:latin typeface="Calibri" panose="020F0502020204030204" pitchFamily="34" charset="0"/>
                <a:cs typeface="Calibri" panose="020F0502020204030204" pitchFamily="34" charset="0"/>
              </a:rPr>
              <a:t>C. on the Moon </a:t>
            </a:r>
          </a:p>
          <a:p>
            <a:r>
              <a:rPr lang="en-US" sz="2267" b="1" dirty="0">
                <a:solidFill>
                  <a:srgbClr val="0070C0"/>
                </a:solidFill>
                <a:latin typeface="Calibri" panose="020F0502020204030204" pitchFamily="34" charset="0"/>
                <a:cs typeface="Calibri" panose="020F0502020204030204" pitchFamily="34" charset="0"/>
              </a:rPr>
              <a:t>2. </a:t>
            </a:r>
            <a:r>
              <a:rPr lang="en-US" sz="2267" dirty="0">
                <a:latin typeface="Calibri" panose="020F0502020204030204" pitchFamily="34" charset="0"/>
                <a:cs typeface="Calibri" panose="020F0502020204030204" pitchFamily="34" charset="0"/>
              </a:rPr>
              <a:t>There will be a _____ in front of the house. </a:t>
            </a:r>
          </a:p>
          <a:p>
            <a:r>
              <a:rPr lang="en-US" sz="2267" dirty="0">
                <a:latin typeface="Calibri" panose="020F0502020204030204" pitchFamily="34" charset="0"/>
                <a:cs typeface="Calibri" panose="020F0502020204030204" pitchFamily="34" charset="0"/>
              </a:rPr>
              <a:t>A. garden </a:t>
            </a:r>
          </a:p>
          <a:p>
            <a:r>
              <a:rPr lang="en-US" sz="2267" dirty="0">
                <a:latin typeface="Calibri" panose="020F0502020204030204" pitchFamily="34" charset="0"/>
                <a:cs typeface="Calibri" panose="020F0502020204030204" pitchFamily="34" charset="0"/>
              </a:rPr>
              <a:t>B. pond </a:t>
            </a:r>
          </a:p>
          <a:p>
            <a:r>
              <a:rPr lang="en-US" sz="2267" dirty="0">
                <a:latin typeface="Calibri" panose="020F0502020204030204" pitchFamily="34" charset="0"/>
                <a:cs typeface="Calibri" panose="020F0502020204030204" pitchFamily="34" charset="0"/>
              </a:rPr>
              <a:t>C. swimming pool </a:t>
            </a:r>
          </a:p>
          <a:p>
            <a:r>
              <a:rPr lang="en-US" sz="2267" b="1" dirty="0">
                <a:solidFill>
                  <a:srgbClr val="0070C0"/>
                </a:solidFill>
                <a:latin typeface="Calibri" panose="020F0502020204030204" pitchFamily="34" charset="0"/>
                <a:cs typeface="Calibri" panose="020F0502020204030204" pitchFamily="34" charset="0"/>
              </a:rPr>
              <a:t>3. </a:t>
            </a:r>
            <a:r>
              <a:rPr lang="en-US" sz="2267" dirty="0">
                <a:latin typeface="Calibri" panose="020F0502020204030204" pitchFamily="34" charset="0"/>
                <a:cs typeface="Calibri" panose="020F0502020204030204" pitchFamily="34" charset="0"/>
              </a:rPr>
              <a:t>The house will have _____ robots. </a:t>
            </a:r>
          </a:p>
          <a:p>
            <a:r>
              <a:rPr lang="en-US" sz="2267" dirty="0">
                <a:latin typeface="Calibri" panose="020F0502020204030204" pitchFamily="34" charset="0"/>
                <a:cs typeface="Calibri" panose="020F0502020204030204" pitchFamily="34" charset="0"/>
              </a:rPr>
              <a:t>A. many </a:t>
            </a:r>
          </a:p>
          <a:p>
            <a:r>
              <a:rPr lang="en-US" sz="2267" dirty="0">
                <a:latin typeface="Calibri" panose="020F0502020204030204" pitchFamily="34" charset="0"/>
                <a:cs typeface="Calibri" panose="020F0502020204030204" pitchFamily="34" charset="0"/>
              </a:rPr>
              <a:t>B. some </a:t>
            </a:r>
          </a:p>
          <a:p>
            <a:r>
              <a:rPr lang="en-US" sz="2267" dirty="0">
                <a:latin typeface="Calibri" panose="020F0502020204030204" pitchFamily="34" charset="0"/>
                <a:cs typeface="Calibri" panose="020F0502020204030204" pitchFamily="34" charset="0"/>
              </a:rPr>
              <a:t>C. a lot of </a:t>
            </a:r>
          </a:p>
          <a:p>
            <a:r>
              <a:rPr lang="en-US" sz="2267" b="1" dirty="0">
                <a:solidFill>
                  <a:srgbClr val="0070C0"/>
                </a:solidFill>
                <a:latin typeface="Calibri" panose="020F0502020204030204" pitchFamily="34" charset="0"/>
                <a:cs typeface="Calibri" panose="020F0502020204030204" pitchFamily="34" charset="0"/>
              </a:rPr>
              <a:t>4. </a:t>
            </a:r>
            <a:r>
              <a:rPr lang="en-US" sz="2267" dirty="0">
                <a:latin typeface="Calibri" panose="020F0502020204030204" pitchFamily="34" charset="0"/>
                <a:cs typeface="Calibri" panose="020F0502020204030204" pitchFamily="34" charset="0"/>
              </a:rPr>
              <a:t>The _____ will help me to feed the dogs and cats. </a:t>
            </a:r>
          </a:p>
          <a:p>
            <a:r>
              <a:rPr lang="en-US" sz="2267" dirty="0">
                <a:latin typeface="Calibri" panose="020F0502020204030204" pitchFamily="34" charset="0"/>
                <a:cs typeface="Calibri" panose="020F0502020204030204" pitchFamily="34" charset="0"/>
              </a:rPr>
              <a:t>A. helicopter </a:t>
            </a:r>
          </a:p>
          <a:p>
            <a:r>
              <a:rPr lang="en-US" sz="2267" dirty="0">
                <a:latin typeface="Calibri" panose="020F0502020204030204" pitchFamily="34" charset="0"/>
                <a:cs typeface="Calibri" panose="020F0502020204030204" pitchFamily="34" charset="0"/>
              </a:rPr>
              <a:t>B. robot </a:t>
            </a:r>
          </a:p>
          <a:p>
            <a:r>
              <a:rPr lang="en-US" sz="2267" dirty="0">
                <a:latin typeface="Calibri" panose="020F0502020204030204" pitchFamily="34" charset="0"/>
                <a:cs typeface="Calibri" panose="020F0502020204030204" pitchFamily="34" charset="0"/>
              </a:rPr>
              <a:t>C. super smart TV </a:t>
            </a:r>
          </a:p>
        </p:txBody>
      </p:sp>
      <p:pic>
        <p:nvPicPr>
          <p:cNvPr id="1026" name="Picture 2" descr="Download Drawn Number red Circle Png - Red Marker Circle png - Free PNG  Images | TOPpng">
            <a:extLst>
              <a:ext uri="{FF2B5EF4-FFF2-40B4-BE49-F238E27FC236}">
                <a16:creationId xmlns:a16="http://schemas.microsoft.com/office/drawing/2014/main" id="{72B45B2A-6F92-43FC-406C-F0DDF726387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78031" y="1487777"/>
            <a:ext cx="432000" cy="77111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ownload Drawn Number red Circle Png - Red Marker Circle png - Free PNG  Images | TOPpng">
            <a:extLst>
              <a:ext uri="{FF2B5EF4-FFF2-40B4-BE49-F238E27FC236}">
                <a16:creationId xmlns:a16="http://schemas.microsoft.com/office/drawing/2014/main" id="{54C2406C-DB9B-96F0-65BD-85D18A815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78032" y="3217941"/>
            <a:ext cx="432000" cy="77111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Download Drawn Number red Circle Png - Red Marker Circle png - Free PNG  Images | TOPpng">
            <a:extLst>
              <a:ext uri="{FF2B5EF4-FFF2-40B4-BE49-F238E27FC236}">
                <a16:creationId xmlns:a16="http://schemas.microsoft.com/office/drawing/2014/main" id="{3B144011-8FDF-4BA0-0ACB-055837051CD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96863" y="4265712"/>
            <a:ext cx="432000" cy="7711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Download Drawn Number red Circle Png - Red Marker Circle png - Free PNG  Images | TOPpng">
            <a:extLst>
              <a:ext uri="{FF2B5EF4-FFF2-40B4-BE49-F238E27FC236}">
                <a16:creationId xmlns:a16="http://schemas.microsoft.com/office/drawing/2014/main" id="{97F60675-D941-72BB-4C17-5A827EE614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96863" y="5642795"/>
            <a:ext cx="432000" cy="77111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15">
            <a:extLst>
              <a:ext uri="{FF2B5EF4-FFF2-40B4-BE49-F238E27FC236}">
                <a16:creationId xmlns:a16="http://schemas.microsoft.com/office/drawing/2014/main" id="{75B98813-C722-279C-44D7-718706D08729}"/>
              </a:ext>
            </a:extLst>
          </p:cNvPr>
          <p:cNvSpPr/>
          <p:nvPr/>
        </p:nvSpPr>
        <p:spPr>
          <a:xfrm>
            <a:off x="292463" y="298265"/>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8" name="TextBox 16">
            <a:extLst>
              <a:ext uri="{FF2B5EF4-FFF2-40B4-BE49-F238E27FC236}">
                <a16:creationId xmlns:a16="http://schemas.microsoft.com/office/drawing/2014/main" id="{7DA714DC-4707-8280-BA99-719B43E72780}"/>
              </a:ext>
            </a:extLst>
          </p:cNvPr>
          <p:cNvSpPr txBox="1"/>
          <p:nvPr/>
        </p:nvSpPr>
        <p:spPr>
          <a:xfrm>
            <a:off x="311884" y="23381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Tree>
    <p:extLst>
      <p:ext uri="{BB962C8B-B14F-4D97-AF65-F5344CB8AC3E}">
        <p14:creationId xmlns:p14="http://schemas.microsoft.com/office/powerpoint/2010/main" val="398721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heel(1)">
                                      <p:cBhvr>
                                        <p:cTn id="28" dur="20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left)">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heel(1)">
                                      <p:cBhvr>
                                        <p:cTn id="54" dur="20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left)">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heel(1)">
                                      <p:cBhvr>
                                        <p:cTn id="74" dur="20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left)">
                                      <p:cBhvr>
                                        <p:cTn id="84" dur="500"/>
                                        <p:tgtEl>
                                          <p:spTgt spid="31"/>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left)">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wipe(left)">
                                      <p:cBhvr>
                                        <p:cTn id="92" dur="5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nodeType="click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wheel(1)">
                                      <p:cBhvr>
                                        <p:cTn id="9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animBg="1"/>
      <p:bldP spid="39" grpId="0" animBg="1"/>
      <p:bldP spid="23" grpId="0" animBg="1"/>
      <p:bldP spid="25" grpId="0" animBg="1"/>
      <p:bldP spid="26" grpId="0" animBg="1"/>
      <p:bldP spid="27" grpId="0" animBg="1"/>
      <p:bldP spid="30" grpId="0" animBg="1"/>
      <p:bldP spid="31" grpId="0" animBg="1"/>
      <p:bldP spid="32" grpId="0" animBg="1"/>
      <p:bldP spid="6" grpId="0" animBg="1"/>
      <p:bldP spid="7" grpId="0" animBg="1"/>
      <p:bldP spid="9" grpId="0" animBg="1"/>
      <p:bldP spid="11" grpId="0" animBg="1"/>
      <p:bldP spid="15"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3" name="TextBox 7">
            <a:extLst>
              <a:ext uri="{FF2B5EF4-FFF2-40B4-BE49-F238E27FC236}">
                <a16:creationId xmlns:a16="http://schemas.microsoft.com/office/drawing/2014/main" id="{96BC0915-A19B-472A-4F44-0BAF0A5BE032}"/>
              </a:ext>
            </a:extLst>
          </p:cNvPr>
          <p:cNvSpPr txBox="1"/>
          <p:nvPr/>
        </p:nvSpPr>
        <p:spPr>
          <a:xfrm>
            <a:off x="1523124" y="1397679"/>
            <a:ext cx="8524125" cy="461665"/>
          </a:xfrm>
          <a:prstGeom prst="rect">
            <a:avLst/>
          </a:prstGeom>
          <a:no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In pairs. Ask about future house.</a:t>
            </a:r>
          </a:p>
        </p:txBody>
      </p:sp>
      <p:sp>
        <p:nvSpPr>
          <p:cNvPr id="27" name="Rounded Rectangle 15">
            <a:extLst>
              <a:ext uri="{FF2B5EF4-FFF2-40B4-BE49-F238E27FC236}">
                <a16:creationId xmlns:a16="http://schemas.microsoft.com/office/drawing/2014/main" id="{76BF188B-7C76-1F6A-F3DF-11EFD40304DC}"/>
              </a:ext>
            </a:extLst>
          </p:cNvPr>
          <p:cNvSpPr/>
          <p:nvPr/>
        </p:nvSpPr>
        <p:spPr>
          <a:xfrm>
            <a:off x="961376" y="1418365"/>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8" name="TextBox 16">
            <a:extLst>
              <a:ext uri="{FF2B5EF4-FFF2-40B4-BE49-F238E27FC236}">
                <a16:creationId xmlns:a16="http://schemas.microsoft.com/office/drawing/2014/main" id="{BF855DE7-D6D5-8D52-001B-416DBDAEB686}"/>
              </a:ext>
            </a:extLst>
          </p:cNvPr>
          <p:cNvSpPr txBox="1"/>
          <p:nvPr/>
        </p:nvSpPr>
        <p:spPr>
          <a:xfrm>
            <a:off x="1016250" y="133263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3">
            <a:extLst>
              <a:ext uri="{FF2B5EF4-FFF2-40B4-BE49-F238E27FC236}">
                <a16:creationId xmlns:a16="http://schemas.microsoft.com/office/drawing/2014/main" id="{3197182E-C98D-012F-EA84-2BEB5738DDD8}"/>
              </a:ext>
            </a:extLst>
          </p:cNvPr>
          <p:cNvSpPr txBox="1"/>
          <p:nvPr/>
        </p:nvSpPr>
        <p:spPr>
          <a:xfrm>
            <a:off x="221389" y="2363537"/>
            <a:ext cx="7472654" cy="3847207"/>
          </a:xfrm>
          <a:prstGeom prst="rect">
            <a:avLst/>
          </a:prstGeom>
          <a:noFill/>
        </p:spPr>
        <p:txBody>
          <a:bodyPr wrap="square" rtlCol="0">
            <a:spAutoFit/>
          </a:bodyPr>
          <a:lstStyle/>
          <a:p>
            <a:pPr>
              <a:spcBef>
                <a:spcPts val="600"/>
              </a:spcBef>
            </a:pPr>
            <a:r>
              <a:rPr lang="en-US" sz="3200" i="1" dirty="0">
                <a:solidFill>
                  <a:srgbClr val="C00000"/>
                </a:solidFill>
                <a:latin typeface="Calibri" panose="020F0502020204030204" pitchFamily="34" charset="0"/>
                <a:cs typeface="Calibri" panose="020F0502020204030204" pitchFamily="34" charset="0"/>
              </a:rPr>
              <a:t>1. What type of future house do you think it will be?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2. Where will it be?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3. What will it look like?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4. How many rooms will it have?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5. What appliances will it have and what will they help you to do?</a:t>
            </a:r>
            <a:endParaRPr lang="en-US" sz="3200" dirty="0">
              <a:latin typeface="Calibri" panose="020F0502020204030204" pitchFamily="34" charset="0"/>
              <a:cs typeface="Calibri" panose="020F0502020204030204" pitchFamily="34" charset="0"/>
            </a:endParaRPr>
          </a:p>
        </p:txBody>
      </p:sp>
      <p:pic>
        <p:nvPicPr>
          <p:cNvPr id="5" name="5 Minute Timer">
            <a:hlinkClick r:id="" action="ppaction://media"/>
            <a:extLst>
              <a:ext uri="{FF2B5EF4-FFF2-40B4-BE49-F238E27FC236}">
                <a16:creationId xmlns:a16="http://schemas.microsoft.com/office/drawing/2014/main" id="{FE8AC9DD-354E-6E02-C0F3-EF8930B34A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21365" y="216226"/>
            <a:ext cx="1887211" cy="1061556"/>
          </a:xfrm>
          <a:prstGeom prst="roundRect">
            <a:avLst>
              <a:gd name="adj" fmla="val 5439"/>
            </a:avLst>
          </a:prstGeom>
          <a:ln>
            <a:noFill/>
          </a:ln>
          <a:effectLst>
            <a:innerShdw blurRad="114300" dist="50800">
              <a:srgbClr val="000000">
                <a:alpha val="0"/>
              </a:srgbClr>
            </a:innerShdw>
          </a:effectLst>
        </p:spPr>
      </p:pic>
      <p:sp>
        <p:nvSpPr>
          <p:cNvPr id="7" name="Speech Bubble: Rectangle 1">
            <a:extLst>
              <a:ext uri="{FF2B5EF4-FFF2-40B4-BE49-F238E27FC236}">
                <a16:creationId xmlns:a16="http://schemas.microsoft.com/office/drawing/2014/main" id="{4076CD60-63ED-0005-3C3A-D3A871C33BC5}"/>
              </a:ext>
            </a:extLst>
          </p:cNvPr>
          <p:cNvSpPr/>
          <p:nvPr/>
        </p:nvSpPr>
        <p:spPr>
          <a:xfrm>
            <a:off x="7653732" y="1614457"/>
            <a:ext cx="2957767" cy="1201588"/>
          </a:xfrm>
          <a:prstGeom prst="wedgeRoundRectCallout">
            <a:avLst>
              <a:gd name="adj1" fmla="val -7247"/>
              <a:gd name="adj2" fmla="val 167655"/>
              <a:gd name="adj3" fmla="val 16667"/>
            </a:avLst>
          </a:prstGeom>
          <a:solidFill>
            <a:schemeClr val="bg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What type of future house do you think it will be?</a:t>
            </a:r>
          </a:p>
        </p:txBody>
      </p:sp>
      <p:sp>
        <p:nvSpPr>
          <p:cNvPr id="8" name="Speech Bubble: Rectangle 5">
            <a:extLst>
              <a:ext uri="{FF2B5EF4-FFF2-40B4-BE49-F238E27FC236}">
                <a16:creationId xmlns:a16="http://schemas.microsoft.com/office/drawing/2014/main" id="{1E5D6AAA-30AA-FEB0-3D5D-3EDED7587667}"/>
              </a:ext>
            </a:extLst>
          </p:cNvPr>
          <p:cNvSpPr/>
          <p:nvPr/>
        </p:nvSpPr>
        <p:spPr>
          <a:xfrm>
            <a:off x="9421365" y="3105436"/>
            <a:ext cx="2075543" cy="593536"/>
          </a:xfrm>
          <a:prstGeom prst="wedgeRoundRectCallout">
            <a:avLst>
              <a:gd name="adj1" fmla="val 27105"/>
              <a:gd name="adj2" fmla="val 97596"/>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It'll be a palace. </a:t>
            </a:r>
          </a:p>
        </p:txBody>
      </p:sp>
      <p:pic>
        <p:nvPicPr>
          <p:cNvPr id="9" name="Picture 9">
            <a:extLst>
              <a:ext uri="{FF2B5EF4-FFF2-40B4-BE49-F238E27FC236}">
                <a16:creationId xmlns:a16="http://schemas.microsoft.com/office/drawing/2014/main" id="{5CFA61BF-7FD4-2B82-6717-E6C734AFCD7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833" l="5292" r="94924">
                        <a14:foregroundMark x1="74946" y1="24583" x2="77970" y2="36111"/>
                        <a14:foregroundMark x1="77970" y1="36111" x2="78402" y2="36944"/>
                        <a14:foregroundMark x1="81857" y1="16944" x2="85313" y2="23611"/>
                        <a14:foregroundMark x1="70518" y1="19167" x2="86825" y2="21944"/>
                        <a14:foregroundMark x1="82613" y1="19722" x2="91253" y2="35972"/>
                        <a14:foregroundMark x1="84017" y1="47778" x2="88769" y2="73056"/>
                        <a14:foregroundMark x1="80562" y1="70278" x2="88661" y2="80000"/>
                        <a14:foregroundMark x1="88661" y1="80000" x2="88769" y2="80694"/>
                        <a14:foregroundMark x1="87257" y1="88056" x2="95140" y2="71528"/>
                        <a14:foregroundMark x1="87473" y1="55972" x2="87473" y2="49583"/>
                        <a14:foregroundMark x1="71706" y1="66111" x2="64039" y2="58889"/>
                        <a14:foregroundMark x1="74730" y1="72500" x2="71922" y2="66806"/>
                        <a14:foregroundMark x1="75918" y1="78194" x2="73218" y2="72778"/>
                        <a14:foregroundMark x1="86069" y1="95972" x2="88013" y2="86111"/>
                        <a14:foregroundMark x1="79590" y1="90000" x2="90713" y2="65833"/>
                        <a14:foregroundMark x1="36393" y1="62639" x2="35961" y2="58889"/>
                        <a14:foregroundMark x1="82073" y1="39167" x2="75378" y2="37500"/>
                        <a14:foregroundMark x1="87797" y1="59722" x2="90497" y2="62639"/>
                        <a14:foregroundMark x1="86825" y1="52500" x2="92441" y2="63611"/>
                        <a14:foregroundMark x1="10799" y1="60139" x2="5292" y2="66111"/>
                        <a14:foregroundMark x1="55184" y1="86806" x2="57883" y2="82639"/>
                        <a14:foregroundMark x1="53240" y1="87083" x2="64363" y2="80139"/>
                      </a14:backgroundRemoval>
                    </a14:imgEffect>
                  </a14:imgLayer>
                </a14:imgProps>
              </a:ext>
              <a:ext uri="{837473B0-CC2E-450A-ABE3-18F120FF3D39}">
                <a1611:picAttrSrcUrl xmlns:a1611="http://schemas.microsoft.com/office/drawing/2016/11/main" r:id="rId8"/>
              </a:ext>
            </a:extLst>
          </a:blip>
          <a:stretch>
            <a:fillRect/>
          </a:stretch>
        </p:blipFill>
        <p:spPr>
          <a:xfrm>
            <a:off x="8234285" y="3867880"/>
            <a:ext cx="3591062" cy="2792186"/>
          </a:xfrm>
          <a:prstGeom prst="rect">
            <a:avLst/>
          </a:prstGeom>
        </p:spPr>
      </p:pic>
    </p:spTree>
    <p:extLst>
      <p:ext uri="{BB962C8B-B14F-4D97-AF65-F5344CB8AC3E}">
        <p14:creationId xmlns:p14="http://schemas.microsoft.com/office/powerpoint/2010/main" val="366904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barn(inVertic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barn(inVertical)">
                                      <p:cBhvr>
                                        <p:cTn id="37" dur="500"/>
                                        <p:tgtEl>
                                          <p:spTgt spid="2">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5"/>
                </p:tgtEl>
              </p:cMediaNode>
            </p:video>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8" name="TextBox 7">
            <a:extLst>
              <a:ext uri="{FF2B5EF4-FFF2-40B4-BE49-F238E27FC236}">
                <a16:creationId xmlns:a16="http://schemas.microsoft.com/office/drawing/2014/main" id="{2DC83B3C-06FE-40A1-FAB8-821315F2FD69}"/>
              </a:ext>
            </a:extLst>
          </p:cNvPr>
          <p:cNvSpPr txBox="1"/>
          <p:nvPr/>
        </p:nvSpPr>
        <p:spPr>
          <a:xfrm>
            <a:off x="1132276" y="1294806"/>
            <a:ext cx="6773939" cy="892552"/>
          </a:xfrm>
          <a:prstGeom prst="rect">
            <a:avLst/>
          </a:prstGeom>
          <a:noFill/>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Students to work in groups and “build” their ideal future house.</a:t>
            </a:r>
          </a:p>
        </p:txBody>
      </p:sp>
      <p:sp>
        <p:nvSpPr>
          <p:cNvPr id="12" name="Rounded Rectangle 15">
            <a:extLst>
              <a:ext uri="{FF2B5EF4-FFF2-40B4-BE49-F238E27FC236}">
                <a16:creationId xmlns:a16="http://schemas.microsoft.com/office/drawing/2014/main" id="{658809A8-5B0F-7666-94E6-32481EE803EB}"/>
              </a:ext>
            </a:extLst>
          </p:cNvPr>
          <p:cNvSpPr/>
          <p:nvPr/>
        </p:nvSpPr>
        <p:spPr>
          <a:xfrm>
            <a:off x="629670" y="1363313"/>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5" name="TextBox 16">
            <a:extLst>
              <a:ext uri="{FF2B5EF4-FFF2-40B4-BE49-F238E27FC236}">
                <a16:creationId xmlns:a16="http://schemas.microsoft.com/office/drawing/2014/main" id="{83724C67-A7BE-2CEF-46EB-910D180070CD}"/>
              </a:ext>
            </a:extLst>
          </p:cNvPr>
          <p:cNvSpPr txBox="1"/>
          <p:nvPr/>
        </p:nvSpPr>
        <p:spPr>
          <a:xfrm>
            <a:off x="684544" y="127758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2" name="Rectangle: Rounded Corners 1">
            <a:extLst>
              <a:ext uri="{FF2B5EF4-FFF2-40B4-BE49-F238E27FC236}">
                <a16:creationId xmlns:a16="http://schemas.microsoft.com/office/drawing/2014/main" id="{44D4A5AB-9D0A-AB6B-5F8D-3C2C016BF79B}"/>
              </a:ext>
            </a:extLst>
          </p:cNvPr>
          <p:cNvSpPr/>
          <p:nvPr/>
        </p:nvSpPr>
        <p:spPr>
          <a:xfrm>
            <a:off x="3409405" y="83330"/>
            <a:ext cx="5388429" cy="865414"/>
          </a:xfrm>
          <a:prstGeom prst="roundRect">
            <a:avLst/>
          </a:prstGeom>
          <a:solidFill>
            <a:srgbClr val="5859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dk1"/>
              </a:buClr>
              <a:buSzPts val="4200"/>
            </a:pPr>
            <a:r>
              <a:rPr lang="en-US" sz="5400" b="1" dirty="0">
                <a:solidFill>
                  <a:schemeClr val="bg1"/>
                </a:solidFill>
                <a:latin typeface="Fjalla One"/>
              </a:rPr>
              <a:t>FUTURE HOUSE </a:t>
            </a:r>
          </a:p>
        </p:txBody>
      </p:sp>
      <p:sp>
        <p:nvSpPr>
          <p:cNvPr id="3" name="TextBox 2">
            <a:extLst>
              <a:ext uri="{FF2B5EF4-FFF2-40B4-BE49-F238E27FC236}">
                <a16:creationId xmlns:a16="http://schemas.microsoft.com/office/drawing/2014/main" id="{E0CC86EC-1F40-75AC-2F28-707E5178DC40}"/>
              </a:ext>
            </a:extLst>
          </p:cNvPr>
          <p:cNvSpPr txBox="1"/>
          <p:nvPr/>
        </p:nvSpPr>
        <p:spPr>
          <a:xfrm>
            <a:off x="1081580" y="2255865"/>
            <a:ext cx="5241162" cy="3709349"/>
          </a:xfrm>
          <a:prstGeom prst="rect">
            <a:avLst/>
          </a:prstGeom>
          <a:noFill/>
        </p:spPr>
        <p:txBody>
          <a:bodyPr wrap="square" rtlCol="0">
            <a:spAutoFit/>
          </a:bodyPr>
          <a:lstStyle/>
          <a:p>
            <a:pPr marL="285750" indent="-285750">
              <a:lnSpc>
                <a:spcPct val="150000"/>
              </a:lnSpc>
              <a:buFontTx/>
              <a:buChar char="-"/>
            </a:pPr>
            <a:r>
              <a:rPr lang="en-US" sz="3200" dirty="0">
                <a:latin typeface="Calibri" panose="020F0502020204030204" pitchFamily="34" charset="0"/>
                <a:cs typeface="Calibri" panose="020F0502020204030204" pitchFamily="34" charset="0"/>
              </a:rPr>
              <a:t>Groups of 6. </a:t>
            </a:r>
          </a:p>
          <a:p>
            <a:pPr marL="285750" indent="-285750">
              <a:lnSpc>
                <a:spcPct val="150000"/>
              </a:lnSpc>
              <a:buFontTx/>
              <a:buChar char="-"/>
            </a:pPr>
            <a:r>
              <a:rPr lang="en-US" sz="3200" dirty="0">
                <a:latin typeface="Calibri" panose="020F0502020204030204" pitchFamily="34" charset="0"/>
                <a:cs typeface="Calibri" panose="020F0502020204030204" pitchFamily="34" charset="0"/>
              </a:rPr>
              <a:t>Take turns and share about your future house </a:t>
            </a:r>
          </a:p>
          <a:p>
            <a:pPr marL="285750" indent="-285750">
              <a:lnSpc>
                <a:spcPct val="150000"/>
              </a:lnSpc>
              <a:buFontTx/>
              <a:buChar char="-"/>
            </a:pPr>
            <a:r>
              <a:rPr lang="en-US" sz="3200" dirty="0">
                <a:latin typeface="Calibri" panose="020F0502020204030204" pitchFamily="34" charset="0"/>
                <a:cs typeface="Calibri" panose="020F0502020204030204" pitchFamily="34" charset="0"/>
              </a:rPr>
              <a:t>The others DRAW the house you describe. </a:t>
            </a:r>
          </a:p>
        </p:txBody>
      </p:sp>
      <p:pic>
        <p:nvPicPr>
          <p:cNvPr id="4" name="Picture 2">
            <a:extLst>
              <a:ext uri="{FF2B5EF4-FFF2-40B4-BE49-F238E27FC236}">
                <a16:creationId xmlns:a16="http://schemas.microsoft.com/office/drawing/2014/main" id="{031B1D19-0B38-61E3-C1C0-C738D664CD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2" y="2705788"/>
            <a:ext cx="5318445" cy="3092846"/>
          </a:xfrm>
          <a:prstGeom prst="rect">
            <a:avLst/>
          </a:prstGeom>
          <a:noFill/>
          <a:extLst>
            <a:ext uri="{909E8E84-426E-40DD-AFC4-6F175D3DCCD1}">
              <a14:hiddenFill xmlns:a14="http://schemas.microsoft.com/office/drawing/2010/main">
                <a:solidFill>
                  <a:srgbClr val="FFFFFF"/>
                </a:solidFill>
              </a14:hiddenFill>
            </a:ext>
          </a:extLst>
        </p:spPr>
      </p:pic>
      <p:pic>
        <p:nvPicPr>
          <p:cNvPr id="5" name="5 Minute Timer">
            <a:hlinkClick r:id="" action="ppaction://media"/>
            <a:extLst>
              <a:ext uri="{FF2B5EF4-FFF2-40B4-BE49-F238E27FC236}">
                <a16:creationId xmlns:a16="http://schemas.microsoft.com/office/drawing/2014/main" id="{11C08A21-7138-DB90-0893-D00682E19B3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08143" y="250106"/>
            <a:ext cx="2601096" cy="1561001"/>
          </a:xfrm>
          <a:prstGeom prst="rect">
            <a:avLst/>
          </a:prstGeom>
        </p:spPr>
      </p:pic>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80664"/>
            <a:ext cx="1081531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628983" y="2321886"/>
            <a:ext cx="8590026" cy="2970685"/>
          </a:xfrm>
          <a:prstGeom prst="rect">
            <a:avLst/>
          </a:prstGeom>
          <a:noFill/>
        </p:spPr>
        <p:txBody>
          <a:bodyPr wrap="square" rtlCol="0">
            <a:spAutoFit/>
          </a:bodyPr>
          <a:lstStyle/>
          <a:p>
            <a:pPr>
              <a:lnSpc>
                <a:spcPct val="150000"/>
              </a:lnSpc>
            </a:pPr>
            <a:r>
              <a:rPr lang="en-US" sz="3200" dirty="0"/>
              <a:t>What have we learnt in this lesson?</a:t>
            </a:r>
          </a:p>
          <a:p>
            <a:pPr marL="457200" indent="-457200">
              <a:lnSpc>
                <a:spcPct val="150000"/>
              </a:lnSpc>
              <a:buFont typeface="Wingdings" panose="05000000000000000000" pitchFamily="2" charset="2"/>
              <a:buChar char="ü"/>
            </a:pPr>
            <a:r>
              <a:rPr lang="en-US" sz="3200" dirty="0"/>
              <a:t>Read for general information and specific information</a:t>
            </a:r>
          </a:p>
          <a:p>
            <a:pPr marL="457200" indent="-457200">
              <a:lnSpc>
                <a:spcPct val="150000"/>
              </a:lnSpc>
              <a:buFont typeface="Wingdings" panose="05000000000000000000" pitchFamily="2" charset="2"/>
              <a:buChar char="ü"/>
            </a:pPr>
            <a:r>
              <a:rPr lang="en-US" sz="3200" dirty="0"/>
              <a:t>Talk about different houses in the future</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075" y="2901468"/>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4043" y="1263301"/>
            <a:ext cx="10815315"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345176" y="2348164"/>
            <a:ext cx="8199733" cy="2499467"/>
          </a:xfrm>
          <a:prstGeom prst="rect">
            <a:avLst/>
          </a:prstGeom>
          <a:noFill/>
        </p:spPr>
        <p:txBody>
          <a:bodyPr wrap="square" rtlCol="0">
            <a:spAutoFit/>
          </a:bodyPr>
          <a:lstStyle/>
          <a:p>
            <a:pPr>
              <a:lnSpc>
                <a:spcPct val="150000"/>
              </a:lnSpc>
            </a:pPr>
            <a:r>
              <a:rPr lang="en-US" sz="3600" dirty="0"/>
              <a:t>- Do exercises in the workbook</a:t>
            </a:r>
          </a:p>
          <a:p>
            <a:pPr>
              <a:lnSpc>
                <a:spcPct val="150000"/>
              </a:lnSpc>
            </a:pPr>
            <a:r>
              <a:rPr lang="en-US" sz="3600" dirty="0"/>
              <a:t>- Write some sentences to describe your future house, at least 3 classmates.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8252" y="2348164"/>
            <a:ext cx="3407676" cy="3407676"/>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1203" y="0"/>
            <a:ext cx="9095102" cy="6858000"/>
          </a:xfrm>
        </p:spPr>
      </p:pic>
      <p:grpSp>
        <p:nvGrpSpPr>
          <p:cNvPr id="16" name="Group 15"/>
          <p:cNvGrpSpPr/>
          <p:nvPr/>
        </p:nvGrpSpPr>
        <p:grpSpPr>
          <a:xfrm>
            <a:off x="2949901" y="3510328"/>
            <a:ext cx="6869145" cy="1877988"/>
            <a:chOff x="2949901" y="3510328"/>
            <a:chExt cx="6869145" cy="1877988"/>
          </a:xfrm>
        </p:grpSpPr>
        <p:pic>
          <p:nvPicPr>
            <p:cNvPr id="10" name="Picture 9">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820" y="3510790"/>
              <a:ext cx="1327361" cy="187707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1" name="Picture 10">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901" y="3510330"/>
              <a:ext cx="1319185"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2" name="Picture 11">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236" y="3514195"/>
              <a:ext cx="1323683" cy="1870317"/>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9934" y="3510328"/>
              <a:ext cx="1329112" cy="1877988"/>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8654" y="3510329"/>
              <a:ext cx="1329112"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grpSp>
      <p:sp>
        <p:nvSpPr>
          <p:cNvPr id="15" name="Rectangle 14"/>
          <p:cNvSpPr/>
          <p:nvPr/>
        </p:nvSpPr>
        <p:spPr>
          <a:xfrm>
            <a:off x="2949901" y="5654655"/>
            <a:ext cx="6529711" cy="707886"/>
          </a:xfrm>
          <a:prstGeom prst="rect">
            <a:avLst/>
          </a:prstGeom>
        </p:spPr>
        <p:txBody>
          <a:bodyPr wrap="square">
            <a:spAutoFit/>
          </a:bodyPr>
          <a:lstStyle/>
          <a:p>
            <a:pPr algn="ctr"/>
            <a:r>
              <a:rPr lang="en-GB" sz="2000" b="1" dirty="0">
                <a:latin typeface="Calibri" panose="020F0502020204030204" pitchFamily="34" charset="0"/>
              </a:rPr>
              <a:t>Website: </a:t>
            </a:r>
            <a:r>
              <a:rPr lang="en-GB" sz="2000" b="1" i="1" dirty="0" err="1">
                <a:latin typeface="Calibri" panose="020F0502020204030204" pitchFamily="34" charset="0"/>
              </a:rPr>
              <a:t>hoclieu.vn</a:t>
            </a:r>
            <a:endParaRPr lang="en-GB" sz="2000" dirty="0"/>
          </a:p>
          <a:p>
            <a:pPr algn="ctr"/>
            <a:r>
              <a:rPr lang="en-GB" sz="2000" b="1" dirty="0" err="1">
                <a:latin typeface="Calibri" panose="020F0502020204030204" pitchFamily="34" charset="0"/>
              </a:rPr>
              <a:t>Fanpage</a:t>
            </a:r>
            <a:r>
              <a:rPr lang="en-GB" sz="2000" b="1" dirty="0">
                <a:latin typeface="Calibri" panose="020F0502020204030204" pitchFamily="34" charset="0"/>
              </a:rPr>
              <a:t>: </a:t>
            </a:r>
            <a:r>
              <a:rPr lang="en-GB" sz="2000" b="1" i="1" dirty="0" err="1">
                <a:latin typeface="Calibri" panose="020F0502020204030204" pitchFamily="34" charset="0"/>
              </a:rPr>
              <a:t>facebook.com</a:t>
            </a:r>
            <a:r>
              <a:rPr lang="en-GB" sz="2000" b="1" i="1" dirty="0">
                <a:latin typeface="Calibri" panose="020F0502020204030204" pitchFamily="34" charset="0"/>
              </a:rPr>
              <a:t>/</a:t>
            </a:r>
            <a:r>
              <a:rPr lang="en-GB" sz="2000" b="1" i="1" dirty="0" err="1">
                <a:latin typeface="Calibri" panose="020F0502020204030204" pitchFamily="34" charset="0"/>
              </a:rPr>
              <a:t>www.tienganhglobalsuccess.vn</a:t>
            </a:r>
            <a:r>
              <a:rPr lang="en-GB" sz="2000" b="1" i="1" dirty="0">
                <a:latin typeface="Calibri" panose="020F0502020204030204" pitchFamily="34" charset="0"/>
              </a:rPr>
              <a:t>/</a:t>
            </a:r>
            <a:endParaRPr lang="en-GB" sz="2000" dirty="0"/>
          </a:p>
        </p:txBody>
      </p:sp>
    </p:spTree>
    <p:extLst>
      <p:ext uri="{BB962C8B-B14F-4D97-AF65-F5344CB8AC3E}">
        <p14:creationId xmlns:p14="http://schemas.microsoft.com/office/powerpoint/2010/main" val="34679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983212" y="11803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a typeface="Adobe Gothic Std B" panose="020B0800000000000000" pitchFamily="34" charset="-128"/>
              </a:rPr>
              <a:t>WARM-UP</a:t>
            </a:r>
            <a:endParaRPr lang="en-GB" sz="2000" b="1" dirty="0">
              <a:solidFill>
                <a:schemeClr val="bg1"/>
              </a:solidFill>
              <a:ea typeface="Adobe Gothic Std B" panose="020B0800000000000000" pitchFamily="34" charset="-128"/>
            </a:endParaRPr>
          </a:p>
        </p:txBody>
      </p:sp>
      <p:sp>
        <p:nvSpPr>
          <p:cNvPr id="17" name="Rounded Rectangle 16"/>
          <p:cNvSpPr/>
          <p:nvPr/>
        </p:nvSpPr>
        <p:spPr>
          <a:xfrm>
            <a:off x="2819126" y="2861954"/>
            <a:ext cx="1835914" cy="61760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READING</a:t>
            </a:r>
            <a:endParaRPr lang="en-GB" sz="2000" b="1" dirty="0">
              <a:solidFill>
                <a:schemeClr val="bg1"/>
              </a:solidFill>
            </a:endParaRPr>
          </a:p>
        </p:txBody>
      </p:sp>
      <p:sp>
        <p:nvSpPr>
          <p:cNvPr id="18" name="Rounded Rectangle 17"/>
          <p:cNvSpPr/>
          <p:nvPr/>
        </p:nvSpPr>
        <p:spPr>
          <a:xfrm>
            <a:off x="811105" y="4420326"/>
            <a:ext cx="1835914" cy="60144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SPEAKING</a:t>
            </a:r>
            <a:endParaRPr lang="en-GB" sz="2000" b="1" dirty="0">
              <a:solidFill>
                <a:schemeClr val="bg1"/>
              </a:solidFill>
            </a:endParaRPr>
          </a:p>
        </p:txBody>
      </p:sp>
      <p:sp>
        <p:nvSpPr>
          <p:cNvPr id="19" name="Rounded Rectangle 18"/>
          <p:cNvSpPr/>
          <p:nvPr/>
        </p:nvSpPr>
        <p:spPr>
          <a:xfrm>
            <a:off x="2647018" y="5751744"/>
            <a:ext cx="2008021" cy="60144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CONSOLIDATION</a:t>
            </a:r>
            <a:endParaRPr lang="en-GB" sz="2000" b="1" dirty="0">
              <a:solidFill>
                <a:schemeClr val="bg1"/>
              </a:solidFill>
            </a:endParaRPr>
          </a:p>
        </p:txBody>
      </p:sp>
      <p:sp>
        <p:nvSpPr>
          <p:cNvPr id="20" name="Rectangle 19"/>
          <p:cNvSpPr/>
          <p:nvPr/>
        </p:nvSpPr>
        <p:spPr>
          <a:xfrm>
            <a:off x="5324795" y="1141066"/>
            <a:ext cx="5890894" cy="618004"/>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Game: True or False</a:t>
            </a:r>
          </a:p>
        </p:txBody>
      </p:sp>
      <p:sp>
        <p:nvSpPr>
          <p:cNvPr id="22" name="Rectangle 21"/>
          <p:cNvSpPr/>
          <p:nvPr/>
        </p:nvSpPr>
        <p:spPr>
          <a:xfrm>
            <a:off x="5317452" y="1950884"/>
            <a:ext cx="5905580" cy="2105312"/>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Look and discuss. </a:t>
            </a:r>
          </a:p>
          <a:p>
            <a:pPr marL="285750" marR="0" indent="-285750">
              <a:spcBef>
                <a:spcPts val="0"/>
              </a:spcBef>
              <a:spcAft>
                <a:spcPts val="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Vocabulary</a:t>
            </a:r>
          </a:p>
          <a:p>
            <a:pPr marL="285750" marR="0" indent="-285750">
              <a:spcBef>
                <a:spcPts val="0"/>
              </a:spcBef>
              <a:spcAft>
                <a:spcPts val="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2: Read and match.</a:t>
            </a:r>
          </a:p>
          <a:p>
            <a:pPr marL="285750" marR="0" indent="-285750">
              <a:spcBef>
                <a:spcPts val="0"/>
              </a:spcBef>
              <a:spcAft>
                <a:spcPts val="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Read and choose the correct answer.</a:t>
            </a:r>
          </a:p>
        </p:txBody>
      </p:sp>
      <p:cxnSp>
        <p:nvCxnSpPr>
          <p:cNvPr id="24" name="Curved Connector 23"/>
          <p:cNvCxnSpPr>
            <a:stCxn id="16" idx="3"/>
            <a:endCxn id="17" idx="0"/>
          </p:cNvCxnSpPr>
          <p:nvPr/>
        </p:nvCxnSpPr>
        <p:spPr>
          <a:xfrm>
            <a:off x="2819126" y="1486453"/>
            <a:ext cx="917957" cy="1375501"/>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29062" y="3170758"/>
            <a:ext cx="1090064" cy="1249568"/>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647019" y="4721050"/>
            <a:ext cx="1004010" cy="1030694"/>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p:cNvSpPr/>
          <p:nvPr/>
        </p:nvSpPr>
        <p:spPr>
          <a:xfrm>
            <a:off x="5362671" y="5599077"/>
            <a:ext cx="5890894" cy="845902"/>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solidFill>
                  <a:schemeClr val="tx1"/>
                </a:solidFill>
              </a:rPr>
              <a:t>Wrap-up</a:t>
            </a:r>
          </a:p>
          <a:p>
            <a:pPr marL="285750" indent="-285750">
              <a:buFont typeface="Arial" panose="020B0604020202020204" pitchFamily="34" charset="0"/>
              <a:buChar char="•"/>
            </a:pPr>
            <a:r>
              <a:rPr lang="en-US" sz="2400" dirty="0">
                <a:solidFill>
                  <a:schemeClr val="tx1"/>
                </a:solidFill>
              </a:rPr>
              <a:t>Homework</a:t>
            </a:r>
            <a:endParaRPr lang="en-GB" sz="2400" dirty="0">
              <a:solidFill>
                <a:schemeClr val="tx1"/>
              </a:solidFill>
            </a:endParaRPr>
          </a:p>
        </p:txBody>
      </p:sp>
      <p:sp>
        <p:nvSpPr>
          <p:cNvPr id="32" name="Rounded Rectangle 31"/>
          <p:cNvSpPr/>
          <p:nvPr/>
        </p:nvSpPr>
        <p:spPr>
          <a:xfrm>
            <a:off x="3564976" y="251696"/>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151494" y="296030"/>
            <a:ext cx="5395266" cy="523220"/>
          </a:xfrm>
          <a:prstGeom prst="rect">
            <a:avLst/>
          </a:prstGeom>
          <a:noFill/>
        </p:spPr>
        <p:txBody>
          <a:bodyPr wrap="square" rtlCol="0">
            <a:spAutoFit/>
          </a:bodyPr>
          <a:lstStyle/>
          <a:p>
            <a:r>
              <a:rPr lang="en-US" sz="2800" b="1" dirty="0">
                <a:solidFill>
                  <a:schemeClr val="bg1"/>
                </a:solidFill>
              </a:rPr>
              <a:t>LESSON 5: SKILLS 1</a:t>
            </a: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sp>
        <p:nvSpPr>
          <p:cNvPr id="13" name="Rectangle 22">
            <a:extLst>
              <a:ext uri="{FF2B5EF4-FFF2-40B4-BE49-F238E27FC236}">
                <a16:creationId xmlns:a16="http://schemas.microsoft.com/office/drawing/2014/main" id="{589C3DFE-FC98-2051-D42D-C34A35AA1AFE}"/>
              </a:ext>
            </a:extLst>
          </p:cNvPr>
          <p:cNvSpPr/>
          <p:nvPr/>
        </p:nvSpPr>
        <p:spPr>
          <a:xfrm>
            <a:off x="5342873" y="4222421"/>
            <a:ext cx="5893861" cy="1028859"/>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Task 4: ﻿Ask and answer. </a:t>
            </a:r>
          </a:p>
          <a:p>
            <a:pPr marL="285750" marR="0" indent="-285750">
              <a:spcBef>
                <a:spcPts val="0"/>
              </a:spcBef>
              <a:spcAft>
                <a:spcPts val="0"/>
              </a:spcAf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Task 5: Discussion.</a:t>
            </a:r>
          </a:p>
        </p:txBody>
      </p:sp>
    </p:spTree>
    <p:extLst>
      <p:ext uri="{BB962C8B-B14F-4D97-AF65-F5344CB8AC3E}">
        <p14:creationId xmlns:p14="http://schemas.microsoft.com/office/powerpoint/2010/main" val="658201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a:extLst>
              <a:ext uri="{FF2B5EF4-FFF2-40B4-BE49-F238E27FC236}">
                <a16:creationId xmlns:a16="http://schemas.microsoft.com/office/drawing/2014/main" id="{18AC8E79-ECD6-4F34-BE5A-9F5E850E8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2BE1BB-2AB2-4D7E-9E27-8D245181B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A1615C-2156-4B15-BF3E-39794B37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80997"/>
            <a:ext cx="5378624" cy="6402614"/>
            <a:chOff x="-19221" y="197691"/>
            <a:chExt cx="5378624" cy="6402614"/>
          </a:xfrm>
        </p:grpSpPr>
        <p:sp>
          <p:nvSpPr>
            <p:cNvPr id="23" name="Freeform: Shape 22">
              <a:extLst>
                <a:ext uri="{FF2B5EF4-FFF2-40B4-BE49-F238E27FC236}">
                  <a16:creationId xmlns:a16="http://schemas.microsoft.com/office/drawing/2014/main" id="{D0AAA4B8-4E08-4663-9835-BA403F00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B4869D1-3E13-4881-A292-2F38ECC07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FEDB7CE-BB3D-4A0D-A73F-3117044F3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A6E0C6E1-7FBF-471E-849C-A54AF1D41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B2BFAA38-D910-41AD-BBED-0608E4AE7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4" name="TextBox 3">
            <a:extLst>
              <a:ext uri="{FF2B5EF4-FFF2-40B4-BE49-F238E27FC236}">
                <a16:creationId xmlns:a16="http://schemas.microsoft.com/office/drawing/2014/main" id="{90A3E95A-3D5D-4E3E-A00D-CA3CAC576081}"/>
              </a:ext>
            </a:extLst>
          </p:cNvPr>
          <p:cNvSpPr txBox="1"/>
          <p:nvPr/>
        </p:nvSpPr>
        <p:spPr>
          <a:xfrm>
            <a:off x="5877709" y="2155946"/>
            <a:ext cx="5682431" cy="707886"/>
          </a:xfrm>
          <a:prstGeom prst="rect">
            <a:avLst/>
          </a:prstGeom>
          <a:noFill/>
        </p:spPr>
        <p:txBody>
          <a:bodyPr wrap="square" rtlCol="0">
            <a:spAutoFit/>
          </a:bodyPr>
          <a:lstStyle/>
          <a:p>
            <a:pPr algn="ctr"/>
            <a:r>
              <a:rPr lang="en-US" sz="4000" b="1" dirty="0"/>
              <a:t>Look at the picture</a:t>
            </a:r>
          </a:p>
        </p:txBody>
      </p:sp>
      <p:sp>
        <p:nvSpPr>
          <p:cNvPr id="5" name="TextBox 4">
            <a:extLst>
              <a:ext uri="{FF2B5EF4-FFF2-40B4-BE49-F238E27FC236}">
                <a16:creationId xmlns:a16="http://schemas.microsoft.com/office/drawing/2014/main" id="{337A5E1E-3CA0-4464-8CDD-31E8FAFCE4DB}"/>
              </a:ext>
            </a:extLst>
          </p:cNvPr>
          <p:cNvSpPr txBox="1"/>
          <p:nvPr/>
        </p:nvSpPr>
        <p:spPr>
          <a:xfrm>
            <a:off x="462216" y="3635143"/>
            <a:ext cx="3331161" cy="1754326"/>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TRUE OR FALSE</a:t>
            </a:r>
          </a:p>
        </p:txBody>
      </p:sp>
      <p:sp>
        <p:nvSpPr>
          <p:cNvPr id="3" name="TextBox 3">
            <a:extLst>
              <a:ext uri="{FF2B5EF4-FFF2-40B4-BE49-F238E27FC236}">
                <a16:creationId xmlns:a16="http://schemas.microsoft.com/office/drawing/2014/main" id="{F7146FD2-C216-9060-EBC5-C1C3B686D195}"/>
              </a:ext>
            </a:extLst>
          </p:cNvPr>
          <p:cNvSpPr txBox="1"/>
          <p:nvPr/>
        </p:nvSpPr>
        <p:spPr>
          <a:xfrm>
            <a:off x="5877710" y="3744826"/>
            <a:ext cx="5682431" cy="707886"/>
          </a:xfrm>
          <a:prstGeom prst="rect">
            <a:avLst/>
          </a:prstGeom>
          <a:noFill/>
        </p:spPr>
        <p:txBody>
          <a:bodyPr wrap="square" rtlCol="0">
            <a:spAutoFit/>
          </a:bodyPr>
          <a:lstStyle/>
          <a:p>
            <a:pPr algn="ctr"/>
            <a:r>
              <a:rPr lang="en-US" sz="4000" b="1" dirty="0"/>
              <a:t>Work in pairs</a:t>
            </a:r>
          </a:p>
        </p:txBody>
      </p:sp>
      <p:sp>
        <p:nvSpPr>
          <p:cNvPr id="8" name="TextBox 3">
            <a:extLst>
              <a:ext uri="{FF2B5EF4-FFF2-40B4-BE49-F238E27FC236}">
                <a16:creationId xmlns:a16="http://schemas.microsoft.com/office/drawing/2014/main" id="{D67ED8AF-2F13-666A-58B9-5CD13FE1FDDE}"/>
              </a:ext>
            </a:extLst>
          </p:cNvPr>
          <p:cNvSpPr txBox="1"/>
          <p:nvPr/>
        </p:nvSpPr>
        <p:spPr>
          <a:xfrm>
            <a:off x="5781284" y="5112974"/>
            <a:ext cx="6153417" cy="1323439"/>
          </a:xfrm>
          <a:prstGeom prst="rect">
            <a:avLst/>
          </a:prstGeom>
          <a:noFill/>
        </p:spPr>
        <p:txBody>
          <a:bodyPr wrap="square" rtlCol="0">
            <a:spAutoFit/>
          </a:bodyPr>
          <a:lstStyle/>
          <a:p>
            <a:pPr algn="ctr"/>
            <a:r>
              <a:rPr lang="en-US" sz="4000" b="1" dirty="0"/>
              <a:t>Decide whether these statements are true or false</a:t>
            </a:r>
          </a:p>
        </p:txBody>
      </p:sp>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a:extLst>
              <a:ext uri="{FF2B5EF4-FFF2-40B4-BE49-F238E27FC236}">
                <a16:creationId xmlns:a16="http://schemas.microsoft.com/office/drawing/2014/main" id="{337A5E1E-3CA0-4464-8CDD-31E8FAFCE4DB}"/>
              </a:ext>
            </a:extLst>
          </p:cNvPr>
          <p:cNvSpPr txBox="1"/>
          <p:nvPr/>
        </p:nvSpPr>
        <p:spPr>
          <a:xfrm>
            <a:off x="494154" y="1191561"/>
            <a:ext cx="5682431"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TRUE OR FALSE</a:t>
            </a:r>
          </a:p>
        </p:txBody>
      </p:sp>
      <p:pic>
        <p:nvPicPr>
          <p:cNvPr id="2" name="Picture 2">
            <a:extLst>
              <a:ext uri="{FF2B5EF4-FFF2-40B4-BE49-F238E27FC236}">
                <a16:creationId xmlns:a16="http://schemas.microsoft.com/office/drawing/2014/main" id="{30D30C29-A4B6-0D7D-FB52-95AFE23EBB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7" r="4717"/>
          <a:stretch/>
        </p:blipFill>
        <p:spPr bwMode="auto">
          <a:xfrm>
            <a:off x="221400" y="2319227"/>
            <a:ext cx="6122068" cy="37804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7CC0DB71-1496-964B-3CCF-ECBCB9D8F246}"/>
              </a:ext>
            </a:extLst>
          </p:cNvPr>
          <p:cNvSpPr txBox="1"/>
          <p:nvPr/>
        </p:nvSpPr>
        <p:spPr>
          <a:xfrm>
            <a:off x="6431727" y="1302332"/>
            <a:ext cx="5266119" cy="5196166"/>
          </a:xfrm>
          <a:prstGeom prst="rect">
            <a:avLst/>
          </a:prstGeom>
          <a:noFill/>
        </p:spPr>
        <p:txBody>
          <a:bodyPr wrap="square" rtlCol="0">
            <a:spAutoFit/>
          </a:bodyPr>
          <a:lstStyle/>
          <a:p>
            <a:pPr>
              <a:lnSpc>
                <a:spcPct val="150000"/>
              </a:lnSpc>
            </a:pPr>
            <a:r>
              <a:rPr lang="en-US" sz="2800" b="1" dirty="0"/>
              <a:t>1. The house will be surrounded by a jungle. </a:t>
            </a:r>
          </a:p>
          <a:p>
            <a:pPr>
              <a:lnSpc>
                <a:spcPct val="150000"/>
              </a:lnSpc>
            </a:pPr>
            <a:r>
              <a:rPr lang="en-US" sz="2800" b="1" dirty="0"/>
              <a:t>2. Robots will help to do the housework. </a:t>
            </a:r>
          </a:p>
          <a:p>
            <a:pPr>
              <a:lnSpc>
                <a:spcPct val="150000"/>
              </a:lnSpc>
            </a:pPr>
            <a:r>
              <a:rPr lang="en-US" sz="2800" b="1" dirty="0"/>
              <a:t>3. There will be an UFO on the roof. </a:t>
            </a:r>
          </a:p>
          <a:p>
            <a:pPr>
              <a:lnSpc>
                <a:spcPct val="150000"/>
              </a:lnSpc>
            </a:pPr>
            <a:r>
              <a:rPr lang="en-US" sz="2800" b="1" dirty="0"/>
              <a:t>4. There will be a swimming pool in the house.</a:t>
            </a:r>
          </a:p>
        </p:txBody>
      </p:sp>
      <p:sp>
        <p:nvSpPr>
          <p:cNvPr id="7" name="Hình chữ nhật 6">
            <a:extLst>
              <a:ext uri="{FF2B5EF4-FFF2-40B4-BE49-F238E27FC236}">
                <a16:creationId xmlns:a16="http://schemas.microsoft.com/office/drawing/2014/main" id="{05D0D97C-7C0F-8570-D7AC-7C51C1444E07}"/>
              </a:ext>
            </a:extLst>
          </p:cNvPr>
          <p:cNvSpPr/>
          <p:nvPr/>
        </p:nvSpPr>
        <p:spPr>
          <a:xfrm>
            <a:off x="8301720" y="1965284"/>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rgbClr val="FF0000"/>
                </a:solidFill>
                <a:effectLst/>
              </a:rPr>
              <a:t>F</a:t>
            </a:r>
          </a:p>
        </p:txBody>
      </p:sp>
      <p:sp>
        <p:nvSpPr>
          <p:cNvPr id="9" name="Hình chữ nhật 8">
            <a:extLst>
              <a:ext uri="{FF2B5EF4-FFF2-40B4-BE49-F238E27FC236}">
                <a16:creationId xmlns:a16="http://schemas.microsoft.com/office/drawing/2014/main" id="{278D12A7-6C76-7ED7-CF76-4FE2CA63B13C}"/>
              </a:ext>
            </a:extLst>
          </p:cNvPr>
          <p:cNvSpPr/>
          <p:nvPr/>
        </p:nvSpPr>
        <p:spPr>
          <a:xfrm>
            <a:off x="8301719" y="3194436"/>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rgbClr val="FF0000"/>
                </a:solidFill>
                <a:effectLst/>
              </a:rPr>
              <a:t>T</a:t>
            </a:r>
          </a:p>
        </p:txBody>
      </p:sp>
      <p:sp>
        <p:nvSpPr>
          <p:cNvPr id="10" name="Hình chữ nhật 9">
            <a:extLst>
              <a:ext uri="{FF2B5EF4-FFF2-40B4-BE49-F238E27FC236}">
                <a16:creationId xmlns:a16="http://schemas.microsoft.com/office/drawing/2014/main" id="{DC2E3FD4-4147-369F-983E-7265FEF05CD0}"/>
              </a:ext>
            </a:extLst>
          </p:cNvPr>
          <p:cNvSpPr/>
          <p:nvPr/>
        </p:nvSpPr>
        <p:spPr>
          <a:xfrm>
            <a:off x="7286958" y="4543734"/>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rgbClr val="FF0000"/>
                </a:solidFill>
                <a:effectLst/>
              </a:rPr>
              <a:t>F</a:t>
            </a:r>
          </a:p>
        </p:txBody>
      </p:sp>
      <p:sp>
        <p:nvSpPr>
          <p:cNvPr id="11" name="Hình chữ nhật 10">
            <a:extLst>
              <a:ext uri="{FF2B5EF4-FFF2-40B4-BE49-F238E27FC236}">
                <a16:creationId xmlns:a16="http://schemas.microsoft.com/office/drawing/2014/main" id="{7374934B-0C82-C50B-EE03-7158B5FA1E33}"/>
              </a:ext>
            </a:extLst>
          </p:cNvPr>
          <p:cNvSpPr/>
          <p:nvPr/>
        </p:nvSpPr>
        <p:spPr>
          <a:xfrm>
            <a:off x="8499836" y="5893031"/>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rgbClr val="FF0000"/>
                </a:solidFill>
                <a:effectLst/>
              </a:rPr>
              <a:t>T</a:t>
            </a:r>
          </a:p>
        </p:txBody>
      </p:sp>
    </p:spTree>
    <p:extLst>
      <p:ext uri="{BB962C8B-B14F-4D97-AF65-F5344CB8AC3E}">
        <p14:creationId xmlns:p14="http://schemas.microsoft.com/office/powerpoint/2010/main" val="111416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7620" y="-7620"/>
            <a:ext cx="12192000" cy="1083309"/>
            <a:chOff x="7620" y="-7620"/>
            <a:chExt cx="12192000" cy="1083309"/>
          </a:xfrm>
        </p:grpSpPr>
        <p:sp>
          <p:nvSpPr>
            <p:cNvPr id="29" name="Round Single Corner Rectangle 2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 Single Corner Rectangle 3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pic>
        <p:nvPicPr>
          <p:cNvPr id="2" name="Picture 2">
            <a:extLst>
              <a:ext uri="{FF2B5EF4-FFF2-40B4-BE49-F238E27FC236}">
                <a16:creationId xmlns:a16="http://schemas.microsoft.com/office/drawing/2014/main" id="{1E04D95C-4106-9296-B0F6-38C23AE12F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7" r="4717"/>
          <a:stretch/>
        </p:blipFill>
        <p:spPr bwMode="auto">
          <a:xfrm>
            <a:off x="6445082" y="1739156"/>
            <a:ext cx="5576737" cy="3443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91B401-BD2C-A217-9EC3-374608CCCEFE}"/>
              </a:ext>
            </a:extLst>
          </p:cNvPr>
          <p:cNvSpPr txBox="1"/>
          <p:nvPr/>
        </p:nvSpPr>
        <p:spPr>
          <a:xfrm>
            <a:off x="470370" y="1741850"/>
            <a:ext cx="6082114"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1. What type of house do you think it is?</a:t>
            </a:r>
          </a:p>
        </p:txBody>
      </p:sp>
      <p:sp>
        <p:nvSpPr>
          <p:cNvPr id="4" name="TextBox 4">
            <a:extLst>
              <a:ext uri="{FF2B5EF4-FFF2-40B4-BE49-F238E27FC236}">
                <a16:creationId xmlns:a16="http://schemas.microsoft.com/office/drawing/2014/main" id="{50DD9802-CB2D-FADC-057F-81FB24DF4CDB}"/>
              </a:ext>
            </a:extLst>
          </p:cNvPr>
          <p:cNvSpPr txBox="1"/>
          <p:nvPr/>
        </p:nvSpPr>
        <p:spPr>
          <a:xfrm>
            <a:off x="470370" y="2663896"/>
            <a:ext cx="5518498"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2. Where do you think the house is? </a:t>
            </a:r>
          </a:p>
        </p:txBody>
      </p:sp>
      <p:sp>
        <p:nvSpPr>
          <p:cNvPr id="5" name="TextBox 5">
            <a:extLst>
              <a:ext uri="{FF2B5EF4-FFF2-40B4-BE49-F238E27FC236}">
                <a16:creationId xmlns:a16="http://schemas.microsoft.com/office/drawing/2014/main" id="{C2A3C757-8EFD-344D-E78C-F7FB6EE298AC}"/>
              </a:ext>
            </a:extLst>
          </p:cNvPr>
          <p:cNvSpPr txBox="1"/>
          <p:nvPr/>
        </p:nvSpPr>
        <p:spPr>
          <a:xfrm>
            <a:off x="470370" y="3669004"/>
            <a:ext cx="5974713"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3. What can you see around the house?</a:t>
            </a:r>
          </a:p>
        </p:txBody>
      </p:sp>
      <p:sp>
        <p:nvSpPr>
          <p:cNvPr id="6" name="TextBox 6">
            <a:extLst>
              <a:ext uri="{FF2B5EF4-FFF2-40B4-BE49-F238E27FC236}">
                <a16:creationId xmlns:a16="http://schemas.microsoft.com/office/drawing/2014/main" id="{862522DB-15A3-45D5-D2A5-C929E58FCCED}"/>
              </a:ext>
            </a:extLst>
          </p:cNvPr>
          <p:cNvSpPr txBox="1"/>
          <p:nvPr/>
        </p:nvSpPr>
        <p:spPr>
          <a:xfrm>
            <a:off x="525244" y="5266503"/>
            <a:ext cx="5192447"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4. What can you see in the house?</a:t>
            </a:r>
          </a:p>
        </p:txBody>
      </p:sp>
      <p:sp>
        <p:nvSpPr>
          <p:cNvPr id="7" name="TextBox 7">
            <a:extLst>
              <a:ext uri="{FF2B5EF4-FFF2-40B4-BE49-F238E27FC236}">
                <a16:creationId xmlns:a16="http://schemas.microsoft.com/office/drawing/2014/main" id="{E31BD2AB-7116-3A5F-B399-DEC57265D9D7}"/>
              </a:ext>
            </a:extLst>
          </p:cNvPr>
          <p:cNvSpPr txBox="1"/>
          <p:nvPr/>
        </p:nvSpPr>
        <p:spPr>
          <a:xfrm>
            <a:off x="598302" y="2239629"/>
            <a:ext cx="1863989"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It’s a villa. </a:t>
            </a:r>
          </a:p>
        </p:txBody>
      </p:sp>
      <p:sp>
        <p:nvSpPr>
          <p:cNvPr id="8" name="TextBox 9">
            <a:extLst>
              <a:ext uri="{FF2B5EF4-FFF2-40B4-BE49-F238E27FC236}">
                <a16:creationId xmlns:a16="http://schemas.microsoft.com/office/drawing/2014/main" id="{F260F487-714D-0A5D-CEDF-2993DD17376B}"/>
              </a:ext>
            </a:extLst>
          </p:cNvPr>
          <p:cNvSpPr txBox="1"/>
          <p:nvPr/>
        </p:nvSpPr>
        <p:spPr>
          <a:xfrm>
            <a:off x="598302" y="3129515"/>
            <a:ext cx="2758996"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It’s on an island.</a:t>
            </a:r>
          </a:p>
        </p:txBody>
      </p:sp>
      <p:sp>
        <p:nvSpPr>
          <p:cNvPr id="9" name="TextBox 10">
            <a:extLst>
              <a:ext uri="{FF2B5EF4-FFF2-40B4-BE49-F238E27FC236}">
                <a16:creationId xmlns:a16="http://schemas.microsoft.com/office/drawing/2014/main" id="{D0D39FB3-CB70-A67D-79EE-C3550046F7F1}"/>
              </a:ext>
            </a:extLst>
          </p:cNvPr>
          <p:cNvSpPr txBox="1"/>
          <p:nvPr/>
        </p:nvSpPr>
        <p:spPr>
          <a:xfrm>
            <a:off x="546998" y="4226577"/>
            <a:ext cx="5490734" cy="954107"/>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A helicopter, trees, a garden, a swimming pool, blue sea.</a:t>
            </a:r>
          </a:p>
        </p:txBody>
      </p:sp>
      <p:sp>
        <p:nvSpPr>
          <p:cNvPr id="10" name="TextBox 11">
            <a:extLst>
              <a:ext uri="{FF2B5EF4-FFF2-40B4-BE49-F238E27FC236}">
                <a16:creationId xmlns:a16="http://schemas.microsoft.com/office/drawing/2014/main" id="{951215DA-1C9E-C7D1-2FB4-96AA47724BA9}"/>
              </a:ext>
            </a:extLst>
          </p:cNvPr>
          <p:cNvSpPr txBox="1"/>
          <p:nvPr/>
        </p:nvSpPr>
        <p:spPr>
          <a:xfrm>
            <a:off x="598302" y="5856976"/>
            <a:ext cx="9574398"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Robots in the kitchen, a TV, a computer,… in the living room. </a:t>
            </a:r>
          </a:p>
        </p:txBody>
      </p:sp>
      <p:sp>
        <p:nvSpPr>
          <p:cNvPr id="22" name="TextBox 22">
            <a:extLst>
              <a:ext uri="{FF2B5EF4-FFF2-40B4-BE49-F238E27FC236}">
                <a16:creationId xmlns:a16="http://schemas.microsoft.com/office/drawing/2014/main" id="{F8A09EF7-53D7-5C9E-6706-4EB6D7E90B72}"/>
              </a:ext>
            </a:extLst>
          </p:cNvPr>
          <p:cNvSpPr txBox="1"/>
          <p:nvPr/>
        </p:nvSpPr>
        <p:spPr>
          <a:xfrm>
            <a:off x="1027850" y="1152225"/>
            <a:ext cx="8842157" cy="523220"/>
          </a:xfrm>
          <a:prstGeom prst="rect">
            <a:avLst/>
          </a:prstGeom>
          <a:noFill/>
        </p:spPr>
        <p:txBody>
          <a:bodyPr wrap="square" rtlCol="0">
            <a:spAutoFit/>
          </a:bodyPr>
          <a:lstStyle/>
          <a:p>
            <a:pPr algn="just"/>
            <a:r>
              <a:rPr lang="en-US" sz="2800" b="1" spc="-100" dirty="0">
                <a:effectLst>
                  <a:glow rad="88900">
                    <a:schemeClr val="bg1"/>
                  </a:glow>
                </a:effectLst>
                <a:latin typeface="Arial" panose="020B0604020202020204" pitchFamily="34" charset="0"/>
                <a:cs typeface="Arial" panose="020B0604020202020204" pitchFamily="34" charset="0"/>
              </a:rPr>
              <a:t>Look at the picture and answer.</a:t>
            </a:r>
          </a:p>
        </p:txBody>
      </p:sp>
      <p:sp>
        <p:nvSpPr>
          <p:cNvPr id="23" name="Rounded Rectangle 15">
            <a:extLst>
              <a:ext uri="{FF2B5EF4-FFF2-40B4-BE49-F238E27FC236}">
                <a16:creationId xmlns:a16="http://schemas.microsoft.com/office/drawing/2014/main" id="{DB70D3B4-9803-69A9-4AF4-28FDCD590A19}"/>
              </a:ext>
            </a:extLst>
          </p:cNvPr>
          <p:cNvSpPr/>
          <p:nvPr/>
        </p:nvSpPr>
        <p:spPr>
          <a:xfrm>
            <a:off x="470370" y="1155899"/>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4" name="TextBox 16">
            <a:extLst>
              <a:ext uri="{FF2B5EF4-FFF2-40B4-BE49-F238E27FC236}">
                <a16:creationId xmlns:a16="http://schemas.microsoft.com/office/drawing/2014/main" id="{0EB0DABE-4899-FBBE-65A4-61FE86F6A6AC}"/>
              </a:ext>
            </a:extLst>
          </p:cNvPr>
          <p:cNvSpPr txBox="1"/>
          <p:nvPr/>
        </p:nvSpPr>
        <p:spPr>
          <a:xfrm>
            <a:off x="525244" y="107016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Tree>
    <p:extLst>
      <p:ext uri="{BB962C8B-B14F-4D97-AF65-F5344CB8AC3E}">
        <p14:creationId xmlns:p14="http://schemas.microsoft.com/office/powerpoint/2010/main" val="36331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385934" y="1384198"/>
            <a:ext cx="5608933" cy="140836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surround (v)</a:t>
            </a:r>
            <a:endParaRPr lang="en-US" sz="6000" b="1" dirty="0">
              <a:solidFill>
                <a:srgbClr val="AD4F0F"/>
              </a:solidFill>
              <a:cs typeface="Calibri" panose="020F0502020204030204" pitchFamily="34" charset="0"/>
            </a:endParaRPr>
          </a:p>
        </p:txBody>
      </p:sp>
      <p:sp>
        <p:nvSpPr>
          <p:cNvPr id="12" name="Rectangle 11"/>
          <p:cNvSpPr/>
          <p:nvPr/>
        </p:nvSpPr>
        <p:spPr>
          <a:xfrm>
            <a:off x="6724011" y="5058303"/>
            <a:ext cx="4652009" cy="830997"/>
          </a:xfrm>
          <a:prstGeom prst="rect">
            <a:avLst/>
          </a:prstGeom>
        </p:spPr>
        <p:txBody>
          <a:bodyPr wrap="square">
            <a:spAutoFit/>
          </a:bodyPr>
          <a:lstStyle/>
          <a:p>
            <a:pPr lvl="0" algn="ctr"/>
            <a:r>
              <a:rPr lang="en-US" sz="4800" dirty="0"/>
              <a:t>bao </a:t>
            </a:r>
            <a:r>
              <a:rPr lang="en-US" sz="4800" dirty="0" err="1"/>
              <a:t>quanh</a:t>
            </a:r>
            <a:endParaRPr lang="en-US" sz="6600" dirty="0"/>
          </a:p>
        </p:txBody>
      </p:sp>
      <p:sp>
        <p:nvSpPr>
          <p:cNvPr id="2" name="Rectangle 1"/>
          <p:cNvSpPr/>
          <p:nvPr/>
        </p:nvSpPr>
        <p:spPr>
          <a:xfrm>
            <a:off x="7492090" y="2535176"/>
            <a:ext cx="3115853" cy="830997"/>
          </a:xfrm>
          <a:prstGeom prst="rect">
            <a:avLst/>
          </a:prstGeom>
        </p:spPr>
        <p:txBody>
          <a:bodyPr wrap="none">
            <a:spAutoFit/>
          </a:bodyPr>
          <a:lstStyle/>
          <a:p>
            <a:pPr algn="ctr"/>
            <a:r>
              <a:rPr lang="en-US" sz="4800" b="1" dirty="0">
                <a:solidFill>
                  <a:schemeClr val="accent5">
                    <a:lumMod val="50000"/>
                  </a:schemeClr>
                </a:solidFill>
              </a:rPr>
              <a:t>/ </a:t>
            </a:r>
            <a:r>
              <a:rPr lang="en-US" sz="4800" b="1" dirty="0" err="1">
                <a:solidFill>
                  <a:schemeClr val="accent5">
                    <a:lumMod val="50000"/>
                  </a:schemeClr>
                </a:solidFill>
              </a:rPr>
              <a:t>səˈraʊnd</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pic>
        <p:nvPicPr>
          <p:cNvPr id="4" name="Hình ảnh 3">
            <a:extLst>
              <a:ext uri="{FF2B5EF4-FFF2-40B4-BE49-F238E27FC236}">
                <a16:creationId xmlns:a16="http://schemas.microsoft.com/office/drawing/2014/main" id="{6090A57C-4F4D-213F-D5B9-6351CF9372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502" y="1590273"/>
            <a:ext cx="4685364" cy="4780984"/>
          </a:xfrm>
          <a:prstGeom prst="rect">
            <a:avLst/>
          </a:prstGeom>
        </p:spPr>
      </p:pic>
      <p:pic>
        <p:nvPicPr>
          <p:cNvPr id="3" name="mp3-output-ttsfree(dot)com (1)">
            <a:hlinkClick r:id="" action="ppaction://media"/>
            <a:extLst>
              <a:ext uri="{FF2B5EF4-FFF2-40B4-BE49-F238E27FC236}">
                <a16:creationId xmlns:a16="http://schemas.microsoft.com/office/drawing/2014/main" id="{B20A4298-47D4-026E-7756-504A669CB1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7558" y="3830775"/>
            <a:ext cx="943766" cy="943766"/>
          </a:xfrm>
          <a:prstGeom prst="rect">
            <a:avLst/>
          </a:prstGeom>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28"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74930" y="1282054"/>
            <a:ext cx="7723076" cy="140836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helicopter (n)</a:t>
            </a:r>
            <a:endParaRPr lang="en-US" sz="6000" b="1" dirty="0">
              <a:solidFill>
                <a:srgbClr val="AD4F0F"/>
              </a:solidFill>
              <a:cs typeface="Calibri" panose="020F0502020204030204" pitchFamily="34" charset="0"/>
            </a:endParaRPr>
          </a:p>
        </p:txBody>
      </p:sp>
      <p:sp>
        <p:nvSpPr>
          <p:cNvPr id="12" name="Rectangle 11"/>
          <p:cNvSpPr/>
          <p:nvPr/>
        </p:nvSpPr>
        <p:spPr>
          <a:xfrm>
            <a:off x="1540058" y="5490641"/>
            <a:ext cx="5290116" cy="830997"/>
          </a:xfrm>
          <a:prstGeom prst="rect">
            <a:avLst/>
          </a:prstGeom>
        </p:spPr>
        <p:txBody>
          <a:bodyPr wrap="square">
            <a:spAutoFit/>
          </a:bodyPr>
          <a:lstStyle/>
          <a:p>
            <a:pPr lvl="0" algn="ctr"/>
            <a:r>
              <a:rPr lang="en-US" sz="4800" dirty="0" err="1"/>
              <a:t>máy</a:t>
            </a:r>
            <a:r>
              <a:rPr lang="en-US" sz="4800" dirty="0"/>
              <a:t> bay </a:t>
            </a:r>
            <a:r>
              <a:rPr lang="en-US" sz="4800" dirty="0" err="1"/>
              <a:t>trực</a:t>
            </a:r>
            <a:r>
              <a:rPr lang="en-US" sz="4800" dirty="0"/>
              <a:t> </a:t>
            </a:r>
            <a:r>
              <a:rPr lang="en-US" sz="4800" dirty="0" err="1"/>
              <a:t>thăng</a:t>
            </a:r>
            <a:endParaRPr lang="en-US" sz="6600" dirty="0"/>
          </a:p>
        </p:txBody>
      </p:sp>
      <p:sp>
        <p:nvSpPr>
          <p:cNvPr id="2" name="Rectangle 1"/>
          <p:cNvSpPr/>
          <p:nvPr/>
        </p:nvSpPr>
        <p:spPr>
          <a:xfrm>
            <a:off x="1795914" y="2598003"/>
            <a:ext cx="4281108" cy="830997"/>
          </a:xfrm>
          <a:prstGeom prst="rect">
            <a:avLst/>
          </a:prstGeom>
        </p:spPr>
        <p:txBody>
          <a:bodyPr wrap="none">
            <a:spAutoFit/>
          </a:bodyPr>
          <a:lstStyle/>
          <a:p>
            <a:pPr algn="ctr"/>
            <a:r>
              <a:rPr lang="en-US" sz="4800" b="1" dirty="0">
                <a:solidFill>
                  <a:schemeClr val="accent5">
                    <a:lumMod val="50000"/>
                  </a:schemeClr>
                </a:solidFill>
              </a:rPr>
              <a:t>/ ˈ</a:t>
            </a:r>
            <a:r>
              <a:rPr lang="en-US" sz="4800" b="1" dirty="0" err="1">
                <a:solidFill>
                  <a:schemeClr val="accent5">
                    <a:lumMod val="50000"/>
                  </a:schemeClr>
                </a:solidFill>
              </a:rPr>
              <a:t>helɪˌkɒptə</a:t>
            </a:r>
            <a:r>
              <a:rPr lang="en-US" sz="4800" b="1" dirty="0">
                <a:solidFill>
                  <a:schemeClr val="accent5">
                    <a:lumMod val="50000"/>
                  </a:schemeClr>
                </a:solidFill>
              </a:rPr>
              <a:t>(r)/</a:t>
            </a:r>
          </a:p>
        </p:txBody>
      </p:sp>
      <p:pic>
        <p:nvPicPr>
          <p:cNvPr id="4" name="Hình ảnh 3">
            <a:extLst>
              <a:ext uri="{FF2B5EF4-FFF2-40B4-BE49-F238E27FC236}">
                <a16:creationId xmlns:a16="http://schemas.microsoft.com/office/drawing/2014/main" id="{678B8DD3-19FF-C496-690F-F614F7077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69060">
            <a:off x="6994497" y="2800106"/>
            <a:ext cx="4958250" cy="2257037"/>
          </a:xfrm>
          <a:prstGeom prst="rect">
            <a:avLst/>
          </a:prstGeom>
        </p:spPr>
      </p:pic>
      <p:pic>
        <p:nvPicPr>
          <p:cNvPr id="3" name="mp3-output-ttsfree(dot)com (2)">
            <a:hlinkClick r:id="" action="ppaction://media"/>
            <a:extLst>
              <a:ext uri="{FF2B5EF4-FFF2-40B4-BE49-F238E27FC236}">
                <a16:creationId xmlns:a16="http://schemas.microsoft.com/office/drawing/2014/main" id="{BCFE40D2-6562-491A-58F5-30C3031247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08519" y="3850606"/>
            <a:ext cx="830997" cy="830997"/>
          </a:xfrm>
          <a:prstGeom prst="rect">
            <a:avLst/>
          </a:prstGeom>
        </p:spPr>
      </p:pic>
      <p:sp>
        <p:nvSpPr>
          <p:cNvPr id="5" name="TextBox 4">
            <a:extLst>
              <a:ext uri="{FF2B5EF4-FFF2-40B4-BE49-F238E27FC236}">
                <a16:creationId xmlns:a16="http://schemas.microsoft.com/office/drawing/2014/main" id="{75758DFB-FB2D-21B7-F699-839698351C51}"/>
              </a:ext>
            </a:extLst>
          </p:cNvPr>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300559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80"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4792766" y="1441083"/>
            <a:ext cx="8816767" cy="140836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feed (v)</a:t>
            </a:r>
            <a:endParaRPr lang="en-US" sz="6000" b="1" dirty="0">
              <a:solidFill>
                <a:srgbClr val="AD4F0F"/>
              </a:solidFill>
              <a:cs typeface="Calibri" panose="020F0502020204030204" pitchFamily="34" charset="0"/>
            </a:endParaRPr>
          </a:p>
        </p:txBody>
      </p:sp>
      <p:sp>
        <p:nvSpPr>
          <p:cNvPr id="12" name="Rectangle 11"/>
          <p:cNvSpPr/>
          <p:nvPr/>
        </p:nvSpPr>
        <p:spPr>
          <a:xfrm>
            <a:off x="6875142" y="5416917"/>
            <a:ext cx="4652009" cy="830997"/>
          </a:xfrm>
          <a:prstGeom prst="rect">
            <a:avLst/>
          </a:prstGeom>
        </p:spPr>
        <p:txBody>
          <a:bodyPr wrap="square">
            <a:spAutoFit/>
          </a:bodyPr>
          <a:lstStyle/>
          <a:p>
            <a:pPr lvl="0" algn="ctr"/>
            <a:r>
              <a:rPr lang="en-US" sz="4800" dirty="0" err="1"/>
              <a:t>cho</a:t>
            </a:r>
            <a:r>
              <a:rPr lang="en-US" sz="4800" dirty="0"/>
              <a:t> </a:t>
            </a:r>
            <a:r>
              <a:rPr lang="en-US" sz="4800" dirty="0" err="1"/>
              <a:t>ăn</a:t>
            </a:r>
            <a:endParaRPr lang="en-US" sz="6600" dirty="0"/>
          </a:p>
        </p:txBody>
      </p:sp>
      <p:sp>
        <p:nvSpPr>
          <p:cNvPr id="2" name="Rectangle 1"/>
          <p:cNvSpPr/>
          <p:nvPr/>
        </p:nvSpPr>
        <p:spPr>
          <a:xfrm>
            <a:off x="8213238" y="2728961"/>
            <a:ext cx="1561645"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fiːd</a:t>
            </a:r>
            <a:r>
              <a:rPr lang="en-US" sz="4800" b="1" dirty="0">
                <a:solidFill>
                  <a:schemeClr val="accent5">
                    <a:lumMod val="50000"/>
                  </a:schemeClr>
                </a:solidFill>
              </a:rPr>
              <a:t>/</a:t>
            </a:r>
          </a:p>
        </p:txBody>
      </p:sp>
      <p:pic>
        <p:nvPicPr>
          <p:cNvPr id="4" name="Hình ảnh 3">
            <a:extLst>
              <a:ext uri="{FF2B5EF4-FFF2-40B4-BE49-F238E27FC236}">
                <a16:creationId xmlns:a16="http://schemas.microsoft.com/office/drawing/2014/main" id="{A24C16DB-79AE-D539-B3C3-786B2E6522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6664" y="1617275"/>
            <a:ext cx="4982117" cy="4203661"/>
          </a:xfrm>
          <a:prstGeom prst="rect">
            <a:avLst/>
          </a:prstGeom>
        </p:spPr>
      </p:pic>
      <p:pic>
        <p:nvPicPr>
          <p:cNvPr id="3" name="mp3-output-ttsfree(dot)com (3)">
            <a:hlinkClick r:id="" action="ppaction://media"/>
            <a:extLst>
              <a:ext uri="{FF2B5EF4-FFF2-40B4-BE49-F238E27FC236}">
                <a16:creationId xmlns:a16="http://schemas.microsoft.com/office/drawing/2014/main" id="{5F097D2F-A01E-423A-1DF6-7B966883A9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1881" y="4026282"/>
            <a:ext cx="878533" cy="878533"/>
          </a:xfrm>
          <a:prstGeom prst="rect">
            <a:avLst/>
          </a:prstGeom>
        </p:spPr>
      </p:pic>
      <p:sp>
        <p:nvSpPr>
          <p:cNvPr id="5" name="TextBox 4">
            <a:extLst>
              <a:ext uri="{FF2B5EF4-FFF2-40B4-BE49-F238E27FC236}">
                <a16:creationId xmlns:a16="http://schemas.microsoft.com/office/drawing/2014/main" id="{A782F18E-8571-964F-01DB-A2716176B9E5}"/>
              </a:ext>
            </a:extLst>
          </p:cNvPr>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187944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1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620" y="-7620"/>
            <a:ext cx="12192000" cy="1083309"/>
            <a:chOff x="7620" y="-7620"/>
            <a:chExt cx="12192000" cy="1083309"/>
          </a:xfrm>
        </p:grpSpPr>
        <p:sp>
          <p:nvSpPr>
            <p:cNvPr id="13" name="Round Single Corner Rectangle 1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64417192"/>
              </p:ext>
            </p:extLst>
          </p:nvPr>
        </p:nvGraphicFramePr>
        <p:xfrm>
          <a:off x="281602" y="2044086"/>
          <a:ext cx="11644036" cy="3889674"/>
        </p:xfrm>
        <a:graphic>
          <a:graphicData uri="http://schemas.openxmlformats.org/drawingml/2006/table">
            <a:tbl>
              <a:tblPr firstRow="1" bandRow="1">
                <a:tableStyleId>{5DA37D80-6434-44D0-A028-1B22A696006F}</a:tableStyleId>
              </a:tblPr>
              <a:tblGrid>
                <a:gridCol w="3971997">
                  <a:extLst>
                    <a:ext uri="{9D8B030D-6E8A-4147-A177-3AD203B41FA5}">
                      <a16:colId xmlns:a16="http://schemas.microsoft.com/office/drawing/2014/main" val="20000"/>
                    </a:ext>
                  </a:extLst>
                </a:gridCol>
                <a:gridCol w="4004417">
                  <a:extLst>
                    <a:ext uri="{9D8B030D-6E8A-4147-A177-3AD203B41FA5}">
                      <a16:colId xmlns:a16="http://schemas.microsoft.com/office/drawing/2014/main" val="20001"/>
                    </a:ext>
                  </a:extLst>
                </a:gridCol>
                <a:gridCol w="3667622">
                  <a:extLst>
                    <a:ext uri="{9D8B030D-6E8A-4147-A177-3AD203B41FA5}">
                      <a16:colId xmlns:a16="http://schemas.microsoft.com/office/drawing/2014/main" val="20002"/>
                    </a:ext>
                  </a:extLst>
                </a:gridCol>
              </a:tblGrid>
              <a:tr h="779914">
                <a:tc>
                  <a:txBody>
                    <a:bodyPr/>
                    <a:lstStyle/>
                    <a:p>
                      <a:pPr algn="ctr"/>
                      <a:r>
                        <a:rPr lang="en-US" sz="3600" b="1" dirty="0">
                          <a:solidFill>
                            <a:srgbClr val="05A0B8"/>
                          </a:solidFill>
                        </a:rPr>
                        <a:t>New words</a:t>
                      </a:r>
                    </a:p>
                  </a:txBody>
                  <a:tcPr anchor="ctr"/>
                </a:tc>
                <a:tc>
                  <a:txBody>
                    <a:bodyPr/>
                    <a:lstStyle/>
                    <a:p>
                      <a:pPr algn="ctr"/>
                      <a:r>
                        <a:rPr lang="en-US" sz="3600" b="1" dirty="0">
                          <a:solidFill>
                            <a:srgbClr val="05A0B8"/>
                          </a:solidFill>
                        </a:rPr>
                        <a:t>Pronunciation</a:t>
                      </a:r>
                    </a:p>
                  </a:txBody>
                  <a:tcPr anchor="ctr"/>
                </a:tc>
                <a:tc>
                  <a:txBody>
                    <a:bodyPr/>
                    <a:lstStyle/>
                    <a:p>
                      <a:pPr algn="ctr"/>
                      <a:r>
                        <a:rPr lang="en-US" sz="3600" b="1" dirty="0">
                          <a:solidFill>
                            <a:srgbClr val="05A0B8"/>
                          </a:solidFill>
                        </a:rPr>
                        <a:t>Meaning</a:t>
                      </a:r>
                    </a:p>
                  </a:txBody>
                  <a:tcPr anchor="ctr"/>
                </a:tc>
                <a:extLst>
                  <a:ext uri="{0D108BD9-81ED-4DB2-BD59-A6C34878D82A}">
                    <a16:rowId xmlns:a16="http://schemas.microsoft.com/office/drawing/2014/main" val="10000"/>
                  </a:ext>
                </a:extLst>
              </a:tr>
              <a:tr h="845331">
                <a:tc>
                  <a:txBody>
                    <a:bodyPr/>
                    <a:lstStyle/>
                    <a:p>
                      <a:pPr marL="144145" marR="0" indent="-144145">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surround (v)</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səˈraʊnd</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bao </a:t>
                      </a: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quanh</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845331">
                <a:tc>
                  <a:txBody>
                    <a:bodyPr/>
                    <a:lstStyle/>
                    <a:p>
                      <a:pPr marL="144145" marR="0" indent="-144145">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helicopter (n)</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helɪˌkɒptə</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t>
                      </a:r>
                    </a:p>
                  </a:txBody>
                  <a:tcPr marL="36195" marR="36195" marT="71755" marB="71755" anchor="ctr"/>
                </a:tc>
                <a:tc>
                  <a:txBody>
                    <a:bodyPr/>
                    <a:lstStyle/>
                    <a:p>
                      <a:pPr marL="0" marR="0" algn="ctr">
                        <a:lnSpc>
                          <a:spcPct val="107000"/>
                        </a:lnSpc>
                        <a:spcBef>
                          <a:spcPts val="0"/>
                        </a:spcBef>
                        <a:spcAft>
                          <a:spcPts val="0"/>
                        </a:spcAft>
                      </a:pP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máy</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bay </a:t>
                      </a:r>
                    </a:p>
                    <a:p>
                      <a:pPr marL="0" marR="0" algn="ctr">
                        <a:lnSpc>
                          <a:spcPct val="107000"/>
                        </a:lnSpc>
                        <a:spcBef>
                          <a:spcPts val="0"/>
                        </a:spcBef>
                        <a:spcAft>
                          <a:spcPts val="0"/>
                        </a:spcAft>
                      </a:pP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trực</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thăng</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r h="845331">
                <a:tc>
                  <a:txBody>
                    <a:bodyPr/>
                    <a:lstStyle/>
                    <a:p>
                      <a:pPr marL="144145" marR="0" indent="-144145">
                        <a:lnSpc>
                          <a:spcPct val="107000"/>
                        </a:lnSpc>
                        <a:spcBef>
                          <a:spcPts val="0"/>
                        </a:spcBef>
                        <a:spcAft>
                          <a:spcPts val="0"/>
                        </a:spcAft>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3. feed (v)</a:t>
                      </a:r>
                    </a:p>
                  </a:txBody>
                  <a:tcPr marL="71755" marR="71755" marT="71755" marB="71755"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fiːd</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cho</a:t>
                      </a: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ăn</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852955853"/>
                  </a:ext>
                </a:extLst>
              </a:tr>
            </a:tbl>
          </a:graphicData>
        </a:graphic>
      </p:graphicFrame>
      <p:sp>
        <p:nvSpPr>
          <p:cNvPr id="2" name="TextBox 1">
            <a:extLst>
              <a:ext uri="{FF2B5EF4-FFF2-40B4-BE49-F238E27FC236}">
                <a16:creationId xmlns:a16="http://schemas.microsoft.com/office/drawing/2014/main" id="{8137A95B-01BB-EFB0-8244-390351B8A2F4}"/>
              </a:ext>
            </a:extLst>
          </p:cNvPr>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17699861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3867</TotalTime>
  <Words>1041</Words>
  <Application>Microsoft Macintosh PowerPoint</Application>
  <PresentationFormat>Widescreen</PresentationFormat>
  <Paragraphs>161</Paragraphs>
  <Slides>16</Slides>
  <Notes>13</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Fjalla One</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Microsoft Office User</cp:lastModifiedBy>
  <cp:revision>228</cp:revision>
  <dcterms:created xsi:type="dcterms:W3CDTF">2020-12-09T02:04:09Z</dcterms:created>
  <dcterms:modified xsi:type="dcterms:W3CDTF">2025-08-07T05:58:23Z</dcterms:modified>
</cp:coreProperties>
</file>