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8"/>
  </p:notesMasterIdLst>
  <p:sldIdLst>
    <p:sldId id="318" r:id="rId3"/>
    <p:sldId id="319" r:id="rId4"/>
    <p:sldId id="317" r:id="rId5"/>
    <p:sldId id="263" r:id="rId6"/>
    <p:sldId id="264" r:id="rId7"/>
    <p:sldId id="297" r:id="rId8"/>
    <p:sldId id="260" r:id="rId9"/>
    <p:sldId id="305" r:id="rId10"/>
    <p:sldId id="261" r:id="rId11"/>
    <p:sldId id="322" r:id="rId12"/>
    <p:sldId id="323" r:id="rId13"/>
    <p:sldId id="295" r:id="rId14"/>
    <p:sldId id="324" r:id="rId15"/>
    <p:sldId id="325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7FC"/>
    <a:srgbClr val="DEEBF7"/>
    <a:srgbClr val="B48900"/>
    <a:srgbClr val="EEB500"/>
    <a:srgbClr val="F16649"/>
    <a:srgbClr val="00A1DA"/>
    <a:srgbClr val="61D6FF"/>
    <a:srgbClr val="62C8CE"/>
    <a:srgbClr val="C0E6EA"/>
    <a:srgbClr val="CB2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119" autoAdjust="0"/>
    <p:restoredTop sz="95274" autoAdjust="0"/>
  </p:normalViewPr>
  <p:slideViewPr>
    <p:cSldViewPr snapToGrid="0" showGuides="1">
      <p:cViewPr varScale="1">
        <p:scale>
          <a:sx n="35" d="100"/>
          <a:sy n="35" d="100"/>
        </p:scale>
        <p:origin x="192" y="1408"/>
      </p:cViewPr>
      <p:guideLst>
        <p:guide orient="horz" pos="2208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8/7/25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07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61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08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1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49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2C9F8-AE17-4523-AF26-1DACD6CB3563}" type="datetimeFigureOut">
              <a:rPr lang="en-US" smtClean="0"/>
              <a:t>8/7/25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75BC3E-E3F2-4AE4-90E8-799C386B3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67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2C9F8-AE17-4523-AF26-1DACD6CB3563}" type="datetimeFigureOut">
              <a:rPr lang="en-US" smtClean="0"/>
              <a:t>8/7/25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75BC3E-E3F2-4AE4-90E8-799C386B3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57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2C9F8-AE17-4523-AF26-1DACD6CB3563}" type="datetimeFigureOut">
              <a:rPr lang="en-US" smtClean="0"/>
              <a:t>8/7/25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75BC3E-E3F2-4AE4-90E8-799C386B3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88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2C9F8-AE17-4523-AF26-1DACD6CB3563}" type="datetimeFigureOut">
              <a:rPr lang="en-US" smtClean="0"/>
              <a:t>8/7/25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75BC3E-E3F2-4AE4-90E8-799C386B3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02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2C9F8-AE17-4523-AF26-1DACD6CB3563}" type="datetimeFigureOut">
              <a:rPr lang="en-US" smtClean="0"/>
              <a:t>8/7/25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75BC3E-E3F2-4AE4-90E8-799C386B3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6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2C9F8-AE17-4523-AF26-1DACD6CB3563}" type="datetimeFigureOut">
              <a:rPr lang="en-US" smtClean="0"/>
              <a:t>8/7/25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75BC3E-E3F2-4AE4-90E8-799C386B3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2C9F8-AE17-4523-AF26-1DACD6CB3563}" type="datetimeFigureOut">
              <a:rPr lang="en-US" smtClean="0"/>
              <a:t>8/7/25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75BC3E-E3F2-4AE4-90E8-799C386B3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19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2C9F8-AE17-4523-AF26-1DACD6CB3563}" type="datetimeFigureOut">
              <a:rPr lang="en-US" smtClean="0"/>
              <a:t>8/7/25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75BC3E-E3F2-4AE4-90E8-799C386B3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9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72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2C9F8-AE17-4523-AF26-1DACD6CB3563}" type="datetimeFigureOut">
              <a:rPr lang="en-US" smtClean="0"/>
              <a:t>8/7/25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75BC3E-E3F2-4AE4-90E8-799C386B3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95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2C9F8-AE17-4523-AF26-1DACD6CB3563}" type="datetimeFigureOut">
              <a:rPr lang="en-US" smtClean="0"/>
              <a:t>8/7/25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75BC3E-E3F2-4AE4-90E8-799C386B3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57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2C9F8-AE17-4523-AF26-1DACD6CB3563}" type="datetimeFigureOut">
              <a:rPr lang="en-US" smtClean="0"/>
              <a:t>8/7/25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75BC3E-E3F2-4AE4-90E8-799C386B3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37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4"/>
          <p:cNvGrpSpPr>
            <a:grpSpLocks/>
          </p:cNvGrpSpPr>
          <p:nvPr userDrawn="1"/>
        </p:nvGrpSpPr>
        <p:grpSpPr bwMode="auto">
          <a:xfrm>
            <a:off x="263525" y="333375"/>
            <a:ext cx="11593513" cy="6119813"/>
            <a:chOff x="263352" y="405344"/>
            <a:chExt cx="11593288" cy="6120000"/>
          </a:xfrm>
        </p:grpSpPr>
        <p:sp>
          <p:nvSpPr>
            <p:cNvPr id="4" name="矩形 5"/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矩形 8"/>
            <p:cNvSpPr/>
            <p:nvPr/>
          </p:nvSpPr>
          <p:spPr>
            <a:xfrm>
              <a:off x="366538" y="476784"/>
              <a:ext cx="11386916" cy="597712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3259856"/>
      </p:ext>
    </p:extLst>
  </p:cSld>
  <p:clrMapOvr>
    <a:masterClrMapping/>
  </p:clrMapOvr>
  <p:transition advClick="0"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5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8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0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0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1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3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7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RTICLES.mp4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40"/>
            <a:ext cx="12279086" cy="812482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021621" y="48828"/>
            <a:ext cx="534239" cy="531911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849637" y="1355587"/>
            <a:ext cx="5456923" cy="632065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TextBox 35"/>
          <p:cNvSpPr txBox="1"/>
          <p:nvPr/>
        </p:nvSpPr>
        <p:spPr>
          <a:xfrm>
            <a:off x="4095595" y="1344002"/>
            <a:ext cx="521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2: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36710" y="64382"/>
            <a:ext cx="1824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87973" y="30894"/>
            <a:ext cx="593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OUR GREENER WORLD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77041" y="48827"/>
            <a:ext cx="75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27681" y="1228906"/>
            <a:ext cx="944936" cy="833574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009681" y="1228906"/>
            <a:ext cx="944936" cy="833574"/>
            <a:chOff x="2066408" y="3458139"/>
            <a:chExt cx="994505" cy="94161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B2ED1B7F-7FEE-EDDD-8AE1-02555728F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595" y="2297106"/>
            <a:ext cx="4237651" cy="423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207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9" y="1070235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5042" y="1136350"/>
            <a:ext cx="1137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Combine each pair of sentences below to make a first conditional sentence.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84024" y="1762125"/>
            <a:ext cx="11925426" cy="4735390"/>
            <a:chOff x="193701" y="1590291"/>
            <a:chExt cx="8653859" cy="5137079"/>
          </a:xfrm>
        </p:grpSpPr>
        <p:sp>
          <p:nvSpPr>
            <p:cNvPr id="21" name="Rounded Rectangle 20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40851" y="2305931"/>
            <a:ext cx="7046183" cy="1077218"/>
            <a:chOff x="363373" y="1262747"/>
            <a:chExt cx="6264833" cy="1077218"/>
          </a:xfrm>
        </p:grpSpPr>
        <p:sp>
          <p:nvSpPr>
            <p:cNvPr id="25" name="TextBox 24"/>
            <p:cNvSpPr txBox="1"/>
            <p:nvPr/>
          </p:nvSpPr>
          <p:spPr>
            <a:xfrm>
              <a:off x="363373" y="126274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7314" y="1271400"/>
              <a:ext cx="5800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The air isn’t fresh. People cough.</a:t>
              </a:r>
              <a:endParaRPr lang="en-US" sz="3200" i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5043" y="3302951"/>
            <a:ext cx="7278926" cy="1077218"/>
            <a:chOff x="369902" y="2142097"/>
            <a:chExt cx="6471767" cy="1077218"/>
          </a:xfrm>
        </p:grpSpPr>
        <p:sp>
          <p:nvSpPr>
            <p:cNvPr id="28" name="TextBox 27"/>
            <p:cNvSpPr txBox="1"/>
            <p:nvPr/>
          </p:nvSpPr>
          <p:spPr>
            <a:xfrm>
              <a:off x="369902" y="214209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44733" y="2142097"/>
              <a:ext cx="5996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The water is dirty. A lot of fish die.</a:t>
              </a:r>
              <a:endParaRPr lang="en-US" sz="3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15042" y="4254491"/>
            <a:ext cx="10469859" cy="1087596"/>
            <a:chOff x="363373" y="4024587"/>
            <a:chExt cx="7448775" cy="1087596"/>
          </a:xfrm>
        </p:grpSpPr>
        <p:sp>
          <p:nvSpPr>
            <p:cNvPr id="31" name="TextBox 30"/>
            <p:cNvSpPr txBox="1"/>
            <p:nvPr/>
          </p:nvSpPr>
          <p:spPr>
            <a:xfrm>
              <a:off x="363373" y="4034965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3055" y="4024587"/>
              <a:ext cx="71390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We cut down trees in the forest. There are more floods.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1380415" y="3144135"/>
            <a:ext cx="719910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380415" y="4181439"/>
            <a:ext cx="719910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384540" y="5218554"/>
            <a:ext cx="719910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589290" y="3009544"/>
            <a:ext cx="39986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589290" y="4081138"/>
            <a:ext cx="39986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589290" y="5059324"/>
            <a:ext cx="39986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0" y="0"/>
            <a:ext cx="12192000" cy="968673"/>
            <a:chOff x="7620" y="-7620"/>
            <a:chExt cx="12192000" cy="1083309"/>
          </a:xfrm>
        </p:grpSpPr>
        <p:sp>
          <p:nvSpPr>
            <p:cNvPr id="55" name="Round Single Corner Rectangle 5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ound Single Corner Rectangle 5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ound Single Corner Rectangle 5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D3192F8C-22A4-4A6A-A5C3-7BBEED129246}"/>
              </a:ext>
            </a:extLst>
          </p:cNvPr>
          <p:cNvSpPr txBox="1"/>
          <p:nvPr/>
        </p:nvSpPr>
        <p:spPr>
          <a:xfrm>
            <a:off x="1951892" y="2706607"/>
            <a:ext cx="71717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If the air isn't fresh, people will cough.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266E126-2205-4240-AD70-2676E7D6D1A7}"/>
              </a:ext>
            </a:extLst>
          </p:cNvPr>
          <p:cNvSpPr txBox="1"/>
          <p:nvPr/>
        </p:nvSpPr>
        <p:spPr>
          <a:xfrm>
            <a:off x="2005485" y="3759624"/>
            <a:ext cx="71852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If the water is dirty, a lot of fish will die.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6EB69E-F5A5-48F9-AE13-24FA7959445D}"/>
              </a:ext>
            </a:extLst>
          </p:cNvPr>
          <p:cNvSpPr txBox="1"/>
          <p:nvPr/>
        </p:nvSpPr>
        <p:spPr>
          <a:xfrm>
            <a:off x="1972302" y="4748215"/>
            <a:ext cx="108358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pc="-50" dirty="0">
                <a:solidFill>
                  <a:srgbClr val="C00000"/>
                </a:solidFill>
              </a:rPr>
              <a:t>If we cut down trees in the forest, there will be more floods.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ED4115-15C9-A6F1-CDA9-C96DF2812350}"/>
              </a:ext>
            </a:extLst>
          </p:cNvPr>
          <p:cNvSpPr txBox="1"/>
          <p:nvPr/>
        </p:nvSpPr>
        <p:spPr>
          <a:xfrm>
            <a:off x="429310" y="123734"/>
            <a:ext cx="510502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FIRST CONDITIONAL</a:t>
            </a:r>
          </a:p>
        </p:txBody>
      </p:sp>
    </p:spTree>
    <p:extLst>
      <p:ext uri="{BB962C8B-B14F-4D97-AF65-F5344CB8AC3E}">
        <p14:creationId xmlns:p14="http://schemas.microsoft.com/office/powerpoint/2010/main" val="59925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6" y="1006279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8894" y="1071864"/>
            <a:ext cx="1115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Combine each pair of sentences below to make a first conditional sentence.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57176" y="1780786"/>
            <a:ext cx="11430000" cy="4824966"/>
            <a:chOff x="193701" y="1590291"/>
            <a:chExt cx="8653859" cy="5137079"/>
          </a:xfrm>
        </p:grpSpPr>
        <p:sp>
          <p:nvSpPr>
            <p:cNvPr id="21" name="Rounded Rectangle 20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19708" y="2515737"/>
            <a:ext cx="8568812" cy="1085871"/>
            <a:chOff x="363373" y="3312302"/>
            <a:chExt cx="7618618" cy="1085871"/>
          </a:xfrm>
        </p:grpSpPr>
        <p:sp>
          <p:nvSpPr>
            <p:cNvPr id="34" name="TextBox 33"/>
            <p:cNvSpPr txBox="1"/>
            <p:nvPr/>
          </p:nvSpPr>
          <p:spPr>
            <a:xfrm>
              <a:off x="363373" y="3320955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8203" y="3312302"/>
              <a:ext cx="71437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There is too much noise. People don’t sleep.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448935" y="3612461"/>
            <a:ext cx="7249698" cy="1077218"/>
            <a:chOff x="123978" y="3213730"/>
            <a:chExt cx="6445780" cy="1077218"/>
          </a:xfrm>
        </p:grpSpPr>
        <p:sp>
          <p:nvSpPr>
            <p:cNvPr id="37" name="TextBox 36"/>
            <p:cNvSpPr txBox="1"/>
            <p:nvPr/>
          </p:nvSpPr>
          <p:spPr>
            <a:xfrm>
              <a:off x="123978" y="3213730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72822" y="3263058"/>
              <a:ext cx="5996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There is no water. Plants die.</a:t>
              </a: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1989205" y="3665184"/>
            <a:ext cx="719910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966463" y="4753256"/>
            <a:ext cx="719910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504813" y="3456273"/>
            <a:ext cx="39986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553895" y="4618986"/>
            <a:ext cx="39986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0" y="0"/>
            <a:ext cx="12192000" cy="968673"/>
            <a:chOff x="7620" y="-7620"/>
            <a:chExt cx="12192000" cy="1083309"/>
          </a:xfrm>
        </p:grpSpPr>
        <p:sp>
          <p:nvSpPr>
            <p:cNvPr id="55" name="Round Single Corner Rectangle 5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ound Single Corner Rectangle 5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ound Single Corner Rectangle 5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5EF2A2C7-2A15-4708-8691-9DF1BDD9F8DD}"/>
              </a:ext>
            </a:extLst>
          </p:cNvPr>
          <p:cNvSpPr txBox="1"/>
          <p:nvPr/>
        </p:nvSpPr>
        <p:spPr>
          <a:xfrm>
            <a:off x="1953759" y="3193964"/>
            <a:ext cx="101066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If there is too much noise, people will not / won't sleep.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38E5B76-F2AE-401C-932E-2B7C0805A315}"/>
              </a:ext>
            </a:extLst>
          </p:cNvPr>
          <p:cNvSpPr txBox="1"/>
          <p:nvPr/>
        </p:nvSpPr>
        <p:spPr>
          <a:xfrm>
            <a:off x="1975328" y="4292297"/>
            <a:ext cx="64340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If there is no water, plants will die.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D7598-4910-E547-E6A5-902F1373E058}"/>
              </a:ext>
            </a:extLst>
          </p:cNvPr>
          <p:cNvSpPr txBox="1"/>
          <p:nvPr/>
        </p:nvSpPr>
        <p:spPr>
          <a:xfrm>
            <a:off x="429310" y="123734"/>
            <a:ext cx="510502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FIRST CONDITIONAL</a:t>
            </a:r>
          </a:p>
        </p:txBody>
      </p:sp>
    </p:spTree>
    <p:extLst>
      <p:ext uri="{BB962C8B-B14F-4D97-AF65-F5344CB8AC3E}">
        <p14:creationId xmlns:p14="http://schemas.microsoft.com/office/powerpoint/2010/main" val="17320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8" y="1153070"/>
            <a:ext cx="656886" cy="5506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57542" y="1260007"/>
            <a:ext cx="4249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 matching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8" y="2728557"/>
            <a:ext cx="3962114" cy="38543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29163" y="2101245"/>
            <a:ext cx="4494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groups, A and B.</a:t>
            </a:r>
          </a:p>
        </p:txBody>
      </p:sp>
      <p:sp>
        <p:nvSpPr>
          <p:cNvPr id="4" name="Rectangle 3"/>
          <p:cNvSpPr/>
          <p:nvPr/>
        </p:nvSpPr>
        <p:spPr>
          <a:xfrm>
            <a:off x="4711959" y="2728557"/>
            <a:ext cx="73898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Group A </a:t>
            </a:r>
            <a:r>
              <a:rPr lang="en-US" sz="2800" dirty="0"/>
              <a:t>secretly writes five </a:t>
            </a:r>
            <a:r>
              <a:rPr lang="en-US" sz="2800" i="1" dirty="0"/>
              <a:t>if</a:t>
            </a:r>
            <a:r>
              <a:rPr lang="en-US" sz="2800" dirty="0"/>
              <a:t>-clauses on a sheet of paper.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Group B </a:t>
            </a:r>
            <a:r>
              <a:rPr lang="en-US" sz="2800" dirty="0"/>
              <a:t>secretly writes five main clauses on another sheet of paper.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Match the </a:t>
            </a:r>
            <a:r>
              <a:rPr lang="en-US" sz="2800" i="1" dirty="0"/>
              <a:t>if</a:t>
            </a:r>
            <a:r>
              <a:rPr lang="en-US" sz="2800" dirty="0"/>
              <a:t>-clauses with the main clauses.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Do they match? Are there any funny sentences?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54" y="1168748"/>
            <a:ext cx="1776660" cy="51933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12192000" cy="968673"/>
            <a:chOff x="7620" y="-7620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4410" y="73467"/>
            <a:ext cx="39993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5538" y="-34242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075" y="1465083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1488" y="2398591"/>
            <a:ext cx="10757055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Grammar 1: Articles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Grammar 2: First conditional sentences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90488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5538" y="-34242"/>
            <a:ext cx="12192000" cy="1083309"/>
            <a:chOff x="7620" y="-7620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6603" y="2455255"/>
            <a:ext cx="6173335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Make 3 sentences using the first conditional.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423" y="2137979"/>
            <a:ext cx="3617578" cy="361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8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91740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949880" y="2173874"/>
            <a:ext cx="1622139" cy="634427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73" tIns="8573" rIns="8573" bIns="8573" numCol="1" spcCol="1270" anchor="ctr" anchorCtr="0">
            <a:noAutofit/>
          </a:bodyPr>
          <a:lstStyle/>
          <a:p>
            <a:pPr marL="0" lvl="1" defTabSz="60007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4506811" y="4675006"/>
            <a:ext cx="1202422" cy="634427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73" tIns="8573" rIns="8573" bIns="8573" numCol="1" spcCol="1270" anchor="ctr" anchorCtr="0">
            <a:noAutofit/>
          </a:bodyPr>
          <a:lstStyle/>
          <a:p>
            <a:pPr marL="0" lvl="1" defTabSz="60007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456955" y="951329"/>
            <a:ext cx="1621784" cy="611610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5786" y="2155223"/>
            <a:ext cx="1817382" cy="600862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ARTICLES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96327" y="3464579"/>
            <a:ext cx="1621784" cy="600862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FIRST CONDITIONAL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78739" y="4806446"/>
            <a:ext cx="1817382" cy="600862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19737" y="997065"/>
            <a:ext cx="5299609" cy="58080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Game: Describe a picture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19737" y="1936233"/>
            <a:ext cx="5299609" cy="975291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Write 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a/an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09214" y="3201668"/>
            <a:ext cx="5299609" cy="1159291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Write the correct form.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Combine the sentences.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3078739" y="1257134"/>
            <a:ext cx="565738" cy="89808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907220" y="2455653"/>
            <a:ext cx="828567" cy="100892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718111" y="3765010"/>
            <a:ext cx="1269319" cy="1041436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1096327" y="5815371"/>
            <a:ext cx="2265281" cy="60356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2228969" y="5106877"/>
            <a:ext cx="849771" cy="708494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619737" y="5754920"/>
            <a:ext cx="5299609" cy="693988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Wrap-up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Homework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105283" y="253531"/>
            <a:ext cx="5303941" cy="46923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TextBox 32"/>
          <p:cNvSpPr txBox="1"/>
          <p:nvPr/>
        </p:nvSpPr>
        <p:spPr>
          <a:xfrm>
            <a:off x="4383674" y="202845"/>
            <a:ext cx="496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473426" y="138196"/>
            <a:ext cx="745879" cy="706214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5619737" y="4806446"/>
            <a:ext cx="5299609" cy="548796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Game: Fun matching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35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2000" cy="6858000"/>
            <a:chOff x="45503" y="1590291"/>
            <a:chExt cx="8802057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45503" y="1590291"/>
              <a:ext cx="8802057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828751" y="258298"/>
            <a:ext cx="416096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D9FA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15366" y="950795"/>
            <a:ext cx="6946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EAAAE"/>
                </a:solidFill>
              </a:rPr>
              <a:t>GAME: DESCRIBE A PICTURE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Bedroom Clipart Images - Free Download o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54" y="1858911"/>
            <a:ext cx="5335707" cy="440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5405" y="1518343"/>
            <a:ext cx="4625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Describe the picture using the structure </a:t>
            </a:r>
            <a:r>
              <a:rPr lang="en-US" sz="2800" b="1" dirty="0">
                <a:solidFill>
                  <a:srgbClr val="FF0000"/>
                </a:solidFill>
              </a:rPr>
              <a:t>“There is”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112" y="2617750"/>
            <a:ext cx="652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There is </a:t>
            </a: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/>
              <a:t> </a:t>
            </a:r>
            <a:r>
              <a:rPr lang="en-US" sz="2800" dirty="0"/>
              <a:t>picture on the wall.</a:t>
            </a:r>
            <a:endParaRPr lang="en-US" sz="28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3111" y="3140970"/>
            <a:ext cx="652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There is </a:t>
            </a:r>
            <a:r>
              <a:rPr lang="en-US" sz="2800" b="1" dirty="0">
                <a:solidFill>
                  <a:srgbClr val="FF0000"/>
                </a:solidFill>
              </a:rPr>
              <a:t>an</a:t>
            </a:r>
            <a:r>
              <a:rPr lang="en-US" sz="2800" b="1" dirty="0"/>
              <a:t> </a:t>
            </a:r>
            <a:r>
              <a:rPr lang="en-US" sz="2800" dirty="0"/>
              <a:t>air-conditioner on the wall.</a:t>
            </a:r>
            <a:endParaRPr lang="en-US" sz="2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3111" y="3664190"/>
            <a:ext cx="652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There is </a:t>
            </a: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/>
              <a:t> </a:t>
            </a:r>
            <a:r>
              <a:rPr lang="en-US" sz="2800" dirty="0"/>
              <a:t>clock on the wall.</a:t>
            </a:r>
            <a:endParaRPr lang="en-US" sz="2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3111" y="4187585"/>
            <a:ext cx="652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There is </a:t>
            </a: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/>
              <a:t> </a:t>
            </a:r>
            <a:r>
              <a:rPr lang="en-US" sz="2800" dirty="0"/>
              <a:t>tree on the wardrobe.</a:t>
            </a:r>
            <a:endParaRPr lang="en-US" sz="28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3110" y="4632364"/>
            <a:ext cx="652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There is </a:t>
            </a: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/>
              <a:t> </a:t>
            </a:r>
            <a:r>
              <a:rPr lang="en-US" sz="2800" dirty="0"/>
              <a:t>chair near the wall.</a:t>
            </a:r>
            <a:endParaRPr lang="en-US" sz="28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3110" y="5152390"/>
            <a:ext cx="652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There is </a:t>
            </a: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/>
              <a:t> </a:t>
            </a:r>
            <a:r>
              <a:rPr lang="en-US" sz="2800" dirty="0"/>
              <a:t>bed in the room.</a:t>
            </a:r>
            <a:endParaRPr lang="en-US" sz="28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373110" y="5611539"/>
            <a:ext cx="652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There is </a:t>
            </a: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/>
              <a:t> </a:t>
            </a:r>
            <a:r>
              <a:rPr lang="en-US" sz="2800" dirty="0"/>
              <a:t>lamp on the table.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17652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402" y="266393"/>
            <a:ext cx="1216153" cy="113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8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968673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69628" y="126716"/>
            <a:ext cx="39993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E37EF-8726-DBEB-B7AC-8FBE8CD773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6" r="3977"/>
          <a:stretch/>
        </p:blipFill>
        <p:spPr>
          <a:xfrm>
            <a:off x="39875" y="1016610"/>
            <a:ext cx="5864507" cy="5839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6E8F67-907D-C775-3B5F-510FB279A1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8" r="3108"/>
          <a:stretch/>
        </p:blipFill>
        <p:spPr>
          <a:xfrm>
            <a:off x="6134848" y="1505545"/>
            <a:ext cx="5974602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4" y="1150307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7243" y="1150307"/>
            <a:ext cx="7935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32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32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0" y="0"/>
            <a:ext cx="12192000" cy="968673"/>
            <a:chOff x="7620" y="-7620"/>
            <a:chExt cx="12192000" cy="1083309"/>
          </a:xfrm>
        </p:grpSpPr>
        <p:sp>
          <p:nvSpPr>
            <p:cNvPr id="40" name="Round Single Corner Rectangle 3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ound Single Corner Rectangle 4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 Single Corner Rectangle 4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9CFA344-51D9-7C7C-B7EF-5F397DF575BA}"/>
              </a:ext>
            </a:extLst>
          </p:cNvPr>
          <p:cNvSpPr txBox="1"/>
          <p:nvPr/>
        </p:nvSpPr>
        <p:spPr>
          <a:xfrm>
            <a:off x="569628" y="126716"/>
            <a:ext cx="39993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2FCF2D-B199-551D-4646-017FF5617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96" y="2262958"/>
            <a:ext cx="5480817" cy="39486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2C277B-8FC8-4602-0CC3-F024F1880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825" y="2262958"/>
            <a:ext cx="6143625" cy="382905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23AC9FC-2ED8-449D-8AA2-FBCE0027BE83}"/>
              </a:ext>
            </a:extLst>
          </p:cNvPr>
          <p:cNvSpPr txBox="1"/>
          <p:nvPr/>
        </p:nvSpPr>
        <p:spPr>
          <a:xfrm>
            <a:off x="1931338" y="2131907"/>
            <a:ext cx="1275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an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7FC4A-3727-3C32-66B1-C5ACB6BC94EB}"/>
              </a:ext>
            </a:extLst>
          </p:cNvPr>
          <p:cNvSpPr txBox="1"/>
          <p:nvPr/>
        </p:nvSpPr>
        <p:spPr>
          <a:xfrm>
            <a:off x="1978794" y="3136052"/>
            <a:ext cx="1275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a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4891D-2BC4-A27A-3132-8B9FD2F1DC9F}"/>
              </a:ext>
            </a:extLst>
          </p:cNvPr>
          <p:cNvSpPr txBox="1"/>
          <p:nvPr/>
        </p:nvSpPr>
        <p:spPr>
          <a:xfrm>
            <a:off x="1978794" y="4171760"/>
            <a:ext cx="1275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a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F7677-C9C9-D585-6228-E4E393A19A4D}"/>
              </a:ext>
            </a:extLst>
          </p:cNvPr>
          <p:cNvSpPr txBox="1"/>
          <p:nvPr/>
        </p:nvSpPr>
        <p:spPr>
          <a:xfrm>
            <a:off x="2034863" y="5245124"/>
            <a:ext cx="1275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an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80FC6A-49BF-2441-FF86-BA0019FD46D2}"/>
              </a:ext>
            </a:extLst>
          </p:cNvPr>
          <p:cNvSpPr txBox="1"/>
          <p:nvPr/>
        </p:nvSpPr>
        <p:spPr>
          <a:xfrm>
            <a:off x="7466496" y="2262958"/>
            <a:ext cx="1275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a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E7F752-FE3B-C1D8-BE04-C214912C37EA}"/>
              </a:ext>
            </a:extLst>
          </p:cNvPr>
          <p:cNvSpPr txBox="1"/>
          <p:nvPr/>
        </p:nvSpPr>
        <p:spPr>
          <a:xfrm>
            <a:off x="7522724" y="3221623"/>
            <a:ext cx="1275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an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293C42-CB9C-5F26-FABA-A72F10352DC6}"/>
              </a:ext>
            </a:extLst>
          </p:cNvPr>
          <p:cNvSpPr txBox="1"/>
          <p:nvPr/>
        </p:nvSpPr>
        <p:spPr>
          <a:xfrm>
            <a:off x="7617636" y="4228854"/>
            <a:ext cx="1275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an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5DB253-CB1E-6647-D2B7-214D1BEE2A3A}"/>
              </a:ext>
            </a:extLst>
          </p:cNvPr>
          <p:cNvSpPr txBox="1"/>
          <p:nvPr/>
        </p:nvSpPr>
        <p:spPr>
          <a:xfrm>
            <a:off x="7531656" y="5158944"/>
            <a:ext cx="1275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a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1"/>
      <p:bldP spid="7" grpId="1"/>
      <p:bldP spid="8" grpId="1"/>
      <p:bldP spid="9" grpId="1"/>
      <p:bldP spid="10" grpId="1"/>
      <p:bldP spid="13" grpId="1"/>
      <p:bldP spid="14" grpId="1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72525"/>
            <a:ext cx="718457" cy="712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5657" y="1128340"/>
            <a:ext cx="7960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/ an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0" y="0"/>
            <a:ext cx="12192000" cy="968673"/>
            <a:chOff x="7620" y="-7620"/>
            <a:chExt cx="12192000" cy="1083309"/>
          </a:xfrm>
        </p:grpSpPr>
        <p:sp>
          <p:nvSpPr>
            <p:cNvPr id="34" name="Round Single Corner Rectangle 3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 Single Corner Rectangle 3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ound Single Corner Rectangle 3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B9CD934-713B-8B4E-C63A-0F1C66643294}"/>
              </a:ext>
            </a:extLst>
          </p:cNvPr>
          <p:cNvSpPr txBox="1"/>
          <p:nvPr/>
        </p:nvSpPr>
        <p:spPr>
          <a:xfrm>
            <a:off x="569628" y="126716"/>
            <a:ext cx="39993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1EDA85-2DF6-8A5E-30D1-3D763144F69E}"/>
              </a:ext>
            </a:extLst>
          </p:cNvPr>
          <p:cNvSpPr txBox="1"/>
          <p:nvPr/>
        </p:nvSpPr>
        <p:spPr>
          <a:xfrm>
            <a:off x="457200" y="2001888"/>
            <a:ext cx="11382703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2D77BB"/>
                </a:solidFill>
                <a:effectLst/>
              </a:rPr>
              <a:t>1.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My father is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doctor.</a:t>
            </a:r>
          </a:p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2D77BB"/>
                </a:solidFill>
                <a:effectLst/>
              </a:rPr>
              <a:t>2.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Sun keeps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Earth warm.</a:t>
            </a:r>
          </a:p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2D77BB"/>
                </a:solidFill>
                <a:effectLst/>
              </a:rPr>
              <a:t>3.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dolphin is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intelligent animal.</a:t>
            </a:r>
          </a:p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2D77BB"/>
                </a:solidFill>
                <a:effectLst/>
              </a:rPr>
              <a:t>4.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 have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orange shirt too.</a:t>
            </a:r>
          </a:p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2D77BB"/>
                </a:solidFill>
                <a:effectLst/>
              </a:rPr>
              <a:t>5.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My brother likes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blue pen, not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red one.</a:t>
            </a:r>
            <a:r>
              <a:rPr lang="en-US" sz="36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43D4C5-25BD-23BF-28C5-79CD981E4B66}"/>
              </a:ext>
            </a:extLst>
          </p:cNvPr>
          <p:cNvSpPr txBox="1"/>
          <p:nvPr/>
        </p:nvSpPr>
        <p:spPr>
          <a:xfrm>
            <a:off x="3757603" y="2112250"/>
            <a:ext cx="1275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350294-66E4-3B75-DA09-1646ECC20D39}"/>
              </a:ext>
            </a:extLst>
          </p:cNvPr>
          <p:cNvSpPr txBox="1"/>
          <p:nvPr/>
        </p:nvSpPr>
        <p:spPr>
          <a:xfrm>
            <a:off x="1293365" y="2925593"/>
            <a:ext cx="1275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The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8016E6-499F-9962-ECDD-52AB59C135CD}"/>
              </a:ext>
            </a:extLst>
          </p:cNvPr>
          <p:cNvSpPr txBox="1"/>
          <p:nvPr/>
        </p:nvSpPr>
        <p:spPr>
          <a:xfrm>
            <a:off x="5124458" y="2941359"/>
            <a:ext cx="1275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the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FCCD2CE-0F05-D77A-7A43-6BBCE412E9C6}"/>
              </a:ext>
            </a:extLst>
          </p:cNvPr>
          <p:cNvSpPr txBox="1"/>
          <p:nvPr/>
        </p:nvSpPr>
        <p:spPr>
          <a:xfrm>
            <a:off x="1503860" y="3781214"/>
            <a:ext cx="1275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E90E97A-DF24-5749-89F7-FF829170F837}"/>
              </a:ext>
            </a:extLst>
          </p:cNvPr>
          <p:cNvSpPr txBox="1"/>
          <p:nvPr/>
        </p:nvSpPr>
        <p:spPr>
          <a:xfrm>
            <a:off x="5155990" y="3781214"/>
            <a:ext cx="1275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an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5CBD19-4FD1-9FC1-22D5-821D63703A48}"/>
              </a:ext>
            </a:extLst>
          </p:cNvPr>
          <p:cNvSpPr txBox="1"/>
          <p:nvPr/>
        </p:nvSpPr>
        <p:spPr>
          <a:xfrm>
            <a:off x="2779807" y="4582187"/>
            <a:ext cx="1275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an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661C44D-1B55-D2DA-A37B-6BA4A066B675}"/>
              </a:ext>
            </a:extLst>
          </p:cNvPr>
          <p:cNvSpPr txBox="1"/>
          <p:nvPr/>
        </p:nvSpPr>
        <p:spPr>
          <a:xfrm>
            <a:off x="4589094" y="5409673"/>
            <a:ext cx="1275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the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C1EA0DB-8084-B770-7263-37C1E68D6BBC}"/>
              </a:ext>
            </a:extLst>
          </p:cNvPr>
          <p:cNvSpPr txBox="1"/>
          <p:nvPr/>
        </p:nvSpPr>
        <p:spPr>
          <a:xfrm>
            <a:off x="8720988" y="5401790"/>
            <a:ext cx="1275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the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8" grpId="0"/>
      <p:bldP spid="41" grpId="0"/>
      <p:bldP spid="42" grpId="0"/>
      <p:bldP spid="43" grpId="0"/>
      <p:bldP spid="44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62140" y="1602623"/>
            <a:ext cx="10551836" cy="44673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287139" y="1722440"/>
            <a:ext cx="9918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First conditional sentences describe things which are possible and likely to happen in the present or the future.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32942" y="5268547"/>
            <a:ext cx="2289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48709" y="5111106"/>
            <a:ext cx="10265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If you </a:t>
            </a:r>
            <a:r>
              <a:rPr lang="en-US" sz="3200" b="1"/>
              <a:t>use </a:t>
            </a:r>
            <a:r>
              <a:rPr lang="en-US" sz="3200"/>
              <a:t>less paper, you </a:t>
            </a:r>
            <a:r>
              <a:rPr lang="en-US" sz="3200" b="1"/>
              <a:t>will save </a:t>
            </a:r>
            <a:r>
              <a:rPr lang="en-US" sz="3200"/>
              <a:t>a lot of trees.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4216" y="2919475"/>
            <a:ext cx="6895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u="sng" dirty="0"/>
              <a:t>If + S + V (present simple),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3888" y="3455919"/>
            <a:ext cx="2324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</a:rPr>
              <a:t> If-clause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34214" y="3976698"/>
            <a:ext cx="8264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u="sng" dirty="0"/>
              <a:t>S + will / won’t + V (base form)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43887" y="4508427"/>
            <a:ext cx="266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</a:rPr>
              <a:t>main clause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12192000" cy="968673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9310" y="123734"/>
            <a:ext cx="510502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FIRST CONDITIONAL</a:t>
            </a:r>
          </a:p>
        </p:txBody>
      </p:sp>
    </p:spTree>
    <p:extLst>
      <p:ext uri="{BB962C8B-B14F-4D97-AF65-F5344CB8AC3E}">
        <p14:creationId xmlns:p14="http://schemas.microsoft.com/office/powerpoint/2010/main" val="2753108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46E5FC-F251-1166-7BFE-D698DB38790E}"/>
              </a:ext>
            </a:extLst>
          </p:cNvPr>
          <p:cNvSpPr txBox="1"/>
          <p:nvPr/>
        </p:nvSpPr>
        <p:spPr>
          <a:xfrm>
            <a:off x="364735" y="2164359"/>
            <a:ext cx="1169532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2D77BB"/>
                </a:solidFill>
                <a:effectLst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If it (be)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sunny next week, we (go)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on a picnic.</a:t>
            </a:r>
          </a:p>
          <a:p>
            <a:r>
              <a:rPr lang="en-US" sz="3200" b="1" i="0" dirty="0">
                <a:solidFill>
                  <a:srgbClr val="2D77BB"/>
                </a:solidFill>
                <a:effectLst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If we (recycle)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more, we (help)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the Earth.</a:t>
            </a:r>
          </a:p>
          <a:p>
            <a:r>
              <a:rPr lang="en-US" sz="3200" b="1" i="0" dirty="0">
                <a:solidFill>
                  <a:srgbClr val="2D77BB"/>
                </a:solidFill>
                <a:effectLst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We (save)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a lot of trees if we (not waste)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so much paper.</a:t>
            </a:r>
          </a:p>
          <a:p>
            <a:r>
              <a:rPr lang="en-US" sz="3200" b="1" i="0" dirty="0">
                <a:solidFill>
                  <a:srgbClr val="2D77BB"/>
                </a:solidFill>
                <a:effectLst/>
              </a:rPr>
              <a:t>4.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More people (have)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fresh water if we (use)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less water.</a:t>
            </a:r>
          </a:p>
          <a:p>
            <a:r>
              <a:rPr lang="en-US" sz="3200" b="1" i="0" dirty="0">
                <a:solidFill>
                  <a:srgbClr val="2D77BB"/>
                </a:solidFill>
                <a:effectLst/>
              </a:rPr>
              <a:t>5.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If the river (not be)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dirty, there (be)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more fish.</a:t>
            </a:r>
            <a:r>
              <a:rPr lang="en-US" sz="3200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8" y="1108286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0245" y="1222329"/>
            <a:ext cx="9141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form of each verb in brackets.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E745FF-8287-49F1-922C-5352CE114153}"/>
              </a:ext>
            </a:extLst>
          </p:cNvPr>
          <p:cNvSpPr txBox="1"/>
          <p:nvPr/>
        </p:nvSpPr>
        <p:spPr>
          <a:xfrm>
            <a:off x="4186579" y="4134511"/>
            <a:ext cx="22996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will have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0" y="0"/>
            <a:ext cx="12192000" cy="968673"/>
            <a:chOff x="7620" y="-7620"/>
            <a:chExt cx="12192000" cy="1083309"/>
          </a:xfrm>
        </p:grpSpPr>
        <p:sp>
          <p:nvSpPr>
            <p:cNvPr id="56" name="Round Single Corner Rectangle 5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ound Single Corner Rectangle 5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ound Single Corner Rectangle 5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57B36C-0D68-6772-4E2C-519DD7C6C32B}"/>
              </a:ext>
            </a:extLst>
          </p:cNvPr>
          <p:cNvSpPr txBox="1"/>
          <p:nvPr/>
        </p:nvSpPr>
        <p:spPr>
          <a:xfrm>
            <a:off x="429310" y="123734"/>
            <a:ext cx="510502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FIRST CONDITIONAL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FB0EBF-26EE-4EE3-A5D4-6C177EF336C6}"/>
              </a:ext>
            </a:extLst>
          </p:cNvPr>
          <p:cNvSpPr txBox="1"/>
          <p:nvPr/>
        </p:nvSpPr>
        <p:spPr>
          <a:xfrm>
            <a:off x="8192072" y="2170089"/>
            <a:ext cx="14090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will go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DA1476-674E-4969-B650-C80B1FB201CA}"/>
              </a:ext>
            </a:extLst>
          </p:cNvPr>
          <p:cNvSpPr txBox="1"/>
          <p:nvPr/>
        </p:nvSpPr>
        <p:spPr>
          <a:xfrm>
            <a:off x="3306506" y="2672950"/>
            <a:ext cx="17601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recycle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A1FA78-B9B4-40AF-BF46-905456FE5E1D}"/>
              </a:ext>
            </a:extLst>
          </p:cNvPr>
          <p:cNvSpPr txBox="1"/>
          <p:nvPr/>
        </p:nvSpPr>
        <p:spPr>
          <a:xfrm>
            <a:off x="7389204" y="2662378"/>
            <a:ext cx="18062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will help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9271E2-7FAB-4F0C-9BD7-D66400F1471B}"/>
              </a:ext>
            </a:extLst>
          </p:cNvPr>
          <p:cNvSpPr txBox="1"/>
          <p:nvPr/>
        </p:nvSpPr>
        <p:spPr>
          <a:xfrm>
            <a:off x="9195493" y="3136612"/>
            <a:ext cx="24709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don’t waste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0424289-1BD5-4732-B6AB-2FEB3C43FEBD}"/>
              </a:ext>
            </a:extLst>
          </p:cNvPr>
          <p:cNvSpPr txBox="1"/>
          <p:nvPr/>
        </p:nvSpPr>
        <p:spPr>
          <a:xfrm>
            <a:off x="9817577" y="4140066"/>
            <a:ext cx="1573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use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EAE516-4213-481B-8339-B8AE65135067}"/>
              </a:ext>
            </a:extLst>
          </p:cNvPr>
          <p:cNvSpPr txBox="1"/>
          <p:nvPr/>
        </p:nvSpPr>
        <p:spPr>
          <a:xfrm>
            <a:off x="4071306" y="5113549"/>
            <a:ext cx="2283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isn’t / is not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7EAF13E-9389-42CA-AF7B-6C2131ED2C38}"/>
              </a:ext>
            </a:extLst>
          </p:cNvPr>
          <p:cNvSpPr txBox="1"/>
          <p:nvPr/>
        </p:nvSpPr>
        <p:spPr>
          <a:xfrm>
            <a:off x="9195493" y="5111988"/>
            <a:ext cx="1938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will be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EE83B3-A2BA-4385-AB84-F450B5F3D7CA}"/>
              </a:ext>
            </a:extLst>
          </p:cNvPr>
          <p:cNvSpPr txBox="1"/>
          <p:nvPr/>
        </p:nvSpPr>
        <p:spPr>
          <a:xfrm>
            <a:off x="2463408" y="3181541"/>
            <a:ext cx="19262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will save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C9585C-3629-4917-9DB2-6A334F33F219}"/>
              </a:ext>
            </a:extLst>
          </p:cNvPr>
          <p:cNvSpPr txBox="1"/>
          <p:nvPr/>
        </p:nvSpPr>
        <p:spPr>
          <a:xfrm>
            <a:off x="2671743" y="2116946"/>
            <a:ext cx="10296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is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2" grpId="0"/>
      <p:bldP spid="28" grpId="0"/>
      <p:bldP spid="31" grpId="0"/>
      <p:bldP spid="37" grpId="0"/>
      <p:bldP spid="51" grpId="0"/>
      <p:bldP spid="53" grpId="0"/>
      <p:bldP spid="55" grpId="0"/>
      <p:bldP spid="34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2165</TotalTime>
  <Words>690</Words>
  <Application>Microsoft Macintosh PowerPoint</Application>
  <PresentationFormat>Widescreen</PresentationFormat>
  <Paragraphs>126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Myriad Pro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Microsoft Office User</cp:lastModifiedBy>
  <cp:revision>143</cp:revision>
  <dcterms:created xsi:type="dcterms:W3CDTF">2020-12-09T02:04:09Z</dcterms:created>
  <dcterms:modified xsi:type="dcterms:W3CDTF">2025-08-07T06:16:40Z</dcterms:modified>
</cp:coreProperties>
</file>