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80" r:id="rId2"/>
    <p:sldId id="281" r:id="rId3"/>
    <p:sldId id="279" r:id="rId4"/>
    <p:sldId id="282" r:id="rId5"/>
    <p:sldId id="284" r:id="rId6"/>
    <p:sldId id="283" r:id="rId7"/>
    <p:sldId id="285" r:id="rId8"/>
    <p:sldId id="258" r:id="rId9"/>
    <p:sldId id="260" r:id="rId10"/>
    <p:sldId id="261" r:id="rId11"/>
    <p:sldId id="274" r:id="rId12"/>
    <p:sldId id="286" r:id="rId13"/>
    <p:sldId id="287" r:id="rId14"/>
    <p:sldId id="288" r:id="rId15"/>
    <p:sldId id="289" r:id="rId16"/>
    <p:sldId id="290" r:id="rId17"/>
    <p:sldId id="275" r:id="rId18"/>
    <p:sldId id="293" r:id="rId19"/>
    <p:sldId id="294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8ACA2"/>
    <a:srgbClr val="0EAAAE"/>
    <a:srgbClr val="00FFFF"/>
    <a:srgbClr val="B2B2B2"/>
    <a:srgbClr val="F490AD"/>
    <a:srgbClr val="92DBF8"/>
    <a:srgbClr val="6ECFF6"/>
    <a:srgbClr val="FAC5BE"/>
    <a:srgbClr val="F47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6" autoAdjust="0"/>
    <p:restoredTop sz="92790" autoAdjust="0"/>
  </p:normalViewPr>
  <p:slideViewPr>
    <p:cSldViewPr snapToGrid="0" showGuides="1">
      <p:cViewPr varScale="1">
        <p:scale>
          <a:sx n="102" d="100"/>
          <a:sy n="102" d="100"/>
        </p:scale>
        <p:origin x="5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6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8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9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4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0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4672323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95595" y="1344002"/>
            <a:ext cx="5116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4262672" y="1985471"/>
            <a:ext cx="3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Let’s go green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52424" y="124202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2CB834B-4C37-144D-B210-D2B5A722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21" y="2696882"/>
            <a:ext cx="3919045" cy="39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24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91810"/>
              </p:ext>
            </p:extLst>
          </p:nvPr>
        </p:nvGraphicFramePr>
        <p:xfrm>
          <a:off x="6095999" y="1861128"/>
          <a:ext cx="3896591" cy="45326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50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32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526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more people cycle</a:t>
                      </a:r>
                      <a:r>
                        <a:rPr lang="en-US" sz="32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3200" dirty="0"/>
                        <a:t> they will</a:t>
                      </a:r>
                      <a:r>
                        <a:rPr lang="en-US" sz="3200" baseline="0" dirty="0"/>
                        <a:t> help the environment.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2" y="887237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2481" y="866866"/>
            <a:ext cx="11269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592106"/>
              </p:ext>
            </p:extLst>
          </p:nvPr>
        </p:nvGraphicFramePr>
        <p:xfrm>
          <a:off x="2071255" y="1854200"/>
          <a:ext cx="3193473" cy="46327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/>
                        <a:t>Green bags are</a:t>
                      </a:r>
                      <a:r>
                        <a:rPr lang="en-US" sz="3200" baseline="0" dirty="0"/>
                        <a:t> better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3200" dirty="0"/>
                        <a:t> The air</a:t>
                      </a:r>
                      <a:r>
                        <a:rPr lang="en-US" sz="3200" baseline="0" dirty="0"/>
                        <a:t> will be cleaner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people use reusable bags for shopping,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13327"/>
              </p:ext>
            </p:extLst>
          </p:nvPr>
        </p:nvGraphicFramePr>
        <p:xfrm>
          <a:off x="6095996" y="1860423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670359"/>
              </p:ext>
            </p:extLst>
          </p:nvPr>
        </p:nvGraphicFramePr>
        <p:xfrm>
          <a:off x="6095996" y="2567035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3200" b="0" dirty="0"/>
                        <a:t>they will</a:t>
                      </a:r>
                      <a:r>
                        <a:rPr lang="en-US" sz="3200" b="0" baseline="0" dirty="0"/>
                        <a:t> help the environment.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18190"/>
              </p:ext>
            </p:extLst>
          </p:nvPr>
        </p:nvGraphicFramePr>
        <p:xfrm>
          <a:off x="6095998" y="3761212"/>
          <a:ext cx="3896591" cy="13517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178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32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70555"/>
              </p:ext>
            </p:extLst>
          </p:nvPr>
        </p:nvGraphicFramePr>
        <p:xfrm>
          <a:off x="6095996" y="4900180"/>
          <a:ext cx="3896591" cy="15578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7893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264723" y="3120332"/>
            <a:ext cx="831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264723" y="4355513"/>
            <a:ext cx="831275" cy="81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264723" y="5494484"/>
            <a:ext cx="831273" cy="1846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0.34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4.375E-6 -0.173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4.375E-6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698" y="931987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0249" y="2473033"/>
            <a:ext cx="2856109" cy="1863255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19845" y="2483744"/>
            <a:ext cx="2678848" cy="1852545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66411" y="2473033"/>
            <a:ext cx="3088431" cy="1826673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38896" y="4569533"/>
            <a:ext cx="2456835" cy="2034760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1743" y="4613612"/>
            <a:ext cx="3109336" cy="1946495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662" y="974695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79515" y="2775068"/>
            <a:ext cx="6535891" cy="3052257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4693297" y="5948927"/>
            <a:ext cx="3515638" cy="800584"/>
            <a:chOff x="551129" y="4365474"/>
            <a:chExt cx="1150307" cy="800584"/>
          </a:xfrm>
        </p:grpSpPr>
        <p:sp>
          <p:nvSpPr>
            <p:cNvPr id="5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551129" y="4365474"/>
              <a:ext cx="888409" cy="80058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642709" y="445466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794663" y="4454663"/>
              <a:ext cx="9067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cycling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1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76013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35951" y="2520903"/>
            <a:ext cx="7075796" cy="3282574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3924813" y="5923397"/>
            <a:ext cx="6012626" cy="804210"/>
            <a:chOff x="270164" y="4509655"/>
            <a:chExt cx="2311747" cy="804210"/>
          </a:xfrm>
        </p:grpSpPr>
        <p:sp>
          <p:nvSpPr>
            <p:cNvPr id="49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490080" y="4524447"/>
              <a:ext cx="2091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planting trees and flowers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62366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21860" y="2471508"/>
            <a:ext cx="6587454" cy="3002789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3200766" y="5715077"/>
            <a:ext cx="5094148" cy="776574"/>
            <a:chOff x="270165" y="4509655"/>
            <a:chExt cx="1701520" cy="804210"/>
          </a:xfrm>
        </p:grpSpPr>
        <p:sp>
          <p:nvSpPr>
            <p:cNvPr id="46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451978" y="461937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b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2306" y="4596550"/>
              <a:ext cx="1242245" cy="60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picking up rubbish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0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90610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08116" y="2437250"/>
            <a:ext cx="6189080" cy="325460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2714251" y="5888303"/>
            <a:ext cx="7605406" cy="804210"/>
            <a:chOff x="270163" y="4509655"/>
            <a:chExt cx="3285672" cy="804210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using reusable bags when shopping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6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47280"/>
            <a:ext cx="1146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12480" y="2471508"/>
            <a:ext cx="6665512" cy="3357967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3961014" y="5932617"/>
            <a:ext cx="4187421" cy="817334"/>
            <a:chOff x="366151" y="4509655"/>
            <a:chExt cx="1395006" cy="804210"/>
          </a:xfrm>
        </p:grpSpPr>
        <p:sp>
          <p:nvSpPr>
            <p:cNvPr id="46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442608" y="4509655"/>
              <a:ext cx="192314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walking to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" y="912937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5894" y="835139"/>
            <a:ext cx="9319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641" y="3128742"/>
            <a:ext cx="4113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A: </a:t>
            </a:r>
            <a:r>
              <a:rPr lang="en-US" sz="3200" dirty="0"/>
              <a:t>Do you plant trees?</a:t>
            </a:r>
          </a:p>
          <a:p>
            <a:r>
              <a:rPr lang="en-US" sz="3200" b="1" i="1" dirty="0"/>
              <a:t>B: </a:t>
            </a:r>
            <a:r>
              <a:rPr lang="en-US" sz="3200" dirty="0">
                <a:solidFill>
                  <a:srgbClr val="0432FF"/>
                </a:solidFill>
              </a:rPr>
              <a:t>No, I don’t.</a:t>
            </a:r>
          </a:p>
          <a:p>
            <a:r>
              <a:rPr lang="en-US" sz="3200" b="1" i="1" dirty="0"/>
              <a:t>A: </a:t>
            </a:r>
            <a:r>
              <a:rPr lang="en-US" sz="3200" dirty="0"/>
              <a:t>Do you pick up rubbish?</a:t>
            </a:r>
          </a:p>
          <a:p>
            <a:r>
              <a:rPr lang="en-US" sz="3200" b="1" i="1" dirty="0"/>
              <a:t>B: </a:t>
            </a:r>
            <a:r>
              <a:rPr lang="en-US" sz="3200" dirty="0">
                <a:solidFill>
                  <a:srgbClr val="0432FF"/>
                </a:solidFill>
              </a:rPr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3" y="1038707"/>
            <a:ext cx="1331768" cy="389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135504"/>
              </p:ext>
            </p:extLst>
          </p:nvPr>
        </p:nvGraphicFramePr>
        <p:xfrm>
          <a:off x="4302124" y="2004791"/>
          <a:ext cx="7623175" cy="41521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64208">
                  <a:extLst>
                    <a:ext uri="{9D8B030D-6E8A-4147-A177-3AD203B41FA5}">
                      <a16:colId xmlns:a16="http://schemas.microsoft.com/office/drawing/2014/main" val="3767646573"/>
                    </a:ext>
                  </a:extLst>
                </a:gridCol>
                <a:gridCol w="1558967">
                  <a:extLst>
                    <a:ext uri="{9D8B030D-6E8A-4147-A177-3AD203B41FA5}">
                      <a16:colId xmlns:a16="http://schemas.microsoft.com/office/drawing/2014/main" val="1242330315"/>
                    </a:ext>
                  </a:extLst>
                </a:gridCol>
              </a:tblGrid>
              <a:tr h="7782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/>
                        <a:t>Ways</a:t>
                      </a:r>
                      <a:r>
                        <a:rPr lang="en-US" sz="2800" baseline="0" dirty="0"/>
                        <a:t> to help the environment</a:t>
                      </a:r>
                      <a:endParaRPr lang="en-US" dirty="0"/>
                    </a:p>
                  </a:txBody>
                  <a:tcPr>
                    <a:solidFill>
                      <a:srgbClr val="0EAA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/>
                        <a:t>Names</a:t>
                      </a:r>
                    </a:p>
                  </a:txBody>
                  <a:tcPr>
                    <a:solidFill>
                      <a:srgbClr val="0EA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49135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1. Planting trees</a:t>
                      </a:r>
                      <a:r>
                        <a:rPr lang="en-US" sz="2800" baseline="0" dirty="0"/>
                        <a:t> and flowers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817152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2. Picking</a:t>
                      </a:r>
                      <a:r>
                        <a:rPr lang="en-US" sz="2800" baseline="0" dirty="0"/>
                        <a:t> up rubbish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74935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3. Cycling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31854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4. Walking</a:t>
                      </a:r>
                      <a:r>
                        <a:rPr lang="en-US" sz="2800" baseline="0" dirty="0"/>
                        <a:t> to school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4730"/>
                  </a:ext>
                </a:extLst>
              </a:tr>
              <a:tr h="627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5. Using</a:t>
                      </a:r>
                      <a:r>
                        <a:rPr lang="en-US" sz="2800" baseline="0" dirty="0"/>
                        <a:t> reusable bags when shopping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48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57" y="2398591"/>
            <a:ext cx="3562047" cy="23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747755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Go Green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Some ways to help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72360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537324"/>
            <a:ext cx="735651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Start preparing for the Project in Lesson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19" y="1855133"/>
            <a:ext cx="3570789" cy="35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209369" y="925489"/>
            <a:ext cx="1560430" cy="459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2612" y="2024687"/>
            <a:ext cx="1914300" cy="463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70374" y="3243134"/>
            <a:ext cx="1560430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70696" y="4842577"/>
            <a:ext cx="1748629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8883" y="1028121"/>
            <a:ext cx="4662347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Crossword puzzle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89401" y="1972808"/>
            <a:ext cx="4662347" cy="48871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7449" y="2749713"/>
            <a:ext cx="4653781" cy="184939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and complete the sentences.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column A and B.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pictures.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89401" y="4750907"/>
            <a:ext cx="4653782" cy="6344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Quiz: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someone who…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769799" y="1155066"/>
            <a:ext cx="929963" cy="86962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950590" y="2256290"/>
            <a:ext cx="792023" cy="98684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30804" y="3468677"/>
            <a:ext cx="1114207" cy="137390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70374" y="5976906"/>
            <a:ext cx="2179583" cy="45311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260166" y="5068120"/>
            <a:ext cx="710530" cy="90878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67449" y="5833666"/>
            <a:ext cx="4662347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126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-6496" y="32001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8213" y="893610"/>
            <a:ext cx="502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Chitchatting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B4A429-C826-29C6-6C2C-7F83609D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18" y="2047542"/>
            <a:ext cx="4223168" cy="42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89B4E-4854-80D5-DA4B-E877EFBD8445}"/>
              </a:ext>
            </a:extLst>
          </p:cNvPr>
          <p:cNvSpPr txBox="1"/>
          <p:nvPr/>
        </p:nvSpPr>
        <p:spPr>
          <a:xfrm>
            <a:off x="552940" y="2892053"/>
            <a:ext cx="6364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u="none" strike="noStrike" dirty="0">
                <a:solidFill>
                  <a:srgbClr val="000000"/>
                </a:solidFill>
                <a:effectLst/>
              </a:rPr>
              <a:t>Do you like to live in a green world? Why or why not?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365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2358" y="107446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460" y="1314529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reusable (adj)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208" y="2327727"/>
            <a:ext cx="3305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juːzəbl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9254" y="5127972"/>
            <a:ext cx="6179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tái</a:t>
            </a:r>
            <a:r>
              <a:rPr lang="en-US" sz="4800" dirty="0"/>
              <a:t> </a:t>
            </a:r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114" y="1959527"/>
            <a:ext cx="5998384" cy="3887751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3EF6DD47-17CA-AD13-E067-3A19EF17A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8468" y="3867423"/>
            <a:ext cx="818410" cy="8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4579" y="122560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4532" y="1070063"/>
            <a:ext cx="4525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go green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4040" y="2333577"/>
            <a:ext cx="28151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7870" y="5186560"/>
            <a:ext cx="6167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sống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 (</a:t>
            </a:r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thiện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môi</a:t>
            </a:r>
            <a:r>
              <a:rPr lang="en-US" sz="4400" dirty="0"/>
              <a:t> </a:t>
            </a:r>
            <a:r>
              <a:rPr lang="en-US" sz="4400" dirty="0" err="1"/>
              <a:t>trường</a:t>
            </a:r>
            <a:r>
              <a:rPr lang="en-US" sz="4400" dirty="0"/>
              <a:t>)</a:t>
            </a:r>
            <a:endParaRPr lang="en-US" sz="6000" dirty="0"/>
          </a:p>
        </p:txBody>
      </p:sp>
      <p:pic>
        <p:nvPicPr>
          <p:cNvPr id="2" name="go gr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042" y="3745650"/>
            <a:ext cx="731190" cy="73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577" y="1615645"/>
            <a:ext cx="4924553" cy="40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2753" y="96939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368" y="1489503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environment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88865" y="2412833"/>
            <a:ext cx="4064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ɪnˈvaɪrənmənt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77421" y="5263640"/>
            <a:ext cx="3464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môi</a:t>
            </a:r>
            <a:r>
              <a:rPr lang="en-US" sz="4800" dirty="0"/>
              <a:t> </a:t>
            </a:r>
            <a:r>
              <a:rPr lang="en-US" sz="4800" dirty="0" err="1"/>
              <a:t>trường</a:t>
            </a:r>
            <a:endParaRPr lang="en-US" sz="6600" dirty="0"/>
          </a:p>
        </p:txBody>
      </p:sp>
      <p:pic>
        <p:nvPicPr>
          <p:cNvPr id="2050" name="Picture 2" descr="What is Environment And How To Keep It Clean? | Environmental Studies For  Kids | Vid #1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46691"/>
            <a:ext cx="6363418" cy="39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1021" y="4060446"/>
            <a:ext cx="740521" cy="7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8616" y="10692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60016"/>
              </p:ext>
            </p:extLst>
          </p:nvPr>
        </p:nvGraphicFramePr>
        <p:xfrm>
          <a:off x="257705" y="1400352"/>
          <a:ext cx="11676587" cy="16010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32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 green</a:t>
                      </a:r>
                      <a:endParaRPr lang="en-US" sz="32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ɡəʊ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ɡriːn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sống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xanh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052064"/>
              </p:ext>
            </p:extLst>
          </p:nvPr>
        </p:nvGraphicFramePr>
        <p:xfrm>
          <a:off x="257705" y="3001353"/>
          <a:ext cx="1167658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eusable</a:t>
                      </a:r>
                      <a:r>
                        <a:rPr lang="en-US" sz="32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ːˈ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juːzəbl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/>
                        <a:t>có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thể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tái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sử</a:t>
                      </a:r>
                      <a:r>
                        <a:rPr lang="en-US" sz="3200" b="0" baseline="0" dirty="0"/>
                        <a:t> </a:t>
                      </a:r>
                      <a:r>
                        <a:rPr lang="en-US" sz="3200" b="0" baseline="0" dirty="0" err="1"/>
                        <a:t>dụng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environment</a:t>
                      </a:r>
                      <a:r>
                        <a:rPr lang="en-US" sz="32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(n)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ɪnˈvaɪrənmənt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3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7" y="3986958"/>
            <a:ext cx="487363" cy="487363"/>
          </a:xfrm>
          <a:prstGeom prst="rect">
            <a:avLst/>
          </a:prstGeom>
        </p:spPr>
      </p:pic>
      <p:pic>
        <p:nvPicPr>
          <p:cNvPr id="7" name="go gre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6" y="2334063"/>
            <a:ext cx="487363" cy="487363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37F1E9AF-A9B8-9D93-1B32-A032344D0B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6" y="3129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1042084"/>
            <a:ext cx="7483005" cy="5815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1" y="95986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8250" y="1059692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1571" y="819834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3421" y="1059692"/>
            <a:ext cx="623735" cy="6237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EBFA7D-FD9B-E56A-C0C8-BFC72DC749A1}"/>
              </a:ext>
            </a:extLst>
          </p:cNvPr>
          <p:cNvSpPr txBox="1"/>
          <p:nvPr/>
        </p:nvSpPr>
        <p:spPr>
          <a:xfrm>
            <a:off x="501021" y="2285554"/>
            <a:ext cx="66201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1. Who are they?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FF0000"/>
                </a:solidFill>
                <a:effectLst/>
              </a:rPr>
              <a:t>→ Nick and Mi.</a:t>
            </a:r>
            <a:endParaRPr lang="en-US" sz="3600" b="0" dirty="0">
              <a:solidFill>
                <a:srgbClr val="FF0000"/>
              </a:solidFill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2. Where are they?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FF0000"/>
                </a:solidFill>
                <a:effectLst/>
              </a:rPr>
              <a:t>→ At the supermarket.</a:t>
            </a:r>
            <a:endParaRPr lang="en-US" sz="3600" b="0" dirty="0">
              <a:solidFill>
                <a:srgbClr val="FF0000"/>
              </a:solidFill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none" strike="noStrike" dirty="0">
                <a:solidFill>
                  <a:srgbClr val="000000"/>
                </a:solidFill>
                <a:effectLst/>
              </a:rPr>
              <a:t>3. What might they be talking about? </a:t>
            </a:r>
            <a:endParaRPr lang="en-US" sz="3200" b="1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0" u="none" strike="noStrike" dirty="0">
                <a:solidFill>
                  <a:srgbClr val="FF0000"/>
                </a:solidFill>
                <a:effectLst/>
              </a:rPr>
              <a:t>→ Ways to go green.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CA1A-930F-151E-0633-314E7BCEEA64}"/>
              </a:ext>
            </a:extLst>
          </p:cNvPr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9752" y="1186680"/>
            <a:ext cx="11311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9755" y="2323949"/>
            <a:ext cx="53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5016" y="2334047"/>
            <a:ext cx="32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is going 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755" y="2957497"/>
            <a:ext cx="92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753" y="3559499"/>
            <a:ext cx="92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9052" y="3568152"/>
            <a:ext cx="534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752" y="4211932"/>
            <a:ext cx="81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9052" y="4219963"/>
            <a:ext cx="33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 wants to buy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752" y="4908873"/>
            <a:ext cx="71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8680" y="4855712"/>
            <a:ext cx="653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thinks that Mi is green because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80" y="2951822"/>
            <a:ext cx="776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4014308" y="2344145"/>
            <a:ext cx="4112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4114815" y="2356995"/>
            <a:ext cx="3475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picnic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8591263" y="2963272"/>
            <a:ext cx="2642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8269960" y="2951821"/>
            <a:ext cx="2894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plastic one.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6293656" y="3568150"/>
            <a:ext cx="241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6262627" y="3568151"/>
            <a:ext cx="401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check-out.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4419219" y="4219959"/>
            <a:ext cx="506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4156683" y="4219961"/>
            <a:ext cx="585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reusable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7324415" y="4804734"/>
            <a:ext cx="2258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7364012" y="4855708"/>
            <a:ext cx="3349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she’s cycling.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3" y="1113383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2541</TotalTime>
  <Words>771</Words>
  <Application>Microsoft Macintosh PowerPoint</Application>
  <PresentationFormat>Widescreen</PresentationFormat>
  <Paragraphs>200</Paragraphs>
  <Slides>20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149</cp:revision>
  <dcterms:created xsi:type="dcterms:W3CDTF">2020-12-09T02:04:09Z</dcterms:created>
  <dcterms:modified xsi:type="dcterms:W3CDTF">2025-08-07T06:10:43Z</dcterms:modified>
</cp:coreProperties>
</file>