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8"/>
  </p:notesMasterIdLst>
  <p:sldIdLst>
    <p:sldId id="310" r:id="rId2"/>
    <p:sldId id="258" r:id="rId3"/>
    <p:sldId id="262" r:id="rId4"/>
    <p:sldId id="263" r:id="rId5"/>
    <p:sldId id="285" r:id="rId6"/>
    <p:sldId id="265" r:id="rId7"/>
    <p:sldId id="266" r:id="rId8"/>
    <p:sldId id="309" r:id="rId9"/>
    <p:sldId id="288" r:id="rId10"/>
    <p:sldId id="290" r:id="rId11"/>
    <p:sldId id="291" r:id="rId12"/>
    <p:sldId id="292" r:id="rId13"/>
    <p:sldId id="293" r:id="rId14"/>
    <p:sldId id="269" r:id="rId15"/>
    <p:sldId id="270" r:id="rId16"/>
    <p:sldId id="294" r:id="rId17"/>
    <p:sldId id="296" r:id="rId18"/>
    <p:sldId id="271" r:id="rId19"/>
    <p:sldId id="295" r:id="rId20"/>
    <p:sldId id="272" r:id="rId21"/>
    <p:sldId id="273" r:id="rId22"/>
    <p:sldId id="274" r:id="rId23"/>
    <p:sldId id="275" r:id="rId24"/>
    <p:sldId id="276" r:id="rId25"/>
    <p:sldId id="277" r:id="rId26"/>
    <p:sldId id="297" r:id="rId27"/>
    <p:sldId id="298" r:id="rId28"/>
    <p:sldId id="299" r:id="rId29"/>
    <p:sldId id="302" r:id="rId30"/>
    <p:sldId id="303" r:id="rId31"/>
    <p:sldId id="304" r:id="rId32"/>
    <p:sldId id="305" r:id="rId33"/>
    <p:sldId id="306" r:id="rId34"/>
    <p:sldId id="278" r:id="rId35"/>
    <p:sldId id="279" r:id="rId36"/>
    <p:sldId id="30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72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52400" cy="1524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CC0A2-C7E1-430D-964A-900764E17780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CF0A-CB1B-433F-BA39-398B2767E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4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e5feca4b19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e5feca4b19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471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28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21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103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671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912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594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894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05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11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1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523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40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5feca4b19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5feca4b19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54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25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16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84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22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30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07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7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2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3564083" y="-2486999"/>
            <a:ext cx="5182127" cy="11228398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 rot="379113">
            <a:off x="2743123" y="1611406"/>
            <a:ext cx="6683189" cy="391309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 userDrawn="1"/>
        </p:nvSpPr>
        <p:spPr>
          <a:xfrm rot="493061">
            <a:off x="2697376" y="1611406"/>
            <a:ext cx="6683189" cy="39130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 rot="297941">
            <a:off x="2608844" y="1509139"/>
            <a:ext cx="6683189" cy="39130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接点 2"/>
          <p:cNvSpPr/>
          <p:nvPr userDrawn="1"/>
        </p:nvSpPr>
        <p:spPr>
          <a:xfrm>
            <a:off x="3200400" y="1600200"/>
            <a:ext cx="322729" cy="32272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空心弧 1"/>
          <p:cNvSpPr/>
          <p:nvPr userDrawn="1"/>
        </p:nvSpPr>
        <p:spPr>
          <a:xfrm rot="18967874">
            <a:off x="2577520" y="1077788"/>
            <a:ext cx="839946" cy="840731"/>
          </a:xfrm>
          <a:custGeom>
            <a:avLst/>
            <a:gdLst>
              <a:gd name="connsiteX0" fmla="*/ 1285 w 856876"/>
              <a:gd name="connsiteY0" fmla="*/ 456261 h 846982"/>
              <a:gd name="connsiteX1" fmla="*/ 254254 w 856876"/>
              <a:gd name="connsiteY1" fmla="*/ 36579 h 846982"/>
              <a:gd name="connsiteX2" fmla="*/ 734445 w 856876"/>
              <a:gd name="connsiteY2" fmla="*/ 127088 h 846982"/>
              <a:gd name="connsiteX3" fmla="*/ 812438 w 856876"/>
              <a:gd name="connsiteY3" fmla="*/ 611306 h 846982"/>
              <a:gd name="connsiteX4" fmla="*/ 382596 w 856876"/>
              <a:gd name="connsiteY4" fmla="*/ 844551 h 846982"/>
              <a:gd name="connsiteX5" fmla="*/ 394040 w 856876"/>
              <a:gd name="connsiteY5" fmla="*/ 739434 h 846982"/>
              <a:gd name="connsiteX6" fmla="*/ 717449 w 856876"/>
              <a:gd name="connsiteY6" fmla="*/ 564846 h 846982"/>
              <a:gd name="connsiteX7" fmla="*/ 658489 w 856876"/>
              <a:gd name="connsiteY7" fmla="*/ 200658 h 846982"/>
              <a:gd name="connsiteX8" fmla="*/ 297661 w 856876"/>
              <a:gd name="connsiteY8" fmla="*/ 132999 h 846982"/>
              <a:gd name="connsiteX9" fmla="*/ 106712 w 856876"/>
              <a:gd name="connsiteY9" fmla="*/ 448172 h 846982"/>
              <a:gd name="connsiteX10" fmla="*/ 1285 w 856876"/>
              <a:gd name="connsiteY10" fmla="*/ 456261 h 846982"/>
              <a:gd name="connsiteX0-1" fmla="*/ 1292 w 848667"/>
              <a:gd name="connsiteY0-2" fmla="*/ 456274 h 846794"/>
              <a:gd name="connsiteX1-3" fmla="*/ 254261 w 848667"/>
              <a:gd name="connsiteY1-4" fmla="*/ 36592 h 846794"/>
              <a:gd name="connsiteX2-5" fmla="*/ 734452 w 848667"/>
              <a:gd name="connsiteY2-6" fmla="*/ 127101 h 846794"/>
              <a:gd name="connsiteX3-7" fmla="*/ 812445 w 848667"/>
              <a:gd name="connsiteY3-8" fmla="*/ 611319 h 846794"/>
              <a:gd name="connsiteX4-9" fmla="*/ 361972 w 848667"/>
              <a:gd name="connsiteY4-10" fmla="*/ 844971 h 846794"/>
              <a:gd name="connsiteX5-11" fmla="*/ 394047 w 848667"/>
              <a:gd name="connsiteY5-12" fmla="*/ 739447 h 846794"/>
              <a:gd name="connsiteX6-13" fmla="*/ 717456 w 848667"/>
              <a:gd name="connsiteY6-14" fmla="*/ 564859 h 846794"/>
              <a:gd name="connsiteX7-15" fmla="*/ 658496 w 848667"/>
              <a:gd name="connsiteY7-16" fmla="*/ 200671 h 846794"/>
              <a:gd name="connsiteX8-17" fmla="*/ 297668 w 848667"/>
              <a:gd name="connsiteY8-18" fmla="*/ 133012 h 846794"/>
              <a:gd name="connsiteX9-19" fmla="*/ 106719 w 848667"/>
              <a:gd name="connsiteY9-20" fmla="*/ 448185 h 846794"/>
              <a:gd name="connsiteX10-21" fmla="*/ 1292 w 848667"/>
              <a:gd name="connsiteY10-22" fmla="*/ 456274 h 846794"/>
              <a:gd name="connsiteX0-23" fmla="*/ 1292 w 848667"/>
              <a:gd name="connsiteY0-24" fmla="*/ 456274 h 846794"/>
              <a:gd name="connsiteX1-25" fmla="*/ 254261 w 848667"/>
              <a:gd name="connsiteY1-26" fmla="*/ 36592 h 846794"/>
              <a:gd name="connsiteX2-27" fmla="*/ 734452 w 848667"/>
              <a:gd name="connsiteY2-28" fmla="*/ 127101 h 846794"/>
              <a:gd name="connsiteX3-29" fmla="*/ 812445 w 848667"/>
              <a:gd name="connsiteY3-30" fmla="*/ 611319 h 846794"/>
              <a:gd name="connsiteX4-31" fmla="*/ 361972 w 848667"/>
              <a:gd name="connsiteY4-32" fmla="*/ 844971 h 846794"/>
              <a:gd name="connsiteX5-33" fmla="*/ 411443 w 848667"/>
              <a:gd name="connsiteY5-34" fmla="*/ 749423 h 846794"/>
              <a:gd name="connsiteX6-35" fmla="*/ 717456 w 848667"/>
              <a:gd name="connsiteY6-36" fmla="*/ 564859 h 846794"/>
              <a:gd name="connsiteX7-37" fmla="*/ 658496 w 848667"/>
              <a:gd name="connsiteY7-38" fmla="*/ 200671 h 846794"/>
              <a:gd name="connsiteX8-39" fmla="*/ 297668 w 848667"/>
              <a:gd name="connsiteY8-40" fmla="*/ 133012 h 846794"/>
              <a:gd name="connsiteX9-41" fmla="*/ 106719 w 848667"/>
              <a:gd name="connsiteY9-42" fmla="*/ 448185 h 846794"/>
              <a:gd name="connsiteX10-43" fmla="*/ 1292 w 848667"/>
              <a:gd name="connsiteY10-44" fmla="*/ 456274 h 846794"/>
              <a:gd name="connsiteX0-45" fmla="*/ 1023 w 834237"/>
              <a:gd name="connsiteY0-46" fmla="*/ 470571 h 840731"/>
              <a:gd name="connsiteX1-47" fmla="*/ 239831 w 834237"/>
              <a:gd name="connsiteY1-48" fmla="*/ 30529 h 840731"/>
              <a:gd name="connsiteX2-49" fmla="*/ 720022 w 834237"/>
              <a:gd name="connsiteY2-50" fmla="*/ 121038 h 840731"/>
              <a:gd name="connsiteX3-51" fmla="*/ 798015 w 834237"/>
              <a:gd name="connsiteY3-52" fmla="*/ 605256 h 840731"/>
              <a:gd name="connsiteX4-53" fmla="*/ 347542 w 834237"/>
              <a:gd name="connsiteY4-54" fmla="*/ 838908 h 840731"/>
              <a:gd name="connsiteX5-55" fmla="*/ 397013 w 834237"/>
              <a:gd name="connsiteY5-56" fmla="*/ 743360 h 840731"/>
              <a:gd name="connsiteX6-57" fmla="*/ 703026 w 834237"/>
              <a:gd name="connsiteY6-58" fmla="*/ 558796 h 840731"/>
              <a:gd name="connsiteX7-59" fmla="*/ 644066 w 834237"/>
              <a:gd name="connsiteY7-60" fmla="*/ 194608 h 840731"/>
              <a:gd name="connsiteX8-61" fmla="*/ 283238 w 834237"/>
              <a:gd name="connsiteY8-62" fmla="*/ 126949 h 840731"/>
              <a:gd name="connsiteX9-63" fmla="*/ 92289 w 834237"/>
              <a:gd name="connsiteY9-64" fmla="*/ 442122 h 840731"/>
              <a:gd name="connsiteX10-65" fmla="*/ 1023 w 834237"/>
              <a:gd name="connsiteY10-66" fmla="*/ 470571 h 840731"/>
              <a:gd name="connsiteX0-67" fmla="*/ 6732 w 839946"/>
              <a:gd name="connsiteY0-68" fmla="*/ 470571 h 840731"/>
              <a:gd name="connsiteX1-69" fmla="*/ 245540 w 839946"/>
              <a:gd name="connsiteY1-70" fmla="*/ 30529 h 840731"/>
              <a:gd name="connsiteX2-71" fmla="*/ 725731 w 839946"/>
              <a:gd name="connsiteY2-72" fmla="*/ 121038 h 840731"/>
              <a:gd name="connsiteX3-73" fmla="*/ 803724 w 839946"/>
              <a:gd name="connsiteY3-74" fmla="*/ 605256 h 840731"/>
              <a:gd name="connsiteX4-75" fmla="*/ 353251 w 839946"/>
              <a:gd name="connsiteY4-76" fmla="*/ 838908 h 840731"/>
              <a:gd name="connsiteX5-77" fmla="*/ 402722 w 839946"/>
              <a:gd name="connsiteY5-78" fmla="*/ 743360 h 840731"/>
              <a:gd name="connsiteX6-79" fmla="*/ 708735 w 839946"/>
              <a:gd name="connsiteY6-80" fmla="*/ 558796 h 840731"/>
              <a:gd name="connsiteX7-81" fmla="*/ 649775 w 839946"/>
              <a:gd name="connsiteY7-82" fmla="*/ 194608 h 840731"/>
              <a:gd name="connsiteX8-83" fmla="*/ 288947 w 839946"/>
              <a:gd name="connsiteY8-84" fmla="*/ 126949 h 840731"/>
              <a:gd name="connsiteX9-85" fmla="*/ 97998 w 839946"/>
              <a:gd name="connsiteY9-86" fmla="*/ 442122 h 840731"/>
              <a:gd name="connsiteX10-87" fmla="*/ 6732 w 839946"/>
              <a:gd name="connsiteY10-88" fmla="*/ 470571 h 840731"/>
              <a:gd name="connsiteX0-89" fmla="*/ 6732 w 839946"/>
              <a:gd name="connsiteY0-90" fmla="*/ 470571 h 840731"/>
              <a:gd name="connsiteX1-91" fmla="*/ 245540 w 839946"/>
              <a:gd name="connsiteY1-92" fmla="*/ 30529 h 840731"/>
              <a:gd name="connsiteX2-93" fmla="*/ 725731 w 839946"/>
              <a:gd name="connsiteY2-94" fmla="*/ 121038 h 840731"/>
              <a:gd name="connsiteX3-95" fmla="*/ 803724 w 839946"/>
              <a:gd name="connsiteY3-96" fmla="*/ 605256 h 840731"/>
              <a:gd name="connsiteX4-97" fmla="*/ 353251 w 839946"/>
              <a:gd name="connsiteY4-98" fmla="*/ 838908 h 840731"/>
              <a:gd name="connsiteX5-99" fmla="*/ 402722 w 839946"/>
              <a:gd name="connsiteY5-100" fmla="*/ 743360 h 840731"/>
              <a:gd name="connsiteX6-101" fmla="*/ 708735 w 839946"/>
              <a:gd name="connsiteY6-102" fmla="*/ 558796 h 840731"/>
              <a:gd name="connsiteX7-103" fmla="*/ 649775 w 839946"/>
              <a:gd name="connsiteY7-104" fmla="*/ 194608 h 840731"/>
              <a:gd name="connsiteX8-105" fmla="*/ 288947 w 839946"/>
              <a:gd name="connsiteY8-106" fmla="*/ 126949 h 840731"/>
              <a:gd name="connsiteX9-107" fmla="*/ 94084 w 839946"/>
              <a:gd name="connsiteY9-108" fmla="*/ 418120 h 840731"/>
              <a:gd name="connsiteX10-109" fmla="*/ 6732 w 839946"/>
              <a:gd name="connsiteY10-110" fmla="*/ 470571 h 8407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839946" h="840731">
                <a:moveTo>
                  <a:pt x="6732" y="470571"/>
                </a:moveTo>
                <a:cubicBezTo>
                  <a:pt x="-34945" y="285522"/>
                  <a:pt x="125707" y="88785"/>
                  <a:pt x="245540" y="30529"/>
                </a:cubicBezTo>
                <a:cubicBezTo>
                  <a:pt x="365373" y="-27727"/>
                  <a:pt x="600493" y="-5289"/>
                  <a:pt x="725731" y="121038"/>
                </a:cubicBezTo>
                <a:cubicBezTo>
                  <a:pt x="853227" y="249642"/>
                  <a:pt x="865804" y="485611"/>
                  <a:pt x="803724" y="605256"/>
                </a:cubicBezTo>
                <a:cubicBezTo>
                  <a:pt x="741644" y="724901"/>
                  <a:pt x="531829" y="857904"/>
                  <a:pt x="353251" y="838908"/>
                </a:cubicBezTo>
                <a:cubicBezTo>
                  <a:pt x="357066" y="803869"/>
                  <a:pt x="398907" y="778399"/>
                  <a:pt x="402722" y="743360"/>
                </a:cubicBezTo>
                <a:cubicBezTo>
                  <a:pt x="537006" y="757535"/>
                  <a:pt x="667560" y="650255"/>
                  <a:pt x="708735" y="558796"/>
                </a:cubicBezTo>
                <a:cubicBezTo>
                  <a:pt x="749910" y="467337"/>
                  <a:pt x="746280" y="291207"/>
                  <a:pt x="649775" y="194608"/>
                </a:cubicBezTo>
                <a:cubicBezTo>
                  <a:pt x="555538" y="100278"/>
                  <a:pt x="411798" y="73325"/>
                  <a:pt x="288947" y="126949"/>
                </a:cubicBezTo>
                <a:cubicBezTo>
                  <a:pt x="163889" y="181536"/>
                  <a:pt x="83458" y="283830"/>
                  <a:pt x="94084" y="418120"/>
                </a:cubicBezTo>
                <a:lnTo>
                  <a:pt x="6732" y="47057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4608">
            <a:off x="6055299" y="-154236"/>
            <a:ext cx="951861" cy="12049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97" y="2078727"/>
            <a:ext cx="1353636" cy="10469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7" y="5367086"/>
            <a:ext cx="1047708" cy="14791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" y="1138595"/>
            <a:ext cx="1369441" cy="12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6" y="236952"/>
            <a:ext cx="778743" cy="769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4608">
            <a:off x="6055299" y="-154236"/>
            <a:ext cx="951861" cy="12049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10" y="95121"/>
            <a:ext cx="1139445" cy="7187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64083" y="-1866748"/>
            <a:ext cx="5182127" cy="112283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49" y="4969369"/>
            <a:ext cx="1260117" cy="18886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127" y="58594"/>
            <a:ext cx="1146893" cy="91248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7019">
            <a:off x="4599938" y="6078973"/>
            <a:ext cx="926031" cy="10750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97" y="2078727"/>
            <a:ext cx="1353636" cy="10469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729" y="461121"/>
            <a:ext cx="883476" cy="104691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7" y="5367086"/>
            <a:ext cx="1047708" cy="14791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" y="3930168"/>
            <a:ext cx="1369441" cy="125934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4" y="5866485"/>
            <a:ext cx="877116" cy="7623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874" y="5204683"/>
            <a:ext cx="1260117" cy="131914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" y="2134210"/>
            <a:ext cx="530505" cy="145202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89" y="3310950"/>
            <a:ext cx="1208615" cy="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0" t="20422" b="66658"/>
          <a:stretch>
            <a:fillRect/>
          </a:stretch>
        </p:blipFill>
        <p:spPr>
          <a:xfrm rot="16200000" flipV="1">
            <a:off x="357616" y="801295"/>
            <a:ext cx="1039015" cy="14506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5"/>
          <a:stretch>
            <a:fillRect/>
          </a:stretch>
        </p:blipFill>
        <p:spPr>
          <a:xfrm rot="16200000" flipV="1">
            <a:off x="-2145523" y="6616111"/>
            <a:ext cx="5664523" cy="13734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88411"/>
          <a:stretch>
            <a:fillRect/>
          </a:stretch>
        </p:blipFill>
        <p:spPr>
          <a:xfrm rot="16200000" flipV="1">
            <a:off x="8673000" y="3921325"/>
            <a:ext cx="5664523" cy="13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4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7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9AEE-22EC-4E6B-86A1-626524F4D464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1986-7E44-4DFA-9A13-E249EDD62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2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png"/><Relationship Id="rId18" Type="http://schemas.microsoft.com/office/2007/relationships/hdphoto" Target="../media/hdphoto8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55.png"/><Relationship Id="rId1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18" Type="http://schemas.openxmlformats.org/officeDocument/2006/relationships/image" Target="../media/image59.png"/><Relationship Id="rId3" Type="http://schemas.openxmlformats.org/officeDocument/2006/relationships/audio" Target="../media/audio1.wav"/><Relationship Id="rId21" Type="http://schemas.openxmlformats.org/officeDocument/2006/relationships/image" Target="../media/image61.gif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17" Type="http://schemas.microsoft.com/office/2007/relationships/hdphoto" Target="../media/hdphoto7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19" Type="http://schemas.microsoft.com/office/2007/relationships/hdphoto" Target="../media/hdphoto8.wdp"/><Relationship Id="rId4" Type="http://schemas.openxmlformats.org/officeDocument/2006/relationships/image" Target="../media/image52.png"/><Relationship Id="rId9" Type="http://schemas.microsoft.com/office/2007/relationships/hdphoto" Target="../media/hdphoto3.wdp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6.wdp"/><Relationship Id="rId1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17" Type="http://schemas.microsoft.com/office/2007/relationships/hdphoto" Target="../media/hdphoto8.wdp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4.wdp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audio" Target="../media/audio3.wav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228600"/>
            <a:ext cx="10363200" cy="1524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TRANG PHỤC VÀ THỜI TRANG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76400" y="2819400"/>
            <a:ext cx="7170344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83945" y="3825089"/>
            <a:ext cx="7162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6399" y="4800600"/>
            <a:ext cx="7170345" cy="762000"/>
          </a:xfrm>
          <a:prstGeom prst="roundRect">
            <a:avLst/>
          </a:prstGeom>
          <a:solidFill>
            <a:srgbClr val="FDF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257800"/>
            <a:ext cx="1514686" cy="128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453" y="1814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1032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14378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2932093"/>
            <a:ext cx="6928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972580"/>
            <a:ext cx="657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4913293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52600"/>
            <a:ext cx="4617841" cy="3962400"/>
          </a:xfrm>
          <a:prstGeom prst="rect">
            <a:avLst/>
          </a:prstGeom>
        </p:spPr>
      </p:pic>
      <p:pic>
        <p:nvPicPr>
          <p:cNvPr id="1026" name="Picture 2" descr="Gió mùa Đông Bắc tràn về, nhiều nơi chìm trong giá ré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46" y="1789421"/>
            <a:ext cx="4781964" cy="39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imalism style là gì? Phong cách Minimalism trong thời tr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52600"/>
            <a:ext cx="4805410" cy="42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g phục chữa cháy và cứu nạn, cứu hộ mới Model Fire-Pro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89421"/>
            <a:ext cx="4914899" cy="42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219694" y="-67091"/>
            <a:ext cx="1240091" cy="1146893"/>
            <a:chOff x="-219694" y="-67091"/>
            <a:chExt cx="1240091" cy="1146893"/>
          </a:xfrm>
        </p:grpSpPr>
        <p:pic>
          <p:nvPicPr>
            <p:cNvPr id="15" name="图片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3563">
              <a:off x="-9291" y="50114"/>
              <a:ext cx="1146893" cy="912483"/>
            </a:xfrm>
            <a:prstGeom prst="rect">
              <a:avLst/>
            </a:prstGeom>
          </p:spPr>
        </p:pic>
        <p:pic>
          <p:nvPicPr>
            <p:cNvPr id="14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90254">
              <a:off x="-88414" y="-134417"/>
              <a:ext cx="637649" cy="900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691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1029970" y="0"/>
            <a:ext cx="10633710" cy="9848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77507" y="1447800"/>
            <a:ext cx="11438255" cy="4187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029970" y="5835015"/>
            <a:ext cx="10133330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khỏi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khói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bụi</a:t>
            </a:r>
            <a:r>
              <a:rPr 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78858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4055" y="118745"/>
            <a:ext cx="3726815" cy="465201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118110"/>
            <a:ext cx="3698240" cy="49860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 Box 3"/>
          <p:cNvSpPr txBox="1"/>
          <p:nvPr/>
        </p:nvSpPr>
        <p:spPr>
          <a:xfrm>
            <a:off x="192405" y="5396230"/>
            <a:ext cx="3647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sĩ thời kì chống dịch Covid -19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096250" y="5184140"/>
            <a:ext cx="4095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 sĩ khi làm việc trong 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khoa lây nhiễm, phòng 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hồi sức tích cực,...</a:t>
            </a:r>
          </a:p>
        </p:txBody>
      </p:sp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0"/>
            <a:ext cx="3698240" cy="46520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4055" y="118110"/>
            <a:ext cx="3726815" cy="4986020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427990"/>
            <a:ext cx="3698240" cy="467614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2026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8280" y="672465"/>
            <a:ext cx="11984355" cy="5139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quần áo phòng dịch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Giúp phòng tránh lây lan chéo giữa người này sang người khác của dịch bệnh một cách hiệu quả.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Giúp người làm việc thoải mái hơn trong môi trường có các nhân tố lây nhiễm mà không cần phải lo lắng.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Có khả năng chống thấm, chống tĩnh điện giúp chống lại sự xâm nhập của virut và giữ quần áo phía trong luôn sạch sẽ.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Không bị tác động của vi sinh vật, vi khuẩn, nấm mốc, gần như không gây dị ứng với da và thân thiện với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132420902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838200"/>
            <a:ext cx="71628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9718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351462"/>
            <a:ext cx="6248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HS/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447800"/>
            <a:ext cx="10363200" cy="1754326"/>
          </a:xfrm>
          <a:prstGeom prst="rect">
            <a:avLst/>
          </a:prstGeom>
          <a:solidFill>
            <a:srgbClr val="FDFBD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4038600"/>
            <a:ext cx="1066800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25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4012" y="56045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447800"/>
            <a:ext cx="9448800" cy="1524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73109" y="3581400"/>
            <a:ext cx="9448800" cy="152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Digit 9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9530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73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9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4012" y="56045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447800"/>
            <a:ext cx="9448800" cy="1524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73109" y="3581400"/>
            <a:ext cx="9448800" cy="152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  <p:pic>
        <p:nvPicPr>
          <p:cNvPr id="6" name="Picture 9" descr="Digit 15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84857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603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5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29718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Báo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cáo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1250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pct6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38400" y="990600"/>
            <a:ext cx="7010400" cy="4572000"/>
          </a:xfrm>
          <a:prstGeom prst="cloud">
            <a:avLst/>
          </a:prstGeom>
          <a:solidFill>
            <a:schemeClr val="bg1"/>
          </a:solidFill>
          <a:ln w="184150" cmpd="tri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thù.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8105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1899270536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13791"/>
            <a:ext cx="11430000" cy="5811838"/>
          </a:xfrm>
        </p:spPr>
      </p:pic>
      <p:sp>
        <p:nvSpPr>
          <p:cNvPr id="6" name="Rounded Rectangle 5"/>
          <p:cNvSpPr/>
          <p:nvPr/>
        </p:nvSpPr>
        <p:spPr>
          <a:xfrm>
            <a:off x="1371600" y="5059541"/>
            <a:ext cx="9906000" cy="1066800"/>
          </a:xfrm>
          <a:prstGeom prst="roundRect">
            <a:avLst/>
          </a:prstGeom>
          <a:solidFill>
            <a:srgbClr val="FDF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“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Em có nhận xét gì về các nhân vật trong video? Tại sao lại có sự khác biệt lúc trước và lúc sau của các nhân vật đó?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”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115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3731" y="6858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op 10 Kiểu Trang Phục Nam Công Sở Hiện Đại &amp; Lịch Lãm – Inside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7168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g Phục Công Sở Nữ - Sự Sáng Tạo Không Ngừng Ngh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19400"/>
            <a:ext cx="5441462" cy="32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124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73731" y="6101862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37123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858000" y="718066"/>
            <a:ext cx="4724400" cy="2971800"/>
            <a:chOff x="7620000" y="718066"/>
            <a:chExt cx="3962400" cy="2971800"/>
          </a:xfrm>
        </p:grpSpPr>
        <p:pic>
          <p:nvPicPr>
            <p:cNvPr id="5126" name="Picture 6" descr="20+ cách phối đồ thời trang nam trẻ trung, sành điệu nhất 5S Fashion -  5SFASH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718066"/>
              <a:ext cx="396240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8229600" y="2819400"/>
              <a:ext cx="2743200" cy="7031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Trang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phục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thanh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niên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9600" y="908594"/>
            <a:ext cx="4419600" cy="3207428"/>
            <a:chOff x="609600" y="908594"/>
            <a:chExt cx="4419600" cy="3207428"/>
          </a:xfrm>
        </p:grpSpPr>
        <p:grpSp>
          <p:nvGrpSpPr>
            <p:cNvPr id="5" name="Group 4"/>
            <p:cNvGrpSpPr/>
            <p:nvPr/>
          </p:nvGrpSpPr>
          <p:grpSpPr>
            <a:xfrm>
              <a:off x="609600" y="908594"/>
              <a:ext cx="4419600" cy="3207428"/>
              <a:chOff x="990600" y="1143000"/>
              <a:chExt cx="4419600" cy="3207428"/>
            </a:xfrm>
          </p:grpSpPr>
          <p:pic>
            <p:nvPicPr>
              <p:cNvPr id="5122" name="Picture 2" descr="Tuyệt chiêu lấy sỉ quần áo trẻ em VNXK đẹp, giá rẻ (P1)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143000"/>
                <a:ext cx="4419600" cy="2573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184234" y="3950318"/>
                <a:ext cx="1847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676400" y="2819400"/>
              <a:ext cx="2438400" cy="457200"/>
            </a:xfrm>
            <a:prstGeom prst="roundRect">
              <a:avLst/>
            </a:prstGeom>
            <a:solidFill>
              <a:srgbClr val="FDF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phục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trẻ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em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810000" y="53517"/>
            <a:ext cx="311495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5800" y="3698327"/>
            <a:ext cx="4343400" cy="2895600"/>
            <a:chOff x="631534" y="3739606"/>
            <a:chExt cx="4343400" cy="2895600"/>
          </a:xfrm>
        </p:grpSpPr>
        <p:pic>
          <p:nvPicPr>
            <p:cNvPr id="5128" name="Picture 8" descr="Top 5 bộ đồ thời trang trung niên đẹp, sang trọ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34" y="3739606"/>
              <a:ext cx="4343400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1524000" y="5562600"/>
              <a:ext cx="2981045" cy="762000"/>
            </a:xfrm>
            <a:prstGeom prst="roundRect">
              <a:avLst/>
            </a:prstGeom>
            <a:solidFill>
              <a:srgbClr val="FDF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phục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trung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niên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3" name="AutoShape 12" descr="09 kiểu quần áo cho người già 80 tuổi nữ thêm phần trẻ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6858000" y="3739606"/>
            <a:ext cx="4583723" cy="2928621"/>
            <a:chOff x="6858000" y="3739606"/>
            <a:chExt cx="4583723" cy="2928621"/>
          </a:xfrm>
        </p:grpSpPr>
        <p:pic>
          <p:nvPicPr>
            <p:cNvPr id="5134" name="Picture 14" descr="Người già mặc như thế nào cho đẹp?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739606"/>
              <a:ext cx="4583723" cy="292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7924800" y="5715000"/>
              <a:ext cx="2590800" cy="609600"/>
            </a:xfrm>
            <a:prstGeom prst="roundRect">
              <a:avLst/>
            </a:prstGeom>
            <a:solidFill>
              <a:srgbClr val="FDF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phục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người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cao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tuổi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527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0" y="533400"/>
            <a:ext cx="5791200" cy="762000"/>
          </a:xfrm>
          <a:prstGeom prst="roundRect">
            <a:avLst/>
          </a:prstGeom>
          <a:solidFill>
            <a:srgbClr val="FDF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Theo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tiết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1447801"/>
            <a:ext cx="5486400" cy="4571998"/>
            <a:chOff x="152400" y="1447801"/>
            <a:chExt cx="5181600" cy="3048000"/>
          </a:xfrm>
        </p:grpSpPr>
        <p:pic>
          <p:nvPicPr>
            <p:cNvPr id="6148" name="Picture 4" descr="Sở Giáo Dục Và Đào Tạo Vĩnh Phú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47801"/>
              <a:ext cx="51816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133600" y="4038600"/>
              <a:ext cx="3200400" cy="4572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Trang</a:t>
              </a:r>
              <a:r>
                <a:rPr lang="en-US" sz="2400" dirty="0"/>
                <a:t> </a:t>
              </a:r>
              <a:r>
                <a:rPr lang="en-US" sz="2400" dirty="0" err="1"/>
                <a:t>phục</a:t>
              </a:r>
              <a:r>
                <a:rPr lang="en-US" sz="2400" dirty="0"/>
                <a:t> </a:t>
              </a:r>
              <a:r>
                <a:rPr lang="en-US" sz="2400" dirty="0" err="1"/>
                <a:t>mùa</a:t>
              </a:r>
              <a:r>
                <a:rPr lang="en-US" sz="2400" dirty="0"/>
                <a:t> </a:t>
              </a:r>
              <a:r>
                <a:rPr lang="en-US" sz="2400" dirty="0" err="1"/>
                <a:t>đông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8400" y="1447800"/>
            <a:ext cx="5791200" cy="4572000"/>
            <a:chOff x="6248400" y="1447800"/>
            <a:chExt cx="5791200" cy="3048000"/>
          </a:xfrm>
        </p:grpSpPr>
        <p:pic>
          <p:nvPicPr>
            <p:cNvPr id="6150" name="Picture 6" descr="500+ Mẫu Áo Gia Đình Mùa Hè Đẹp, Cao Cấp Ưu Đãi Giảm Giá 20%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447800"/>
              <a:ext cx="5715000" cy="304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9296400" y="4038600"/>
              <a:ext cx="2743200" cy="4572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Trang</a:t>
              </a:r>
              <a:r>
                <a:rPr lang="en-US" sz="2400" dirty="0"/>
                <a:t> </a:t>
              </a:r>
              <a:r>
                <a:rPr lang="en-US" sz="2400" dirty="0" err="1"/>
                <a:t>phục</a:t>
              </a:r>
              <a:r>
                <a:rPr lang="en-US" sz="2400" dirty="0"/>
                <a:t> </a:t>
              </a:r>
              <a:r>
                <a:rPr lang="en-US" sz="2400" dirty="0" err="1"/>
                <a:t>mùa</a:t>
              </a:r>
              <a:r>
                <a:rPr lang="en-US" sz="2400" dirty="0"/>
                <a:t> </a:t>
              </a:r>
              <a:r>
                <a:rPr lang="en-US" sz="2400" dirty="0" err="1"/>
                <a:t>hè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8382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600" y="236392"/>
            <a:ext cx="4267200" cy="5156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" y="1361611"/>
            <a:ext cx="3962400" cy="2219790"/>
            <a:chOff x="457200" y="1361611"/>
            <a:chExt cx="3962400" cy="2219790"/>
          </a:xfrm>
          <a:solidFill>
            <a:srgbClr val="FDFBD5"/>
          </a:solidFill>
        </p:grpSpPr>
        <p:pic>
          <p:nvPicPr>
            <p:cNvPr id="7170" name="Picture 2" descr="Đi du lịch Thái Lan mặc gì phù hợp chuẩn người BẢN ĐỊA nhấ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61611"/>
              <a:ext cx="3962400" cy="2219790"/>
            </a:xfrm>
            <a:prstGeom prst="rect">
              <a:avLst/>
            </a:prstGeom>
            <a:grpFill/>
          </p:spPr>
        </p:pic>
        <p:sp>
          <p:nvSpPr>
            <p:cNvPr id="4" name="Rounded Rectangle 3"/>
            <p:cNvSpPr/>
            <p:nvPr/>
          </p:nvSpPr>
          <p:spPr>
            <a:xfrm>
              <a:off x="609600" y="3276600"/>
              <a:ext cx="3810000" cy="30480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76800" y="1201420"/>
            <a:ext cx="3505200" cy="2344103"/>
            <a:chOff x="4876800" y="1201420"/>
            <a:chExt cx="3505200" cy="2344103"/>
          </a:xfrm>
          <a:solidFill>
            <a:srgbClr val="FDFBD5"/>
          </a:solidFill>
        </p:grpSpPr>
        <p:pic>
          <p:nvPicPr>
            <p:cNvPr id="7172" name="Picture 4" descr="Cơ hội mới cho nghề dệt truyền thống của đồng bào Ba 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201420"/>
              <a:ext cx="3505200" cy="2344103"/>
            </a:xfrm>
            <a:prstGeom prst="rect">
              <a:avLst/>
            </a:prstGeom>
            <a:grpFill/>
          </p:spPr>
        </p:pic>
        <p:sp>
          <p:nvSpPr>
            <p:cNvPr id="8" name="Rectangles 30"/>
            <p:cNvSpPr/>
            <p:nvPr/>
          </p:nvSpPr>
          <p:spPr>
            <a:xfrm>
              <a:off x="4876800" y="2911793"/>
              <a:ext cx="3505200" cy="633730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80584" y="1219005"/>
            <a:ext cx="3259015" cy="2286001"/>
            <a:chOff x="8780584" y="1219005"/>
            <a:chExt cx="3259015" cy="2286001"/>
          </a:xfrm>
          <a:solidFill>
            <a:srgbClr val="FDFBD5"/>
          </a:solidFill>
        </p:grpSpPr>
        <p:pic>
          <p:nvPicPr>
            <p:cNvPr id="7174" name="Picture 6" descr="Đồng Phục Thiên Phướ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584" y="1219005"/>
              <a:ext cx="3259015" cy="2286001"/>
            </a:xfrm>
            <a:prstGeom prst="rect">
              <a:avLst/>
            </a:prstGeom>
            <a:grpFill/>
          </p:spPr>
        </p:pic>
        <p:sp>
          <p:nvSpPr>
            <p:cNvPr id="10" name="Rectangles 31"/>
            <p:cNvSpPr/>
            <p:nvPr/>
          </p:nvSpPr>
          <p:spPr>
            <a:xfrm>
              <a:off x="8839200" y="2871082"/>
              <a:ext cx="3200399" cy="633730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1705" y="4191000"/>
            <a:ext cx="3031095" cy="2379663"/>
            <a:chOff x="321705" y="4191000"/>
            <a:chExt cx="4121817" cy="2379663"/>
          </a:xfrm>
          <a:solidFill>
            <a:srgbClr val="FDFBD5"/>
          </a:solidFill>
        </p:grpSpPr>
        <p:pic>
          <p:nvPicPr>
            <p:cNvPr id="7176" name="Picture 8" descr="888+ Mẫu Áo Thun Đồng Phục Công Ty Cao Cấp Năm 20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05" y="4191000"/>
              <a:ext cx="4121817" cy="2379663"/>
            </a:xfrm>
            <a:prstGeom prst="rect">
              <a:avLst/>
            </a:prstGeom>
            <a:grpFill/>
          </p:spPr>
        </p:pic>
        <p:sp>
          <p:nvSpPr>
            <p:cNvPr id="12" name="Rectangles 32"/>
            <p:cNvSpPr/>
            <p:nvPr/>
          </p:nvSpPr>
          <p:spPr>
            <a:xfrm>
              <a:off x="609600" y="6072188"/>
              <a:ext cx="2624455" cy="49847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70548" y="4155122"/>
            <a:ext cx="2684585" cy="2379786"/>
            <a:chOff x="4935415" y="4191000"/>
            <a:chExt cx="3446585" cy="2379786"/>
          </a:xfrm>
          <a:solidFill>
            <a:srgbClr val="FDFBD5"/>
          </a:solidFill>
        </p:grpSpPr>
        <p:pic>
          <p:nvPicPr>
            <p:cNvPr id="7178" name="Picture 10" descr="Khái Niệm Và Ý Nghĩa Của Trang Phục Bảo Hộ Lao Động - Bảo Hộ Xan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415" y="4191000"/>
              <a:ext cx="3446585" cy="2379786"/>
            </a:xfrm>
            <a:prstGeom prst="rect">
              <a:avLst/>
            </a:prstGeom>
            <a:grpFill/>
          </p:spPr>
        </p:pic>
        <p:sp>
          <p:nvSpPr>
            <p:cNvPr id="14" name="Rectangles 36"/>
            <p:cNvSpPr/>
            <p:nvPr/>
          </p:nvSpPr>
          <p:spPr>
            <a:xfrm>
              <a:off x="4935415" y="5895902"/>
              <a:ext cx="2639060" cy="633730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98657" y="4155122"/>
            <a:ext cx="2497016" cy="2379663"/>
            <a:chOff x="8780584" y="4191000"/>
            <a:chExt cx="3344497" cy="2379663"/>
          </a:xfrm>
          <a:solidFill>
            <a:srgbClr val="FDFBD5"/>
          </a:solidFill>
        </p:grpSpPr>
        <p:pic>
          <p:nvPicPr>
            <p:cNvPr id="7180" name="Picture 12" descr="Top 12 cửa hàng cho thuê trang phục biểu diễn rẻ đẹp nhất TPHCM -  sakurafashion.v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584" y="4191000"/>
              <a:ext cx="3344497" cy="2379663"/>
            </a:xfrm>
            <a:prstGeom prst="rect">
              <a:avLst/>
            </a:prstGeom>
            <a:grpFill/>
          </p:spPr>
        </p:pic>
        <p:sp>
          <p:nvSpPr>
            <p:cNvPr id="16" name="Rectangles 38"/>
            <p:cNvSpPr/>
            <p:nvPr/>
          </p:nvSpPr>
          <p:spPr>
            <a:xfrm>
              <a:off x="8990063" y="5890040"/>
              <a:ext cx="2989195" cy="633730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ách mặc áo lót nam 5 - elleman | ELLE M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94" y="4146934"/>
            <a:ext cx="3099587" cy="2340958"/>
          </a:xfrm>
          <a:prstGeom prst="rect">
            <a:avLst/>
          </a:prstGeom>
          <a:solidFill>
            <a:srgbClr val="FDFBD5"/>
          </a:solidFill>
        </p:spPr>
      </p:pic>
      <p:sp>
        <p:nvSpPr>
          <p:cNvPr id="3" name="Rounded Rectangle 2"/>
          <p:cNvSpPr/>
          <p:nvPr/>
        </p:nvSpPr>
        <p:spPr>
          <a:xfrm>
            <a:off x="9296400" y="6072188"/>
            <a:ext cx="2743199" cy="404812"/>
          </a:xfrm>
          <a:prstGeom prst="roundRect">
            <a:avLst/>
          </a:prstGeom>
          <a:solidFill>
            <a:srgbClr val="FDF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052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4699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4478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862" y="281940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092005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1905000"/>
            <a:ext cx="518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00907"/>
            <a:ext cx="1240091" cy="1146893"/>
            <a:chOff x="-219694" y="-67091"/>
            <a:chExt cx="1240091" cy="1146893"/>
          </a:xfrm>
        </p:grpSpPr>
        <p:pic>
          <p:nvPicPr>
            <p:cNvPr id="9" name="图片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3563">
              <a:off x="-9291" y="50114"/>
              <a:ext cx="1146893" cy="912483"/>
            </a:xfrm>
            <a:prstGeom prst="rect">
              <a:avLst/>
            </a:prstGeom>
          </p:spPr>
        </p:pic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90254">
              <a:off x="-88414" y="-134417"/>
              <a:ext cx="637649" cy="900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888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0" y="2362200"/>
            <a:ext cx="7620000" cy="1676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0066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55" y="1717091"/>
            <a:ext cx="1720404" cy="1964575"/>
            <a:chOff x="-64860" y="348125"/>
            <a:chExt cx="2580606" cy="294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4860" y="348125"/>
              <a:ext cx="2470603" cy="294686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1677546" y="2507512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21241" y="1592161"/>
            <a:ext cx="1781667" cy="2252397"/>
            <a:chOff x="-156754" y="3324649"/>
            <a:chExt cx="2672500" cy="33785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6754" y="3324649"/>
              <a:ext cx="2618237" cy="3378596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1677546" y="5785454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7593" y="1716998"/>
            <a:ext cx="2139875" cy="2325433"/>
            <a:chOff x="-484475" y="6908238"/>
            <a:chExt cx="3209813" cy="34881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4475" y="6908238"/>
              <a:ext cx="3209813" cy="348815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768455" y="959616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83150" y="1617627"/>
            <a:ext cx="1473806" cy="2684891"/>
            <a:chOff x="2589645" y="6721561"/>
            <a:chExt cx="2210709" cy="40273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9645" y="6721561"/>
              <a:ext cx="1863480" cy="402733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3962154" y="9631158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820400" y="1452483"/>
            <a:ext cx="1187002" cy="2531755"/>
            <a:chOff x="5078400" y="6753498"/>
            <a:chExt cx="1780503" cy="37976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78400" y="6753498"/>
              <a:ext cx="1524213" cy="3797632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6020703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47190" y="4177900"/>
            <a:ext cx="1580654" cy="2176210"/>
            <a:chOff x="6858903" y="7146639"/>
            <a:chExt cx="2370981" cy="32643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8903" y="7146639"/>
              <a:ext cx="1973371" cy="3264315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8391684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775782" y="3768484"/>
            <a:ext cx="1538427" cy="2243707"/>
            <a:chOff x="9461735" y="6862474"/>
            <a:chExt cx="2307641" cy="33655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1735" y="6862474"/>
              <a:ext cx="2216655" cy="3365561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10931176" y="9591983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60565" y="3836503"/>
            <a:ext cx="1808743" cy="2508431"/>
            <a:chOff x="11860361" y="6770990"/>
            <a:chExt cx="2713115" cy="37626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60361" y="6770990"/>
              <a:ext cx="2713115" cy="3762647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13761263" y="9588011"/>
              <a:ext cx="784741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932341" y="4478327"/>
            <a:ext cx="1923135" cy="1896665"/>
            <a:chOff x="15368695" y="7339889"/>
            <a:chExt cx="2884703" cy="28449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368695" y="7339889"/>
              <a:ext cx="2274561" cy="2814041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7415198" y="9588010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0" y="329565"/>
            <a:ext cx="1200721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7.4, phân loại trang phục theo tiêu chí phân loại trang phục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287520" y="6344920"/>
            <a:ext cx="47377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7.4 Một số loại trang phục</a:t>
            </a:r>
          </a:p>
        </p:txBody>
      </p:sp>
    </p:spTree>
    <p:extLst>
      <p:ext uri="{BB962C8B-B14F-4D97-AF65-F5344CB8AC3E}">
        <p14:creationId xmlns:p14="http://schemas.microsoft.com/office/powerpoint/2010/main" val="2625739494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2870" y="2677160"/>
          <a:ext cx="11779885" cy="4180840"/>
        </p:xfrm>
        <a:graphic>
          <a:graphicData uri="http://schemas.openxmlformats.org/drawingml/2006/table">
            <a:tbl>
              <a:tblPr/>
              <a:tblGrid>
                <a:gridCol w="276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70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13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800" b="0" cap="all" dirty="0">
                        <a:solidFill>
                          <a:srgbClr val="58585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</a:t>
                      </a:r>
                    </a:p>
                    <a:p>
                      <a:pPr algn="just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:............... 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:............ 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công dụng</a:t>
                      </a: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mặc thường ngày: 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lễ hội: 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thể thao: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Đồng phục: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bảo hộ lao động: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2870" y="3264535"/>
          <a:ext cx="11779885" cy="439420"/>
        </p:xfrm>
        <a:graphic>
          <a:graphicData uri="http://schemas.openxmlformats.org/drawingml/2006/table">
            <a:tbl>
              <a:tblPr/>
              <a:tblGrid>
                <a:gridCol w="1177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-127000" y="-135890"/>
            <a:ext cx="1433195" cy="1964690"/>
            <a:chOff x="-64860" y="348125"/>
            <a:chExt cx="2580606" cy="294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4860" y="348125"/>
              <a:ext cx="2470603" cy="294686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1677546" y="2507512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0190" y="-265430"/>
            <a:ext cx="1127760" cy="2252345"/>
            <a:chOff x="-156754" y="3324649"/>
            <a:chExt cx="2672500" cy="33785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6754" y="3324649"/>
              <a:ext cx="2618237" cy="3378596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1677546" y="5785454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61590" y="-135890"/>
            <a:ext cx="1182370" cy="2122805"/>
            <a:chOff x="-484475" y="6908238"/>
            <a:chExt cx="3209813" cy="34881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4475" y="6908238"/>
              <a:ext cx="3209813" cy="348815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768455" y="959616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96835" y="-136044"/>
            <a:ext cx="1473806" cy="2684891"/>
            <a:chOff x="2589645" y="6721561"/>
            <a:chExt cx="2210709" cy="40273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9645" y="6721561"/>
              <a:ext cx="1863480" cy="402733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3962154" y="9631158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44880" y="-69668"/>
            <a:ext cx="1187002" cy="2531755"/>
            <a:chOff x="5078400" y="6753498"/>
            <a:chExt cx="1780503" cy="37976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78400" y="6753498"/>
              <a:ext cx="1524213" cy="3797632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6020703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335362" y="3196"/>
            <a:ext cx="1580654" cy="2176210"/>
            <a:chOff x="6858903" y="7146639"/>
            <a:chExt cx="2370981" cy="32643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8903" y="7146639"/>
              <a:ext cx="1973371" cy="3264315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8391684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29917" y="-64327"/>
            <a:ext cx="1674952" cy="2243707"/>
            <a:chOff x="10708557" y="7024399"/>
            <a:chExt cx="2512429" cy="3365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08557" y="7024399"/>
              <a:ext cx="2216655" cy="3365561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12382786" y="9591983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011807" y="-159607"/>
            <a:ext cx="1808743" cy="2508431"/>
            <a:chOff x="11860361" y="6770990"/>
            <a:chExt cx="2713115" cy="37626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60361" y="6770990"/>
              <a:ext cx="2713115" cy="3762647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13761263" y="9588011"/>
              <a:ext cx="784741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877550" y="240665"/>
            <a:ext cx="1195705" cy="1896745"/>
            <a:chOff x="15368695" y="7339889"/>
            <a:chExt cx="2884703" cy="284499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368695" y="7339889"/>
              <a:ext cx="2274561" cy="2814041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7415198" y="9588010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4509135" y="2007870"/>
            <a:ext cx="1905" cy="24447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Picture 10" descr="Digit 180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97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258905"/>
              </p:ext>
            </p:extLst>
          </p:nvPr>
        </p:nvGraphicFramePr>
        <p:xfrm>
          <a:off x="102870" y="2677160"/>
          <a:ext cx="11970384" cy="4180840"/>
        </p:xfrm>
        <a:graphic>
          <a:graphicData uri="http://schemas.openxmlformats.org/drawingml/2006/table">
            <a:tbl>
              <a:tblPr/>
              <a:tblGrid>
                <a:gridCol w="268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5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70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13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2800" b="0" cap="all" dirty="0">
                        <a:solidFill>
                          <a:srgbClr val="58585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</a:t>
                      </a:r>
                    </a:p>
                    <a:p>
                      <a:pPr algn="just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:............... 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:...................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...................</a:t>
                      </a:r>
                    </a:p>
                    <a:p>
                      <a:pPr algn="just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:............ 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công dụng</a:t>
                      </a: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mặc thường ngày: 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lễ hội: 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thể thao: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Đồng phục: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Trang phục bảo hộ lao động:</a:t>
                      </a:r>
                      <a:r>
                        <a:rPr lang="en-US" alt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</a:t>
                      </a: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87739"/>
              </p:ext>
            </p:extLst>
          </p:nvPr>
        </p:nvGraphicFramePr>
        <p:xfrm>
          <a:off x="102870" y="3264535"/>
          <a:ext cx="11779885" cy="439420"/>
        </p:xfrm>
        <a:graphic>
          <a:graphicData uri="http://schemas.openxmlformats.org/drawingml/2006/table">
            <a:tbl>
              <a:tblPr/>
              <a:tblGrid>
                <a:gridCol w="1177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261603" y="3981132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 c, d, h, k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18160" y="5267011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b, e, g,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892971" y="397988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b, i, k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806344" y="4826204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 e, g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90598" y="5672527"/>
            <a:ext cx="207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c, d, h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595216" y="3943032"/>
            <a:ext cx="152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a,b, c, d, e, g, i, k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240010" y="4026535"/>
            <a:ext cx="1580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b, c, h, i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1252200" y="4419599"/>
            <a:ext cx="82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e, g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1558463" y="4827454"/>
            <a:ext cx="105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10360025" y="5266690"/>
            <a:ext cx="775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9187815" y="6135370"/>
            <a:ext cx="105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127000" y="-135890"/>
            <a:ext cx="1433195" cy="1964690"/>
            <a:chOff x="-64860" y="348125"/>
            <a:chExt cx="2580606" cy="294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4860" y="348125"/>
              <a:ext cx="2470603" cy="2946863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1677546" y="2507512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20190" y="-265430"/>
            <a:ext cx="1127760" cy="2252345"/>
            <a:chOff x="-156754" y="3324649"/>
            <a:chExt cx="2672500" cy="33785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6754" y="3324649"/>
              <a:ext cx="2618237" cy="3378596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1677546" y="5785454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61590" y="-135890"/>
            <a:ext cx="1182370" cy="2122805"/>
            <a:chOff x="-484475" y="6908238"/>
            <a:chExt cx="3209813" cy="34881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4475" y="6908238"/>
              <a:ext cx="3209813" cy="348815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768455" y="959616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96835" y="-136044"/>
            <a:ext cx="1473806" cy="2684891"/>
            <a:chOff x="2589645" y="6721561"/>
            <a:chExt cx="2210709" cy="40273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9645" y="6721561"/>
              <a:ext cx="1863480" cy="402733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3962154" y="9631158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44880" y="-69668"/>
            <a:ext cx="1187002" cy="2531755"/>
            <a:chOff x="5078400" y="6753498"/>
            <a:chExt cx="1780503" cy="37976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78400" y="6753498"/>
              <a:ext cx="1524213" cy="3797632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6020703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335362" y="3196"/>
            <a:ext cx="1580654" cy="2176210"/>
            <a:chOff x="6858903" y="7146639"/>
            <a:chExt cx="2370981" cy="32643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58903" y="7146639"/>
              <a:ext cx="1973371" cy="3264315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8391684" y="9631157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29917" y="-64327"/>
            <a:ext cx="1674952" cy="2243707"/>
            <a:chOff x="10708557" y="7024399"/>
            <a:chExt cx="2512429" cy="33655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08557" y="7024399"/>
              <a:ext cx="2216655" cy="3365561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12382786" y="9591983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011807" y="-159607"/>
            <a:ext cx="1808743" cy="2508431"/>
            <a:chOff x="11860361" y="6770990"/>
            <a:chExt cx="2713115" cy="37626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60361" y="6770990"/>
              <a:ext cx="2713115" cy="3762647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13761263" y="9588011"/>
              <a:ext cx="784741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877550" y="240665"/>
            <a:ext cx="1195705" cy="1896745"/>
            <a:chOff x="15368695" y="7339889"/>
            <a:chExt cx="2884703" cy="284499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368695" y="7339889"/>
              <a:ext cx="2274561" cy="2814041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17415198" y="9588010"/>
              <a:ext cx="838200" cy="5968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4509135" y="2007870"/>
            <a:ext cx="1905" cy="24447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 Box 26"/>
          <p:cNvSpPr txBox="1"/>
          <p:nvPr/>
        </p:nvSpPr>
        <p:spPr>
          <a:xfrm>
            <a:off x="6433820" y="5715635"/>
            <a:ext cx="105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3950859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9" grpId="0"/>
      <p:bldP spid="21" grpId="0"/>
      <p:bldP spid="22" grpId="0"/>
      <p:bldP spid="23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4676" y="303968"/>
            <a:ext cx="10522857" cy="1222296"/>
          </a:xfrm>
          <a:prstGeom prst="snip2Diag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Dựa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4874" y="2960132"/>
            <a:ext cx="1222296" cy="1222296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573092" y="3134956"/>
            <a:ext cx="7485308" cy="899588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255" y="1760011"/>
            <a:ext cx="1222296" cy="1222296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2573092" y="1957071"/>
            <a:ext cx="7485308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255" y="5332594"/>
            <a:ext cx="1222296" cy="1222296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2573092" y="5493948"/>
            <a:ext cx="7762867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Theo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1110" y="4078174"/>
            <a:ext cx="1222296" cy="1222296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2573092" y="4333787"/>
            <a:ext cx="7620676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03001" y="4858868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" name="times up"/>
          <p:cNvGrpSpPr/>
          <p:nvPr/>
        </p:nvGrpSpPr>
        <p:grpSpPr>
          <a:xfrm>
            <a:off x="10915028" y="284288"/>
            <a:ext cx="1222296" cy="420400"/>
            <a:chOff x="4321176" y="185859"/>
            <a:chExt cx="2636838" cy="799962"/>
          </a:xfrm>
        </p:grpSpPr>
        <p:sp>
          <p:nvSpPr>
            <p:cNvPr id="3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6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15028" y="846904"/>
            <a:ext cx="1207751" cy="6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02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"/>
          <p:cNvSpPr txBox="1">
            <a:spLocks noGrp="1"/>
          </p:cNvSpPr>
          <p:nvPr>
            <p:ph type="title" idx="4294967295"/>
          </p:nvPr>
        </p:nvSpPr>
        <p:spPr>
          <a:xfrm>
            <a:off x="2743200" y="1905000"/>
            <a:ext cx="6488113" cy="269398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 err="1">
                <a:latin typeface="A62 Pngtree" pitchFamily="2" charset="0"/>
              </a:rPr>
              <a:t>Các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nhân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vật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trở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nên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đẹp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hơn</a:t>
            </a:r>
            <a:r>
              <a:rPr lang="en-US" sz="4000" dirty="0">
                <a:latin typeface="A62 Pngtree" pitchFamily="2" charset="0"/>
              </a:rPr>
              <a:t>, </a:t>
            </a:r>
            <a:r>
              <a:rPr lang="en-US" sz="4000" dirty="0" err="1">
                <a:latin typeface="A62 Pngtree" pitchFamily="2" charset="0"/>
              </a:rPr>
              <a:t>phong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cách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hơn</a:t>
            </a:r>
            <a:r>
              <a:rPr lang="en-US" sz="4000" dirty="0">
                <a:latin typeface="A62 Pngtree" pitchFamily="2" charset="0"/>
              </a:rPr>
              <a:t>,… </a:t>
            </a:r>
            <a:r>
              <a:rPr lang="en-US" sz="4000" dirty="0" err="1">
                <a:latin typeface="A62 Pngtree" pitchFamily="2" charset="0"/>
              </a:rPr>
              <a:t>nhờ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có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sự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thay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đổi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trang</a:t>
            </a:r>
            <a:r>
              <a:rPr lang="en-US" sz="4000" dirty="0">
                <a:latin typeface="A62 Pngtree" pitchFamily="2" charset="0"/>
              </a:rPr>
              <a:t> </a:t>
            </a:r>
            <a:r>
              <a:rPr lang="en-US" sz="4000" dirty="0" err="1">
                <a:latin typeface="A62 Pngtree" pitchFamily="2" charset="0"/>
              </a:rPr>
              <a:t>phục</a:t>
            </a:r>
            <a:r>
              <a:rPr lang="en-US" sz="4000" dirty="0">
                <a:latin typeface="A62 Pngtree" pitchFamily="2" charset="0"/>
              </a:rPr>
              <a:t>. </a:t>
            </a:r>
            <a:endParaRPr sz="4000" dirty="0">
              <a:latin typeface="A62 Pngtr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211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35482" y="252744"/>
            <a:ext cx="10522857" cy="1154629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36" y="5816040"/>
            <a:ext cx="2400300" cy="146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3" y="5496777"/>
            <a:ext cx="1222296" cy="122229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299919" y="5709755"/>
            <a:ext cx="9830930" cy="91392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D/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9" y="1752017"/>
            <a:ext cx="1222296" cy="1222296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299917" y="2005476"/>
            <a:ext cx="9565747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4262404"/>
            <a:ext cx="1222296" cy="122229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299918" y="4551341"/>
            <a:ext cx="9870454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3123239"/>
            <a:ext cx="1060385" cy="106038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1260395" y="3243304"/>
            <a:ext cx="9870453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times up"/>
          <p:cNvGrpSpPr/>
          <p:nvPr/>
        </p:nvGrpSpPr>
        <p:grpSpPr>
          <a:xfrm>
            <a:off x="10915028" y="284288"/>
            <a:ext cx="1222296" cy="420400"/>
            <a:chOff x="4321176" y="185859"/>
            <a:chExt cx="2636838" cy="799962"/>
          </a:xfrm>
        </p:grpSpPr>
        <p:sp>
          <p:nvSpPr>
            <p:cNvPr id="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5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4249" y="901141"/>
            <a:ext cx="1207751" cy="6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0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61950" y="76200"/>
            <a:ext cx="11980545" cy="1403350"/>
          </a:xfrm>
          <a:prstGeom prst="snip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Với trang phục hình dưới đây phù hợp mặc trong trường hợp nào?</a:t>
            </a:r>
          </a:p>
          <a:p>
            <a:pPr marL="30480" marR="304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3965907"/>
            <a:ext cx="1222296" cy="1222296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143936" y="4143984"/>
            <a:ext cx="4626243" cy="899588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1692915"/>
            <a:ext cx="1222296" cy="122229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143937" y="1889975"/>
            <a:ext cx="4626242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5109457"/>
            <a:ext cx="1222296" cy="122229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1143937" y="5388205"/>
            <a:ext cx="4626242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2822468"/>
            <a:ext cx="1222296" cy="1222296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143936" y="3090035"/>
            <a:ext cx="4626243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8788" y="1976685"/>
            <a:ext cx="3693222" cy="369322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8981420" y="224790"/>
            <a:ext cx="58039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times up"/>
          <p:cNvGrpSpPr/>
          <p:nvPr/>
        </p:nvGrpSpPr>
        <p:grpSpPr>
          <a:xfrm>
            <a:off x="10633201" y="1976685"/>
            <a:ext cx="1222296" cy="420400"/>
            <a:chOff x="4321176" y="185859"/>
            <a:chExt cx="2636838" cy="799962"/>
          </a:xfrm>
        </p:grpSpPr>
        <p:sp>
          <p:nvSpPr>
            <p:cNvPr id="5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6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2160" y="2575531"/>
            <a:ext cx="1207751" cy="6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46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Snip Diagonal Corner Rectangle 39"/>
          <p:cNvSpPr/>
          <p:nvPr/>
        </p:nvSpPr>
        <p:spPr>
          <a:xfrm>
            <a:off x="281940" y="410845"/>
            <a:ext cx="11075035" cy="946785"/>
          </a:xfrm>
          <a:prstGeom prst="snip2DiagRect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just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654" y="1428982"/>
            <a:ext cx="1105836" cy="1222296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331807" y="1578613"/>
            <a:ext cx="10182648" cy="899588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71" y="2728080"/>
            <a:ext cx="1105836" cy="1222296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331807" y="2932458"/>
            <a:ext cx="10182648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308" y="5111583"/>
            <a:ext cx="1220528" cy="122229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1331808" y="5399258"/>
            <a:ext cx="10182647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71" y="4027178"/>
            <a:ext cx="1105836" cy="1222296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331807" y="4211996"/>
            <a:ext cx="10182648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times up"/>
          <p:cNvGrpSpPr/>
          <p:nvPr/>
        </p:nvGrpSpPr>
        <p:grpSpPr>
          <a:xfrm>
            <a:off x="11203953" y="112838"/>
            <a:ext cx="1222296" cy="420400"/>
            <a:chOff x="4321176" y="185859"/>
            <a:chExt cx="2636838" cy="799962"/>
          </a:xfrm>
        </p:grpSpPr>
        <p:sp>
          <p:nvSpPr>
            <p:cNvPr id="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5" name="Đồng hồ đếm ngược 5 giâ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4435" y="626745"/>
            <a:ext cx="122174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14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390" y="93980"/>
            <a:ext cx="10868025" cy="995045"/>
          </a:xfrm>
          <a:prstGeom prst="snip2Diag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74" y="5585529"/>
            <a:ext cx="1455684" cy="890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0291" y="-219341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just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9" y="5190501"/>
            <a:ext cx="1105836" cy="1222296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163846" y="5513209"/>
            <a:ext cx="3792374" cy="899588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4439" y="3806850"/>
            <a:ext cx="1105836" cy="122229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433252" y="4129559"/>
            <a:ext cx="3802644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613" y="3990023"/>
            <a:ext cx="1220528" cy="1222296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1163955" y="4252595"/>
            <a:ext cx="4117340" cy="899795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ts val="1800"/>
              </a:lnSpc>
              <a:spcAft>
                <a:spcPts val="12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9675" y="5029146"/>
            <a:ext cx="1105836" cy="1222296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6545792" y="5351855"/>
            <a:ext cx="3802643" cy="899587"/>
          </a:xfrm>
          <a:prstGeom prst="roundRect">
            <a:avLst/>
          </a:prstGeom>
          <a:solidFill>
            <a:srgbClr val="90C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2334" y="1159806"/>
            <a:ext cx="8530046" cy="2632016"/>
          </a:xfrm>
          <a:prstGeom prst="rect">
            <a:avLst/>
          </a:prstGeom>
        </p:spPr>
      </p:pic>
      <p:grpSp>
        <p:nvGrpSpPr>
          <p:cNvPr id="2" name="times up"/>
          <p:cNvGrpSpPr/>
          <p:nvPr/>
        </p:nvGrpSpPr>
        <p:grpSpPr>
          <a:xfrm>
            <a:off x="10741608" y="1675309"/>
            <a:ext cx="1222296" cy="420400"/>
            <a:chOff x="4321176" y="185859"/>
            <a:chExt cx="2636838" cy="799962"/>
          </a:xfrm>
        </p:grpSpPr>
        <p:sp>
          <p:nvSpPr>
            <p:cNvPr id="3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6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1608" y="2231239"/>
            <a:ext cx="1207751" cy="6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54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0" y="2057400"/>
            <a:ext cx="6096000" cy="2438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5163295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752600"/>
            <a:ext cx="10972800" cy="2590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404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777021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1876124" y="290686"/>
            <a:ext cx="8222616" cy="1534382"/>
            <a:chOff x="3180914" y="604393"/>
            <a:chExt cx="5950604" cy="859498"/>
          </a:xfrm>
        </p:grpSpPr>
        <p:pic>
          <p:nvPicPr>
            <p:cNvPr id="3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4" name="文本框 7"/>
            <p:cNvSpPr txBox="1"/>
            <p:nvPr/>
          </p:nvSpPr>
          <p:spPr>
            <a:xfrm>
              <a:off x="3180914" y="702499"/>
              <a:ext cx="5950604" cy="5164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770832" y="1647223"/>
            <a:ext cx="10433200" cy="5183606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68" y="1067009"/>
            <a:ext cx="1939298" cy="1232773"/>
          </a:xfrm>
          <a:prstGeom prst="rect">
            <a:avLst/>
          </a:prstGeom>
        </p:spPr>
      </p:pic>
      <p:sp>
        <p:nvSpPr>
          <p:cNvPr id="7" name="矩形 9"/>
          <p:cNvSpPr/>
          <p:nvPr/>
        </p:nvSpPr>
        <p:spPr>
          <a:xfrm>
            <a:off x="1442254" y="2084445"/>
            <a:ext cx="8644763" cy="3969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1+2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3+4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433" y="2962762"/>
            <a:ext cx="2801567" cy="3868067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247140" y="-79565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743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2098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7: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0" y="3124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31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5"/>
          <p:cNvSpPr txBox="1">
            <a:spLocks noGrp="1"/>
          </p:cNvSpPr>
          <p:nvPr>
            <p:ph type="subTitle" idx="4294967295"/>
          </p:nvPr>
        </p:nvSpPr>
        <p:spPr>
          <a:xfrm>
            <a:off x="1945936" y="2206472"/>
            <a:ext cx="3073400" cy="21159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/>
              <a:t>I. </a:t>
            </a:r>
            <a:r>
              <a:rPr lang="en-US" sz="4400" b="1" dirty="0" err="1"/>
              <a:t>Vai</a:t>
            </a:r>
            <a:r>
              <a:rPr lang="en-US" sz="4400" b="1" dirty="0"/>
              <a:t> </a:t>
            </a:r>
            <a:r>
              <a:rPr lang="en-US" sz="4400" b="1" dirty="0" err="1"/>
              <a:t>trò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trang</a:t>
            </a:r>
            <a:r>
              <a:rPr lang="en-US" sz="4400" b="1" dirty="0"/>
              <a:t> </a:t>
            </a:r>
            <a:r>
              <a:rPr lang="en-US" sz="4400" b="1" dirty="0" err="1"/>
              <a:t>phục</a:t>
            </a:r>
            <a:r>
              <a:rPr lang="en-US" sz="4400" b="1" dirty="0"/>
              <a:t>.</a:t>
            </a:r>
          </a:p>
        </p:txBody>
      </p:sp>
      <p:sp>
        <p:nvSpPr>
          <p:cNvPr id="1011" name="Google Shape;1011;p45"/>
          <p:cNvSpPr txBox="1">
            <a:spLocks noGrp="1"/>
          </p:cNvSpPr>
          <p:nvPr>
            <p:ph type="subTitle" idx="4294967295"/>
          </p:nvPr>
        </p:nvSpPr>
        <p:spPr>
          <a:xfrm>
            <a:off x="7467600" y="2219824"/>
            <a:ext cx="3319462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b="1" dirty="0"/>
              <a:t>II.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loại</a:t>
            </a:r>
            <a:r>
              <a:rPr lang="en-US" sz="4400" b="1" dirty="0"/>
              <a:t> </a:t>
            </a:r>
            <a:r>
              <a:rPr lang="en-US" sz="4400" b="1" dirty="0" err="1"/>
              <a:t>trang</a:t>
            </a:r>
            <a:r>
              <a:rPr lang="en-US" sz="4400" b="1" dirty="0"/>
              <a:t> </a:t>
            </a:r>
            <a:r>
              <a:rPr lang="en-US" sz="4400" b="1" dirty="0" err="1"/>
              <a:t>phục</a:t>
            </a:r>
            <a:r>
              <a:rPr lang="en-US" sz="4400" b="1" dirty="0"/>
              <a:t>.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3563">
            <a:off x="1393615" y="5731763"/>
            <a:ext cx="1146893" cy="912483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7019">
            <a:off x="6555185" y="2377977"/>
            <a:ext cx="926031" cy="10750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36" y="4322448"/>
            <a:ext cx="1143527" cy="119709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flipV="1">
            <a:off x="3820175" y="1149326"/>
            <a:ext cx="4881112" cy="110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8" name="Google Shape;1007;p45"/>
          <p:cNvSpPr txBox="1"/>
          <p:nvPr/>
        </p:nvSpPr>
        <p:spPr>
          <a:xfrm>
            <a:off x="2568595" y="669598"/>
            <a:ext cx="7288874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             </a:t>
            </a:r>
            <a:r>
              <a:rPr lang="en-US" sz="3600" b="1" dirty="0">
                <a:solidFill>
                  <a:schemeClr val="tx1"/>
                </a:solidFill>
              </a:rPr>
              <a:t>NỘI DUNG BÀI HỌC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0254">
            <a:off x="3289270" y="278191"/>
            <a:ext cx="637649" cy="9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82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81000"/>
            <a:ext cx="85344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I.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trang</a:t>
            </a:r>
            <a:r>
              <a:rPr lang="en-US" sz="4000" b="1" dirty="0"/>
              <a:t> </a:t>
            </a:r>
            <a:r>
              <a:rPr lang="en-US" sz="4000" b="1" dirty="0" err="1"/>
              <a:t>phục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146274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76200"/>
            <a:ext cx="4724400" cy="6553200"/>
            <a:chOff x="304800" y="-228600"/>
            <a:chExt cx="11887199" cy="7086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-228600"/>
              <a:ext cx="11887199" cy="7086600"/>
            </a:xfrm>
            <a:prstGeom prst="rect">
              <a:avLst/>
            </a:prstGeom>
          </p:spPr>
        </p:pic>
        <p:sp>
          <p:nvSpPr>
            <p:cNvPr id="3" name="Down Arrow Callout 2"/>
            <p:cNvSpPr/>
            <p:nvPr/>
          </p:nvSpPr>
          <p:spPr>
            <a:xfrm>
              <a:off x="457200" y="1905000"/>
              <a:ext cx="1828800" cy="914400"/>
            </a:xfrm>
            <a:prstGeom prst="downArrow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Bác</a:t>
              </a:r>
              <a:r>
                <a:rPr lang="en-US" dirty="0">
                  <a:solidFill>
                    <a:schemeClr val="tx1"/>
                  </a:solidFill>
                </a:rPr>
                <a:t> Nam</a:t>
              </a:r>
            </a:p>
          </p:txBody>
        </p:sp>
        <p:sp>
          <p:nvSpPr>
            <p:cNvPr id="6" name="Down Arrow Callout 5"/>
            <p:cNvSpPr/>
            <p:nvPr/>
          </p:nvSpPr>
          <p:spPr>
            <a:xfrm>
              <a:off x="3622430" y="1875692"/>
              <a:ext cx="1828800" cy="914400"/>
            </a:xfrm>
            <a:prstGeom prst="downArrow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Cô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Thủy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Down Arrow Callout 6"/>
            <p:cNvSpPr/>
            <p:nvPr/>
          </p:nvSpPr>
          <p:spPr>
            <a:xfrm>
              <a:off x="6324599" y="2012133"/>
              <a:ext cx="1828800" cy="914400"/>
            </a:xfrm>
            <a:prstGeom prst="downArrow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Bạn </a:t>
              </a:r>
              <a:r>
                <a:rPr lang="en-US" dirty="0" err="1">
                  <a:solidFill>
                    <a:schemeClr val="tx1"/>
                  </a:solidFill>
                </a:rPr>
                <a:t>Hạnh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Down Arrow Callout 7"/>
            <p:cNvSpPr/>
            <p:nvPr/>
          </p:nvSpPr>
          <p:spPr>
            <a:xfrm>
              <a:off x="9524999" y="1752600"/>
              <a:ext cx="1828800" cy="914400"/>
            </a:xfrm>
            <a:prstGeom prst="downArrow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Thầy</a:t>
              </a:r>
              <a:r>
                <a:rPr lang="en-US" dirty="0">
                  <a:solidFill>
                    <a:schemeClr val="tx1"/>
                  </a:solidFill>
                </a:rPr>
                <a:t> Minh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8200" y="-76199"/>
              <a:ext cx="10820399" cy="1828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7.2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4" y="228600"/>
            <a:ext cx="634678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858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28600"/>
            <a:ext cx="11887199" cy="7086600"/>
          </a:xfrm>
          <a:prstGeom prst="rect">
            <a:avLst/>
          </a:prstGeom>
        </p:spPr>
      </p:pic>
      <p:sp>
        <p:nvSpPr>
          <p:cNvPr id="3" name="Down Arrow Callout 2"/>
          <p:cNvSpPr/>
          <p:nvPr/>
        </p:nvSpPr>
        <p:spPr>
          <a:xfrm>
            <a:off x="457200" y="1905000"/>
            <a:ext cx="1828800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Bác</a:t>
            </a:r>
            <a:r>
              <a:rPr lang="en-US" sz="2000" dirty="0">
                <a:solidFill>
                  <a:schemeClr val="tx1"/>
                </a:solidFill>
              </a:rPr>
              <a:t> Nam</a:t>
            </a:r>
          </a:p>
        </p:txBody>
      </p:sp>
      <p:sp>
        <p:nvSpPr>
          <p:cNvPr id="6" name="Down Arrow Callout 5"/>
          <p:cNvSpPr/>
          <p:nvPr/>
        </p:nvSpPr>
        <p:spPr>
          <a:xfrm>
            <a:off x="3622430" y="1875692"/>
            <a:ext cx="1828800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Thủy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6324599" y="2012133"/>
            <a:ext cx="1828800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Bạn </a:t>
            </a:r>
            <a:r>
              <a:rPr lang="en-US" sz="2000" dirty="0" err="1">
                <a:solidFill>
                  <a:schemeClr val="tx1"/>
                </a:solidFill>
              </a:rPr>
              <a:t>Hạnh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9524999" y="1752600"/>
            <a:ext cx="1828800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Thầy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199" y="-76200"/>
            <a:ext cx="108204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12" descr="Digit 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1600" y="5120787"/>
            <a:ext cx="31718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88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381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195" y="3758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PHỤ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73237"/>
              </p:ext>
            </p:extLst>
          </p:nvPr>
        </p:nvGraphicFramePr>
        <p:xfrm>
          <a:off x="304800" y="719666"/>
          <a:ext cx="11582400" cy="6062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20711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71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71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43047" y="796535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225952"/>
            <a:ext cx="1419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52" y="721062"/>
            <a:ext cx="1543095" cy="1105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2057400"/>
            <a:ext cx="1838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Bác</a:t>
            </a:r>
            <a:r>
              <a:rPr lang="en-US" sz="2800" b="1" dirty="0">
                <a:solidFill>
                  <a:schemeClr val="tx1"/>
                </a:solidFill>
              </a:rPr>
              <a:t> Nam</a:t>
            </a:r>
          </a:p>
          <a:p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8" y="721062"/>
            <a:ext cx="1828801" cy="1105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93" y="726924"/>
            <a:ext cx="1341607" cy="1105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05" y="762093"/>
            <a:ext cx="1571695" cy="11050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399" y="2140803"/>
            <a:ext cx="1666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Cô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Thủy</a:t>
            </a:r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97593" y="2057399"/>
            <a:ext cx="2256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Bạn </a:t>
            </a:r>
            <a:r>
              <a:rPr lang="en-US" sz="2800" b="1" dirty="0" err="1">
                <a:solidFill>
                  <a:schemeClr val="tx1"/>
                </a:solidFill>
              </a:rPr>
              <a:t>Hạnh</a:t>
            </a:r>
            <a:endParaRPr lang="en-US" sz="2800" b="1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753600" y="2039814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</a:rPr>
              <a:t>Thầy</a:t>
            </a:r>
            <a:r>
              <a:rPr lang="en-US" sz="2800" b="1" dirty="0">
                <a:solidFill>
                  <a:schemeClr val="tx1"/>
                </a:solidFill>
              </a:rPr>
              <a:t> Minh</a:t>
            </a:r>
          </a:p>
          <a:p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544804" y="2729007"/>
            <a:ext cx="2285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977456" y="2802834"/>
            <a:ext cx="2347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dài,giày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72303" y="2785249"/>
            <a:ext cx="2209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9628309" y="2808696"/>
            <a:ext cx="2381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078828" y="4979881"/>
            <a:ext cx="579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4173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1615</Words>
  <Application>Microsoft Office PowerPoint</Application>
  <PresentationFormat>Widescreen</PresentationFormat>
  <Paragraphs>238</Paragraphs>
  <Slides>36</Slides>
  <Notes>20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.VnBahamasB</vt:lpstr>
      <vt:lpstr>A62 Pngtree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Các nhân vật trở nên đẹp hơn, phong cách hơn,… nhờ có sự thay đổi trang phục.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74</cp:revision>
  <dcterms:created xsi:type="dcterms:W3CDTF">2024-12-11T05:16:14Z</dcterms:created>
  <dcterms:modified xsi:type="dcterms:W3CDTF">2026-03-28T02:32:36Z</dcterms:modified>
</cp:coreProperties>
</file>