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 id="259" r:id="rId3"/>
    <p:sldId id="270" r:id="rId4"/>
    <p:sldId id="271" r:id="rId5"/>
    <p:sldId id="272" r:id="rId6"/>
    <p:sldId id="273" r:id="rId7"/>
    <p:sldId id="274" r:id="rId8"/>
    <p:sldId id="256" r:id="rId9"/>
    <p:sldId id="258" r:id="rId10"/>
    <p:sldId id="257" r:id="rId11"/>
    <p:sldId id="261" r:id="rId12"/>
    <p:sldId id="265" r:id="rId13"/>
    <p:sldId id="275" r:id="rId14"/>
    <p:sldId id="267" r:id="rId15"/>
    <p:sldId id="269" r:id="rId16"/>
  </p:sldIdLst>
  <p:sldSz cx="18288000" cy="10287000"/>
  <p:notesSz cx="6858000" cy="9144000"/>
  <p:embeddedFontLst>
    <p:embeddedFont>
      <p:font typeface="#9Slide03 Arima Madurai Bold" panose="00000800000000000000" pitchFamily="2" charset="0"/>
      <p:bold r:id="rId17"/>
    </p:embeddedFont>
    <p:embeddedFont>
      <p:font typeface="#9Slide03 BoosterNextFYBlack" panose="02000A03000000020004" pitchFamily="2" charset="0"/>
      <p:regular r:id="rId18"/>
    </p:embeddedFont>
    <p:embeddedFont>
      <p:font typeface="#9Slide05 SVNHaptic Script" panose="00000500000000000000" pitchFamily="2" charset="0"/>
      <p:regular r:id="rId19"/>
    </p:embeddedFont>
    <p:embeddedFont>
      <p:font typeface="#9Slide05 Wolfsbane" pitchFamily="2" charset="0"/>
      <p:regular r:id="rId20"/>
    </p:embeddedFont>
    <p:embeddedFont>
      <p:font typeface="#9Slide07 IcielKoni" pitchFamily="2" charset="0"/>
      <p:bold r:id="rId21"/>
    </p:embeddedFont>
    <p:embeddedFont>
      <p:font typeface="Calibri" panose="020F0502020204030204" pitchFamily="34" charset="0"/>
      <p:regular r:id="rId22"/>
      <p:bold r:id="rId23"/>
      <p:italic r:id="rId24"/>
      <p:boldItalic r:id="rId25"/>
    </p:embeddedFont>
    <p:embeddedFont>
      <p:font typeface="One Little Font" panose="020B0604020202020204" charset="0"/>
      <p:regular r:id="rId26"/>
    </p:embeddedFont>
    <p:embeddedFont>
      <p:font typeface="One Little Font Bold" panose="020B0604020202020204" charset="0"/>
      <p:regular r:id="rId27"/>
    </p:embeddedFont>
    <p:embeddedFont>
      <p:font typeface="UKIJ Qolyazma Tuz" panose="020B0604020202020204" charset="-78"/>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AEA2A2"/>
    <a:srgbClr val="414C64"/>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2.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svg"/><Relationship Id="rId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6.svg"/><Relationship Id="rId7"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6.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8.sv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2.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svg"/><Relationship Id="rId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4.svg"/><Relationship Id="rId3" Type="http://schemas.openxmlformats.org/officeDocument/2006/relationships/image" Target="../media/image32.svg"/><Relationship Id="rId7" Type="http://schemas.openxmlformats.org/officeDocument/2006/relationships/image" Target="../media/image50.svg"/><Relationship Id="rId12" Type="http://schemas.openxmlformats.org/officeDocument/2006/relationships/image" Target="../media/image5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2.svg"/><Relationship Id="rId5" Type="http://schemas.openxmlformats.org/officeDocument/2006/relationships/image" Target="../media/image22.svg"/><Relationship Id="rId10" Type="http://schemas.openxmlformats.org/officeDocument/2006/relationships/image" Target="../media/image51.png"/><Relationship Id="rId4" Type="http://schemas.openxmlformats.org/officeDocument/2006/relationships/image" Target="../media/image21.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8.svg"/><Relationship Id="rId7" Type="http://schemas.openxmlformats.org/officeDocument/2006/relationships/image" Target="../media/image2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48.sv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svg"/><Relationship Id="rId7" Type="http://schemas.openxmlformats.org/officeDocument/2006/relationships/image" Target="../media/image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70237" y="3090200"/>
            <a:ext cx="7989063" cy="297592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5149469" y="6282374"/>
            <a:ext cx="7989063" cy="297592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28700" y="3090200"/>
            <a:ext cx="7989063" cy="297592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5537676" y="6782979"/>
            <a:ext cx="722341" cy="104687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8691"/>
          <a:stretch>
            <a:fillRect/>
          </a:stretch>
        </p:blipFill>
        <p:spPr>
          <a:xfrm flipH="1">
            <a:off x="15596052" y="0"/>
            <a:ext cx="2691948" cy="307199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8691"/>
          <a:stretch>
            <a:fillRect/>
          </a:stretch>
        </p:blipFill>
        <p:spPr>
          <a:xfrm>
            <a:off x="0" y="0"/>
            <a:ext cx="2691948" cy="30719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2876" b="4563"/>
          <a:stretch>
            <a:fillRect/>
          </a:stretch>
        </p:blipFill>
        <p:spPr>
          <a:xfrm flipH="1">
            <a:off x="0" y="8558252"/>
            <a:ext cx="4115345" cy="172874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2720" y="5766027"/>
            <a:ext cx="2029227" cy="410982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758201" y="8958201"/>
            <a:ext cx="4529799" cy="600198"/>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134407" y="7132757"/>
            <a:ext cx="1265377" cy="1375410"/>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947037" y="3991492"/>
            <a:ext cx="1132994" cy="1375410"/>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462329" y="3991492"/>
            <a:ext cx="759914" cy="1375410"/>
          </a:xfrm>
          <a:prstGeom prst="rect">
            <a:avLst/>
          </a:prstGeom>
        </p:spPr>
      </p:pic>
      <p:sp>
        <p:nvSpPr>
          <p:cNvPr id="14" name="TextBox 14"/>
          <p:cNvSpPr txBox="1"/>
          <p:nvPr/>
        </p:nvSpPr>
        <p:spPr>
          <a:xfrm>
            <a:off x="2912588" y="1181100"/>
            <a:ext cx="12462823" cy="946221"/>
          </a:xfrm>
          <a:prstGeom prst="rect">
            <a:avLst/>
          </a:prstGeom>
        </p:spPr>
        <p:txBody>
          <a:bodyPr lIns="0" tIns="0" rIns="0" bIns="0" rtlCol="0" anchor="t">
            <a:spAutoFit/>
          </a:bodyPr>
          <a:lstStyle/>
          <a:p>
            <a:pPr marL="0" lvl="0" indent="0" algn="ctr">
              <a:lnSpc>
                <a:spcPts val="8000"/>
              </a:lnSpc>
              <a:spcBef>
                <a:spcPct val="0"/>
              </a:spcBef>
            </a:pPr>
            <a:r>
              <a:rPr lang="vi-VN" sz="6600" b="1" i="1" spc="-30" dirty="0">
                <a:solidFill>
                  <a:schemeClr val="accent4"/>
                </a:solidFill>
                <a:effectLst/>
                <a:latin typeface="#9Slide07 IcielKoni" pitchFamily="2" charset="0"/>
                <a:ea typeface="SimSun" panose="02010600030101010101" pitchFamily="2" charset="-122"/>
              </a:rPr>
              <a:t>Chúng tôi là</a:t>
            </a:r>
            <a:r>
              <a:rPr lang="en-US" sz="6600" b="1" i="1" spc="-30" dirty="0">
                <a:solidFill>
                  <a:schemeClr val="accent4"/>
                </a:solidFill>
                <a:effectLst/>
                <a:latin typeface="#9Slide07 IcielKoni" pitchFamily="2" charset="0"/>
                <a:ea typeface="SimSun" panose="02010600030101010101" pitchFamily="2" charset="-122"/>
              </a:rPr>
              <a:t> </a:t>
            </a:r>
            <a:r>
              <a:rPr lang="en-US" sz="6600" b="1" i="1" spc="-30" dirty="0" err="1">
                <a:solidFill>
                  <a:schemeClr val="accent4"/>
                </a:solidFill>
                <a:effectLst/>
                <a:latin typeface="#9Slide07 IcielKoni" pitchFamily="2" charset="0"/>
                <a:ea typeface="SimSun" panose="02010600030101010101" pitchFamily="2" charset="-122"/>
              </a:rPr>
              <a:t>nhà</a:t>
            </a:r>
            <a:r>
              <a:rPr lang="en-US" sz="6600" b="1" spc="-30" dirty="0">
                <a:solidFill>
                  <a:schemeClr val="accent4"/>
                </a:solidFill>
                <a:effectLst/>
                <a:latin typeface="#9Slide07 IcielKoni" pitchFamily="2" charset="0"/>
                <a:ea typeface="SimSun" panose="02010600030101010101" pitchFamily="2" charset="-122"/>
              </a:rPr>
              <a:t> </a:t>
            </a:r>
            <a:r>
              <a:rPr lang="en-US" sz="6600" b="1" i="1" spc="-30" dirty="0" err="1">
                <a:solidFill>
                  <a:schemeClr val="accent4"/>
                </a:solidFill>
                <a:effectLst/>
                <a:latin typeface="#9Slide07 IcielKoni" pitchFamily="2" charset="0"/>
                <a:ea typeface="Times New Roman" panose="02020603050405020304" pitchFamily="18" charset="0"/>
              </a:rPr>
              <a:t>Ngôn</a:t>
            </a:r>
            <a:r>
              <a:rPr lang="en-US" sz="6600" b="1" i="1" spc="-30" dirty="0">
                <a:solidFill>
                  <a:schemeClr val="accent4"/>
                </a:solidFill>
                <a:effectLst/>
                <a:latin typeface="#9Slide07 IcielKoni" pitchFamily="2" charset="0"/>
                <a:ea typeface="Times New Roman" panose="02020603050405020304" pitchFamily="18" charset="0"/>
              </a:rPr>
              <a:t> </a:t>
            </a:r>
            <a:r>
              <a:rPr lang="en-US" sz="6600" b="1" i="1" spc="-30" dirty="0" err="1">
                <a:solidFill>
                  <a:schemeClr val="accent4"/>
                </a:solidFill>
                <a:effectLst/>
                <a:latin typeface="#9Slide07 IcielKoni" pitchFamily="2" charset="0"/>
                <a:ea typeface="Times New Roman" panose="02020603050405020304" pitchFamily="18" charset="0"/>
              </a:rPr>
              <a:t>ngữ</a:t>
            </a:r>
            <a:endParaRPr lang="en-US" sz="49600" spc="400" dirty="0">
              <a:solidFill>
                <a:schemeClr val="accent4"/>
              </a:solidFill>
              <a:latin typeface="#9Slide07 IcielKoni" pitchFamily="2" charset="0"/>
            </a:endParaRPr>
          </a:p>
        </p:txBody>
      </p:sp>
      <p:sp>
        <p:nvSpPr>
          <p:cNvPr id="16" name="TextBox 16"/>
          <p:cNvSpPr txBox="1"/>
          <p:nvPr/>
        </p:nvSpPr>
        <p:spPr>
          <a:xfrm>
            <a:off x="7696200" y="7385615"/>
            <a:ext cx="4841298" cy="769441"/>
          </a:xfrm>
          <a:prstGeom prst="rect">
            <a:avLst/>
          </a:prstGeom>
        </p:spPr>
        <p:txBody>
          <a:bodyPr lIns="0" tIns="0" rIns="0" bIns="0" rtlCol="0" anchor="t">
            <a:spAutoFit/>
          </a:bodyPr>
          <a:lstStyle/>
          <a:p>
            <a:pPr marL="0" lvl="0" indent="0" algn="ctr">
              <a:lnSpc>
                <a:spcPts val="3000"/>
              </a:lnSpc>
              <a:spcBef>
                <a:spcPct val="0"/>
              </a:spcBef>
            </a:pP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nào</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vi-VN"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trả lời được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nhiều</a:t>
            </a:r>
            <a:r>
              <a:rPr lang="vi-VN"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câu</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hỏi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nhất</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sẽ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là</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đội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chiến</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thắng</a:t>
            </a:r>
            <a:endParaRPr lang="en-US" sz="2400" u="none" spc="100" dirty="0">
              <a:solidFill>
                <a:srgbClr val="414C64"/>
              </a:solidFill>
              <a:latin typeface="#9Slide03 Arima Madurai Bold" panose="00000800000000000000" pitchFamily="2" charset="0"/>
              <a:cs typeface="#9Slide03 Arima Madurai Bold" panose="00000800000000000000" pitchFamily="2" charset="0"/>
            </a:endParaRPr>
          </a:p>
        </p:txBody>
      </p:sp>
      <p:sp>
        <p:nvSpPr>
          <p:cNvPr id="18" name="TextBox 18"/>
          <p:cNvSpPr txBox="1"/>
          <p:nvPr/>
        </p:nvSpPr>
        <p:spPr>
          <a:xfrm>
            <a:off x="11637648" y="3808358"/>
            <a:ext cx="4841298" cy="1538883"/>
          </a:xfrm>
          <a:prstGeom prst="rect">
            <a:avLst/>
          </a:prstGeom>
        </p:spPr>
        <p:txBody>
          <a:bodyPr lIns="0" tIns="0" rIns="0" bIns="0" rtlCol="0" anchor="t">
            <a:spAutoFit/>
          </a:bodyPr>
          <a:lstStyle/>
          <a:p>
            <a:pPr marL="0" lvl="0" indent="0" algn="ctr">
              <a:lnSpc>
                <a:spcPts val="3000"/>
              </a:lnSpc>
              <a:spcBef>
                <a:spcPct val="0"/>
              </a:spcBef>
            </a:pPr>
            <a:r>
              <a:rPr lang="en-US" sz="2400" dirty="0">
                <a:latin typeface="#9Slide03 Arima Madurai Bold" panose="00000800000000000000" pitchFamily="2" charset="0"/>
                <a:ea typeface="Times New Roman" panose="02020603050405020304" pitchFamily="18" charset="0"/>
                <a:cs typeface="#9Slide03 Arima Madurai Bold" panose="00000800000000000000" pitchFamily="2" charset="0"/>
              </a:rPr>
              <a:t>Sau </a:t>
            </a:r>
            <a:r>
              <a:rPr lang="en-US" sz="24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khi</a:t>
            </a:r>
            <a:r>
              <a:rPr lang="en-US" sz="24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GV</a:t>
            </a:r>
            <a:r>
              <a:rPr lang="en-US" sz="24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đọc</a:t>
            </a:r>
            <a:r>
              <a:rPr lang="en-US" sz="2400" dirty="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c</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âu</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hỏi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5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giây</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các</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phải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giơ</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thẻ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đê</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chọn</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phương</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án</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đúng</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không</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được</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phép</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thay</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thẻ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đa</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giơ</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lên</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400" u="none" spc="100" dirty="0">
              <a:solidFill>
                <a:srgbClr val="414C64"/>
              </a:solidFill>
              <a:latin typeface="#9Slide03 Arima Madurai Bold" panose="00000800000000000000" pitchFamily="2" charset="0"/>
              <a:cs typeface="#9Slide03 Arima Madurai Bold" panose="00000800000000000000" pitchFamily="2" charset="0"/>
            </a:endParaRPr>
          </a:p>
        </p:txBody>
      </p:sp>
      <p:sp>
        <p:nvSpPr>
          <p:cNvPr id="20" name="TextBox 20"/>
          <p:cNvSpPr txBox="1"/>
          <p:nvPr/>
        </p:nvSpPr>
        <p:spPr>
          <a:xfrm>
            <a:off x="3332505" y="3717395"/>
            <a:ext cx="4841298" cy="1923604"/>
          </a:xfrm>
          <a:prstGeom prst="rect">
            <a:avLst/>
          </a:prstGeom>
        </p:spPr>
        <p:txBody>
          <a:bodyPr lIns="0" tIns="0" rIns="0" bIns="0" rtlCol="0" anchor="t">
            <a:spAutoFit/>
          </a:bodyPr>
          <a:lstStyle/>
          <a:p>
            <a:pPr marL="0" lvl="0" indent="0" algn="ctr">
              <a:lnSpc>
                <a:spcPts val="3000"/>
              </a:lnSpc>
              <a:spcBef>
                <a:spcPct val="0"/>
              </a:spcBef>
            </a:pPr>
            <a:r>
              <a:rPr lang="en-US" sz="2400" dirty="0" err="1">
                <a:latin typeface="#9Slide03 Arima Madurai Bold" panose="00000800000000000000" pitchFamily="2" charset="0"/>
                <a:ea typeface="Times New Roman" panose="02020603050405020304" pitchFamily="18" charset="0"/>
                <a:cs typeface="#9Slide03 Arima Madurai Bold" panose="00000800000000000000" pitchFamily="2" charset="0"/>
              </a:rPr>
              <a:t>M</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được</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phát</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một</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bô</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thẻ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màu</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các</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màu</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ghi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 B, C, D),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người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cầm</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thẻ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của</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nào</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vị trí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trung</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tâm</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của</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đội</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đo</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đê</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giơ</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thẻ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chọn</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phương</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án</a:t>
            </a:r>
            <a:r>
              <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đúng</a:t>
            </a:r>
            <a:endParaRPr lang="en-US" sz="2400" u="none" spc="100" dirty="0">
              <a:solidFill>
                <a:srgbClr val="414C64"/>
              </a:solidFill>
              <a:latin typeface="#9Slide03 Arima Madurai Bold" panose="00000800000000000000" pitchFamily="2" charset="0"/>
              <a:cs typeface="#9Slide03 Arima Madurai Bold" panose="000008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6" b="4563"/>
          <a:stretch>
            <a:fillRect/>
          </a:stretch>
        </p:blipFill>
        <p:spPr>
          <a:xfrm>
            <a:off x="12814485" y="7995884"/>
            <a:ext cx="5473515" cy="229928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541" b="18009"/>
          <a:stretch>
            <a:fillRect/>
          </a:stretch>
        </p:blipFill>
        <p:spPr>
          <a:xfrm>
            <a:off x="0" y="8383199"/>
            <a:ext cx="1619965" cy="190380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55232">
            <a:off x="16156880" y="738098"/>
            <a:ext cx="1556872" cy="199919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5117" b="6836"/>
          <a:stretch>
            <a:fillRect/>
          </a:stretch>
        </p:blipFill>
        <p:spPr>
          <a:xfrm rot="-10800000">
            <a:off x="0" y="0"/>
            <a:ext cx="1871297" cy="241415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00000">
            <a:off x="16754948" y="8934670"/>
            <a:ext cx="808166" cy="117125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05200" y="9448224"/>
            <a:ext cx="2259501" cy="523996"/>
          </a:xfrm>
          <a:prstGeom prst="rect">
            <a:avLst/>
          </a:prstGeom>
        </p:spPr>
      </p:pic>
      <p:graphicFrame>
        <p:nvGraphicFramePr>
          <p:cNvPr id="12" name="Table 11">
            <a:extLst>
              <a:ext uri="{FF2B5EF4-FFF2-40B4-BE49-F238E27FC236}">
                <a16:creationId xmlns:a16="http://schemas.microsoft.com/office/drawing/2014/main" id="{B05636D4-9CF8-42E2-161E-71759AFD8256}"/>
              </a:ext>
            </a:extLst>
          </p:cNvPr>
          <p:cNvGraphicFramePr>
            <a:graphicFrameLocks noGrp="1"/>
          </p:cNvGraphicFramePr>
          <p:nvPr>
            <p:extLst>
              <p:ext uri="{D42A27DB-BD31-4B8C-83A1-F6EECF244321}">
                <p14:modId xmlns:p14="http://schemas.microsoft.com/office/powerpoint/2010/main" val="566959737"/>
              </p:ext>
            </p:extLst>
          </p:nvPr>
        </p:nvGraphicFramePr>
        <p:xfrm>
          <a:off x="1498940" y="2313395"/>
          <a:ext cx="5482002" cy="6191589"/>
        </p:xfrm>
        <a:graphic>
          <a:graphicData uri="http://schemas.openxmlformats.org/drawingml/2006/table">
            <a:tbl>
              <a:tblPr firstRow="1" firstCol="1" bandRow="1">
                <a:tableStyleId>{284E427A-3D55-4303-BF80-6455036E1DE7}</a:tableStyleId>
              </a:tblPr>
              <a:tblGrid>
                <a:gridCol w="5482002">
                  <a:extLst>
                    <a:ext uri="{9D8B030D-6E8A-4147-A177-3AD203B41FA5}">
                      <a16:colId xmlns:a16="http://schemas.microsoft.com/office/drawing/2014/main" val="2876955126"/>
                    </a:ext>
                  </a:extLst>
                </a:gridCol>
              </a:tblGrid>
              <a:tr h="1153705">
                <a:tc>
                  <a:txBody>
                    <a:bodyPr/>
                    <a:lstStyle/>
                    <a:p>
                      <a:pPr marL="0" marR="0" algn="ctr">
                        <a:spcBef>
                          <a:spcPts val="400"/>
                        </a:spcBef>
                        <a:spcAft>
                          <a:spcPts val="400"/>
                        </a:spcAft>
                      </a:pPr>
                      <a:r>
                        <a:rPr lang="nl-NL" sz="3600" dirty="0">
                          <a:effectLst/>
                          <a:latin typeface="#9Slide03 BoosterNextFYBlack" panose="02000A03000000020004" pitchFamily="2" charset="0"/>
                        </a:rPr>
                        <a:t>Cách nói quá</a:t>
                      </a:r>
                      <a:endParaRPr lang="en-US" sz="3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6999199"/>
                  </a:ext>
                </a:extLst>
              </a:tr>
              <a:tr h="11430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1. Nghìn cân treo sợi tóc</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561670733"/>
                  </a:ext>
                </a:extLst>
              </a:tr>
              <a:tr h="17526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2. Trăm công nghìn việc</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2378403145"/>
                  </a:ext>
                </a:extLst>
              </a:tr>
              <a:tr h="856914">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3. Hiền như đất</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4091799472"/>
                  </a:ext>
                </a:extLst>
              </a:tr>
              <a:tr h="128537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4. Trói gà không chặt</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445245961"/>
                  </a:ext>
                </a:extLst>
              </a:tr>
            </a:tbl>
          </a:graphicData>
        </a:graphic>
      </p:graphicFrame>
      <p:graphicFrame>
        <p:nvGraphicFramePr>
          <p:cNvPr id="13" name="Table 12">
            <a:extLst>
              <a:ext uri="{FF2B5EF4-FFF2-40B4-BE49-F238E27FC236}">
                <a16:creationId xmlns:a16="http://schemas.microsoft.com/office/drawing/2014/main" id="{0DFF98F0-1543-1A5D-DB49-3EE9ABEB7432}"/>
              </a:ext>
            </a:extLst>
          </p:cNvPr>
          <p:cNvGraphicFramePr>
            <a:graphicFrameLocks noGrp="1"/>
          </p:cNvGraphicFramePr>
          <p:nvPr>
            <p:extLst>
              <p:ext uri="{D42A27DB-BD31-4B8C-83A1-F6EECF244321}">
                <p14:modId xmlns:p14="http://schemas.microsoft.com/office/powerpoint/2010/main" val="2937524187"/>
              </p:ext>
            </p:extLst>
          </p:nvPr>
        </p:nvGraphicFramePr>
        <p:xfrm>
          <a:off x="9144000" y="2359711"/>
          <a:ext cx="7848600" cy="6060389"/>
        </p:xfrm>
        <a:graphic>
          <a:graphicData uri="http://schemas.openxmlformats.org/drawingml/2006/table">
            <a:tbl>
              <a:tblPr firstRow="1" firstCol="1" bandRow="1">
                <a:tableStyleId>{08FB837D-C827-4EFA-A057-4D05807E0F7C}</a:tableStyleId>
              </a:tblPr>
              <a:tblGrid>
                <a:gridCol w="7848600">
                  <a:extLst>
                    <a:ext uri="{9D8B030D-6E8A-4147-A177-3AD203B41FA5}">
                      <a16:colId xmlns:a16="http://schemas.microsoft.com/office/drawing/2014/main" val="1593524738"/>
                    </a:ext>
                  </a:extLst>
                </a:gridCol>
              </a:tblGrid>
              <a:tr h="1080924">
                <a:tc>
                  <a:txBody>
                    <a:bodyPr/>
                    <a:lstStyle/>
                    <a:p>
                      <a:pPr marL="0" marR="0" algn="ctr">
                        <a:spcBef>
                          <a:spcPts val="400"/>
                        </a:spcBef>
                        <a:spcAft>
                          <a:spcPts val="400"/>
                        </a:spcAft>
                      </a:pPr>
                      <a:r>
                        <a:rPr lang="nl-NL" sz="3600" dirty="0">
                          <a:effectLst/>
                          <a:latin typeface="#9Slide03 BoosterNextFYBlack" panose="02000A03000000020004" pitchFamily="2" charset="0"/>
                        </a:rPr>
                        <a:t>Cách nói thông thường</a:t>
                      </a:r>
                      <a:endParaRPr lang="en-US" sz="3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731456"/>
                  </a:ext>
                </a:extLst>
              </a:tr>
              <a:tr h="1169465">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A. Rất hiền lành</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477576294"/>
                  </a:ext>
                </a:extLst>
              </a:tr>
              <a:tr h="17526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B. Yếu quá, không quen lao động chân tay</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3348253260"/>
                  </a:ext>
                </a:extLst>
              </a:tr>
              <a:tr h="9144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C. Rất bận</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545782868"/>
                  </a:ext>
                </a:extLst>
              </a:tr>
              <a:tr h="1143000">
                <a:tc>
                  <a:txBody>
                    <a:bodyPr/>
                    <a:lstStyle/>
                    <a:p>
                      <a:pPr marL="0" marR="0" algn="just">
                        <a:spcBef>
                          <a:spcPts val="400"/>
                        </a:spcBef>
                        <a:spcAft>
                          <a:spcPts val="400"/>
                        </a:spcAft>
                      </a:pPr>
                      <a:r>
                        <a:rPr lang="vi-VN" sz="3600" dirty="0">
                          <a:effectLst/>
                          <a:latin typeface="#9Slide03 Arima Madurai Bold" panose="00000800000000000000" pitchFamily="2" charset="0"/>
                          <a:cs typeface="#9Slide03 Arima Madurai Bold" panose="00000800000000000000" pitchFamily="2" charset="0"/>
                        </a:rPr>
                        <a:t>D. Ở tình thế vô cùng nguy hiểm</a:t>
                      </a:r>
                      <a:endParaRPr lang="en-US" sz="3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extLst>
                  <a:ext uri="{0D108BD9-81ED-4DB2-BD59-A6C34878D82A}">
                    <a16:rowId xmlns:a16="http://schemas.microsoft.com/office/drawing/2014/main" val="1946629807"/>
                  </a:ext>
                </a:extLst>
              </a:tr>
            </a:tbl>
          </a:graphicData>
        </a:graphic>
      </p:graphicFrame>
      <p:cxnSp>
        <p:nvCxnSpPr>
          <p:cNvPr id="3" name="Straight Connector 2">
            <a:extLst>
              <a:ext uri="{FF2B5EF4-FFF2-40B4-BE49-F238E27FC236}">
                <a16:creationId xmlns:a16="http://schemas.microsoft.com/office/drawing/2014/main" id="{A87579D0-4052-C84E-7001-0A03DF6666FE}"/>
              </a:ext>
            </a:extLst>
          </p:cNvPr>
          <p:cNvCxnSpPr/>
          <p:nvPr/>
        </p:nvCxnSpPr>
        <p:spPr>
          <a:xfrm>
            <a:off x="6980942" y="4076700"/>
            <a:ext cx="2163058" cy="3919184"/>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A9B0FAD-34AA-FC28-0729-D31E260D1C51}"/>
              </a:ext>
            </a:extLst>
          </p:cNvPr>
          <p:cNvCxnSpPr>
            <a:cxnSpLocks/>
            <a:stCxn id="12" idx="3"/>
          </p:cNvCxnSpPr>
          <p:nvPr/>
        </p:nvCxnSpPr>
        <p:spPr>
          <a:xfrm>
            <a:off x="6980942" y="5409189"/>
            <a:ext cx="2163058" cy="141733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0AB5436-2C22-DFCE-02D1-48472EB6819E}"/>
              </a:ext>
            </a:extLst>
          </p:cNvPr>
          <p:cNvCxnSpPr>
            <a:cxnSpLocks/>
          </p:cNvCxnSpPr>
          <p:nvPr/>
        </p:nvCxnSpPr>
        <p:spPr>
          <a:xfrm flipV="1">
            <a:off x="6980942" y="4076700"/>
            <a:ext cx="2163058" cy="274982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2719B4F-10C9-17C2-8E38-D927E410A877}"/>
              </a:ext>
            </a:extLst>
          </p:cNvPr>
          <p:cNvCxnSpPr>
            <a:cxnSpLocks/>
          </p:cNvCxnSpPr>
          <p:nvPr/>
        </p:nvCxnSpPr>
        <p:spPr>
          <a:xfrm flipV="1">
            <a:off x="6980942" y="5451610"/>
            <a:ext cx="2163058" cy="2471933"/>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8300EE5-DBDD-3D54-2D4F-F313326E8986}"/>
              </a:ext>
            </a:extLst>
          </p:cNvPr>
          <p:cNvSpPr txBox="1"/>
          <p:nvPr/>
        </p:nvSpPr>
        <p:spPr>
          <a:xfrm>
            <a:off x="4572000" y="790467"/>
            <a:ext cx="9144000" cy="1015663"/>
          </a:xfrm>
          <a:prstGeom prst="rect">
            <a:avLst/>
          </a:prstGeom>
          <a:noFill/>
        </p:spPr>
        <p:txBody>
          <a:bodyPr wrap="square">
            <a:spAutoFit/>
          </a:bodyPr>
          <a:lstStyle/>
          <a:p>
            <a:pPr algn="ctr"/>
            <a:r>
              <a:rPr lang="nl-NL" sz="6000" b="1" dirty="0">
                <a:solidFill>
                  <a:srgbClr val="C00000"/>
                </a:solidFill>
                <a:effectLst/>
                <a:latin typeface="#9Slide05 SVNHaptic Script" panose="00000500000000000000" pitchFamily="2" charset="0"/>
                <a:ea typeface="Times New Roman" panose="02020603050405020304" pitchFamily="18" charset="0"/>
              </a:rPr>
              <a:t>Bài tập 2</a:t>
            </a:r>
            <a:endParaRPr lang="en-US" sz="6000" dirty="0">
              <a:solidFill>
                <a:srgbClr val="C00000"/>
              </a:solidFill>
              <a:latin typeface="#9Slide05 SVNHaptic Scrip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117" b="6836"/>
          <a:stretch>
            <a:fillRect/>
          </a:stretch>
        </p:blipFill>
        <p:spPr>
          <a:xfrm rot="-10800000">
            <a:off x="16494692" y="0"/>
            <a:ext cx="1793308" cy="231354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544"/>
          <a:stretch>
            <a:fillRect/>
          </a:stretch>
        </p:blipFill>
        <p:spPr>
          <a:xfrm rot="-10800000">
            <a:off x="10391485" y="0"/>
            <a:ext cx="6523519" cy="1816895"/>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7068785" y="8905107"/>
            <a:ext cx="684574" cy="99213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952" y="7742466"/>
            <a:ext cx="1256364" cy="2544534"/>
          </a:xfrm>
          <a:prstGeom prst="rect">
            <a:avLst/>
          </a:prstGeom>
        </p:spPr>
      </p:pic>
      <p:sp>
        <p:nvSpPr>
          <p:cNvPr id="20" name="TextBox 19">
            <a:extLst>
              <a:ext uri="{FF2B5EF4-FFF2-40B4-BE49-F238E27FC236}">
                <a16:creationId xmlns:a16="http://schemas.microsoft.com/office/drawing/2014/main" id="{59E698F3-D439-6D44-F656-EC1B8C13D16D}"/>
              </a:ext>
            </a:extLst>
          </p:cNvPr>
          <p:cNvSpPr txBox="1"/>
          <p:nvPr/>
        </p:nvSpPr>
        <p:spPr>
          <a:xfrm>
            <a:off x="1174765" y="453812"/>
            <a:ext cx="4713641" cy="923330"/>
          </a:xfrm>
          <a:prstGeom prst="rect">
            <a:avLst/>
          </a:prstGeom>
          <a:noFill/>
        </p:spPr>
        <p:txBody>
          <a:bodyPr wrap="square">
            <a:spAutoFit/>
          </a:bodyPr>
          <a:lstStyle>
            <a:defPPr>
              <a:defRPr lang="en-US"/>
            </a:defPPr>
            <a:lvl1pPr algn="ctr">
              <a:defRPr sz="4400" b="1">
                <a:solidFill>
                  <a:srgbClr val="C00000"/>
                </a:solidFill>
                <a:effectLst/>
                <a:latin typeface="#9Slide05 SVNHaptic Script" panose="00000500000000000000" pitchFamily="2" charset="0"/>
                <a:ea typeface="Times New Roman" panose="02020603050405020304" pitchFamily="18" charset="0"/>
              </a:defRPr>
            </a:lvl1pPr>
          </a:lstStyle>
          <a:p>
            <a:r>
              <a:rPr lang="vi-VN" sz="5400" dirty="0"/>
              <a:t>Bài tập 3</a:t>
            </a:r>
            <a:endParaRPr lang="en-US" sz="5400" dirty="0"/>
          </a:p>
        </p:txBody>
      </p:sp>
      <p:graphicFrame>
        <p:nvGraphicFramePr>
          <p:cNvPr id="21" name="Table 20">
            <a:extLst>
              <a:ext uri="{FF2B5EF4-FFF2-40B4-BE49-F238E27FC236}">
                <a16:creationId xmlns:a16="http://schemas.microsoft.com/office/drawing/2014/main" id="{0F46ACC1-C4AD-FAD6-D117-59794A77436F}"/>
              </a:ext>
            </a:extLst>
          </p:cNvPr>
          <p:cNvGraphicFramePr>
            <a:graphicFrameLocks noGrp="1"/>
          </p:cNvGraphicFramePr>
          <p:nvPr>
            <p:extLst>
              <p:ext uri="{D42A27DB-BD31-4B8C-83A1-F6EECF244321}">
                <p14:modId xmlns:p14="http://schemas.microsoft.com/office/powerpoint/2010/main" val="3009130179"/>
              </p:ext>
            </p:extLst>
          </p:nvPr>
        </p:nvGraphicFramePr>
        <p:xfrm>
          <a:off x="1078694" y="1559009"/>
          <a:ext cx="16000603" cy="7168982"/>
        </p:xfrm>
        <a:graphic>
          <a:graphicData uri="http://schemas.openxmlformats.org/drawingml/2006/table">
            <a:tbl>
              <a:tblPr firstRow="1" firstCol="1" bandRow="1">
                <a:tableStyleId>{F5AB1C69-6EDB-4FF4-983F-18BD219EF322}</a:tableStyleId>
              </a:tblPr>
              <a:tblGrid>
                <a:gridCol w="1017323">
                  <a:extLst>
                    <a:ext uri="{9D8B030D-6E8A-4147-A177-3AD203B41FA5}">
                      <a16:colId xmlns:a16="http://schemas.microsoft.com/office/drawing/2014/main" val="714064075"/>
                    </a:ext>
                  </a:extLst>
                </a:gridCol>
                <a:gridCol w="3051970">
                  <a:extLst>
                    <a:ext uri="{9D8B030D-6E8A-4147-A177-3AD203B41FA5}">
                      <a16:colId xmlns:a16="http://schemas.microsoft.com/office/drawing/2014/main" val="611062793"/>
                    </a:ext>
                  </a:extLst>
                </a:gridCol>
                <a:gridCol w="3364994">
                  <a:extLst>
                    <a:ext uri="{9D8B030D-6E8A-4147-A177-3AD203B41FA5}">
                      <a16:colId xmlns:a16="http://schemas.microsoft.com/office/drawing/2014/main" val="2861518668"/>
                    </a:ext>
                  </a:extLst>
                </a:gridCol>
                <a:gridCol w="8566316">
                  <a:extLst>
                    <a:ext uri="{9D8B030D-6E8A-4147-A177-3AD203B41FA5}">
                      <a16:colId xmlns:a16="http://schemas.microsoft.com/office/drawing/2014/main" val="2319262554"/>
                    </a:ext>
                  </a:extLst>
                </a:gridCol>
              </a:tblGrid>
              <a:tr h="1213044">
                <a:tc gridSpan="4">
                  <a:txBody>
                    <a:bodyPr/>
                    <a:lstStyle/>
                    <a:p>
                      <a:pPr marL="0" marR="0" algn="ctr">
                        <a:spcBef>
                          <a:spcPts val="0"/>
                        </a:spcBef>
                        <a:spcAft>
                          <a:spcPts val="0"/>
                        </a:spcAft>
                      </a:pPr>
                      <a:r>
                        <a:rPr lang="en-US" sz="2800" dirty="0" err="1">
                          <a:effectLst/>
                          <a:latin typeface="#9Slide03 BoosterNextFYBlack" panose="02000A03000000020004" pitchFamily="2" charset="0"/>
                          <a:cs typeface="#9Slide03 Arima Madurai Bold" panose="00000800000000000000" pitchFamily="2" charset="0"/>
                        </a:rPr>
                        <a:t>PHIẾU</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HỌC</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TẬP</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SỐ</a:t>
                      </a:r>
                      <a:r>
                        <a:rPr lang="en-US" sz="2800" dirty="0">
                          <a:effectLst/>
                          <a:latin typeface="#9Slide03 BoosterNextFYBlack" panose="02000A03000000020004" pitchFamily="2" charset="0"/>
                          <a:cs typeface="#9Slide03 Arima Madurai Bold" panose="00000800000000000000" pitchFamily="2" charset="0"/>
                        </a:rPr>
                        <a:t> 2</a:t>
                      </a:r>
                    </a:p>
                    <a:p>
                      <a:pPr marL="0" marR="0" algn="ctr">
                        <a:spcBef>
                          <a:spcPts val="0"/>
                        </a:spcBef>
                        <a:spcAft>
                          <a:spcPts val="0"/>
                        </a:spcAft>
                      </a:pPr>
                      <a:r>
                        <a:rPr lang="en-US" sz="2800" dirty="0" err="1">
                          <a:effectLst/>
                          <a:latin typeface="#9Slide03 BoosterNextFYBlack" panose="02000A03000000020004" pitchFamily="2" charset="0"/>
                          <a:cs typeface="#9Slide03 Arima Madurai Bold" panose="00000800000000000000" pitchFamily="2" charset="0"/>
                        </a:rPr>
                        <a:t>Biện</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pháp</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tu</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từ</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nói</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giảm</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nói</a:t>
                      </a:r>
                      <a:r>
                        <a:rPr lang="en-US" sz="2800" dirty="0">
                          <a:effectLst/>
                          <a:latin typeface="#9Slide03 BoosterNextFYBlack" panose="02000A03000000020004" pitchFamily="2" charset="0"/>
                          <a:cs typeface="#9Slide03 Arima Madurai Bold" panose="00000800000000000000" pitchFamily="2" charset="0"/>
                        </a:rPr>
                        <a:t> </a:t>
                      </a:r>
                      <a:r>
                        <a:rPr lang="en-US" sz="2800" dirty="0" err="1">
                          <a:effectLst/>
                          <a:latin typeface="#9Slide03 BoosterNextFYBlack" panose="02000A03000000020004" pitchFamily="2" charset="0"/>
                          <a:cs typeface="#9Slide03 Arima Madurai Bold" panose="00000800000000000000" pitchFamily="2" charset="0"/>
                        </a:rPr>
                        <a:t>tránh</a:t>
                      </a:r>
                      <a:endParaRPr lang="en-US" sz="2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79909"/>
                  </a:ext>
                </a:extLst>
              </a:tr>
              <a:tr h="850538">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Phần</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Từ</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ngữ</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hình</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ảnh</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Giá</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trị</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biểu</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đạt</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tc>
                  <a:txBody>
                    <a:bodyPr/>
                    <a:lstStyle/>
                    <a:p>
                      <a:pPr marL="0" marR="0" algn="ctr">
                        <a:spcBef>
                          <a:spcPts val="600"/>
                        </a:spcBef>
                        <a:spcAft>
                          <a:spcPts val="600"/>
                        </a:spcAft>
                      </a:pP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Tác</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dụng</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của</a:t>
                      </a:r>
                      <a:r>
                        <a:rPr lang="en-US" sz="2800" kern="100" dirty="0">
                          <a:solidFill>
                            <a:schemeClr val="bg1"/>
                          </a:solidFill>
                          <a:effectLst/>
                          <a:latin typeface="#9Slide03 BoosterNextFYBlack" panose="02000A03000000020004" pitchFamily="2" charset="0"/>
                          <a:cs typeface="#9Slide03 Arima Madurai Bold" panose="00000800000000000000" pitchFamily="2" charset="0"/>
                        </a:rPr>
                        <a:t> </a:t>
                      </a:r>
                      <a:r>
                        <a:rPr lang="en-US" sz="2800" kern="100" dirty="0" err="1">
                          <a:solidFill>
                            <a:schemeClr val="bg1"/>
                          </a:solidFill>
                          <a:effectLst/>
                          <a:latin typeface="#9Slide03 BoosterNextFYBlack" panose="02000A03000000020004" pitchFamily="2" charset="0"/>
                          <a:cs typeface="#9Slide03 Arima Madurai Bold" panose="00000800000000000000" pitchFamily="2" charset="0"/>
                        </a:rPr>
                        <a:t>BPTT</a:t>
                      </a:r>
                      <a:endParaRPr lang="en-US" sz="28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7370" marR="37370" marT="0" marB="0" anchor="ctr">
                    <a:solidFill>
                      <a:srgbClr val="9BBB59"/>
                    </a:solidFill>
                  </a:tcPr>
                </a:tc>
                <a:extLst>
                  <a:ext uri="{0D108BD9-81ED-4DB2-BD59-A6C34878D82A}">
                    <a16:rowId xmlns:a16="http://schemas.microsoft.com/office/drawing/2014/main" val="538776630"/>
                  </a:ext>
                </a:extLst>
              </a:tr>
              <a:tr h="1676400">
                <a:tc>
                  <a:txBody>
                    <a:bodyPr/>
                    <a:lstStyle/>
                    <a:p>
                      <a:pPr marL="0" marR="0" algn="ctr">
                        <a:spcBef>
                          <a:spcPts val="600"/>
                        </a:spcBef>
                        <a:spcAft>
                          <a:spcPts val="600"/>
                        </a:spcAft>
                      </a:pPr>
                      <a:r>
                        <a:rPr lang="en-US" sz="2800" kern="100" dirty="0">
                          <a:effectLst/>
                          <a:latin typeface="#9Slide03 Arima Madurai Bold" panose="00000800000000000000" pitchFamily="2" charset="0"/>
                          <a:cs typeface="#9Slide03 Arima Madurai Bold" panose="00000800000000000000" pitchFamily="2" charset="0"/>
                        </a:rPr>
                        <a:t>a</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extLst>
                  <a:ext uri="{0D108BD9-81ED-4DB2-BD59-A6C34878D82A}">
                    <a16:rowId xmlns:a16="http://schemas.microsoft.com/office/drawing/2014/main" val="504911710"/>
                  </a:ext>
                </a:extLst>
              </a:tr>
              <a:tr h="1905000">
                <a:tc>
                  <a:txBody>
                    <a:bodyPr/>
                    <a:lstStyle/>
                    <a:p>
                      <a:pPr marL="0" marR="0" algn="ctr">
                        <a:spcBef>
                          <a:spcPts val="600"/>
                        </a:spcBef>
                        <a:spcAft>
                          <a:spcPts val="600"/>
                        </a:spcAft>
                      </a:pPr>
                      <a:r>
                        <a:rPr lang="en-US" sz="2800" kern="100">
                          <a:effectLst/>
                          <a:latin typeface="#9Slide03 Arima Madurai Bold" panose="00000800000000000000" pitchFamily="2" charset="0"/>
                          <a:cs typeface="#9Slide03 Arima Madurai Bold" panose="00000800000000000000" pitchFamily="2" charset="0"/>
                        </a:rPr>
                        <a:t>b</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extLst>
                  <a:ext uri="{0D108BD9-81ED-4DB2-BD59-A6C34878D82A}">
                    <a16:rowId xmlns:a16="http://schemas.microsoft.com/office/drawing/2014/main" val="3199384929"/>
                  </a:ext>
                </a:extLst>
              </a:tr>
              <a:tr h="1524000">
                <a:tc>
                  <a:txBody>
                    <a:bodyPr/>
                    <a:lstStyle/>
                    <a:p>
                      <a:pPr marL="0" marR="0" algn="ctr">
                        <a:spcBef>
                          <a:spcPts val="600"/>
                        </a:spcBef>
                        <a:spcAft>
                          <a:spcPts val="600"/>
                        </a:spcAft>
                      </a:pPr>
                      <a:r>
                        <a:rPr lang="en-US" sz="2800" kern="100">
                          <a:effectLst/>
                          <a:latin typeface="#9Slide03 Arima Madurai Bold" panose="00000800000000000000" pitchFamily="2" charset="0"/>
                          <a:cs typeface="#9Slide03 Arima Madurai Bold" panose="00000800000000000000" pitchFamily="2" charset="0"/>
                        </a:rPr>
                        <a:t>c</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tc>
                  <a:txBody>
                    <a:bodyPr/>
                    <a:lstStyle/>
                    <a:p>
                      <a:pPr marL="0" marR="0" algn="just">
                        <a:spcBef>
                          <a:spcPts val="600"/>
                        </a:spcBef>
                        <a:spcAft>
                          <a:spcPts val="600"/>
                        </a:spcAft>
                      </a:pP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7370" marR="37370" marT="0" marB="0" anchor="ctr"/>
                </a:tc>
                <a:extLst>
                  <a:ext uri="{0D108BD9-81ED-4DB2-BD59-A6C34878D82A}">
                    <a16:rowId xmlns:a16="http://schemas.microsoft.com/office/drawing/2014/main" val="3553423464"/>
                  </a:ext>
                </a:extLst>
              </a:tr>
            </a:tbl>
          </a:graphicData>
        </a:graphic>
      </p:graphicFrame>
      <p:sp>
        <p:nvSpPr>
          <p:cNvPr id="5" name="TextBox 4">
            <a:extLst>
              <a:ext uri="{FF2B5EF4-FFF2-40B4-BE49-F238E27FC236}">
                <a16:creationId xmlns:a16="http://schemas.microsoft.com/office/drawing/2014/main" id="{64D66DE5-8A00-BDF7-3AD6-80C45FEE1C87}"/>
              </a:ext>
            </a:extLst>
          </p:cNvPr>
          <p:cNvSpPr txBox="1"/>
          <p:nvPr/>
        </p:nvSpPr>
        <p:spPr>
          <a:xfrm>
            <a:off x="2209800" y="4240025"/>
            <a:ext cx="2819400" cy="523220"/>
          </a:xfrm>
          <a:prstGeom prst="rect">
            <a:avLst/>
          </a:prstGeom>
          <a:noFill/>
        </p:spPr>
        <p:txBody>
          <a:bodyPr wrap="square">
            <a:spAutoFit/>
          </a:bodyPr>
          <a:lstStyle/>
          <a:p>
            <a:pPr marL="0" marR="0">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Đã</a:t>
            </a:r>
            <a:r>
              <a:rPr lang="en-US" sz="2800" dirty="0">
                <a:effectLst/>
                <a:latin typeface="#9Slide03 Arima Madurai Bold" panose="00000800000000000000" pitchFamily="2" charset="0"/>
                <a:cs typeface="#9Slide03 Arima Madurai Bold" panose="00000800000000000000" pitchFamily="2" charset="0"/>
              </a:rPr>
              <a:t> </a:t>
            </a:r>
            <a:r>
              <a:rPr lang="vi-VN" sz="2800" dirty="0">
                <a:effectLst/>
                <a:latin typeface="#9Slide03 Arima Madurai Bold" panose="00000800000000000000" pitchFamily="2" charset="0"/>
                <a:cs typeface="#9Slide03 Arima Madurai Bold" panose="00000800000000000000" pitchFamily="2" charset="0"/>
              </a:rPr>
              <a:t>yên nghỉ</a:t>
            </a:r>
            <a:r>
              <a:rPr lang="en-US" sz="28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7" name="TextBox 6">
            <a:extLst>
              <a:ext uri="{FF2B5EF4-FFF2-40B4-BE49-F238E27FC236}">
                <a16:creationId xmlns:a16="http://schemas.microsoft.com/office/drawing/2014/main" id="{F7DEB6A3-7DC4-A745-0A31-F7E0BA9BF508}"/>
              </a:ext>
            </a:extLst>
          </p:cNvPr>
          <p:cNvSpPr txBox="1"/>
          <p:nvPr/>
        </p:nvSpPr>
        <p:spPr>
          <a:xfrm>
            <a:off x="2344340" y="5975006"/>
            <a:ext cx="2819400" cy="523220"/>
          </a:xfrm>
          <a:prstGeom prst="rect">
            <a:avLst/>
          </a:prstGeom>
          <a:noFill/>
        </p:spPr>
        <p:txBody>
          <a:bodyPr wrap="square">
            <a:spAutoFit/>
          </a:bodyPr>
          <a:lstStyle/>
          <a:p>
            <a:pPr marL="0" marR="0" algn="just">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“mất, về”</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CE9DFC49-192A-2931-A367-57044733BE90}"/>
              </a:ext>
            </a:extLst>
          </p:cNvPr>
          <p:cNvSpPr txBox="1"/>
          <p:nvPr/>
        </p:nvSpPr>
        <p:spPr>
          <a:xfrm>
            <a:off x="2209800" y="7742466"/>
            <a:ext cx="2971800" cy="523220"/>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Đã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khuất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núi</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D816B2BB-923C-AA36-731C-CCD9EE9274A0}"/>
              </a:ext>
            </a:extLst>
          </p:cNvPr>
          <p:cNvSpPr txBox="1"/>
          <p:nvPr/>
        </p:nvSpPr>
        <p:spPr>
          <a:xfrm>
            <a:off x="5181600" y="4226356"/>
            <a:ext cx="3276600" cy="954107"/>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Nói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về</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việc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Hồ</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mất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C58AB42D-3E92-FE8B-8D32-876133A36CD8}"/>
              </a:ext>
            </a:extLst>
          </p:cNvPr>
          <p:cNvSpPr txBox="1"/>
          <p:nvPr/>
        </p:nvSpPr>
        <p:spPr>
          <a:xfrm>
            <a:off x="5201265" y="5939150"/>
            <a:ext cx="3256935" cy="954107"/>
          </a:xfrm>
          <a:prstGeom prst="rect">
            <a:avLst/>
          </a:prstGeom>
          <a:noFill/>
        </p:spPr>
        <p:txBody>
          <a:bodyPr wrap="square">
            <a:spAutoFit/>
          </a:bodyPr>
          <a:lstStyle/>
          <a:p>
            <a:pPr marL="0" marR="0" algn="just">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chỉ cái chết</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của</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các</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nhân</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vật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749F1821-E45B-3EAA-462E-A3F8872ACE3C}"/>
              </a:ext>
            </a:extLst>
          </p:cNvPr>
          <p:cNvSpPr txBox="1"/>
          <p:nvPr/>
        </p:nvSpPr>
        <p:spPr>
          <a:xfrm>
            <a:off x="5181600" y="7651944"/>
            <a:ext cx="3276600" cy="954107"/>
          </a:xfrm>
          <a:prstGeom prst="rect">
            <a:avLst/>
          </a:prstGeom>
          <a:noFill/>
        </p:spPr>
        <p:txBody>
          <a:bodyPr wrap="square">
            <a:spAutoFit/>
          </a:bodyPr>
          <a:lstStyle/>
          <a:p>
            <a:pPr marL="0" marR="0" algn="just">
              <a:spcBef>
                <a:spcPts val="600"/>
              </a:spcBef>
              <a:spcAft>
                <a:spcPts val="600"/>
              </a:spcAft>
            </a:pPr>
            <a:r>
              <a:rPr lang="vi-VN" sz="2800" dirty="0">
                <a:effectLst/>
                <a:latin typeface="#9Slide03 Arima Madurai Bold" panose="00000800000000000000" pitchFamily="2" charset="0"/>
                <a:cs typeface="#9Slide03 Arima Madurai Bold" panose="00000800000000000000" pitchFamily="2" charset="0"/>
              </a:rPr>
              <a:t>chỉ cái chết</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của</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nhân</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vật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3" name="TextBox 22">
            <a:extLst>
              <a:ext uri="{FF2B5EF4-FFF2-40B4-BE49-F238E27FC236}">
                <a16:creationId xmlns:a16="http://schemas.microsoft.com/office/drawing/2014/main" id="{5A06D456-2253-73A0-5D61-7DF91698750D}"/>
              </a:ext>
            </a:extLst>
          </p:cNvPr>
          <p:cNvSpPr txBox="1"/>
          <p:nvPr/>
        </p:nvSpPr>
        <p:spPr>
          <a:xfrm>
            <a:off x="8560708" y="3884974"/>
            <a:ext cx="8539648" cy="1384995"/>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Tránh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gây</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cảm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quá</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đau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buồn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thể</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hiện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niềm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kính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yêu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với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và</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niềm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tiếc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thương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sâu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sắc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trước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sự</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ra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Người</a:t>
            </a:r>
            <a:r>
              <a:rPr lang="en-US" sz="2800" kern="1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5" name="TextBox 24">
            <a:extLst>
              <a:ext uri="{FF2B5EF4-FFF2-40B4-BE49-F238E27FC236}">
                <a16:creationId xmlns:a16="http://schemas.microsoft.com/office/drawing/2014/main" id="{3A3D2E07-8D9E-1356-182D-466F4C3452FB}"/>
              </a:ext>
            </a:extLst>
          </p:cNvPr>
          <p:cNvSpPr txBox="1"/>
          <p:nvPr/>
        </p:nvSpPr>
        <p:spPr>
          <a:xfrm>
            <a:off x="8539649" y="5613984"/>
            <a:ext cx="8539648" cy="1384995"/>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Tránh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gây</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cảm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quá</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đau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buồn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thể</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hiện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tình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cảm</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yêu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thương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tác</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đối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với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hai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ông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bà</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đã</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nuôi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giấu</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mình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trong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những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ngày</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hoạt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động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cách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mạng</a:t>
            </a:r>
            <a:r>
              <a:rPr lang="en-US" sz="2800" kern="1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7" name="TextBox 26">
            <a:extLst>
              <a:ext uri="{FF2B5EF4-FFF2-40B4-BE49-F238E27FC236}">
                <a16:creationId xmlns:a16="http://schemas.microsoft.com/office/drawing/2014/main" id="{6D148647-0677-D003-6BE8-BB17708855EC}"/>
              </a:ext>
            </a:extLst>
          </p:cNvPr>
          <p:cNvSpPr txBox="1"/>
          <p:nvPr/>
        </p:nvSpPr>
        <p:spPr>
          <a:xfrm>
            <a:off x="8539649" y="7462279"/>
            <a:ext cx="8375355" cy="954107"/>
          </a:xfrm>
          <a:prstGeom prst="rect">
            <a:avLst/>
          </a:prstGeom>
          <a:noFill/>
        </p:spPr>
        <p:txBody>
          <a:bodyPr wrap="square">
            <a:spAutoFit/>
          </a:bodyPr>
          <a:lstStyle/>
          <a:p>
            <a:pPr marL="0" marR="0" algn="just">
              <a:spcBef>
                <a:spcPts val="600"/>
              </a:spcBef>
              <a:spcAft>
                <a:spcPts val="600"/>
              </a:spcAft>
            </a:pPr>
            <a:r>
              <a:rPr lang="en-US" sz="2800" kern="100" dirty="0" err="1">
                <a:effectLst/>
                <a:latin typeface="#9Slide03 Arima Madurai Bold" panose="00000800000000000000" pitchFamily="2" charset="0"/>
                <a:cs typeface="#9Slide03 Arima Madurai Bold" panose="00000800000000000000" pitchFamily="2" charset="0"/>
              </a:rPr>
              <a:t>Thể</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hiện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sự</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kính</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trọng</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của</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nhân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vật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Dế</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Mèn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với</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nhân</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vật</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cụ</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Bọ</a:t>
            </a:r>
            <a:r>
              <a:rPr lang="en-US" sz="2800" kern="100" dirty="0">
                <a:effectLst/>
                <a:latin typeface="#9Slide03 Arima Madurai Bold" panose="00000800000000000000" pitchFamily="2" charset="0"/>
                <a:cs typeface="#9Slide03 Arima Madurai Bold" panose="00000800000000000000" pitchFamily="2" charset="0"/>
              </a:rPr>
              <a:t> </a:t>
            </a:r>
            <a:r>
              <a:rPr lang="en-US" sz="2800" kern="100" dirty="0" err="1">
                <a:effectLst/>
                <a:latin typeface="#9Slide03 Arima Madurai Bold" panose="00000800000000000000" pitchFamily="2" charset="0"/>
                <a:cs typeface="#9Slide03 Arima Madurai Bold" panose="00000800000000000000" pitchFamily="2" charset="0"/>
              </a:rPr>
              <a:t>Ngựa</a:t>
            </a:r>
            <a:r>
              <a:rPr lang="en-US" sz="2800" kern="100" dirty="0">
                <a:effectLst/>
                <a:latin typeface="#9Slide03 Arima Madurai Bold" panose="00000800000000000000" pitchFamily="2"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876197" y="2980404"/>
            <a:ext cx="6667603" cy="2769989"/>
          </a:xfrm>
          <a:prstGeom prst="rect">
            <a:avLst/>
          </a:prstGeom>
        </p:spPr>
        <p:txBody>
          <a:bodyPr wrap="square" lIns="0" tIns="0" rIns="0" bIns="0" rtlCol="0" anchor="t">
            <a:spAutoFit/>
          </a:bodyPr>
          <a:lstStyle/>
          <a:p>
            <a:pPr marL="0" lvl="0" indent="0" algn="r">
              <a:spcBef>
                <a:spcPct val="0"/>
              </a:spcBef>
            </a:pPr>
            <a:r>
              <a:rPr lang="en-US" sz="3600" dirty="0" err="1">
                <a:solidFill>
                  <a:schemeClr val="accent2">
                    <a:lumMod val="75000"/>
                  </a:schemeClr>
                </a:solidFill>
                <a:latin typeface="#9Slide03 BoosterNextFYBlack" panose="02000A03000000020004" pitchFamily="2" charset="0"/>
                <a:ea typeface="Times New Roman" panose="02020603050405020304" pitchFamily="18" charset="0"/>
              </a:rPr>
              <a:t>V</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iết</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đoạn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văn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ngắn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khoảng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5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đến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7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dòng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trình</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bày</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ý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kiến</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của</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em</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về</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tác</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dụng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của</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việc</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sử</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b="1" dirty="0" err="1">
                <a:solidFill>
                  <a:schemeClr val="accent2">
                    <a:lumMod val="75000"/>
                  </a:schemeClr>
                </a:solidFill>
                <a:effectLst/>
                <a:latin typeface="#9Slide03 BoosterNextFYBlack" panose="02000A03000000020004" pitchFamily="2" charset="0"/>
                <a:ea typeface="Times New Roman" panose="02020603050405020304" pitchFamily="18" charset="0"/>
              </a:rPr>
              <a:t>dụng</a:t>
            </a:r>
            <a:r>
              <a:rPr lang="en-US" sz="3600" b="1"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nl-NL" sz="3600" dirty="0">
                <a:solidFill>
                  <a:schemeClr val="accent2">
                    <a:lumMod val="75000"/>
                  </a:schemeClr>
                </a:solidFill>
                <a:effectLst/>
                <a:latin typeface="#9Slide03 BoosterNextFYBlack" panose="02000A03000000020004" pitchFamily="2" charset="0"/>
                <a:ea typeface="Times New Roman" panose="02020603050405020304" pitchFamily="18" charset="0"/>
              </a:rPr>
              <a:t>BPTT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nói</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quá</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hoặc</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nói</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giảm</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nói</a:t>
            </a:r>
            <a:r>
              <a:rPr lang="en-US" sz="3600" dirty="0">
                <a:solidFill>
                  <a:schemeClr val="accent2">
                    <a:lumMod val="75000"/>
                  </a:schemeClr>
                </a:solidFill>
                <a:effectLst/>
                <a:latin typeface="#9Slide03 BoosterNextFYBlack" panose="02000A03000000020004" pitchFamily="2" charset="0"/>
                <a:ea typeface="Times New Roman" panose="02020603050405020304" pitchFamily="18" charset="0"/>
              </a:rPr>
              <a:t> </a:t>
            </a:r>
            <a:r>
              <a:rPr lang="en-US" sz="3600" dirty="0" err="1">
                <a:solidFill>
                  <a:schemeClr val="accent2">
                    <a:lumMod val="75000"/>
                  </a:schemeClr>
                </a:solidFill>
                <a:effectLst/>
                <a:latin typeface="#9Slide03 BoosterNextFYBlack" panose="02000A03000000020004" pitchFamily="2" charset="0"/>
                <a:ea typeface="Times New Roman" panose="02020603050405020304" pitchFamily="18" charset="0"/>
              </a:rPr>
              <a:t>tránh</a:t>
            </a:r>
            <a:endParaRPr lang="en-US" sz="16600" u="none" spc="374" dirty="0">
              <a:solidFill>
                <a:schemeClr val="accent2">
                  <a:lumMod val="75000"/>
                </a:schemeClr>
              </a:solidFill>
              <a:latin typeface="#9Slide03 BoosterNextFYBlack" panose="02000A03000000020004" pitchFamily="2" charset="0"/>
            </a:endParaRPr>
          </a:p>
        </p:txBody>
      </p:sp>
      <p:grpSp>
        <p:nvGrpSpPr>
          <p:cNvPr id="3" name="Group 3"/>
          <p:cNvGrpSpPr/>
          <p:nvPr/>
        </p:nvGrpSpPr>
        <p:grpSpPr>
          <a:xfrm>
            <a:off x="8207706" y="3239318"/>
            <a:ext cx="9475098" cy="1428220"/>
            <a:chOff x="0" y="0"/>
            <a:chExt cx="15038519" cy="4209364"/>
          </a:xfrm>
        </p:grpSpPr>
        <p:sp>
          <p:nvSpPr>
            <p:cNvPr id="4" name="Freeform 4"/>
            <p:cNvSpPr/>
            <p:nvPr/>
          </p:nvSpPr>
          <p:spPr>
            <a:xfrm>
              <a:off x="0" y="-4262"/>
              <a:ext cx="15046265" cy="4215850"/>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Chủ</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đề</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tự</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chọn</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grpSp>
        <p:nvGrpSpPr>
          <p:cNvPr id="5" name="Group 5"/>
          <p:cNvGrpSpPr/>
          <p:nvPr/>
        </p:nvGrpSpPr>
        <p:grpSpPr>
          <a:xfrm>
            <a:off x="8172346" y="5014122"/>
            <a:ext cx="9475098" cy="1426023"/>
            <a:chOff x="0" y="0"/>
            <a:chExt cx="15038519" cy="4209364"/>
          </a:xfrm>
        </p:grpSpPr>
        <p:sp>
          <p:nvSpPr>
            <p:cNvPr id="6" name="Freeform 6"/>
            <p:cNvSpPr/>
            <p:nvPr/>
          </p:nvSpPr>
          <p:spPr>
            <a:xfrm>
              <a:off x="0" y="-4262"/>
              <a:ext cx="15046265" cy="4215850"/>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3.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Yêu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b="1"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sử</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b="1"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dụng</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nl-NL"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BPTT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quá</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hoặc</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giảm</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tránh</a:t>
              </a:r>
              <a:r>
                <a:rPr lang="en-US" sz="3600" b="1"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grpSp>
        <p:nvGrpSpPr>
          <p:cNvPr id="7" name="Group 7"/>
          <p:cNvGrpSpPr/>
          <p:nvPr/>
        </p:nvGrpSpPr>
        <p:grpSpPr>
          <a:xfrm>
            <a:off x="8248547" y="7092329"/>
            <a:ext cx="9475098" cy="1428220"/>
            <a:chOff x="0" y="0"/>
            <a:chExt cx="15038519" cy="4209364"/>
          </a:xfrm>
        </p:grpSpPr>
        <p:sp>
          <p:nvSpPr>
            <p:cNvPr id="8" name="Freeform 8"/>
            <p:cNvSpPr/>
            <p:nvPr/>
          </p:nvSpPr>
          <p:spPr>
            <a:xfrm>
              <a:off x="0" y="-4262"/>
              <a:ext cx="15046265" cy="4215850"/>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4.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Đảm</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bảo</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các</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yêu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cầu</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chính</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tả</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ngữ</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pháp</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diễn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đạt</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0677" b="1723"/>
          <a:stretch>
            <a:fillRect/>
          </a:stretch>
        </p:blipFill>
        <p:spPr>
          <a:xfrm flipH="1">
            <a:off x="0" y="6754098"/>
            <a:ext cx="8556295" cy="3532902"/>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0436" y="5774218"/>
            <a:ext cx="1634902" cy="1376290"/>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702660">
            <a:off x="41904" y="-65854"/>
            <a:ext cx="1813569" cy="1378313"/>
          </a:xfrm>
          <a:prstGeom prst="rect">
            <a:avLst/>
          </a:prstGeom>
        </p:spPr>
      </p:pic>
      <p:grpSp>
        <p:nvGrpSpPr>
          <p:cNvPr id="18" name="Group 7">
            <a:extLst>
              <a:ext uri="{FF2B5EF4-FFF2-40B4-BE49-F238E27FC236}">
                <a16:creationId xmlns:a16="http://schemas.microsoft.com/office/drawing/2014/main" id="{349CA6E8-BEDE-844F-6111-563D3304B104}"/>
              </a:ext>
            </a:extLst>
          </p:cNvPr>
          <p:cNvGrpSpPr/>
          <p:nvPr/>
        </p:nvGrpSpPr>
        <p:grpSpPr>
          <a:xfrm>
            <a:off x="8248547" y="1118126"/>
            <a:ext cx="9479978" cy="1430421"/>
            <a:chOff x="0" y="-4262"/>
            <a:chExt cx="15046264" cy="4215851"/>
          </a:xfrm>
        </p:grpSpPr>
        <p:sp>
          <p:nvSpPr>
            <p:cNvPr id="19" name="Freeform 8">
              <a:extLst>
                <a:ext uri="{FF2B5EF4-FFF2-40B4-BE49-F238E27FC236}">
                  <a16:creationId xmlns:a16="http://schemas.microsoft.com/office/drawing/2014/main" id="{EA9F9B1D-EE42-B4D9-33AD-DFC165AD0620}"/>
                </a:ext>
              </a:extLst>
            </p:cNvPr>
            <p:cNvSpPr/>
            <p:nvPr/>
          </p:nvSpPr>
          <p:spPr>
            <a:xfrm>
              <a:off x="0" y="-4262"/>
              <a:ext cx="15046264" cy="4215851"/>
            </a:xfrm>
            <a:custGeom>
              <a:avLst/>
              <a:gdLst/>
              <a:ahLst/>
              <a:cxnLst/>
              <a:rect l="l" t="t" r="r" b="b"/>
              <a:pathLst>
                <a:path w="15046265" h="4215850">
                  <a:moveTo>
                    <a:pt x="14107365" y="4204662"/>
                  </a:moveTo>
                  <a:cubicBezTo>
                    <a:pt x="14107365" y="4204662"/>
                    <a:pt x="13687613" y="4215850"/>
                    <a:pt x="13225028" y="4213228"/>
                  </a:cubicBezTo>
                  <a:cubicBezTo>
                    <a:pt x="4709968" y="4211066"/>
                    <a:pt x="1057073" y="4203241"/>
                    <a:pt x="1057073" y="4203241"/>
                  </a:cubicBezTo>
                  <a:cubicBezTo>
                    <a:pt x="812931" y="4194407"/>
                    <a:pt x="565145" y="4177426"/>
                    <a:pt x="398404" y="4119248"/>
                  </a:cubicBezTo>
                  <a:cubicBezTo>
                    <a:pt x="120505" y="4022287"/>
                    <a:pt x="0" y="3844758"/>
                    <a:pt x="0" y="1453566"/>
                  </a:cubicBezTo>
                  <a:lnTo>
                    <a:pt x="0" y="1453539"/>
                  </a:lnTo>
                  <a:cubicBezTo>
                    <a:pt x="8536" y="440430"/>
                    <a:pt x="34263" y="311302"/>
                    <a:pt x="140291" y="225758"/>
                  </a:cubicBezTo>
                  <a:cubicBezTo>
                    <a:pt x="342602" y="62530"/>
                    <a:pt x="736658" y="7673"/>
                    <a:pt x="1155311" y="7673"/>
                  </a:cubicBezTo>
                  <a:cubicBezTo>
                    <a:pt x="1155311" y="7673"/>
                    <a:pt x="1551711" y="15681"/>
                    <a:pt x="10637047" y="7673"/>
                  </a:cubicBezTo>
                  <a:cubicBezTo>
                    <a:pt x="13468686" y="0"/>
                    <a:pt x="13932613" y="7673"/>
                    <a:pt x="13932613" y="7673"/>
                  </a:cubicBezTo>
                  <a:cubicBezTo>
                    <a:pt x="14300921" y="15152"/>
                    <a:pt x="14664234" y="84484"/>
                    <a:pt x="14861973" y="207066"/>
                  </a:cubicBezTo>
                  <a:cubicBezTo>
                    <a:pt x="15012991" y="300683"/>
                    <a:pt x="15046265" y="425358"/>
                    <a:pt x="15037124" y="1453566"/>
                  </a:cubicBezTo>
                  <a:lnTo>
                    <a:pt x="15037124" y="1453592"/>
                  </a:lnTo>
                  <a:cubicBezTo>
                    <a:pt x="15037126" y="3962723"/>
                    <a:pt x="14754129" y="4176821"/>
                    <a:pt x="14107365" y="4204662"/>
                  </a:cubicBezTo>
                  <a:close/>
                </a:path>
              </a:pathLst>
            </a:custGeom>
            <a:solidFill>
              <a:srgbClr val="FFFFFF"/>
            </a:solidFill>
          </p:spPr>
          <p:txBody>
            <a:bodyPr anchor="ctr"/>
            <a:lstStyle/>
            <a:p>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Đảm</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bảo</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hình</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thức</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đoạn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từ</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5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đến</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7 </a:t>
              </a:r>
              <a:r>
                <a:rPr lang="en-US" sz="3600" dirty="0" err="1">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dòng</a:t>
              </a:r>
              <a:r>
                <a:rPr lang="en-US" sz="3600" dirty="0">
                  <a:solidFill>
                    <a:schemeClr val="accent2">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600" dirty="0">
                <a:solidFill>
                  <a:schemeClr val="accent2">
                    <a:lumMod val="50000"/>
                  </a:schemeClr>
                </a:solidFill>
                <a:latin typeface="#9Slide03 Arima Madurai Bold" panose="00000800000000000000" pitchFamily="2" charset="0"/>
                <a:cs typeface="#9Slide03 Arima Madurai Bold" panose="000008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6" b="4563"/>
          <a:stretch>
            <a:fillRect/>
          </a:stretch>
        </p:blipFill>
        <p:spPr>
          <a:xfrm>
            <a:off x="12814485" y="7995884"/>
            <a:ext cx="5473515" cy="229928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541" b="18009"/>
          <a:stretch>
            <a:fillRect/>
          </a:stretch>
        </p:blipFill>
        <p:spPr>
          <a:xfrm>
            <a:off x="0" y="8383199"/>
            <a:ext cx="1619965" cy="190380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555232">
            <a:off x="16156880" y="738098"/>
            <a:ext cx="1556872" cy="199919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5117" b="6836"/>
          <a:stretch>
            <a:fillRect/>
          </a:stretch>
        </p:blipFill>
        <p:spPr>
          <a:xfrm rot="-10800000">
            <a:off x="0" y="0"/>
            <a:ext cx="1871297" cy="241415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00000">
            <a:off x="16754948" y="8934670"/>
            <a:ext cx="808166" cy="117125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05200" y="9448224"/>
            <a:ext cx="2259501" cy="523996"/>
          </a:xfrm>
          <a:prstGeom prst="rect">
            <a:avLst/>
          </a:prstGeom>
        </p:spPr>
      </p:pic>
      <p:graphicFrame>
        <p:nvGraphicFramePr>
          <p:cNvPr id="2" name="Table 1">
            <a:extLst>
              <a:ext uri="{FF2B5EF4-FFF2-40B4-BE49-F238E27FC236}">
                <a16:creationId xmlns:a16="http://schemas.microsoft.com/office/drawing/2014/main" id="{E92F6454-4386-9CCA-91D7-9CFBAD801DF4}"/>
              </a:ext>
            </a:extLst>
          </p:cNvPr>
          <p:cNvGraphicFramePr>
            <a:graphicFrameLocks noGrp="1"/>
          </p:cNvGraphicFramePr>
          <p:nvPr>
            <p:extLst>
              <p:ext uri="{D42A27DB-BD31-4B8C-83A1-F6EECF244321}">
                <p14:modId xmlns:p14="http://schemas.microsoft.com/office/powerpoint/2010/main" val="1595625635"/>
              </p:ext>
            </p:extLst>
          </p:nvPr>
        </p:nvGraphicFramePr>
        <p:xfrm>
          <a:off x="1676400" y="1845496"/>
          <a:ext cx="14935199" cy="7013652"/>
        </p:xfrm>
        <a:graphic>
          <a:graphicData uri="http://schemas.openxmlformats.org/drawingml/2006/table">
            <a:tbl>
              <a:tblPr firstRow="1" firstCol="1" bandRow="1">
                <a:tableStyleId>{21E4AEA4-8DFA-4A89-87EB-49C32662AFE0}</a:tableStyleId>
              </a:tblPr>
              <a:tblGrid>
                <a:gridCol w="7543800">
                  <a:extLst>
                    <a:ext uri="{9D8B030D-6E8A-4147-A177-3AD203B41FA5}">
                      <a16:colId xmlns:a16="http://schemas.microsoft.com/office/drawing/2014/main" val="1860689718"/>
                    </a:ext>
                  </a:extLst>
                </a:gridCol>
                <a:gridCol w="2057400">
                  <a:extLst>
                    <a:ext uri="{9D8B030D-6E8A-4147-A177-3AD203B41FA5}">
                      <a16:colId xmlns:a16="http://schemas.microsoft.com/office/drawing/2014/main" val="2850119867"/>
                    </a:ext>
                  </a:extLst>
                </a:gridCol>
                <a:gridCol w="2143646">
                  <a:extLst>
                    <a:ext uri="{9D8B030D-6E8A-4147-A177-3AD203B41FA5}">
                      <a16:colId xmlns:a16="http://schemas.microsoft.com/office/drawing/2014/main" val="3723630868"/>
                    </a:ext>
                  </a:extLst>
                </a:gridCol>
                <a:gridCol w="3190353">
                  <a:extLst>
                    <a:ext uri="{9D8B030D-6E8A-4147-A177-3AD203B41FA5}">
                      <a16:colId xmlns:a16="http://schemas.microsoft.com/office/drawing/2014/main" val="1178804509"/>
                    </a:ext>
                  </a:extLst>
                </a:gridCol>
              </a:tblGrid>
              <a:tr h="1733669">
                <a:tc gridSpan="4">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BẢNG</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KIỂM</a:t>
                      </a:r>
                      <a:endParaRPr lang="en-US" sz="2800" dirty="0">
                        <a:solidFill>
                          <a:schemeClr val="bg1"/>
                        </a:solidFill>
                        <a:effectLst/>
                        <a:latin typeface="#9Slide03 BoosterNextFYBlack" panose="02000A03000000020004" pitchFamily="2" charset="0"/>
                      </a:endParaRPr>
                    </a:p>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Đoạn</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văn</a:t>
                      </a:r>
                      <a:r>
                        <a:rPr lang="en-US" sz="2800" dirty="0">
                          <a:solidFill>
                            <a:schemeClr val="bg1"/>
                          </a:solidFill>
                          <a:effectLst/>
                          <a:latin typeface="#9Slide03 BoosterNextFYBlack" panose="02000A03000000020004" pitchFamily="2"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trình</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bày</a:t>
                      </a:r>
                      <a:r>
                        <a:rPr lang="en-US" sz="2800" b="1" dirty="0">
                          <a:solidFill>
                            <a:schemeClr val="bg1"/>
                          </a:solidFill>
                          <a:effectLst/>
                          <a:latin typeface="#9Slide03 BoosterNextFYBlack" panose="02000A03000000020004" pitchFamily="2" charset="0"/>
                          <a:ea typeface="Times New Roman" panose="02020603050405020304" pitchFamily="18" charset="0"/>
                        </a:rPr>
                        <a:t> ý </a:t>
                      </a:r>
                      <a:r>
                        <a:rPr lang="en-US" sz="2800" b="1" dirty="0" err="1">
                          <a:solidFill>
                            <a:schemeClr val="bg1"/>
                          </a:solidFill>
                          <a:effectLst/>
                          <a:latin typeface="#9Slide03 BoosterNextFYBlack" panose="02000A03000000020004" pitchFamily="2" charset="0"/>
                          <a:ea typeface="Times New Roman" panose="02020603050405020304" pitchFamily="18" charset="0"/>
                        </a:rPr>
                        <a:t>kiến</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về</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tác</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dụng</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en-US" sz="2800" b="1" dirty="0" err="1">
                          <a:solidFill>
                            <a:schemeClr val="bg1"/>
                          </a:solidFill>
                          <a:effectLst/>
                          <a:latin typeface="#9Slide03 BoosterNextFYBlack" panose="02000A03000000020004" pitchFamily="2" charset="0"/>
                          <a:ea typeface="Times New Roman" panose="02020603050405020304" pitchFamily="18" charset="0"/>
                        </a:rPr>
                        <a:t>của</a:t>
                      </a:r>
                      <a:r>
                        <a:rPr lang="en-US" sz="2800" b="1" dirty="0">
                          <a:solidFill>
                            <a:schemeClr val="bg1"/>
                          </a:solidFill>
                          <a:effectLst/>
                          <a:latin typeface="#9Slide03 BoosterNextFYBlack" panose="02000A03000000020004" pitchFamily="2" charset="0"/>
                          <a:ea typeface="Times New Roman" panose="02020603050405020304" pitchFamily="18" charset="0"/>
                        </a:rPr>
                        <a:t> </a:t>
                      </a:r>
                      <a:r>
                        <a:rPr lang="nl-NL" sz="2800" dirty="0">
                          <a:solidFill>
                            <a:schemeClr val="bg1"/>
                          </a:solidFill>
                          <a:effectLst/>
                          <a:latin typeface="#9Slide03 BoosterNextFYBlack" panose="02000A03000000020004" pitchFamily="2" charset="0"/>
                          <a:ea typeface="Times New Roman" panose="02020603050405020304" pitchFamily="18" charset="0"/>
                        </a:rPr>
                        <a:t>BPTT </a:t>
                      </a:r>
                      <a:r>
                        <a:rPr lang="en-US" sz="2800" dirty="0" err="1">
                          <a:solidFill>
                            <a:schemeClr val="bg1"/>
                          </a:solidFill>
                          <a:effectLst/>
                          <a:latin typeface="#9Slide03 BoosterNextFYBlack" panose="02000A03000000020004" pitchFamily="2" charset="0"/>
                          <a:ea typeface="Times New Roman" panose="02020603050405020304" pitchFamily="18" charset="0"/>
                        </a:rPr>
                        <a:t>nói</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quá</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hoặc</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nói</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giảm</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nói</a:t>
                      </a:r>
                      <a:r>
                        <a:rPr lang="en-US" sz="2800" dirty="0">
                          <a:solidFill>
                            <a:schemeClr val="bg1"/>
                          </a:solidFill>
                          <a:effectLst/>
                          <a:latin typeface="#9Slide03 BoosterNextFYBlack" panose="02000A03000000020004" pitchFamily="2" charset="0"/>
                          <a:ea typeface="Times New Roman" panose="02020603050405020304" pitchFamily="18" charset="0"/>
                        </a:rPr>
                        <a:t> </a:t>
                      </a:r>
                      <a:r>
                        <a:rPr lang="en-US" sz="2800" dirty="0" err="1">
                          <a:solidFill>
                            <a:schemeClr val="bg1"/>
                          </a:solidFill>
                          <a:effectLst/>
                          <a:latin typeface="#9Slide03 BoosterNextFYBlack" panose="02000A03000000020004" pitchFamily="2" charset="0"/>
                          <a:ea typeface="Times New Roman" panose="02020603050405020304" pitchFamily="18" charset="0"/>
                        </a:rPr>
                        <a:t>tránh</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lgn="ctr">
                        <a:spcBef>
                          <a:spcPts val="600"/>
                        </a:spcBef>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lgn="ctr">
                        <a:spcBef>
                          <a:spcPts val="600"/>
                        </a:spcBef>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pPr marL="0" marR="0" algn="ctr">
                        <a:spcBef>
                          <a:spcPts val="600"/>
                        </a:spcBef>
                        <a:spcAft>
                          <a:spcPts val="60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3336554"/>
                  </a:ext>
                </a:extLst>
              </a:tr>
              <a:tr h="1113603">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Yêu</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cầu</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Đạt</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Chưa</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đạt</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tc>
                  <a:txBody>
                    <a:bodyPr/>
                    <a:lstStyle/>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Dự</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kiến</a:t>
                      </a:r>
                      <a:endParaRPr lang="en-US" sz="2800" dirty="0">
                        <a:solidFill>
                          <a:schemeClr val="bg1"/>
                        </a:solidFill>
                        <a:effectLst/>
                        <a:latin typeface="#9Slide03 BoosterNextFYBlack" panose="02000A03000000020004" pitchFamily="2" charset="0"/>
                      </a:endParaRPr>
                    </a:p>
                    <a:p>
                      <a:pPr marL="0" marR="0" algn="ctr">
                        <a:spcBef>
                          <a:spcPts val="600"/>
                        </a:spcBef>
                        <a:spcAft>
                          <a:spcPts val="600"/>
                        </a:spcAft>
                      </a:pPr>
                      <a:r>
                        <a:rPr lang="en-US" sz="2800" dirty="0" err="1">
                          <a:solidFill>
                            <a:schemeClr val="bg1"/>
                          </a:solidFill>
                          <a:effectLst/>
                          <a:latin typeface="#9Slide03 BoosterNextFYBlack" panose="02000A03000000020004" pitchFamily="2" charset="0"/>
                        </a:rPr>
                        <a:t>chỉnh</a:t>
                      </a:r>
                      <a:r>
                        <a:rPr lang="en-US" sz="2800" dirty="0">
                          <a:solidFill>
                            <a:schemeClr val="bg1"/>
                          </a:solidFill>
                          <a:effectLst/>
                          <a:latin typeface="#9Slide03 BoosterNextFYBlack" panose="02000A03000000020004" pitchFamily="2" charset="0"/>
                        </a:rPr>
                        <a:t> </a:t>
                      </a:r>
                      <a:r>
                        <a:rPr lang="en-US" sz="2800" dirty="0" err="1">
                          <a:solidFill>
                            <a:schemeClr val="bg1"/>
                          </a:solidFill>
                          <a:effectLst/>
                          <a:latin typeface="#9Slide03 BoosterNextFYBlack" panose="02000A03000000020004" pitchFamily="2" charset="0"/>
                        </a:rPr>
                        <a:t>sửa</a:t>
                      </a:r>
                      <a:endParaRPr lang="en-US" sz="2800" dirty="0">
                        <a:solidFill>
                          <a:schemeClr val="bg1"/>
                        </a:solidFill>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68580" marR="68580" marT="0" marB="0" anchor="ctr">
                    <a:solidFill>
                      <a:srgbClr val="C0504D"/>
                    </a:solidFill>
                  </a:tcPr>
                </a:tc>
                <a:extLst>
                  <a:ext uri="{0D108BD9-81ED-4DB2-BD59-A6C34878D82A}">
                    <a16:rowId xmlns:a16="http://schemas.microsoft.com/office/drawing/2014/main" val="2951609452"/>
                  </a:ext>
                </a:extLst>
              </a:tr>
              <a:tr h="1041595">
                <a:tc>
                  <a:txBody>
                    <a:bodyPr/>
                    <a:lstStyle/>
                    <a:p>
                      <a:pPr marL="0" marR="0">
                        <a:spcBef>
                          <a:spcPts val="600"/>
                        </a:spcBef>
                        <a:spcAft>
                          <a:spcPts val="600"/>
                        </a:spcAft>
                      </a:pPr>
                      <a:r>
                        <a:rPr lang="en-US" sz="2800" dirty="0">
                          <a:effectLst/>
                        </a:rPr>
                        <a:t>1. </a:t>
                      </a:r>
                      <a:r>
                        <a:rPr lang="en-US" sz="2800" dirty="0" err="1">
                          <a:effectLst/>
                        </a:rPr>
                        <a:t>Đảm</a:t>
                      </a:r>
                      <a:r>
                        <a:rPr lang="en-US" sz="2800" dirty="0">
                          <a:effectLst/>
                        </a:rPr>
                        <a:t> </a:t>
                      </a:r>
                      <a:r>
                        <a:rPr lang="en-US" sz="2800" dirty="0" err="1">
                          <a:effectLst/>
                        </a:rPr>
                        <a:t>bảo</a:t>
                      </a:r>
                      <a:r>
                        <a:rPr lang="en-US" sz="2800" dirty="0">
                          <a:effectLst/>
                        </a:rPr>
                        <a:t> </a:t>
                      </a:r>
                      <a:r>
                        <a:rPr lang="en-US" sz="2800" dirty="0" err="1">
                          <a:effectLst/>
                        </a:rPr>
                        <a:t>hình</a:t>
                      </a:r>
                      <a:r>
                        <a:rPr lang="en-US" sz="2800" dirty="0">
                          <a:effectLst/>
                        </a:rPr>
                        <a:t> </a:t>
                      </a:r>
                      <a:r>
                        <a:rPr lang="en-US" sz="2800" dirty="0" err="1">
                          <a:effectLst/>
                        </a:rPr>
                        <a:t>thức</a:t>
                      </a:r>
                      <a:r>
                        <a:rPr lang="en-US" sz="2800" dirty="0">
                          <a:effectLst/>
                        </a:rPr>
                        <a:t> </a:t>
                      </a:r>
                      <a:r>
                        <a:rPr lang="en-US" sz="2800" dirty="0" err="1">
                          <a:effectLst/>
                        </a:rPr>
                        <a:t>đoạn</a:t>
                      </a:r>
                      <a:r>
                        <a:rPr lang="en-US" sz="2800" dirty="0">
                          <a:effectLst/>
                        </a:rPr>
                        <a:t> </a:t>
                      </a:r>
                      <a:r>
                        <a:rPr lang="en-US" sz="2800" dirty="0" err="1">
                          <a:effectLst/>
                        </a:rPr>
                        <a:t>văn</a:t>
                      </a:r>
                      <a:r>
                        <a:rPr lang="en-US" sz="2800" dirty="0">
                          <a:effectLst/>
                        </a:rPr>
                        <a:t> (</a:t>
                      </a:r>
                      <a:r>
                        <a:rPr lang="en-US" sz="2800" dirty="0" err="1">
                          <a:effectLst/>
                        </a:rPr>
                        <a:t>từ</a:t>
                      </a:r>
                      <a:r>
                        <a:rPr lang="en-US" sz="2800" dirty="0">
                          <a:effectLst/>
                        </a:rPr>
                        <a:t> 5 </a:t>
                      </a:r>
                      <a:r>
                        <a:rPr lang="en-US" sz="2800" dirty="0" err="1">
                          <a:effectLst/>
                        </a:rPr>
                        <a:t>đến</a:t>
                      </a:r>
                      <a:r>
                        <a:rPr lang="en-US" sz="2800" dirty="0">
                          <a:effectLst/>
                        </a:rPr>
                        <a:t> 7 </a:t>
                      </a:r>
                      <a:r>
                        <a:rPr lang="en-US" sz="2800" dirty="0" err="1">
                          <a:effectLst/>
                        </a:rPr>
                        <a:t>dòng</a:t>
                      </a:r>
                      <a:r>
                        <a:rPr lang="en-US" sz="2800" dirty="0">
                          <a:effectLst/>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0452004"/>
                  </a:ext>
                </a:extLst>
              </a:tr>
              <a:tr h="1041595">
                <a:tc>
                  <a:txBody>
                    <a:bodyPr/>
                    <a:lstStyle/>
                    <a:p>
                      <a:pPr marL="0" marR="0" algn="just">
                        <a:spcBef>
                          <a:spcPts val="600"/>
                        </a:spcBef>
                        <a:spcAft>
                          <a:spcPts val="600"/>
                        </a:spcAft>
                      </a:pPr>
                      <a:r>
                        <a:rPr lang="en-US" sz="2800" dirty="0">
                          <a:effectLst/>
                        </a:rPr>
                        <a:t>2. </a:t>
                      </a:r>
                      <a:r>
                        <a:rPr lang="en-US" sz="2800" dirty="0" err="1">
                          <a:effectLst/>
                        </a:rPr>
                        <a:t>Chủ</a:t>
                      </a:r>
                      <a:r>
                        <a:rPr lang="en-US" sz="2800" dirty="0">
                          <a:effectLst/>
                        </a:rPr>
                        <a:t> </a:t>
                      </a:r>
                      <a:r>
                        <a:rPr lang="en-US" sz="2800" dirty="0" err="1">
                          <a:effectLst/>
                        </a:rPr>
                        <a:t>đề</a:t>
                      </a:r>
                      <a:r>
                        <a:rPr lang="en-US" sz="2800" dirty="0">
                          <a:effectLst/>
                        </a:rPr>
                        <a:t>: </a:t>
                      </a:r>
                      <a:r>
                        <a:rPr lang="en-US" sz="2800" dirty="0" err="1">
                          <a:effectLst/>
                        </a:rPr>
                        <a:t>tự</a:t>
                      </a:r>
                      <a:r>
                        <a:rPr lang="en-US" sz="2800" dirty="0">
                          <a:effectLst/>
                        </a:rPr>
                        <a:t> </a:t>
                      </a:r>
                      <a:r>
                        <a:rPr lang="en-US" sz="2800" dirty="0" err="1">
                          <a:effectLst/>
                        </a:rPr>
                        <a:t>chọn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5454272"/>
                  </a:ext>
                </a:extLst>
              </a:tr>
              <a:tr h="1041595">
                <a:tc>
                  <a:txBody>
                    <a:bodyPr/>
                    <a:lstStyle/>
                    <a:p>
                      <a:pPr marL="0" marR="0">
                        <a:spcBef>
                          <a:spcPts val="600"/>
                        </a:spcBef>
                        <a:spcAft>
                          <a:spcPts val="600"/>
                        </a:spcAft>
                      </a:pPr>
                      <a:r>
                        <a:rPr lang="en-US" sz="2800">
                          <a:effectLst/>
                        </a:rPr>
                        <a:t>3. Yêu cầu: sử dụng </a:t>
                      </a:r>
                      <a:r>
                        <a:rPr lang="nl-NL" sz="2800">
                          <a:effectLst/>
                        </a:rPr>
                        <a:t>BPTT </a:t>
                      </a:r>
                      <a:r>
                        <a:rPr lang="en-US" sz="2800">
                          <a:effectLst/>
                        </a:rPr>
                        <a:t>nói quá hoặc nói giảm, nói tránh.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4788007"/>
                  </a:ext>
                </a:extLst>
              </a:tr>
              <a:tr h="1041595">
                <a:tc>
                  <a:txBody>
                    <a:bodyPr/>
                    <a:lstStyle/>
                    <a:p>
                      <a:pPr marL="0" marR="0">
                        <a:spcBef>
                          <a:spcPts val="600"/>
                        </a:spcBef>
                        <a:spcAft>
                          <a:spcPts val="600"/>
                        </a:spcAft>
                      </a:pPr>
                      <a:r>
                        <a:rPr lang="en-US" sz="2800" dirty="0">
                          <a:effectLst/>
                        </a:rPr>
                        <a:t>4. </a:t>
                      </a:r>
                      <a:r>
                        <a:rPr lang="en-US" sz="2800" dirty="0" err="1">
                          <a:effectLst/>
                        </a:rPr>
                        <a:t>Đảm</a:t>
                      </a:r>
                      <a:r>
                        <a:rPr lang="en-US" sz="2800" dirty="0">
                          <a:effectLst/>
                        </a:rPr>
                        <a:t> </a:t>
                      </a:r>
                      <a:r>
                        <a:rPr lang="en-US" sz="2800" dirty="0" err="1">
                          <a:effectLst/>
                        </a:rPr>
                        <a:t>bảo</a:t>
                      </a:r>
                      <a:r>
                        <a:rPr lang="en-US" sz="2800" dirty="0">
                          <a:effectLst/>
                        </a:rPr>
                        <a:t> </a:t>
                      </a:r>
                      <a:r>
                        <a:rPr lang="en-US" sz="2800" dirty="0" err="1">
                          <a:effectLst/>
                        </a:rPr>
                        <a:t>các</a:t>
                      </a:r>
                      <a:r>
                        <a:rPr lang="en-US" sz="2800" dirty="0">
                          <a:effectLst/>
                        </a:rPr>
                        <a:t> </a:t>
                      </a:r>
                      <a:r>
                        <a:rPr lang="en-US" sz="2800" dirty="0" err="1">
                          <a:effectLst/>
                        </a:rPr>
                        <a:t>yêu</a:t>
                      </a:r>
                      <a:r>
                        <a:rPr lang="en-US" sz="2800" dirty="0">
                          <a:effectLst/>
                        </a:rPr>
                        <a:t> </a:t>
                      </a:r>
                      <a:r>
                        <a:rPr lang="en-US" sz="2800" dirty="0" err="1">
                          <a:effectLst/>
                        </a:rPr>
                        <a:t>cầu</a:t>
                      </a:r>
                      <a:r>
                        <a:rPr lang="en-US" sz="2800" dirty="0">
                          <a:effectLst/>
                        </a:rPr>
                        <a:t> </a:t>
                      </a:r>
                      <a:r>
                        <a:rPr lang="en-US" sz="2800" dirty="0" err="1">
                          <a:effectLst/>
                        </a:rPr>
                        <a:t>về</a:t>
                      </a:r>
                      <a:r>
                        <a:rPr lang="en-US" sz="2800" dirty="0">
                          <a:effectLst/>
                        </a:rPr>
                        <a:t> </a:t>
                      </a:r>
                      <a:r>
                        <a:rPr lang="en-US" sz="2800" dirty="0" err="1">
                          <a:effectLst/>
                        </a:rPr>
                        <a:t>chính</a:t>
                      </a:r>
                      <a:r>
                        <a:rPr lang="en-US" sz="2800" dirty="0">
                          <a:effectLst/>
                        </a:rPr>
                        <a:t> </a:t>
                      </a:r>
                      <a:r>
                        <a:rPr lang="en-US" sz="2800" dirty="0" err="1">
                          <a:effectLst/>
                        </a:rPr>
                        <a:t>tả</a:t>
                      </a:r>
                      <a:r>
                        <a:rPr lang="en-US" sz="2800" dirty="0">
                          <a:effectLst/>
                        </a:rPr>
                        <a:t>, </a:t>
                      </a:r>
                      <a:r>
                        <a:rPr lang="en-US" sz="2800" dirty="0" err="1">
                          <a:effectLst/>
                        </a:rPr>
                        <a:t>ngữ</a:t>
                      </a:r>
                      <a:r>
                        <a:rPr lang="en-US" sz="2800" dirty="0">
                          <a:effectLst/>
                        </a:rPr>
                        <a:t> </a:t>
                      </a:r>
                      <a:r>
                        <a:rPr lang="en-US" sz="2800" dirty="0" err="1">
                          <a:effectLst/>
                        </a:rPr>
                        <a:t>pháp</a:t>
                      </a:r>
                      <a:r>
                        <a:rPr lang="en-US" sz="2800" dirty="0">
                          <a:effectLst/>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600"/>
                        </a:spcBef>
                        <a:spcAft>
                          <a:spcPts val="60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5594119"/>
                  </a:ext>
                </a:extLst>
              </a:tr>
            </a:tbl>
          </a:graphicData>
        </a:graphic>
      </p:graphicFrame>
    </p:spTree>
    <p:extLst>
      <p:ext uri="{BB962C8B-B14F-4D97-AF65-F5344CB8AC3E}">
        <p14:creationId xmlns:p14="http://schemas.microsoft.com/office/powerpoint/2010/main" val="292090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668214"/>
            <a:ext cx="4346109" cy="1336429"/>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668214"/>
            <a:ext cx="4346109" cy="133642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68214"/>
            <a:ext cx="4346109" cy="133642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668214"/>
            <a:ext cx="4346109" cy="133642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3769"/>
          <a:stretch>
            <a:fillRect/>
          </a:stretch>
        </p:blipFill>
        <p:spPr>
          <a:xfrm>
            <a:off x="1927463" y="1323893"/>
            <a:ext cx="14250223" cy="759806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8190" y="8921961"/>
            <a:ext cx="18524381" cy="171350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2799" y="6874356"/>
            <a:ext cx="1800256" cy="3646087"/>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2094" y="8307104"/>
            <a:ext cx="1936471" cy="163015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630781" y="9452249"/>
            <a:ext cx="2495537" cy="399286"/>
          </a:xfrm>
          <a:prstGeom prst="rect">
            <a:avLst/>
          </a:prstGeom>
        </p:spPr>
      </p:pic>
      <p:sp>
        <p:nvSpPr>
          <p:cNvPr id="21" name="TextBox 20">
            <a:extLst>
              <a:ext uri="{FF2B5EF4-FFF2-40B4-BE49-F238E27FC236}">
                <a16:creationId xmlns:a16="http://schemas.microsoft.com/office/drawing/2014/main" id="{B1947C92-3B03-9AE4-8F25-80172775E800}"/>
              </a:ext>
            </a:extLst>
          </p:cNvPr>
          <p:cNvSpPr txBox="1"/>
          <p:nvPr/>
        </p:nvSpPr>
        <p:spPr>
          <a:xfrm>
            <a:off x="2819400" y="1933000"/>
            <a:ext cx="13112694" cy="6912662"/>
          </a:xfrm>
          <a:prstGeom prst="rect">
            <a:avLst/>
          </a:prstGeom>
          <a:noFill/>
        </p:spPr>
        <p:txBody>
          <a:bodyPr wrap="square">
            <a:spAutoFit/>
          </a:bodyPr>
          <a:lstStyle/>
          <a:p>
            <a:pPr marL="0" marR="0" algn="just">
              <a:lnSpc>
                <a:spcPct val="120000"/>
              </a:lnSpc>
              <a:spcBef>
                <a:spcPts val="600"/>
              </a:spcBef>
              <a:spcAft>
                <a:spcPts val="600"/>
              </a:spcAft>
            </a:pP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Ví</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 </a:t>
            </a: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dụ</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 </a:t>
            </a: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minh</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 </a:t>
            </a:r>
            <a:r>
              <a:rPr lang="en-US" sz="2800" kern="100" dirty="0" err="1">
                <a:solidFill>
                  <a:schemeClr val="accent6">
                    <a:lumMod val="50000"/>
                  </a:schemeClr>
                </a:solidFill>
                <a:effectLst/>
                <a:latin typeface="#9Slide03 BoosterNextFYBlack" panose="02000A03000000020004" pitchFamily="2" charset="0"/>
                <a:ea typeface="SimSun" panose="02010600030101010101" pitchFamily="2" charset="-122"/>
              </a:rPr>
              <a:t>họa</a:t>
            </a:r>
            <a:r>
              <a:rPr lang="en-US" sz="2800" kern="100" dirty="0">
                <a:solidFill>
                  <a:schemeClr val="accent6">
                    <a:lumMod val="50000"/>
                  </a:schemeClr>
                </a:solidFill>
                <a:effectLst/>
                <a:latin typeface="#9Slide03 BoosterNextFYBlack" panose="02000A03000000020004" pitchFamily="2" charset="0"/>
                <a:ea typeface="SimSun" panose="02010600030101010101" pitchFamily="2" charset="-122"/>
              </a:rPr>
              <a:t>:</a:t>
            </a:r>
            <a:endParaRPr lang="en-US" sz="2400" dirty="0">
              <a:solidFill>
                <a:schemeClr val="accent6">
                  <a:lumMod val="50000"/>
                </a:schemeClr>
              </a:solidFill>
              <a:effectLst/>
              <a:latin typeface="#9Slide03 BoosterNextFYBlack" panose="02000A03000000020004" pitchFamily="2" charset="0"/>
              <a:ea typeface="Times New Roman" panose="02020603050405020304" pitchFamily="18" charset="0"/>
            </a:endParaRPr>
          </a:p>
          <a:p>
            <a:pPr marL="0" marR="0" algn="just">
              <a:lnSpc>
                <a:spcPct val="120000"/>
              </a:lnSpc>
              <a:spcBef>
                <a:spcPts val="600"/>
              </a:spcBef>
              <a:spcAft>
                <a:spcPts val="600"/>
              </a:spcAft>
            </a:pPr>
            <a:r>
              <a:rPr lang="en-US" sz="2800" i="1" kern="100" dirty="0">
                <a:effectLst/>
                <a:latin typeface="Times New Roman" panose="02020603050405020304" pitchFamily="18" charset="0"/>
                <a:ea typeface="SimSun" panose="02010600030101010101" pitchFamily="2" charset="-122"/>
              </a:rPr>
              <a:t>   </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Khi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em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đọc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câu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ca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dao</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Cày</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đồng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đang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buổi</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ban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trưa</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Mồ</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hôi</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thánh</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thót</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như</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mưa</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ruộng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i="1"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cày</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em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hình</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dung</a:t>
            </a:r>
            <a:r>
              <a:rPr lang="en-US" sz="2800" i="1"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cảnh</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lao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vô</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cùng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vất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vả</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cực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nhọc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của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người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nông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dân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đồng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ruộng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Giữa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buổi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trưa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hè</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như</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đổ</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lửa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họ</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đã</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phải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đổ</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không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biết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bao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nhiêu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mồ</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hôi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luống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cày</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để</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mong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có</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được</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mùa</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màng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bội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Có</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thể</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nói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mỗi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bát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cơm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dẻo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thơm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mà</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chúng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ta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ăn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hằng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ngày</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đã</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phải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đổi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bằng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một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bát</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mồ</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hôi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rơi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đồng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ruộng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Câu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ca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dao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trên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giúp</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em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càng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trân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trọng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yêu</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quý</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người</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lao</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động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và</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những</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sản</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phẩm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quý</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giá</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mà</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họ</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làm</a:t>
            </a:r>
            <a:r>
              <a:rPr lang="en-US" sz="2800" kern="100" dirty="0">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 </a:t>
            </a:r>
            <a:r>
              <a:rPr lang="en-US" sz="2800" kern="100" dirty="0" err="1">
                <a:solidFill>
                  <a:srgbClr val="414C64"/>
                </a:solidFill>
                <a:effectLst/>
                <a:latin typeface="#9Slide03 Arima Madurai Bold" panose="00000800000000000000" pitchFamily="2" charset="0"/>
                <a:ea typeface="SimSun" panose="02010600030101010101" pitchFamily="2" charset="-122"/>
                <a:cs typeface="#9Slide03 Arima Madurai Bold" panose="00000800000000000000" pitchFamily="2" charset="0"/>
              </a:rPr>
              <a:t>ra.</a:t>
            </a:r>
            <a:endParaRPr lang="en-US" sz="2400" dirty="0">
              <a:solidFill>
                <a:srgbClr val="414C6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lnSpc>
                <a:spcPct val="120000"/>
              </a:lnSpc>
              <a:spcBef>
                <a:spcPts val="600"/>
              </a:spcBef>
              <a:spcAft>
                <a:spcPts val="600"/>
              </a:spcAft>
            </a:pP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BPTT</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nói</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quá</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trong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đoạn</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4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lnSpc>
                <a:spcPct val="120000"/>
              </a:lnSpc>
              <a:spcBef>
                <a:spcPts val="600"/>
              </a:spcBef>
              <a:spcAft>
                <a:spcPts val="600"/>
              </a:spcAft>
            </a:pP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nắng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như</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đổ</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lửa</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4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a:lnSpc>
                <a:spcPct val="120000"/>
              </a:lnSpc>
              <a:spcBef>
                <a:spcPts val="600"/>
              </a:spcBef>
              <a:spcAft>
                <a:spcPts val="600"/>
              </a:spcAft>
            </a:pP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một</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bát</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mồ</a:t>
            </a:r>
            <a:r>
              <a:rPr lang="en-US" sz="2800" b="1" i="1"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b="1" i="1"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hôi</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rơi</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trên</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đồng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ruộng</a:t>
            </a:r>
            <a:r>
              <a:rPr lang="en-US" sz="28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solidFill>
                <a:schemeClr val="accent6">
                  <a:lumMod val="50000"/>
                </a:schemeClr>
              </a:solidFill>
              <a:latin typeface="#9Slide03 Arima Madurai Bold" panose="00000800000000000000" pitchFamily="2"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up)">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up)">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up)">
                                      <p:cBhvr>
                                        <p:cTn id="2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sp>
        <p:nvSpPr>
          <p:cNvPr id="2" name="TextBox 2"/>
          <p:cNvSpPr txBox="1"/>
          <p:nvPr/>
        </p:nvSpPr>
        <p:spPr>
          <a:xfrm>
            <a:off x="3552825" y="2899676"/>
            <a:ext cx="11182350" cy="3756660"/>
          </a:xfrm>
          <a:prstGeom prst="rect">
            <a:avLst/>
          </a:prstGeom>
        </p:spPr>
        <p:txBody>
          <a:bodyPr lIns="0" tIns="0" rIns="0" bIns="0" rtlCol="0" anchor="t">
            <a:spAutoFit/>
          </a:bodyPr>
          <a:lstStyle/>
          <a:p>
            <a:pPr marL="0" lvl="0" indent="0" algn="ctr">
              <a:lnSpc>
                <a:spcPts val="14400"/>
              </a:lnSpc>
              <a:spcBef>
                <a:spcPct val="0"/>
              </a:spcBef>
            </a:pPr>
            <a:r>
              <a:rPr lang="en-US" sz="14400" u="none" spc="719">
                <a:solidFill>
                  <a:srgbClr val="414C64"/>
                </a:solidFill>
                <a:latin typeface="One Little Font Bold"/>
              </a:rPr>
              <a:t>THANK YOU SO MUCH!</a:t>
            </a:r>
          </a:p>
        </p:txBody>
      </p:sp>
      <p:grpSp>
        <p:nvGrpSpPr>
          <p:cNvPr id="3" name="Group 3"/>
          <p:cNvGrpSpPr/>
          <p:nvPr/>
        </p:nvGrpSpPr>
        <p:grpSpPr>
          <a:xfrm>
            <a:off x="4236810" y="7006929"/>
            <a:ext cx="9814379" cy="1350169"/>
            <a:chOff x="0" y="0"/>
            <a:chExt cx="5238500" cy="720663"/>
          </a:xfrm>
        </p:grpSpPr>
        <p:sp>
          <p:nvSpPr>
            <p:cNvPr id="4" name="Freeform 4"/>
            <p:cNvSpPr/>
            <p:nvPr/>
          </p:nvSpPr>
          <p:spPr>
            <a:xfrm>
              <a:off x="0" y="0"/>
              <a:ext cx="5238500" cy="720663"/>
            </a:xfrm>
            <a:custGeom>
              <a:avLst/>
              <a:gdLst/>
              <a:ahLst/>
              <a:cxnLst/>
              <a:rect l="l" t="t" r="r" b="b"/>
              <a:pathLst>
                <a:path w="5238500" h="720663">
                  <a:moveTo>
                    <a:pt x="5114040" y="720663"/>
                  </a:moveTo>
                  <a:lnTo>
                    <a:pt x="124460" y="720663"/>
                  </a:lnTo>
                  <a:cubicBezTo>
                    <a:pt x="55880" y="720663"/>
                    <a:pt x="0" y="664783"/>
                    <a:pt x="0" y="596203"/>
                  </a:cubicBezTo>
                  <a:lnTo>
                    <a:pt x="0" y="124460"/>
                  </a:lnTo>
                  <a:cubicBezTo>
                    <a:pt x="0" y="55880"/>
                    <a:pt x="55880" y="0"/>
                    <a:pt x="124460" y="0"/>
                  </a:cubicBezTo>
                  <a:lnTo>
                    <a:pt x="5114041" y="0"/>
                  </a:lnTo>
                  <a:cubicBezTo>
                    <a:pt x="5182620" y="0"/>
                    <a:pt x="5238500" y="55880"/>
                    <a:pt x="5238500" y="124460"/>
                  </a:cubicBezTo>
                  <a:lnTo>
                    <a:pt x="5238500" y="596203"/>
                  </a:lnTo>
                  <a:cubicBezTo>
                    <a:pt x="5238500" y="664783"/>
                    <a:pt x="5182620" y="720663"/>
                    <a:pt x="5114041" y="720663"/>
                  </a:cubicBezTo>
                  <a:close/>
                </a:path>
              </a:pathLst>
            </a:custGeom>
            <a:solidFill>
              <a:srgbClr val="FFA7BC"/>
            </a:solidFill>
          </p:spPr>
        </p:sp>
      </p:grpSp>
      <p:sp>
        <p:nvSpPr>
          <p:cNvPr id="5" name="TextBox 5"/>
          <p:cNvSpPr txBox="1"/>
          <p:nvPr/>
        </p:nvSpPr>
        <p:spPr>
          <a:xfrm>
            <a:off x="4336614" y="7387056"/>
            <a:ext cx="9310583" cy="608965"/>
          </a:xfrm>
          <a:prstGeom prst="rect">
            <a:avLst/>
          </a:prstGeom>
        </p:spPr>
        <p:txBody>
          <a:bodyPr lIns="0" tIns="0" rIns="0" bIns="0" rtlCol="0" anchor="t">
            <a:spAutoFit/>
          </a:bodyPr>
          <a:lstStyle/>
          <a:p>
            <a:pPr marL="0" lvl="0" indent="0" algn="ctr">
              <a:lnSpc>
                <a:spcPts val="4940"/>
              </a:lnSpc>
              <a:spcBef>
                <a:spcPct val="0"/>
              </a:spcBef>
            </a:pPr>
            <a:r>
              <a:rPr lang="en-US" sz="3800" u="none" spc="190">
                <a:solidFill>
                  <a:srgbClr val="FFFFFF"/>
                </a:solidFill>
                <a:latin typeface="One Little Font"/>
              </a:rPr>
              <a:t>Do you have any questions for us?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flipH="1">
            <a:off x="0" y="8357098"/>
            <a:ext cx="5798290" cy="192990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77900" y="0"/>
            <a:ext cx="1710100" cy="308821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0"/>
            <a:ext cx="1710100" cy="3088218"/>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7465" y="1028700"/>
            <a:ext cx="1073070" cy="81553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94049" y="356983"/>
            <a:ext cx="1410193" cy="1187126"/>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83758" y="435137"/>
            <a:ext cx="1410193" cy="11871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6" name="TextBox 15">
            <a:extLst>
              <a:ext uri="{FF2B5EF4-FFF2-40B4-BE49-F238E27FC236}">
                <a16:creationId xmlns:a16="http://schemas.microsoft.com/office/drawing/2014/main" id="{3CA7ED94-6326-626A-C71B-7F0A23540589}"/>
              </a:ext>
            </a:extLst>
          </p:cNvPr>
          <p:cNvSpPr txBox="1"/>
          <p:nvPr/>
        </p:nvSpPr>
        <p:spPr>
          <a:xfrm>
            <a:off x="2876550" y="2188146"/>
            <a:ext cx="13434366" cy="6309420"/>
          </a:xfrm>
          <a:prstGeom prst="rect">
            <a:avLst/>
          </a:prstGeom>
          <a:noFill/>
        </p:spPr>
        <p:txBody>
          <a:bodyPr wrap="square">
            <a:spAutoFit/>
          </a:bodyPr>
          <a:lstStyle/>
          <a:p>
            <a:pPr marL="0" marR="0" indent="457200" algn="just">
              <a:spcBef>
                <a:spcPts val="600"/>
              </a:spcBef>
              <a:spcAft>
                <a:spcPts val="600"/>
              </a:spcAft>
            </a:pPr>
            <a:r>
              <a:rPr lang="vi-VN" sz="2800" b="1" dirty="0">
                <a:solidFill>
                  <a:schemeClr val="accent4">
                    <a:lumMod val="75000"/>
                  </a:schemeClr>
                </a:solidFill>
                <a:effectLst/>
                <a:latin typeface="Times New Roman" panose="02020603050405020304" pitchFamily="18" charset="0"/>
                <a:ea typeface="Times New Roman" panose="02020603050405020304" pitchFamily="18" charset="0"/>
              </a:rPr>
              <a:t>Câu 1: Thế nào là biện pháp tu từ?</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A. Là cách sử dụng các hình ảnh để đối chiếu sự vật, sự việc này với sự vật, sự việc khác có nét tương đồng đê làm tăng sức gợi hình, gợi cảm cho sự diễn đạt, tạo ấn tượng với người đọc.</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B. Là cách sử dụng những từ ngữ, hình ảnh, các thành phần câu, vế câu song song, cân đối trong lời nói nhằm tạo hiệu quả diễn đạt: nhấn mạnh về ý, gợi liên tưởng, gợi hình ảnh sinh động, tạo nhịp điệu cho lời nói, biểu đạt cảm xúc tư tưởng.</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C. Là cách sử dụng ngôn ngữ theo cách đặc biệt (về ngữ âm, từ vựng, ngữ pháp, văn bản) làm cho lời văn hay hơn, đẹp hơn, nhằm tăng sức gợi hình, gợi cảm trong diễn đạt, tạo ấn tượng với người đọc.</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a:p>
            <a:pPr marL="0" marR="0" indent="457200" algn="just">
              <a:spcBef>
                <a:spcPts val="600"/>
              </a:spcBef>
              <a:spcAft>
                <a:spcPts val="600"/>
              </a:spcAft>
            </a:pPr>
            <a:r>
              <a:rPr lang="vi-VN" sz="2800" dirty="0">
                <a:solidFill>
                  <a:schemeClr val="accent4">
                    <a:lumMod val="75000"/>
                  </a:schemeClr>
                </a:solidFill>
                <a:effectLst/>
                <a:latin typeface="Times New Roman" panose="02020603050405020304" pitchFamily="18" charset="0"/>
                <a:ea typeface="Times New Roman" panose="02020603050405020304" pitchFamily="18" charset="0"/>
              </a:rPr>
              <a:t>D. Là cách sử dụng hình thức là câu hỏi nhưng không nhằm mục đích tìm kiếm câu trả lời hoặc câu trả lời đã nằm ngay trong câu hỏi, nhằm nhấn mạnh nội dung người dùng muốn gửi gắm, tăng sức gợi hình, gợi cảm trong diễn đạt, tạo ấn tượng với người đọc.</a:t>
            </a:r>
            <a:endParaRPr lang="en-US" sz="24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6">
                                            <p:txEl>
                                              <p:pRg st="3" end="3"/>
                                            </p:txEl>
                                          </p:spTgt>
                                        </p:tgtEl>
                                        <p:attrNameLst>
                                          <p:attrName>style.color</p:attrName>
                                        </p:attrNameLst>
                                      </p:cBhvr>
                                      <p:to>
                                        <a:schemeClr val="accent2"/>
                                      </p:to>
                                    </p:animClr>
                                    <p:animClr clrSpc="rgb" dir="cw">
                                      <p:cBhvr>
                                        <p:cTn id="27" dur="500" fill="hold"/>
                                        <p:tgtEl>
                                          <p:spTgt spid="16">
                                            <p:txEl>
                                              <p:pRg st="3" end="3"/>
                                            </p:txEl>
                                          </p:spTgt>
                                        </p:tgtEl>
                                        <p:attrNameLst>
                                          <p:attrName>fillcolor</p:attrName>
                                        </p:attrNameLst>
                                      </p:cBhvr>
                                      <p:to>
                                        <a:schemeClr val="accent2"/>
                                      </p:to>
                                    </p:animClr>
                                    <p:set>
                                      <p:cBhvr>
                                        <p:cTn id="28" dur="500" fill="hold"/>
                                        <p:tgtEl>
                                          <p:spTgt spid="16">
                                            <p:txEl>
                                              <p:pRg st="3" end="3"/>
                                            </p:txEl>
                                          </p:spTgt>
                                        </p:tgtEl>
                                        <p:attrNameLst>
                                          <p:attrName>fill.type</p:attrName>
                                        </p:attrNameLst>
                                      </p:cBhvr>
                                      <p:to>
                                        <p:strVal val="solid"/>
                                      </p:to>
                                    </p:set>
                                    <p:set>
                                      <p:cBhvr>
                                        <p:cTn id="29" dur="500" fill="hold"/>
                                        <p:tgtEl>
                                          <p:spTgt spid="1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4BD2FC55-14EE-B3AC-4677-A9B35A317FAC}"/>
              </a:ext>
            </a:extLst>
          </p:cNvPr>
          <p:cNvSpPr txBox="1"/>
          <p:nvPr/>
        </p:nvSpPr>
        <p:spPr>
          <a:xfrm>
            <a:off x="1766119" y="2027868"/>
            <a:ext cx="14755761" cy="6093976"/>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2: Xác định hình ảnh phóng đại mức độ, quy mô, tính chất của sự vật, trong ví dụ dưới đây?</a:t>
            </a:r>
            <a:endParaRPr lang="en-US" dirty="0"/>
          </a:p>
          <a:p>
            <a:r>
              <a:rPr lang="en-US" i="1" dirty="0"/>
              <a:t>             </a:t>
            </a:r>
            <a:r>
              <a:rPr lang="en-US" i="1" dirty="0" err="1"/>
              <a:t>Bàn</a:t>
            </a:r>
            <a:r>
              <a:rPr lang="en-US" i="1" dirty="0"/>
              <a:t> </a:t>
            </a:r>
            <a:r>
              <a:rPr lang="en-US" i="1" dirty="0" err="1"/>
              <a:t>tay</a:t>
            </a:r>
            <a:r>
              <a:rPr lang="en-US" i="1" dirty="0"/>
              <a:t> ta </a:t>
            </a:r>
            <a:r>
              <a:rPr lang="en-US" i="1" dirty="0" err="1"/>
              <a:t>làm</a:t>
            </a:r>
            <a:r>
              <a:rPr lang="en-US" i="1" dirty="0"/>
              <a:t> </a:t>
            </a:r>
            <a:r>
              <a:rPr lang="en-US" i="1" dirty="0" err="1"/>
              <a:t>nên</a:t>
            </a:r>
            <a:r>
              <a:rPr lang="en-US" i="1" dirty="0"/>
              <a:t> </a:t>
            </a:r>
            <a:r>
              <a:rPr lang="en-US" i="1" dirty="0" err="1"/>
              <a:t>tất</a:t>
            </a:r>
            <a:r>
              <a:rPr lang="en-US" i="1" dirty="0"/>
              <a:t> </a:t>
            </a:r>
            <a:r>
              <a:rPr lang="en-US" i="1" dirty="0" err="1"/>
              <a:t>cả</a:t>
            </a:r>
            <a:r>
              <a:rPr lang="en-US" i="1" dirty="0"/>
              <a:t>.</a:t>
            </a:r>
          </a:p>
          <a:p>
            <a:r>
              <a:rPr lang="en-US" i="1" dirty="0"/>
              <a:t>             </a:t>
            </a:r>
            <a:r>
              <a:rPr lang="en-US" i="1" dirty="0" err="1"/>
              <a:t>Có</a:t>
            </a:r>
            <a:r>
              <a:rPr lang="en-US" i="1" dirty="0"/>
              <a:t> </a:t>
            </a:r>
            <a:r>
              <a:rPr lang="en-US" i="1" dirty="0" err="1"/>
              <a:t>sức</a:t>
            </a:r>
            <a:r>
              <a:rPr lang="en-US" i="1" dirty="0"/>
              <a:t> </a:t>
            </a:r>
            <a:r>
              <a:rPr lang="en-US" i="1" dirty="0" err="1"/>
              <a:t>người</a:t>
            </a:r>
            <a:r>
              <a:rPr lang="en-US" i="1" dirty="0"/>
              <a:t> </a:t>
            </a:r>
            <a:r>
              <a:rPr lang="en-US" i="1" dirty="0" err="1"/>
              <a:t>sỏi</a:t>
            </a:r>
            <a:r>
              <a:rPr lang="en-US" i="1" dirty="0"/>
              <a:t> </a:t>
            </a:r>
            <a:r>
              <a:rPr lang="en-US" i="1" dirty="0" err="1"/>
              <a:t>đá</a:t>
            </a:r>
            <a:r>
              <a:rPr lang="en-US" i="1" dirty="0"/>
              <a:t> </a:t>
            </a:r>
            <a:r>
              <a:rPr lang="en-US" i="1" dirty="0" err="1"/>
              <a:t>cũng</a:t>
            </a:r>
            <a:r>
              <a:rPr lang="en-US" i="1" dirty="0"/>
              <a:t> </a:t>
            </a:r>
            <a:r>
              <a:rPr lang="en-US" i="1" dirty="0" err="1"/>
              <a:t>thành</a:t>
            </a:r>
            <a:r>
              <a:rPr lang="en-US" i="1" dirty="0"/>
              <a:t> </a:t>
            </a:r>
            <a:r>
              <a:rPr lang="en-US" i="1" dirty="0" err="1"/>
              <a:t>cơm</a:t>
            </a:r>
            <a:r>
              <a:rPr lang="en-US" i="1" dirty="0"/>
              <a:t>.</a:t>
            </a:r>
          </a:p>
          <a:p>
            <a:r>
              <a:rPr lang="vi-VN" dirty="0"/>
              <a:t>                                                      (Hoàng Trung Thông)</a:t>
            </a:r>
            <a:endParaRPr lang="en-US" dirty="0"/>
          </a:p>
          <a:p>
            <a:r>
              <a:rPr lang="en-US" b="0" dirty="0"/>
              <a:t>A.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bàn</a:t>
            </a:r>
            <a:r>
              <a:rPr lang="en-US" b="0" dirty="0"/>
              <a:t> </a:t>
            </a:r>
            <a:r>
              <a:rPr lang="en-US" b="0" dirty="0" err="1"/>
              <a:t>tay</a:t>
            </a:r>
            <a:r>
              <a:rPr lang="en-US" b="0" dirty="0"/>
              <a:t> ta” </a:t>
            </a:r>
          </a:p>
          <a:p>
            <a:r>
              <a:rPr lang="en-US" b="0" dirty="0"/>
              <a:t>B.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sức</a:t>
            </a:r>
            <a:r>
              <a:rPr lang="en-US" b="0" dirty="0"/>
              <a:t> </a:t>
            </a:r>
            <a:r>
              <a:rPr lang="en-US" b="0" dirty="0" err="1"/>
              <a:t>người</a:t>
            </a:r>
            <a:r>
              <a:rPr lang="en-US" b="0" dirty="0"/>
              <a:t>”</a:t>
            </a:r>
          </a:p>
          <a:p>
            <a:r>
              <a:rPr lang="en-US" b="0" dirty="0"/>
              <a:t>C.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sỏi</a:t>
            </a:r>
            <a:r>
              <a:rPr lang="en-US" b="0" dirty="0"/>
              <a:t> </a:t>
            </a:r>
            <a:r>
              <a:rPr lang="en-US" b="0" dirty="0" err="1"/>
              <a:t>đá</a:t>
            </a:r>
            <a:r>
              <a:rPr lang="en-US" b="0" dirty="0"/>
              <a:t> </a:t>
            </a:r>
            <a:r>
              <a:rPr lang="en-US" b="0" dirty="0" err="1"/>
              <a:t>cũng</a:t>
            </a:r>
            <a:r>
              <a:rPr lang="en-US" b="0" dirty="0"/>
              <a:t> </a:t>
            </a:r>
            <a:r>
              <a:rPr lang="en-US" b="0" dirty="0" err="1"/>
              <a:t>thành</a:t>
            </a:r>
            <a:r>
              <a:rPr lang="en-US" b="0" dirty="0"/>
              <a:t> </a:t>
            </a:r>
            <a:r>
              <a:rPr lang="en-US" b="0" dirty="0" err="1"/>
              <a:t>cơm</a:t>
            </a:r>
            <a:r>
              <a:rPr lang="en-US" b="0" dirty="0"/>
              <a:t>”</a:t>
            </a:r>
          </a:p>
          <a:p>
            <a:r>
              <a:rPr lang="en-US" b="0" dirty="0"/>
              <a:t>D. </a:t>
            </a:r>
            <a:r>
              <a:rPr lang="en-US" b="0" dirty="0" err="1"/>
              <a:t>Hình</a:t>
            </a:r>
            <a:r>
              <a:rPr lang="en-US" b="0" dirty="0"/>
              <a:t> </a:t>
            </a:r>
            <a:r>
              <a:rPr lang="en-US" b="0" dirty="0" err="1"/>
              <a:t>ảnh</a:t>
            </a:r>
            <a:r>
              <a:rPr lang="en-US" b="0" dirty="0"/>
              <a:t> </a:t>
            </a:r>
            <a:r>
              <a:rPr lang="en-US" b="0" dirty="0" err="1"/>
              <a:t>phóng</a:t>
            </a:r>
            <a:r>
              <a:rPr lang="en-US" b="0" dirty="0"/>
              <a:t> </a:t>
            </a:r>
            <a:r>
              <a:rPr lang="en-US" b="0" dirty="0" err="1"/>
              <a:t>đại</a:t>
            </a:r>
            <a:r>
              <a:rPr lang="en-US" b="0" dirty="0"/>
              <a:t> </a:t>
            </a:r>
            <a:r>
              <a:rPr lang="en-US" b="0" dirty="0" err="1"/>
              <a:t>mức</a:t>
            </a:r>
            <a:r>
              <a:rPr lang="en-US" b="0" dirty="0"/>
              <a:t> </a:t>
            </a:r>
            <a:r>
              <a:rPr lang="en-US" b="0" dirty="0" err="1"/>
              <a:t>độ</a:t>
            </a:r>
            <a:r>
              <a:rPr lang="en-US" b="0" dirty="0"/>
              <a:t>, </a:t>
            </a:r>
            <a:r>
              <a:rPr lang="en-US" b="0" dirty="0" err="1"/>
              <a:t>quy</a:t>
            </a:r>
            <a:r>
              <a:rPr lang="en-US" b="0" dirty="0"/>
              <a:t> </a:t>
            </a:r>
            <a:r>
              <a:rPr lang="en-US" b="0" dirty="0" err="1"/>
              <a:t>mô</a:t>
            </a:r>
            <a:r>
              <a:rPr lang="en-US" b="0" dirty="0"/>
              <a:t>, </a:t>
            </a:r>
            <a:r>
              <a:rPr lang="en-US" b="0" dirty="0" err="1"/>
              <a:t>tính</a:t>
            </a:r>
            <a:r>
              <a:rPr lang="en-US" b="0" dirty="0"/>
              <a:t> </a:t>
            </a:r>
            <a:r>
              <a:rPr lang="en-US" b="0" dirty="0" err="1"/>
              <a:t>chất</a:t>
            </a:r>
            <a:r>
              <a:rPr lang="en-US" b="0" dirty="0"/>
              <a:t> </a:t>
            </a:r>
            <a:r>
              <a:rPr lang="en-US" b="0" dirty="0" err="1"/>
              <a:t>của</a:t>
            </a:r>
            <a:r>
              <a:rPr lang="en-US" b="0" dirty="0"/>
              <a:t> </a:t>
            </a:r>
            <a:r>
              <a:rPr lang="en-US" b="0" dirty="0" err="1"/>
              <a:t>sự</a:t>
            </a:r>
            <a:r>
              <a:rPr lang="en-US" b="0" dirty="0"/>
              <a:t> </a:t>
            </a:r>
            <a:r>
              <a:rPr lang="en-US" b="0" dirty="0" err="1"/>
              <a:t>vật</a:t>
            </a:r>
            <a:r>
              <a:rPr lang="en-US" b="0" dirty="0"/>
              <a:t> </a:t>
            </a:r>
            <a:r>
              <a:rPr lang="en-US" b="0" dirty="0" err="1"/>
              <a:t>là</a:t>
            </a:r>
            <a:r>
              <a:rPr lang="en-US" b="0" dirty="0"/>
              <a:t> “</a:t>
            </a:r>
            <a:r>
              <a:rPr lang="en-US" b="0" dirty="0" err="1"/>
              <a:t>sỏi</a:t>
            </a:r>
            <a:r>
              <a:rPr lang="en-US" b="0" dirty="0"/>
              <a:t> </a:t>
            </a:r>
            <a:r>
              <a:rPr lang="en-US" b="0" dirty="0" err="1"/>
              <a:t>đá</a:t>
            </a:r>
            <a:r>
              <a:rPr lang="en-US" b="0" dirty="0"/>
              <a:t>”</a:t>
            </a:r>
          </a:p>
        </p:txBody>
      </p:sp>
    </p:spTree>
    <p:extLst>
      <p:ext uri="{BB962C8B-B14F-4D97-AF65-F5344CB8AC3E}">
        <p14:creationId xmlns:p14="http://schemas.microsoft.com/office/powerpoint/2010/main" val="19773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12">
                                            <p:txEl>
                                              <p:pRg st="6" end="6"/>
                                            </p:txEl>
                                          </p:spTgt>
                                        </p:tgtEl>
                                        <p:attrNameLst>
                                          <p:attrName>style.color</p:attrName>
                                        </p:attrNameLst>
                                      </p:cBhvr>
                                      <p:to>
                                        <a:schemeClr val="accent2"/>
                                      </p:to>
                                    </p:animClr>
                                    <p:animClr clrSpc="rgb" dir="cw">
                                      <p:cBhvr>
                                        <p:cTn id="42" dur="500" fill="hold"/>
                                        <p:tgtEl>
                                          <p:spTgt spid="12">
                                            <p:txEl>
                                              <p:pRg st="6" end="6"/>
                                            </p:txEl>
                                          </p:spTgt>
                                        </p:tgtEl>
                                        <p:attrNameLst>
                                          <p:attrName>fillcolor</p:attrName>
                                        </p:attrNameLst>
                                      </p:cBhvr>
                                      <p:to>
                                        <a:schemeClr val="accent2"/>
                                      </p:to>
                                    </p:animClr>
                                    <p:set>
                                      <p:cBhvr>
                                        <p:cTn id="43" dur="500" fill="hold"/>
                                        <p:tgtEl>
                                          <p:spTgt spid="12">
                                            <p:txEl>
                                              <p:pRg st="6" end="6"/>
                                            </p:txEl>
                                          </p:spTgt>
                                        </p:tgtEl>
                                        <p:attrNameLst>
                                          <p:attrName>fill.type</p:attrName>
                                        </p:attrNameLst>
                                      </p:cBhvr>
                                      <p:to>
                                        <p:strVal val="solid"/>
                                      </p:to>
                                    </p:set>
                                    <p:set>
                                      <p:cBhvr>
                                        <p:cTn id="44" dur="500" fill="hold"/>
                                        <p:tgtEl>
                                          <p:spTgt spid="1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0DF570AA-43D4-1201-8E8A-6D610FCC5777}"/>
              </a:ext>
            </a:extLst>
          </p:cNvPr>
          <p:cNvSpPr txBox="1"/>
          <p:nvPr/>
        </p:nvSpPr>
        <p:spPr>
          <a:xfrm>
            <a:off x="2495066" y="2437230"/>
            <a:ext cx="13735534" cy="5016758"/>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3: Khi sử dụng hình ảnh phóng đại ở trên, câu thơ trên muốn biểu đạt nội dung gì?</a:t>
            </a:r>
            <a:endParaRPr lang="en-US" dirty="0"/>
          </a:p>
          <a:p>
            <a:r>
              <a:rPr lang="en-US" b="0" dirty="0"/>
              <a:t>A.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giá</a:t>
            </a:r>
            <a:r>
              <a:rPr lang="en-US" b="0" dirty="0"/>
              <a:t> </a:t>
            </a:r>
            <a:r>
              <a:rPr lang="en-US" b="0" dirty="0" err="1"/>
              <a:t>trị</a:t>
            </a:r>
            <a:r>
              <a:rPr lang="en-US" b="0" dirty="0"/>
              <a:t> </a:t>
            </a:r>
            <a:r>
              <a:rPr lang="en-US" b="0" dirty="0" err="1"/>
              <a:t>sức</a:t>
            </a:r>
            <a:r>
              <a:rPr lang="en-US" b="0" dirty="0"/>
              <a:t> </a:t>
            </a:r>
            <a:r>
              <a:rPr lang="en-US" b="0" dirty="0" err="1"/>
              <a:t>mạnh</a:t>
            </a:r>
            <a:r>
              <a:rPr lang="en-US" b="0" dirty="0"/>
              <a:t> </a:t>
            </a:r>
            <a:r>
              <a:rPr lang="en-US" b="0" dirty="0" err="1"/>
              <a:t>của</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a:p>
            <a:r>
              <a:rPr lang="en-US" b="0" dirty="0"/>
              <a:t>B.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hình</a:t>
            </a:r>
            <a:r>
              <a:rPr lang="en-US" b="0" dirty="0"/>
              <a:t> </a:t>
            </a:r>
            <a:r>
              <a:rPr lang="en-US" b="0" dirty="0" err="1"/>
              <a:t>ảnh</a:t>
            </a:r>
            <a:r>
              <a:rPr lang="en-US" b="0" dirty="0"/>
              <a:t> con </a:t>
            </a:r>
            <a:r>
              <a:rPr lang="en-US" b="0" dirty="0" err="1"/>
              <a:t>người</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a:p>
            <a:r>
              <a:rPr lang="en-US" b="0" dirty="0"/>
              <a:t>C.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sự</a:t>
            </a:r>
            <a:r>
              <a:rPr lang="en-US" b="0" dirty="0"/>
              <a:t> </a:t>
            </a:r>
            <a:r>
              <a:rPr lang="en-US" b="0" dirty="0" err="1"/>
              <a:t>cần</a:t>
            </a:r>
            <a:r>
              <a:rPr lang="en-US" b="0" dirty="0"/>
              <a:t> </a:t>
            </a:r>
            <a:r>
              <a:rPr lang="en-US" b="0" dirty="0" err="1"/>
              <a:t>cù</a:t>
            </a:r>
            <a:r>
              <a:rPr lang="en-US" b="0" dirty="0"/>
              <a:t>, </a:t>
            </a:r>
            <a:r>
              <a:rPr lang="en-US" b="0" dirty="0" err="1"/>
              <a:t>khẩn</a:t>
            </a:r>
            <a:r>
              <a:rPr lang="en-US" b="0" dirty="0"/>
              <a:t> </a:t>
            </a:r>
            <a:r>
              <a:rPr lang="en-US" b="0" dirty="0" err="1"/>
              <a:t>trương</a:t>
            </a:r>
            <a:r>
              <a:rPr lang="en-US" b="0" dirty="0"/>
              <a:t> </a:t>
            </a:r>
            <a:r>
              <a:rPr lang="en-US" b="0" dirty="0" err="1"/>
              <a:t>trong</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a:p>
            <a:r>
              <a:rPr lang="en-US" b="0" dirty="0"/>
              <a:t>D. </a:t>
            </a:r>
            <a:r>
              <a:rPr lang="en-US" b="0" dirty="0" err="1"/>
              <a:t>Nhấn</a:t>
            </a:r>
            <a:r>
              <a:rPr lang="en-US" b="0" dirty="0"/>
              <a:t> </a:t>
            </a:r>
            <a:r>
              <a:rPr lang="en-US" b="0" dirty="0" err="1"/>
              <a:t>mạnh</a:t>
            </a:r>
            <a:r>
              <a:rPr lang="en-US" b="0" dirty="0"/>
              <a:t> </a:t>
            </a:r>
            <a:r>
              <a:rPr lang="en-US" b="0" dirty="0" err="1"/>
              <a:t>và</a:t>
            </a:r>
            <a:r>
              <a:rPr lang="en-US" b="0" dirty="0"/>
              <a:t> </a:t>
            </a:r>
            <a:r>
              <a:rPr lang="en-US" b="0" dirty="0" err="1"/>
              <a:t>gây</a:t>
            </a:r>
            <a:r>
              <a:rPr lang="en-US" b="0" dirty="0"/>
              <a:t> </a:t>
            </a:r>
            <a:r>
              <a:rPr lang="en-US" b="0" dirty="0" err="1"/>
              <a:t>ấn</a:t>
            </a:r>
            <a:r>
              <a:rPr lang="en-US" b="0" dirty="0"/>
              <a:t> </a:t>
            </a:r>
            <a:r>
              <a:rPr lang="en-US" b="0" dirty="0" err="1"/>
              <a:t>tượng</a:t>
            </a:r>
            <a:r>
              <a:rPr lang="en-US" b="0" dirty="0"/>
              <a:t> </a:t>
            </a:r>
            <a:r>
              <a:rPr lang="en-US" b="0" dirty="0" err="1"/>
              <a:t>về</a:t>
            </a:r>
            <a:r>
              <a:rPr lang="en-US" b="0" dirty="0"/>
              <a:t> </a:t>
            </a:r>
            <a:r>
              <a:rPr lang="en-US" b="0" dirty="0" err="1"/>
              <a:t>sự</a:t>
            </a:r>
            <a:r>
              <a:rPr lang="en-US" b="0" dirty="0"/>
              <a:t> </a:t>
            </a:r>
            <a:r>
              <a:rPr lang="en-US" b="0" dirty="0" err="1"/>
              <a:t>khó</a:t>
            </a:r>
            <a:r>
              <a:rPr lang="en-US" b="0" dirty="0"/>
              <a:t> </a:t>
            </a:r>
            <a:r>
              <a:rPr lang="en-US" b="0" dirty="0" err="1"/>
              <a:t>khăn</a:t>
            </a:r>
            <a:r>
              <a:rPr lang="en-US" b="0" dirty="0"/>
              <a:t>, </a:t>
            </a:r>
            <a:r>
              <a:rPr lang="en-US" b="0" dirty="0" err="1"/>
              <a:t>vất</a:t>
            </a:r>
            <a:r>
              <a:rPr lang="en-US" b="0" dirty="0"/>
              <a:t> </a:t>
            </a:r>
            <a:r>
              <a:rPr lang="en-US" b="0" dirty="0" err="1"/>
              <a:t>vả</a:t>
            </a:r>
            <a:r>
              <a:rPr lang="en-US" b="0" dirty="0"/>
              <a:t> </a:t>
            </a:r>
            <a:r>
              <a:rPr lang="en-US" b="0" dirty="0" err="1"/>
              <a:t>trong</a:t>
            </a:r>
            <a:r>
              <a:rPr lang="en-US" b="0" dirty="0"/>
              <a:t> </a:t>
            </a:r>
            <a:r>
              <a:rPr lang="en-US" b="0" dirty="0" err="1"/>
              <a:t>lao</a:t>
            </a:r>
            <a:r>
              <a:rPr lang="en-US" b="0" dirty="0"/>
              <a:t> </a:t>
            </a:r>
            <a:r>
              <a:rPr lang="en-US" b="0" dirty="0" err="1"/>
              <a:t>động</a:t>
            </a:r>
            <a:r>
              <a:rPr lang="en-US" b="0" dirty="0"/>
              <a:t>, </a:t>
            </a:r>
            <a:r>
              <a:rPr lang="en-US" b="0" dirty="0" err="1"/>
              <a:t>tăng</a:t>
            </a:r>
            <a:r>
              <a:rPr lang="en-US" b="0" dirty="0"/>
              <a:t> </a:t>
            </a:r>
            <a:r>
              <a:rPr lang="en-US" b="0" dirty="0" err="1"/>
              <a:t>sức</a:t>
            </a:r>
            <a:r>
              <a:rPr lang="en-US" b="0" dirty="0"/>
              <a:t> </a:t>
            </a:r>
            <a:r>
              <a:rPr lang="en-US" b="0" dirty="0" err="1"/>
              <a:t>biểu</a:t>
            </a:r>
            <a:r>
              <a:rPr lang="en-US" b="0" dirty="0"/>
              <a:t> </a:t>
            </a:r>
            <a:r>
              <a:rPr lang="en-US" b="0" dirty="0" err="1"/>
              <a:t>cảm</a:t>
            </a:r>
            <a:r>
              <a:rPr lang="en-US" b="0" dirty="0"/>
              <a:t> </a:t>
            </a:r>
            <a:r>
              <a:rPr lang="en-US" b="0" dirty="0" err="1"/>
              <a:t>của</a:t>
            </a:r>
            <a:r>
              <a:rPr lang="en-US" b="0" dirty="0"/>
              <a:t> </a:t>
            </a:r>
            <a:r>
              <a:rPr lang="en-US" b="0" dirty="0" err="1"/>
              <a:t>câu</a:t>
            </a:r>
            <a:r>
              <a:rPr lang="en-US" b="0" dirty="0"/>
              <a:t> </a:t>
            </a:r>
            <a:r>
              <a:rPr lang="en-US" b="0" dirty="0" err="1"/>
              <a:t>thơ</a:t>
            </a:r>
            <a:r>
              <a:rPr lang="en-US" b="0" dirty="0"/>
              <a:t>.</a:t>
            </a:r>
          </a:p>
        </p:txBody>
      </p:sp>
    </p:spTree>
    <p:extLst>
      <p:ext uri="{BB962C8B-B14F-4D97-AF65-F5344CB8AC3E}">
        <p14:creationId xmlns:p14="http://schemas.microsoft.com/office/powerpoint/2010/main" val="283228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2">
                                            <p:txEl>
                                              <p:pRg st="1" end="1"/>
                                            </p:txEl>
                                          </p:spTgt>
                                        </p:tgtEl>
                                        <p:attrNameLst>
                                          <p:attrName>style.color</p:attrName>
                                        </p:attrNameLst>
                                      </p:cBhvr>
                                      <p:to>
                                        <a:schemeClr val="accent2"/>
                                      </p:to>
                                    </p:animClr>
                                    <p:animClr clrSpc="rgb" dir="cw">
                                      <p:cBhvr>
                                        <p:cTn id="27" dur="500" fill="hold"/>
                                        <p:tgtEl>
                                          <p:spTgt spid="12">
                                            <p:txEl>
                                              <p:pRg st="1" end="1"/>
                                            </p:txEl>
                                          </p:spTgt>
                                        </p:tgtEl>
                                        <p:attrNameLst>
                                          <p:attrName>fillcolor</p:attrName>
                                        </p:attrNameLst>
                                      </p:cBhvr>
                                      <p:to>
                                        <a:schemeClr val="accent2"/>
                                      </p:to>
                                    </p:animClr>
                                    <p:set>
                                      <p:cBhvr>
                                        <p:cTn id="28" dur="500" fill="hold"/>
                                        <p:tgtEl>
                                          <p:spTgt spid="12">
                                            <p:txEl>
                                              <p:pRg st="1" end="1"/>
                                            </p:txEl>
                                          </p:spTgt>
                                        </p:tgtEl>
                                        <p:attrNameLst>
                                          <p:attrName>fill.type</p:attrName>
                                        </p:attrNameLst>
                                      </p:cBhvr>
                                      <p:to>
                                        <p:strVal val="solid"/>
                                      </p:to>
                                    </p:set>
                                    <p:set>
                                      <p:cBhvr>
                                        <p:cTn id="29" dur="500" fill="hold"/>
                                        <p:tgtEl>
                                          <p:spTgt spid="1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0AC58962-F68D-6B0A-C131-47F28A9D864B}"/>
              </a:ext>
            </a:extLst>
          </p:cNvPr>
          <p:cNvSpPr txBox="1"/>
          <p:nvPr/>
        </p:nvSpPr>
        <p:spPr>
          <a:xfrm>
            <a:off x="2740323" y="2307131"/>
            <a:ext cx="13431570" cy="4585871"/>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4: Tìm phương án đúng nhất trong các đáp án dưới đây?</a:t>
            </a:r>
            <a:endParaRPr lang="en-US" dirty="0"/>
          </a:p>
          <a:p>
            <a:r>
              <a:rPr lang="en-US" b="0" dirty="0"/>
              <a:t>A.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để</a:t>
            </a:r>
            <a:r>
              <a:rPr lang="en-US" b="0" dirty="0"/>
              <a:t> </a:t>
            </a:r>
            <a:r>
              <a:rPr lang="en-US" b="0" dirty="0" err="1"/>
              <a:t>sáng</a:t>
            </a:r>
            <a:r>
              <a:rPr lang="en-US" b="0" dirty="0"/>
              <a:t> </a:t>
            </a:r>
            <a:r>
              <a:rPr lang="en-US" b="0" dirty="0" err="1"/>
              <a:t>tác</a:t>
            </a:r>
            <a:r>
              <a:rPr lang="en-US" b="0" dirty="0"/>
              <a:t> </a:t>
            </a:r>
            <a:r>
              <a:rPr lang="en-US" b="0" dirty="0" err="1"/>
              <a:t>thơ</a:t>
            </a:r>
            <a:r>
              <a:rPr lang="en-US" b="0" dirty="0"/>
              <a:t> ca.</a:t>
            </a:r>
          </a:p>
          <a:p>
            <a:r>
              <a:rPr lang="en-US" b="0" dirty="0"/>
              <a:t>B.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sáng</a:t>
            </a:r>
            <a:r>
              <a:rPr lang="en-US" b="0" dirty="0"/>
              <a:t> </a:t>
            </a:r>
            <a:r>
              <a:rPr lang="en-US" b="0" dirty="0" err="1"/>
              <a:t>tác</a:t>
            </a:r>
            <a:r>
              <a:rPr lang="en-US" b="0" dirty="0"/>
              <a:t> </a:t>
            </a:r>
            <a:r>
              <a:rPr lang="en-US" b="0" dirty="0" err="1"/>
              <a:t>truyện</a:t>
            </a:r>
            <a:r>
              <a:rPr lang="en-US" b="0" dirty="0"/>
              <a:t> </a:t>
            </a:r>
            <a:r>
              <a:rPr lang="en-US" b="0" dirty="0" err="1"/>
              <a:t>hoặc</a:t>
            </a:r>
            <a:r>
              <a:rPr lang="en-US" b="0" dirty="0"/>
              <a:t> </a:t>
            </a:r>
            <a:r>
              <a:rPr lang="en-US" b="0" dirty="0" err="1"/>
              <a:t>ký</a:t>
            </a:r>
            <a:r>
              <a:rPr lang="en-US" b="0" dirty="0"/>
              <a:t>.</a:t>
            </a:r>
          </a:p>
          <a:p>
            <a:r>
              <a:rPr lang="en-US" b="0" dirty="0"/>
              <a:t>C.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văn</a:t>
            </a:r>
            <a:r>
              <a:rPr lang="en-US" b="0" dirty="0"/>
              <a:t> </a:t>
            </a:r>
            <a:r>
              <a:rPr lang="en-US" b="0" dirty="0" err="1"/>
              <a:t>bản</a:t>
            </a:r>
            <a:r>
              <a:rPr lang="en-US" b="0" dirty="0"/>
              <a:t> </a:t>
            </a:r>
            <a:r>
              <a:rPr lang="en-US" b="0" dirty="0" err="1"/>
              <a:t>nghị</a:t>
            </a:r>
            <a:r>
              <a:rPr lang="en-US" b="0" dirty="0"/>
              <a:t> </a:t>
            </a:r>
            <a:r>
              <a:rPr lang="en-US" b="0" dirty="0" err="1"/>
              <a:t>luận</a:t>
            </a:r>
            <a:r>
              <a:rPr lang="en-US" b="0" dirty="0"/>
              <a:t>.</a:t>
            </a:r>
          </a:p>
          <a:p>
            <a:r>
              <a:rPr lang="en-US" b="0" dirty="0"/>
              <a:t>D. </a:t>
            </a:r>
            <a:r>
              <a:rPr lang="en-US" b="0" dirty="0" err="1"/>
              <a:t>buồn</a:t>
            </a:r>
            <a:r>
              <a:rPr lang="en-US" b="0" dirty="0"/>
              <a:t> </a:t>
            </a:r>
            <a:r>
              <a:rPr lang="en-US" b="0" dirty="0" err="1"/>
              <a:t>nẫu</a:t>
            </a:r>
            <a:r>
              <a:rPr lang="en-US" b="0" dirty="0"/>
              <a:t> </a:t>
            </a:r>
            <a:r>
              <a:rPr lang="en-US" b="0" dirty="0" err="1"/>
              <a:t>ruột</a:t>
            </a:r>
            <a:r>
              <a:rPr lang="en-US" b="0" dirty="0"/>
              <a:t>, </a:t>
            </a:r>
            <a:r>
              <a:rPr lang="en-US" b="0" dirty="0" err="1"/>
              <a:t>giận</a:t>
            </a:r>
            <a:r>
              <a:rPr lang="en-US" b="0" dirty="0"/>
              <a:t> </a:t>
            </a:r>
            <a:r>
              <a:rPr lang="en-US" b="0" dirty="0" err="1"/>
              <a:t>sôi</a:t>
            </a:r>
            <a:r>
              <a:rPr lang="en-US" b="0" dirty="0"/>
              <a:t> </a:t>
            </a:r>
            <a:r>
              <a:rPr lang="en-US" b="0" dirty="0" err="1"/>
              <a:t>gan</a:t>
            </a:r>
            <a:r>
              <a:rPr lang="en-US" b="0" dirty="0"/>
              <a:t>, </a:t>
            </a:r>
            <a:r>
              <a:rPr lang="en-US" b="0" dirty="0" err="1"/>
              <a:t>bầm</a:t>
            </a:r>
            <a:r>
              <a:rPr lang="en-US" b="0" dirty="0"/>
              <a:t> </a:t>
            </a:r>
            <a:r>
              <a:rPr lang="en-US" b="0" dirty="0" err="1"/>
              <a:t>gan</a:t>
            </a:r>
            <a:r>
              <a:rPr lang="en-US" b="0" dirty="0"/>
              <a:t> </a:t>
            </a:r>
            <a:r>
              <a:rPr lang="en-US" b="0" dirty="0" err="1"/>
              <a:t>tím</a:t>
            </a:r>
            <a:r>
              <a:rPr lang="en-US" b="0" dirty="0"/>
              <a:t> </a:t>
            </a:r>
            <a:r>
              <a:rPr lang="en-US" b="0" dirty="0" err="1"/>
              <a:t>ruột</a:t>
            </a:r>
            <a:r>
              <a:rPr lang="en-US" b="0" dirty="0"/>
              <a:t>, </a:t>
            </a:r>
            <a:r>
              <a:rPr lang="en-US" b="0" dirty="0" err="1"/>
              <a:t>mệt</a:t>
            </a:r>
            <a:r>
              <a:rPr lang="en-US" b="0" dirty="0"/>
              <a:t> </a:t>
            </a:r>
            <a:r>
              <a:rPr lang="en-US" b="0" dirty="0" err="1"/>
              <a:t>đứt</a:t>
            </a:r>
            <a:r>
              <a:rPr lang="en-US" b="0" dirty="0"/>
              <a:t> </a:t>
            </a:r>
            <a:r>
              <a:rPr lang="en-US" b="0" dirty="0" err="1"/>
              <a:t>hơi</a:t>
            </a:r>
            <a:r>
              <a:rPr lang="en-US" b="0" dirty="0"/>
              <a:t>... </a:t>
            </a:r>
            <a:r>
              <a:rPr lang="en-US" b="0" dirty="0" err="1"/>
              <a:t>là</a:t>
            </a:r>
            <a:r>
              <a:rPr lang="en-US" b="0" dirty="0"/>
              <a:t> </a:t>
            </a:r>
            <a:r>
              <a:rPr lang="en-US" b="0" dirty="0" err="1"/>
              <a:t>những</a:t>
            </a:r>
            <a:r>
              <a:rPr lang="en-US" b="0" dirty="0"/>
              <a:t> </a:t>
            </a:r>
            <a:r>
              <a:rPr lang="en-US" b="0" dirty="0" err="1"/>
              <a:t>câu</a:t>
            </a:r>
            <a:r>
              <a:rPr lang="en-US" b="0" dirty="0"/>
              <a:t> </a:t>
            </a:r>
            <a:r>
              <a:rPr lang="en-US" b="0" dirty="0" err="1"/>
              <a:t>nói</a:t>
            </a:r>
            <a:r>
              <a:rPr lang="en-US" b="0" dirty="0"/>
              <a:t> khoa </a:t>
            </a:r>
            <a:r>
              <a:rPr lang="en-US" b="0" dirty="0" err="1"/>
              <a:t>trương</a:t>
            </a:r>
            <a:r>
              <a:rPr lang="en-US" b="0" dirty="0"/>
              <a:t>, </a:t>
            </a:r>
            <a:r>
              <a:rPr lang="en-US" b="0" dirty="0" err="1"/>
              <a:t>phóng</a:t>
            </a:r>
            <a:r>
              <a:rPr lang="en-US" b="0" dirty="0"/>
              <a:t> </a:t>
            </a:r>
            <a:r>
              <a:rPr lang="en-US" b="0" dirty="0" err="1"/>
              <a:t>đại</a:t>
            </a:r>
            <a:r>
              <a:rPr lang="en-US" b="0" dirty="0"/>
              <a:t> </a:t>
            </a:r>
            <a:r>
              <a:rPr lang="en-US" b="0" dirty="0" err="1"/>
              <a:t>được</a:t>
            </a:r>
            <a:r>
              <a:rPr lang="en-US" b="0" dirty="0"/>
              <a:t> </a:t>
            </a:r>
            <a:r>
              <a:rPr lang="en-US" b="0" dirty="0" err="1"/>
              <a:t>sử</a:t>
            </a:r>
            <a:r>
              <a:rPr lang="en-US" b="0" dirty="0"/>
              <a:t> </a:t>
            </a:r>
            <a:r>
              <a:rPr lang="en-US" b="0" dirty="0" err="1"/>
              <a:t>dụng</a:t>
            </a:r>
            <a:r>
              <a:rPr lang="en-US" b="0" dirty="0"/>
              <a:t> </a:t>
            </a:r>
            <a:r>
              <a:rPr lang="en-US" b="0" dirty="0" err="1"/>
              <a:t>trong</a:t>
            </a:r>
            <a:r>
              <a:rPr lang="en-US" b="0" dirty="0"/>
              <a:t> </a:t>
            </a:r>
            <a:r>
              <a:rPr lang="en-US" b="0" dirty="0" err="1"/>
              <a:t>lời</a:t>
            </a:r>
            <a:r>
              <a:rPr lang="en-US" b="0" dirty="0"/>
              <a:t> </a:t>
            </a:r>
            <a:r>
              <a:rPr lang="en-US" b="0" dirty="0" err="1"/>
              <a:t>ăn</a:t>
            </a:r>
            <a:r>
              <a:rPr lang="en-US" b="0" dirty="0"/>
              <a:t> </a:t>
            </a:r>
            <a:r>
              <a:rPr lang="en-US" b="0" dirty="0" err="1"/>
              <a:t>tiếng</a:t>
            </a:r>
            <a:r>
              <a:rPr lang="en-US" b="0" dirty="0"/>
              <a:t> </a:t>
            </a:r>
            <a:r>
              <a:rPr lang="en-US" b="0" dirty="0" err="1"/>
              <a:t>nói</a:t>
            </a:r>
            <a:r>
              <a:rPr lang="en-US" b="0" dirty="0"/>
              <a:t> </a:t>
            </a:r>
            <a:r>
              <a:rPr lang="en-US" b="0" dirty="0" err="1"/>
              <a:t>hằng</a:t>
            </a:r>
            <a:r>
              <a:rPr lang="en-US" b="0" dirty="0"/>
              <a:t> </a:t>
            </a:r>
            <a:r>
              <a:rPr lang="en-US" b="0" dirty="0" err="1"/>
              <a:t>ngày</a:t>
            </a:r>
            <a:r>
              <a:rPr lang="en-US" b="0" dirty="0"/>
              <a:t>.</a:t>
            </a:r>
          </a:p>
        </p:txBody>
      </p:sp>
    </p:spTree>
    <p:extLst>
      <p:ext uri="{BB962C8B-B14F-4D97-AF65-F5344CB8AC3E}">
        <p14:creationId xmlns:p14="http://schemas.microsoft.com/office/powerpoint/2010/main" val="41889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2">
                                            <p:txEl>
                                              <p:pRg st="4" end="4"/>
                                            </p:txEl>
                                          </p:spTgt>
                                        </p:tgtEl>
                                        <p:attrNameLst>
                                          <p:attrName>style.color</p:attrName>
                                        </p:attrNameLst>
                                      </p:cBhvr>
                                      <p:to>
                                        <a:schemeClr val="accent2"/>
                                      </p:to>
                                    </p:animClr>
                                    <p:animClr clrSpc="rgb" dir="cw">
                                      <p:cBhvr>
                                        <p:cTn id="27" dur="500" fill="hold"/>
                                        <p:tgtEl>
                                          <p:spTgt spid="12">
                                            <p:txEl>
                                              <p:pRg st="4" end="4"/>
                                            </p:txEl>
                                          </p:spTgt>
                                        </p:tgtEl>
                                        <p:attrNameLst>
                                          <p:attrName>fillcolor</p:attrName>
                                        </p:attrNameLst>
                                      </p:cBhvr>
                                      <p:to>
                                        <a:schemeClr val="accent2"/>
                                      </p:to>
                                    </p:animClr>
                                    <p:set>
                                      <p:cBhvr>
                                        <p:cTn id="28" dur="500" fill="hold"/>
                                        <p:tgtEl>
                                          <p:spTgt spid="12">
                                            <p:txEl>
                                              <p:pRg st="4" end="4"/>
                                            </p:txEl>
                                          </p:spTgt>
                                        </p:tgtEl>
                                        <p:attrNameLst>
                                          <p:attrName>fill.type</p:attrName>
                                        </p:attrNameLst>
                                      </p:cBhvr>
                                      <p:to>
                                        <p:strVal val="solid"/>
                                      </p:to>
                                    </p:set>
                                    <p:set>
                                      <p:cBhvr>
                                        <p:cTn id="29" dur="500" fill="hold"/>
                                        <p:tgtEl>
                                          <p:spTgt spid="1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D0BFAA48-7C26-9B32-4378-A414AA34D1B9}"/>
              </a:ext>
            </a:extLst>
          </p:cNvPr>
          <p:cNvSpPr txBox="1"/>
          <p:nvPr/>
        </p:nvSpPr>
        <p:spPr>
          <a:xfrm>
            <a:off x="2615380" y="2225658"/>
            <a:ext cx="13639800" cy="5909310"/>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5: Nhận định nào đúng cho hai câu thơ dưới đây?</a:t>
            </a:r>
            <a:endParaRPr lang="en-US" dirty="0"/>
          </a:p>
          <a:p>
            <a:r>
              <a:rPr lang="en-US" i="1" dirty="0"/>
              <a:t>                       </a:t>
            </a:r>
            <a:r>
              <a:rPr lang="vi-VN" i="1" dirty="0"/>
              <a:t>Bác đã đi rồi sao Bác ơi</a:t>
            </a:r>
            <a:endParaRPr lang="en-US" i="1" dirty="0"/>
          </a:p>
          <a:p>
            <a:r>
              <a:rPr lang="en-US" i="1" dirty="0"/>
              <a:t>                      </a:t>
            </a:r>
            <a:r>
              <a:rPr lang="vi-VN" i="1" dirty="0"/>
              <a:t>Mùa thu đang đẹp, nắng xanh trời</a:t>
            </a:r>
            <a:endParaRPr lang="en-US" i="1" dirty="0"/>
          </a:p>
          <a:p>
            <a:r>
              <a:rPr lang="vi-VN" dirty="0"/>
              <a:t>        </a:t>
            </a:r>
            <a:r>
              <a:rPr lang="en-US" dirty="0"/>
              <a:t>                                                      </a:t>
            </a:r>
            <a:r>
              <a:rPr lang="vi-VN" dirty="0"/>
              <a:t> (Bác ơi - Tố Hữu)</a:t>
            </a:r>
            <a:endParaRPr lang="en-US" dirty="0"/>
          </a:p>
          <a:p>
            <a:r>
              <a:rPr lang="en-US" b="0" dirty="0"/>
              <a:t>A.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Bác</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 </a:t>
            </a:r>
          </a:p>
          <a:p>
            <a:r>
              <a:rPr lang="en-US" b="0" dirty="0"/>
              <a:t>B.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Mùa</a:t>
            </a:r>
            <a:r>
              <a:rPr lang="en-US" b="0" dirty="0"/>
              <a:t> </a:t>
            </a:r>
            <a:r>
              <a:rPr lang="en-US" b="0" dirty="0" err="1"/>
              <a:t>thu</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a:t>
            </a:r>
          </a:p>
          <a:p>
            <a:r>
              <a:rPr lang="en-US" b="0" dirty="0"/>
              <a:t>C.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Bác</a:t>
            </a:r>
            <a:r>
              <a:rPr lang="en-US" b="0" dirty="0"/>
              <a:t> </a:t>
            </a:r>
            <a:r>
              <a:rPr lang="en-US" b="0" dirty="0" err="1"/>
              <a:t>đã</a:t>
            </a:r>
            <a:r>
              <a:rPr lang="en-US" b="0" dirty="0"/>
              <a:t> </a:t>
            </a:r>
            <a:r>
              <a:rPr lang="en-US" b="0" dirty="0" err="1"/>
              <a:t>đi</a:t>
            </a:r>
            <a:r>
              <a:rPr lang="en-US" b="0" dirty="0"/>
              <a:t> </a:t>
            </a:r>
            <a:r>
              <a:rPr lang="en-US" b="0" dirty="0" err="1"/>
              <a:t>rồi</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a:t>
            </a:r>
          </a:p>
          <a:p>
            <a:r>
              <a:rPr lang="en-US" b="0" dirty="0"/>
              <a:t>D. </a:t>
            </a:r>
            <a:r>
              <a:rPr lang="en-US" b="0" dirty="0" err="1"/>
              <a:t>Tác</a:t>
            </a:r>
            <a:r>
              <a:rPr lang="en-US" b="0" dirty="0"/>
              <a:t> </a:t>
            </a:r>
            <a:r>
              <a:rPr lang="en-US" b="0" dirty="0" err="1"/>
              <a:t>giả</a:t>
            </a:r>
            <a:r>
              <a:rPr lang="en-US" b="0" dirty="0"/>
              <a:t> </a:t>
            </a:r>
            <a:r>
              <a:rPr lang="en-US" b="0" dirty="0" err="1"/>
              <a:t>sử</a:t>
            </a:r>
            <a:r>
              <a:rPr lang="en-US" b="0" dirty="0"/>
              <a:t> </a:t>
            </a:r>
            <a:r>
              <a:rPr lang="en-US" b="0" dirty="0" err="1"/>
              <a:t>dụng</a:t>
            </a:r>
            <a:r>
              <a:rPr lang="en-US" b="0" dirty="0"/>
              <a:t> </a:t>
            </a:r>
            <a:r>
              <a:rPr lang="en-US" b="0" dirty="0" err="1"/>
              <a:t>hình</a:t>
            </a:r>
            <a:r>
              <a:rPr lang="en-US" b="0" dirty="0"/>
              <a:t> </a:t>
            </a:r>
            <a:r>
              <a:rPr lang="en-US" b="0" dirty="0" err="1"/>
              <a:t>ảnh</a:t>
            </a:r>
            <a:r>
              <a:rPr lang="en-US" b="0" dirty="0"/>
              <a:t> “</a:t>
            </a:r>
            <a:r>
              <a:rPr lang="en-US" b="0" dirty="0" err="1"/>
              <a:t>nắng</a:t>
            </a:r>
            <a:r>
              <a:rPr lang="en-US" b="0" dirty="0"/>
              <a:t> </a:t>
            </a:r>
            <a:r>
              <a:rPr lang="en-US" b="0" dirty="0" err="1"/>
              <a:t>xanh</a:t>
            </a:r>
            <a:r>
              <a:rPr lang="en-US" b="0" dirty="0"/>
              <a:t> </a:t>
            </a:r>
            <a:r>
              <a:rPr lang="en-US" b="0" dirty="0" err="1"/>
              <a:t>trời</a:t>
            </a:r>
            <a:r>
              <a:rPr lang="en-US" b="0" dirty="0"/>
              <a:t>” </a:t>
            </a:r>
            <a:r>
              <a:rPr lang="en-US" b="0" dirty="0" err="1"/>
              <a:t>diễn</a:t>
            </a:r>
            <a:r>
              <a:rPr lang="en-US" b="0" dirty="0"/>
              <a:t> </a:t>
            </a:r>
            <a:r>
              <a:rPr lang="en-US" b="0" dirty="0" err="1"/>
              <a:t>đạt</a:t>
            </a:r>
            <a:r>
              <a:rPr lang="en-US" b="0" dirty="0"/>
              <a:t> </a:t>
            </a:r>
            <a:r>
              <a:rPr lang="en-US" b="0" dirty="0" err="1"/>
              <a:t>tế</a:t>
            </a:r>
            <a:r>
              <a:rPr lang="en-US" b="0" dirty="0"/>
              <a:t> </a:t>
            </a:r>
            <a:r>
              <a:rPr lang="en-US" b="0" dirty="0" err="1"/>
              <a:t>nhị</a:t>
            </a:r>
            <a:r>
              <a:rPr lang="en-US" b="0" dirty="0"/>
              <a:t>, </a:t>
            </a:r>
            <a:r>
              <a:rPr lang="en-US" b="0" dirty="0" err="1"/>
              <a:t>uyển</a:t>
            </a:r>
            <a:r>
              <a:rPr lang="en-US" b="0" dirty="0"/>
              <a:t> </a:t>
            </a:r>
            <a:r>
              <a:rPr lang="en-US" b="0" dirty="0" err="1"/>
              <a:t>chuyển</a:t>
            </a:r>
            <a:r>
              <a:rPr lang="en-US" b="0" dirty="0"/>
              <a:t> </a:t>
            </a:r>
            <a:r>
              <a:rPr lang="en-US" b="0" dirty="0" err="1"/>
              <a:t>để</a:t>
            </a:r>
            <a:r>
              <a:rPr lang="en-US" b="0" dirty="0"/>
              <a:t> </a:t>
            </a:r>
            <a:r>
              <a:rPr lang="en-US" b="0" dirty="0" err="1"/>
              <a:t>tránh</a:t>
            </a:r>
            <a:r>
              <a:rPr lang="en-US" b="0" dirty="0"/>
              <a:t> </a:t>
            </a:r>
            <a:r>
              <a:rPr lang="en-US" b="0" dirty="0" err="1"/>
              <a:t>cảm</a:t>
            </a:r>
            <a:r>
              <a:rPr lang="en-US" b="0" dirty="0"/>
              <a:t> </a:t>
            </a:r>
            <a:r>
              <a:rPr lang="en-US" b="0" dirty="0" err="1"/>
              <a:t>giác</a:t>
            </a:r>
            <a:r>
              <a:rPr lang="en-US" b="0" dirty="0"/>
              <a:t> </a:t>
            </a:r>
            <a:r>
              <a:rPr lang="en-US" b="0" dirty="0" err="1"/>
              <a:t>đau</a:t>
            </a:r>
            <a:r>
              <a:rPr lang="en-US" b="0" dirty="0"/>
              <a:t> </a:t>
            </a:r>
            <a:r>
              <a:rPr lang="en-US" b="0" dirty="0" err="1"/>
              <a:t>buồn</a:t>
            </a:r>
            <a:r>
              <a:rPr lang="en-US" b="0" dirty="0"/>
              <a:t>.</a:t>
            </a:r>
          </a:p>
        </p:txBody>
      </p:sp>
    </p:spTree>
    <p:extLst>
      <p:ext uri="{BB962C8B-B14F-4D97-AF65-F5344CB8AC3E}">
        <p14:creationId xmlns:p14="http://schemas.microsoft.com/office/powerpoint/2010/main" val="11120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12">
                                            <p:txEl>
                                              <p:pRg st="6" end="6"/>
                                            </p:txEl>
                                          </p:spTgt>
                                        </p:tgtEl>
                                        <p:attrNameLst>
                                          <p:attrName>style.color</p:attrName>
                                        </p:attrNameLst>
                                      </p:cBhvr>
                                      <p:to>
                                        <a:schemeClr val="accent2"/>
                                      </p:to>
                                    </p:animClr>
                                    <p:animClr clrSpc="rgb" dir="cw">
                                      <p:cBhvr>
                                        <p:cTn id="42" dur="500" fill="hold"/>
                                        <p:tgtEl>
                                          <p:spTgt spid="12">
                                            <p:txEl>
                                              <p:pRg st="6" end="6"/>
                                            </p:txEl>
                                          </p:spTgt>
                                        </p:tgtEl>
                                        <p:attrNameLst>
                                          <p:attrName>fillcolor</p:attrName>
                                        </p:attrNameLst>
                                      </p:cBhvr>
                                      <p:to>
                                        <a:schemeClr val="accent2"/>
                                      </p:to>
                                    </p:animClr>
                                    <p:set>
                                      <p:cBhvr>
                                        <p:cTn id="43" dur="500" fill="hold"/>
                                        <p:tgtEl>
                                          <p:spTgt spid="12">
                                            <p:txEl>
                                              <p:pRg st="6" end="6"/>
                                            </p:txEl>
                                          </p:spTgt>
                                        </p:tgtEl>
                                        <p:attrNameLst>
                                          <p:attrName>fill.type</p:attrName>
                                        </p:attrNameLst>
                                      </p:cBhvr>
                                      <p:to>
                                        <p:strVal val="solid"/>
                                      </p:to>
                                    </p:set>
                                    <p:set>
                                      <p:cBhvr>
                                        <p:cTn id="44" dur="500" fill="hold"/>
                                        <p:tgtEl>
                                          <p:spTgt spid="1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flipH="1">
            <a:off x="12831933" y="6708133"/>
            <a:ext cx="5456067" cy="357886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20" b="3465"/>
          <a:stretch>
            <a:fillRect/>
          </a:stretch>
        </p:blipFill>
        <p:spPr>
          <a:xfrm>
            <a:off x="0" y="6708133"/>
            <a:ext cx="5456067" cy="35788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1200150"/>
            <a:ext cx="14755761" cy="82296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29965" y="647274"/>
            <a:ext cx="762969" cy="11057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77900" y="0"/>
            <a:ext cx="1710100" cy="308821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5066" y="647274"/>
            <a:ext cx="762969" cy="110575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0"/>
            <a:ext cx="1710100" cy="308821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7970" y="9040201"/>
            <a:ext cx="3292060" cy="436198"/>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69324" y="515946"/>
            <a:ext cx="1349352" cy="1025508"/>
          </a:xfrm>
          <a:prstGeom prst="rect">
            <a:avLst/>
          </a:prstGeom>
        </p:spPr>
      </p:pic>
      <p:sp>
        <p:nvSpPr>
          <p:cNvPr id="12" name="TextBox 11">
            <a:extLst>
              <a:ext uri="{FF2B5EF4-FFF2-40B4-BE49-F238E27FC236}">
                <a16:creationId xmlns:a16="http://schemas.microsoft.com/office/drawing/2014/main" id="{CED84784-FDB1-A99F-DFCD-C545BE9E9C0B}"/>
              </a:ext>
            </a:extLst>
          </p:cNvPr>
          <p:cNvSpPr txBox="1"/>
          <p:nvPr/>
        </p:nvSpPr>
        <p:spPr>
          <a:xfrm>
            <a:off x="2373683" y="2953176"/>
            <a:ext cx="13887934" cy="3293209"/>
          </a:xfrm>
          <a:prstGeom prst="rect">
            <a:avLst/>
          </a:prstGeom>
          <a:noFill/>
        </p:spPr>
        <p:txBody>
          <a:bodyPr wrap="square">
            <a:spAutoFit/>
          </a:bodyPr>
          <a:lstStyle>
            <a:defPPr>
              <a:defRPr lang="en-US"/>
            </a:defPPr>
            <a:lvl1pPr marR="0" indent="457200" algn="just">
              <a:spcBef>
                <a:spcPts val="600"/>
              </a:spcBef>
              <a:spcAft>
                <a:spcPts val="600"/>
              </a:spcAft>
              <a:defRPr sz="2800" b="1">
                <a:solidFill>
                  <a:schemeClr val="accent4">
                    <a:lumMod val="75000"/>
                  </a:schemeClr>
                </a:solidFill>
                <a:effectLst/>
                <a:latin typeface="Times New Roman" panose="02020603050405020304" pitchFamily="18" charset="0"/>
                <a:ea typeface="Times New Roman" panose="02020603050405020304" pitchFamily="18" charset="0"/>
              </a:defRPr>
            </a:lvl1pPr>
          </a:lstStyle>
          <a:p>
            <a:r>
              <a:rPr lang="vi-VN" dirty="0"/>
              <a:t>Câu 6: Trong các cách diễn đạt dưới đây, em sẽ chọn cách nào để đạt được hiệu quả giao tiếp? </a:t>
            </a:r>
            <a:endParaRPr lang="en-US" dirty="0"/>
          </a:p>
          <a:p>
            <a:r>
              <a:rPr lang="en-US" b="0" dirty="0"/>
              <a:t>A.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a:t>
            </a:r>
            <a:r>
              <a:rPr lang="en-US" b="0" dirty="0" err="1"/>
              <a:t>chết</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r>
              <a:rPr lang="en-US" b="0" dirty="0"/>
              <a:t>.</a:t>
            </a:r>
          </a:p>
          <a:p>
            <a:r>
              <a:rPr lang="en-US" b="0" dirty="0"/>
              <a:t>B.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hi </a:t>
            </a:r>
            <a:r>
              <a:rPr lang="en-US" b="0" dirty="0" err="1"/>
              <a:t>sinh</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r>
              <a:rPr lang="en-US" b="0" dirty="0"/>
              <a:t>.</a:t>
            </a:r>
          </a:p>
          <a:p>
            <a:r>
              <a:rPr lang="en-US" b="0" dirty="0"/>
              <a:t>C.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a:t>
            </a:r>
            <a:r>
              <a:rPr lang="en-US" b="0" dirty="0" err="1"/>
              <a:t>từ</a:t>
            </a:r>
            <a:r>
              <a:rPr lang="en-US" b="0" dirty="0"/>
              <a:t> </a:t>
            </a:r>
            <a:r>
              <a:rPr lang="en-US" b="0" dirty="0" err="1"/>
              <a:t>trần</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endParaRPr lang="en-US" b="0" dirty="0"/>
          </a:p>
          <a:p>
            <a:r>
              <a:rPr lang="en-US" b="0" dirty="0"/>
              <a:t>D. </a:t>
            </a:r>
            <a:r>
              <a:rPr lang="en-US" b="0" dirty="0" err="1"/>
              <a:t>Bác</a:t>
            </a:r>
            <a:r>
              <a:rPr lang="en-US" b="0" dirty="0"/>
              <a:t> </a:t>
            </a:r>
            <a:r>
              <a:rPr lang="en-US" b="0" dirty="0" err="1"/>
              <a:t>hàng</a:t>
            </a:r>
            <a:r>
              <a:rPr lang="en-US" b="0" dirty="0"/>
              <a:t> </a:t>
            </a:r>
            <a:r>
              <a:rPr lang="en-US" b="0" dirty="0" err="1"/>
              <a:t>xóm</a:t>
            </a:r>
            <a:r>
              <a:rPr lang="en-US" b="0" dirty="0"/>
              <a:t> </a:t>
            </a:r>
            <a:r>
              <a:rPr lang="en-US" b="0" dirty="0" err="1"/>
              <a:t>nhà</a:t>
            </a:r>
            <a:r>
              <a:rPr lang="en-US" b="0" dirty="0"/>
              <a:t> </a:t>
            </a:r>
            <a:r>
              <a:rPr lang="en-US" b="0" dirty="0" err="1"/>
              <a:t>em</a:t>
            </a:r>
            <a:r>
              <a:rPr lang="en-US" b="0" dirty="0"/>
              <a:t> </a:t>
            </a:r>
            <a:r>
              <a:rPr lang="en-US" b="0" dirty="0" err="1"/>
              <a:t>là</a:t>
            </a:r>
            <a:r>
              <a:rPr lang="en-US" b="0" dirty="0"/>
              <a:t> </a:t>
            </a:r>
            <a:r>
              <a:rPr lang="en-US" b="0" dirty="0" err="1"/>
              <a:t>lão</a:t>
            </a:r>
            <a:r>
              <a:rPr lang="en-US" b="0" dirty="0"/>
              <a:t> </a:t>
            </a:r>
            <a:r>
              <a:rPr lang="en-US" b="0" dirty="0" err="1"/>
              <a:t>thành</a:t>
            </a:r>
            <a:r>
              <a:rPr lang="en-US" b="0" dirty="0"/>
              <a:t> </a:t>
            </a:r>
            <a:r>
              <a:rPr lang="en-US" b="0" dirty="0" err="1"/>
              <a:t>cách</a:t>
            </a:r>
            <a:r>
              <a:rPr lang="en-US" b="0" dirty="0"/>
              <a:t> </a:t>
            </a:r>
            <a:r>
              <a:rPr lang="en-US" b="0" dirty="0" err="1"/>
              <a:t>mạng</a:t>
            </a:r>
            <a:r>
              <a:rPr lang="en-US" b="0" dirty="0"/>
              <a:t>, </a:t>
            </a:r>
            <a:r>
              <a:rPr lang="en-US" b="0" dirty="0" err="1"/>
              <a:t>bác</a:t>
            </a:r>
            <a:r>
              <a:rPr lang="en-US" b="0" dirty="0"/>
              <a:t> </a:t>
            </a:r>
            <a:r>
              <a:rPr lang="en-US" b="0" dirty="0" err="1"/>
              <a:t>mới</a:t>
            </a:r>
            <a:r>
              <a:rPr lang="en-US" b="0" dirty="0"/>
              <a:t> </a:t>
            </a:r>
            <a:r>
              <a:rPr lang="en-US" b="0" dirty="0" err="1"/>
              <a:t>bỏ</a:t>
            </a:r>
            <a:r>
              <a:rPr lang="en-US" b="0" dirty="0"/>
              <a:t> </a:t>
            </a:r>
            <a:r>
              <a:rPr lang="en-US" b="0" dirty="0" err="1"/>
              <a:t>mạng</a:t>
            </a:r>
            <a:r>
              <a:rPr lang="en-US" b="0" dirty="0"/>
              <a:t> </a:t>
            </a:r>
            <a:r>
              <a:rPr lang="en-US" b="0" dirty="0" err="1"/>
              <a:t>hôm</a:t>
            </a:r>
            <a:r>
              <a:rPr lang="en-US" b="0" dirty="0"/>
              <a:t> qua </a:t>
            </a:r>
            <a:r>
              <a:rPr lang="en-US" b="0" dirty="0" err="1"/>
              <a:t>tại</a:t>
            </a:r>
            <a:r>
              <a:rPr lang="en-US" b="0" dirty="0"/>
              <a:t> </a:t>
            </a:r>
            <a:r>
              <a:rPr lang="en-US" b="0" dirty="0" err="1"/>
              <a:t>nhà</a:t>
            </a:r>
            <a:r>
              <a:rPr lang="en-US" b="0" dirty="0"/>
              <a:t> </a:t>
            </a:r>
            <a:r>
              <a:rPr lang="en-US" b="0" dirty="0" err="1"/>
              <a:t>riêng</a:t>
            </a:r>
            <a:r>
              <a:rPr lang="en-US" b="0" dirty="0"/>
              <a:t>.</a:t>
            </a:r>
          </a:p>
        </p:txBody>
      </p:sp>
    </p:spTree>
    <p:extLst>
      <p:ext uri="{BB962C8B-B14F-4D97-AF65-F5344CB8AC3E}">
        <p14:creationId xmlns:p14="http://schemas.microsoft.com/office/powerpoint/2010/main" val="36837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12">
                                            <p:txEl>
                                              <p:pRg st="3" end="3"/>
                                            </p:txEl>
                                          </p:spTgt>
                                        </p:tgtEl>
                                        <p:attrNameLst>
                                          <p:attrName>style.color</p:attrName>
                                        </p:attrNameLst>
                                      </p:cBhvr>
                                      <p:to>
                                        <a:schemeClr val="accent2"/>
                                      </p:to>
                                    </p:animClr>
                                    <p:animClr clrSpc="rgb" dir="cw">
                                      <p:cBhvr>
                                        <p:cTn id="27" dur="500" fill="hold"/>
                                        <p:tgtEl>
                                          <p:spTgt spid="12">
                                            <p:txEl>
                                              <p:pRg st="3" end="3"/>
                                            </p:txEl>
                                          </p:spTgt>
                                        </p:tgtEl>
                                        <p:attrNameLst>
                                          <p:attrName>fillcolor</p:attrName>
                                        </p:attrNameLst>
                                      </p:cBhvr>
                                      <p:to>
                                        <a:schemeClr val="accent2"/>
                                      </p:to>
                                    </p:animClr>
                                    <p:set>
                                      <p:cBhvr>
                                        <p:cTn id="28" dur="500" fill="hold"/>
                                        <p:tgtEl>
                                          <p:spTgt spid="12">
                                            <p:txEl>
                                              <p:pRg st="3" end="3"/>
                                            </p:txEl>
                                          </p:spTgt>
                                        </p:tgtEl>
                                        <p:attrNameLst>
                                          <p:attrName>fill.type</p:attrName>
                                        </p:attrNameLst>
                                      </p:cBhvr>
                                      <p:to>
                                        <p:strVal val="solid"/>
                                      </p:to>
                                    </p:set>
                                    <p:set>
                                      <p:cBhvr>
                                        <p:cTn id="29" dur="500" fill="hold"/>
                                        <p:tgtEl>
                                          <p:spTgt spid="1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910520" y="800100"/>
            <a:ext cx="14633174" cy="8217382"/>
            <a:chOff x="0" y="0"/>
            <a:chExt cx="23225222" cy="13042320"/>
          </a:xfrm>
        </p:grpSpPr>
        <p:sp>
          <p:nvSpPr>
            <p:cNvPr id="3" name="Freeform 3"/>
            <p:cNvSpPr/>
            <p:nvPr/>
          </p:nvSpPr>
          <p:spPr>
            <a:xfrm>
              <a:off x="0" y="-4262"/>
              <a:ext cx="23232968" cy="13048805"/>
            </a:xfrm>
            <a:custGeom>
              <a:avLst/>
              <a:gdLst/>
              <a:ahLst/>
              <a:cxnLst/>
              <a:rect l="l" t="t" r="r" b="b"/>
              <a:pathLst>
                <a:path w="23232968" h="13048805">
                  <a:moveTo>
                    <a:pt x="22294069" y="13037618"/>
                  </a:moveTo>
                  <a:cubicBezTo>
                    <a:pt x="22294069" y="13037618"/>
                    <a:pt x="21874316" y="13048805"/>
                    <a:pt x="21411730" y="13046184"/>
                  </a:cubicBezTo>
                  <a:cubicBezTo>
                    <a:pt x="6914938" y="13044021"/>
                    <a:pt x="1057073" y="13036197"/>
                    <a:pt x="1057073" y="13036197"/>
                  </a:cubicBezTo>
                  <a:cubicBezTo>
                    <a:pt x="812931" y="13027363"/>
                    <a:pt x="565145" y="13010381"/>
                    <a:pt x="398404" y="12952204"/>
                  </a:cubicBezTo>
                  <a:cubicBezTo>
                    <a:pt x="120505" y="12855242"/>
                    <a:pt x="0" y="12677714"/>
                    <a:pt x="0" y="3974127"/>
                  </a:cubicBezTo>
                  <a:lnTo>
                    <a:pt x="0" y="3974028"/>
                  </a:lnTo>
                  <a:cubicBezTo>
                    <a:pt x="8536" y="440430"/>
                    <a:pt x="34263" y="311302"/>
                    <a:pt x="140291" y="225758"/>
                  </a:cubicBezTo>
                  <a:cubicBezTo>
                    <a:pt x="342602" y="62530"/>
                    <a:pt x="736658" y="7673"/>
                    <a:pt x="1155311" y="7673"/>
                  </a:cubicBezTo>
                  <a:cubicBezTo>
                    <a:pt x="1155311" y="7673"/>
                    <a:pt x="1551711" y="15681"/>
                    <a:pt x="17023916" y="7673"/>
                  </a:cubicBezTo>
                  <a:cubicBezTo>
                    <a:pt x="21655390" y="0"/>
                    <a:pt x="22119317" y="7673"/>
                    <a:pt x="22119317" y="7673"/>
                  </a:cubicBezTo>
                  <a:cubicBezTo>
                    <a:pt x="22487624" y="15152"/>
                    <a:pt x="22850937" y="84484"/>
                    <a:pt x="23048677" y="207066"/>
                  </a:cubicBezTo>
                  <a:cubicBezTo>
                    <a:pt x="23199694" y="300683"/>
                    <a:pt x="23232968" y="425358"/>
                    <a:pt x="23223827" y="3974127"/>
                  </a:cubicBezTo>
                  <a:lnTo>
                    <a:pt x="23223827" y="3974227"/>
                  </a:lnTo>
                  <a:cubicBezTo>
                    <a:pt x="23223827" y="12795679"/>
                    <a:pt x="22940831" y="13009777"/>
                    <a:pt x="22294069" y="13037618"/>
                  </a:cubicBezTo>
                  <a:close/>
                </a:path>
              </a:pathLst>
            </a:custGeom>
            <a:solidFill>
              <a:srgbClr val="FFFFFF"/>
            </a:solidFill>
          </p:spPr>
        </p:sp>
      </p:grpSp>
      <p:grpSp>
        <p:nvGrpSpPr>
          <p:cNvPr id="4" name="Group 4"/>
          <p:cNvGrpSpPr/>
          <p:nvPr/>
        </p:nvGrpSpPr>
        <p:grpSpPr>
          <a:xfrm>
            <a:off x="4925068" y="6650917"/>
            <a:ext cx="8706971" cy="1104537"/>
            <a:chOff x="0" y="0"/>
            <a:chExt cx="10365278" cy="1314904"/>
          </a:xfrm>
        </p:grpSpPr>
        <p:sp>
          <p:nvSpPr>
            <p:cNvPr id="5" name="Freeform 5"/>
            <p:cNvSpPr/>
            <p:nvPr/>
          </p:nvSpPr>
          <p:spPr>
            <a:xfrm>
              <a:off x="0" y="-4262"/>
              <a:ext cx="10373024" cy="1321390"/>
            </a:xfrm>
            <a:custGeom>
              <a:avLst/>
              <a:gdLst/>
              <a:ahLst/>
              <a:cxnLst/>
              <a:rect l="l" t="t" r="r" b="b"/>
              <a:pathLst>
                <a:path w="10373024" h="1321390">
                  <a:moveTo>
                    <a:pt x="9434124" y="1310202"/>
                  </a:moveTo>
                  <a:cubicBezTo>
                    <a:pt x="9434124" y="1310202"/>
                    <a:pt x="9014371" y="1321390"/>
                    <a:pt x="8551787" y="1318769"/>
                  </a:cubicBezTo>
                  <a:cubicBezTo>
                    <a:pt x="3451297" y="1316606"/>
                    <a:pt x="1057073" y="1308781"/>
                    <a:pt x="1057073" y="1308781"/>
                  </a:cubicBezTo>
                  <a:cubicBezTo>
                    <a:pt x="812931" y="1299947"/>
                    <a:pt x="565145" y="1282966"/>
                    <a:pt x="398404" y="1224789"/>
                  </a:cubicBezTo>
                  <a:cubicBezTo>
                    <a:pt x="120505" y="1127827"/>
                    <a:pt x="0" y="950298"/>
                    <a:pt x="0" y="627606"/>
                  </a:cubicBezTo>
                  <a:lnTo>
                    <a:pt x="0" y="627603"/>
                  </a:lnTo>
                  <a:cubicBezTo>
                    <a:pt x="8536" y="440430"/>
                    <a:pt x="34263" y="311302"/>
                    <a:pt x="140291" y="225758"/>
                  </a:cubicBezTo>
                  <a:cubicBezTo>
                    <a:pt x="342602" y="62530"/>
                    <a:pt x="736658" y="7673"/>
                    <a:pt x="1155311" y="7673"/>
                  </a:cubicBezTo>
                  <a:cubicBezTo>
                    <a:pt x="1155311" y="7673"/>
                    <a:pt x="1551711" y="15681"/>
                    <a:pt x="6991211" y="7673"/>
                  </a:cubicBezTo>
                  <a:cubicBezTo>
                    <a:pt x="8795445" y="0"/>
                    <a:pt x="9259373" y="7673"/>
                    <a:pt x="9259373" y="7673"/>
                  </a:cubicBezTo>
                  <a:cubicBezTo>
                    <a:pt x="9627680" y="15152"/>
                    <a:pt x="9990992" y="84484"/>
                    <a:pt x="10188733" y="207066"/>
                  </a:cubicBezTo>
                  <a:cubicBezTo>
                    <a:pt x="10339750" y="300683"/>
                    <a:pt x="10373024" y="425358"/>
                    <a:pt x="10363884" y="627606"/>
                  </a:cubicBezTo>
                  <a:lnTo>
                    <a:pt x="10363884" y="627609"/>
                  </a:lnTo>
                  <a:cubicBezTo>
                    <a:pt x="10363884" y="1068264"/>
                    <a:pt x="10080887" y="1282362"/>
                    <a:pt x="9434124" y="1310202"/>
                  </a:cubicBezTo>
                  <a:close/>
                </a:path>
              </a:pathLst>
            </a:custGeom>
            <a:solidFill>
              <a:srgbClr val="FFA7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0736" b="3380"/>
          <a:stretch>
            <a:fillRect/>
          </a:stretch>
        </p:blipFill>
        <p:spPr>
          <a:xfrm>
            <a:off x="12489710" y="8357098"/>
            <a:ext cx="5798290" cy="19299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671" b="2622"/>
          <a:stretch>
            <a:fillRect/>
          </a:stretch>
        </p:blipFill>
        <p:spPr>
          <a:xfrm rot="-10800000">
            <a:off x="0" y="0"/>
            <a:ext cx="6218992" cy="280399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8691"/>
          <a:stretch>
            <a:fillRect/>
          </a:stretch>
        </p:blipFill>
        <p:spPr>
          <a:xfrm flipH="1">
            <a:off x="15825875" y="0"/>
            <a:ext cx="2462125" cy="280972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9539">
            <a:off x="-159727" y="8981220"/>
            <a:ext cx="3432426" cy="549188"/>
          </a:xfrm>
          <a:prstGeom prst="rect">
            <a:avLst/>
          </a:prstGeom>
        </p:spPr>
      </p:pic>
      <p:sp>
        <p:nvSpPr>
          <p:cNvPr id="10" name="TextBox 10"/>
          <p:cNvSpPr txBox="1"/>
          <p:nvPr/>
        </p:nvSpPr>
        <p:spPr>
          <a:xfrm>
            <a:off x="4925068" y="2282663"/>
            <a:ext cx="8437864" cy="496739"/>
          </a:xfrm>
          <a:prstGeom prst="rect">
            <a:avLst/>
          </a:prstGeom>
        </p:spPr>
        <p:txBody>
          <a:bodyPr lIns="0" tIns="0" rIns="0" bIns="0" rtlCol="0" anchor="t">
            <a:spAutoFit/>
          </a:bodyPr>
          <a:lstStyle/>
          <a:p>
            <a:pPr marL="0" lvl="0" indent="0" algn="ctr">
              <a:lnSpc>
                <a:spcPts val="4160"/>
              </a:lnSpc>
              <a:spcBef>
                <a:spcPct val="0"/>
              </a:spcBef>
            </a:pPr>
            <a:r>
              <a:rPr lang="en-US" sz="3200" spc="160" dirty="0" err="1">
                <a:solidFill>
                  <a:srgbClr val="C57EAC"/>
                </a:solidFill>
                <a:latin typeface="#9Slide03 BoosterNextFYBlack" panose="02000A03000000020004" pitchFamily="2" charset="0"/>
              </a:rPr>
              <a:t>T</a:t>
            </a:r>
            <a:r>
              <a:rPr lang="en-US" sz="3200" u="none" spc="160" dirty="0" err="1">
                <a:solidFill>
                  <a:srgbClr val="C57EAC"/>
                </a:solidFill>
                <a:latin typeface="#9Slide03 BoosterNextFYBlack" panose="02000A03000000020004" pitchFamily="2" charset="0"/>
              </a:rPr>
              <a:t>rường</a:t>
            </a:r>
            <a:r>
              <a:rPr lang="en-US" sz="3200" u="none" spc="160" dirty="0">
                <a:solidFill>
                  <a:srgbClr val="C57EAC"/>
                </a:solidFill>
                <a:latin typeface="#9Slide03 BoosterNextFYBlack" panose="02000A03000000020004" pitchFamily="2" charset="0"/>
              </a:rPr>
              <a:t> THCS Thị </a:t>
            </a:r>
            <a:r>
              <a:rPr lang="en-US" sz="3200" u="none" spc="160" dirty="0" err="1">
                <a:solidFill>
                  <a:srgbClr val="C57EAC"/>
                </a:solidFill>
                <a:latin typeface="#9Slide03 BoosterNextFYBlack" panose="02000A03000000020004" pitchFamily="2" charset="0"/>
              </a:rPr>
              <a:t>trấn</a:t>
            </a:r>
            <a:r>
              <a:rPr lang="en-US" sz="3200" u="none" spc="160" dirty="0">
                <a:solidFill>
                  <a:srgbClr val="C57EAC"/>
                </a:solidFill>
                <a:latin typeface="#9Slide03 BoosterNextFYBlack" panose="02000A03000000020004" pitchFamily="2" charset="0"/>
              </a:rPr>
              <a:t> </a:t>
            </a:r>
            <a:r>
              <a:rPr lang="en-US" sz="3200" u="none" spc="160" dirty="0" err="1">
                <a:solidFill>
                  <a:srgbClr val="C57EAC"/>
                </a:solidFill>
                <a:latin typeface="#9Slide03 BoosterNextFYBlack" panose="02000A03000000020004" pitchFamily="2" charset="0"/>
              </a:rPr>
              <a:t>Cổ</a:t>
            </a:r>
            <a:r>
              <a:rPr lang="en-US" sz="3200" u="none" spc="160" dirty="0">
                <a:solidFill>
                  <a:srgbClr val="C57EAC"/>
                </a:solidFill>
                <a:latin typeface="#9Slide03 BoosterNextFYBlack" panose="02000A03000000020004" pitchFamily="2" charset="0"/>
              </a:rPr>
              <a:t> </a:t>
            </a:r>
            <a:r>
              <a:rPr lang="en-US" sz="3200" u="none" spc="160" dirty="0" err="1">
                <a:solidFill>
                  <a:srgbClr val="C57EAC"/>
                </a:solidFill>
                <a:latin typeface="#9Slide03 BoosterNextFYBlack" panose="02000A03000000020004" pitchFamily="2" charset="0"/>
              </a:rPr>
              <a:t>Phúc</a:t>
            </a:r>
            <a:endParaRPr lang="en-US" sz="3200" u="none" spc="160" dirty="0">
              <a:solidFill>
                <a:srgbClr val="C57EAC"/>
              </a:solidFill>
              <a:latin typeface="#9Slide03 BoosterNextFYBlack" panose="02000A03000000020004" pitchFamily="2" charset="0"/>
            </a:endParaRPr>
          </a:p>
        </p:txBody>
      </p:sp>
      <p:sp>
        <p:nvSpPr>
          <p:cNvPr id="11" name="TextBox 11"/>
          <p:cNvSpPr txBox="1"/>
          <p:nvPr/>
        </p:nvSpPr>
        <p:spPr>
          <a:xfrm>
            <a:off x="3309191" y="4501955"/>
            <a:ext cx="11865328" cy="1636987"/>
          </a:xfrm>
          <a:prstGeom prst="rect">
            <a:avLst/>
          </a:prstGeom>
        </p:spPr>
        <p:txBody>
          <a:bodyPr lIns="0" tIns="0" rIns="0" bIns="0" rtlCol="0" anchor="t">
            <a:spAutoFit/>
          </a:bodyPr>
          <a:lstStyle/>
          <a:p>
            <a:pPr algn="ctr">
              <a:lnSpc>
                <a:spcPts val="11500"/>
              </a:lnSpc>
            </a:pPr>
            <a:r>
              <a:rPr lang="en-US" sz="13800" spc="575" dirty="0" err="1">
                <a:solidFill>
                  <a:srgbClr val="414C64"/>
                </a:solidFill>
                <a:latin typeface="#9Slide05 Wolfsbane" pitchFamily="2" charset="0"/>
              </a:rPr>
              <a:t>Thực</a:t>
            </a:r>
            <a:r>
              <a:rPr lang="en-US" sz="13800" spc="575" dirty="0">
                <a:solidFill>
                  <a:srgbClr val="414C64"/>
                </a:solidFill>
                <a:latin typeface="#9Slide05 Wolfsbane" pitchFamily="2" charset="0"/>
              </a:rPr>
              <a:t> </a:t>
            </a:r>
            <a:r>
              <a:rPr lang="en-US" sz="13800" spc="575" dirty="0" err="1">
                <a:solidFill>
                  <a:srgbClr val="414C64"/>
                </a:solidFill>
                <a:latin typeface="#9Slide05 Wolfsbane" pitchFamily="2" charset="0"/>
              </a:rPr>
              <a:t>hành</a:t>
            </a:r>
            <a:r>
              <a:rPr lang="en-US" sz="13800" spc="575" dirty="0">
                <a:solidFill>
                  <a:srgbClr val="414C64"/>
                </a:solidFill>
                <a:latin typeface="#9Slide05 Wolfsbane" pitchFamily="2" charset="0"/>
              </a:rPr>
              <a:t> </a:t>
            </a:r>
            <a:r>
              <a:rPr lang="en-US" sz="13800" spc="575" dirty="0" err="1">
                <a:solidFill>
                  <a:srgbClr val="414C64"/>
                </a:solidFill>
                <a:latin typeface="#9Slide05 Wolfsbane" pitchFamily="2" charset="0"/>
              </a:rPr>
              <a:t>tiếng</a:t>
            </a:r>
            <a:r>
              <a:rPr lang="en-US" sz="13800" spc="575" dirty="0">
                <a:solidFill>
                  <a:srgbClr val="414C64"/>
                </a:solidFill>
                <a:latin typeface="#9Slide05 Wolfsbane" pitchFamily="2" charset="0"/>
              </a:rPr>
              <a:t> </a:t>
            </a:r>
            <a:r>
              <a:rPr lang="en-US" sz="13800" spc="575" dirty="0" err="1">
                <a:solidFill>
                  <a:srgbClr val="414C64"/>
                </a:solidFill>
                <a:latin typeface="#9Slide05 Wolfsbane" pitchFamily="2" charset="0"/>
              </a:rPr>
              <a:t>Việt</a:t>
            </a:r>
            <a:endParaRPr lang="en-US" sz="13800" spc="575" dirty="0">
              <a:solidFill>
                <a:srgbClr val="414C64"/>
              </a:solidFill>
              <a:latin typeface="#9Slide05 Wolfsbane" pitchFamily="2" charset="0"/>
            </a:endParaRPr>
          </a:p>
        </p:txBody>
      </p:sp>
      <p:sp>
        <p:nvSpPr>
          <p:cNvPr id="12" name="TextBox 12"/>
          <p:cNvSpPr txBox="1"/>
          <p:nvPr/>
        </p:nvSpPr>
        <p:spPr>
          <a:xfrm>
            <a:off x="4203200" y="6953456"/>
            <a:ext cx="10047815" cy="433705"/>
          </a:xfrm>
          <a:prstGeom prst="rect">
            <a:avLst/>
          </a:prstGeom>
        </p:spPr>
        <p:txBody>
          <a:bodyPr lIns="0" tIns="0" rIns="0" bIns="0" rtlCol="0" anchor="t">
            <a:spAutoFit/>
          </a:bodyPr>
          <a:lstStyle/>
          <a:p>
            <a:pPr marL="0" lvl="0" indent="0" algn="ctr">
              <a:lnSpc>
                <a:spcPts val="3380"/>
              </a:lnSpc>
              <a:spcBef>
                <a:spcPct val="0"/>
              </a:spcBef>
            </a:pPr>
            <a:r>
              <a:rPr lang="en-US" sz="2600" u="none" spc="130" dirty="0" err="1">
                <a:solidFill>
                  <a:srgbClr val="FFFFFF"/>
                </a:solidFill>
                <a:latin typeface="UKIJ Qolyazma Tuz"/>
              </a:rPr>
              <a:t>Giáo</a:t>
            </a:r>
            <a:r>
              <a:rPr lang="en-US" sz="2600" u="none" spc="130" dirty="0">
                <a:solidFill>
                  <a:srgbClr val="FFFFFF"/>
                </a:solidFill>
                <a:latin typeface="UKIJ Qolyazma Tuz"/>
              </a:rPr>
              <a:t> </a:t>
            </a:r>
            <a:r>
              <a:rPr lang="en-US" sz="2600" u="none" spc="130" dirty="0" err="1">
                <a:solidFill>
                  <a:srgbClr val="FFFFFF"/>
                </a:solidFill>
                <a:latin typeface="UKIJ Qolyazma Tuz"/>
              </a:rPr>
              <a:t>viên</a:t>
            </a:r>
            <a:r>
              <a:rPr lang="en-US" sz="2600" u="none" spc="130" dirty="0">
                <a:solidFill>
                  <a:srgbClr val="FFFFFF"/>
                </a:solidFill>
                <a:latin typeface="UKIJ Qolyazma Tuz"/>
              </a:rPr>
              <a:t>: </a:t>
            </a:r>
            <a:r>
              <a:rPr lang="en-US" sz="2600" u="none" spc="130" dirty="0" err="1">
                <a:solidFill>
                  <a:srgbClr val="FFFFFF"/>
                </a:solidFill>
                <a:latin typeface="UKIJ Qolyazma Tuz"/>
              </a:rPr>
              <a:t>Nhóm</a:t>
            </a:r>
            <a:r>
              <a:rPr lang="en-US" sz="2600" u="none" spc="130" dirty="0">
                <a:solidFill>
                  <a:srgbClr val="FFFFFF"/>
                </a:solidFill>
                <a:latin typeface="UKIJ Qolyazma Tuz"/>
              </a:rPr>
              <a:t> </a:t>
            </a:r>
            <a:r>
              <a:rPr lang="en-US" sz="2600" u="none" spc="130" dirty="0" err="1">
                <a:solidFill>
                  <a:srgbClr val="FFFFFF"/>
                </a:solidFill>
                <a:latin typeface="UKIJ Qolyazma Tuz"/>
              </a:rPr>
              <a:t>3H</a:t>
            </a:r>
            <a:endParaRPr lang="en-US" sz="2600" u="none" spc="130" dirty="0">
              <a:solidFill>
                <a:srgbClr val="FFFFFF"/>
              </a:solidFill>
              <a:latin typeface="UKIJ Qolyazma Tuz"/>
            </a:endParaRP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9224" y="3087806"/>
            <a:ext cx="1629551" cy="2607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294594" y="9618786"/>
            <a:ext cx="4346109" cy="133642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647297" y="9618786"/>
            <a:ext cx="4346109" cy="133642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9618786"/>
            <a:ext cx="4346109" cy="133642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a:off x="1308230" y="-1308230"/>
            <a:ext cx="1624186" cy="424064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3941891" y="9618786"/>
            <a:ext cx="4346109" cy="133642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3847" b="17715"/>
          <a:stretch>
            <a:fillRect/>
          </a:stretch>
        </p:blipFill>
        <p:spPr>
          <a:xfrm rot="5400000" flipV="1">
            <a:off x="15355584" y="-1308230"/>
            <a:ext cx="1624186" cy="424064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335415" y="8469840"/>
            <a:ext cx="722341" cy="10468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7044969" y="8469839"/>
            <a:ext cx="722341" cy="1046870"/>
          </a:xfrm>
          <a:prstGeom prst="rect">
            <a:avLst/>
          </a:prstGeom>
        </p:spPr>
      </p:pic>
      <p:sp>
        <p:nvSpPr>
          <p:cNvPr id="30" name="TextBox 29">
            <a:extLst>
              <a:ext uri="{FF2B5EF4-FFF2-40B4-BE49-F238E27FC236}">
                <a16:creationId xmlns:a16="http://schemas.microsoft.com/office/drawing/2014/main" id="{531B136C-4482-18E3-8D07-57DE3630A3AF}"/>
              </a:ext>
            </a:extLst>
          </p:cNvPr>
          <p:cNvSpPr txBox="1"/>
          <p:nvPr/>
        </p:nvSpPr>
        <p:spPr>
          <a:xfrm>
            <a:off x="4610426" y="394062"/>
            <a:ext cx="9144000" cy="769441"/>
          </a:xfrm>
          <a:prstGeom prst="rect">
            <a:avLst/>
          </a:prstGeom>
          <a:noFill/>
        </p:spPr>
        <p:txBody>
          <a:bodyPr wrap="square">
            <a:spAutoFit/>
          </a:bodyPr>
          <a:lstStyle/>
          <a:p>
            <a:pPr algn="ctr"/>
            <a:r>
              <a:rPr lang="nl-NL" sz="4400" b="1" dirty="0">
                <a:solidFill>
                  <a:srgbClr val="C00000"/>
                </a:solidFill>
                <a:effectLst/>
                <a:latin typeface="#9Slide05 SVNHaptic Script" panose="00000500000000000000" pitchFamily="2" charset="0"/>
                <a:ea typeface="Times New Roman" panose="02020603050405020304" pitchFamily="18" charset="0"/>
              </a:rPr>
              <a:t>Bài tập 1</a:t>
            </a:r>
            <a:endParaRPr lang="en-US" sz="4400" dirty="0">
              <a:solidFill>
                <a:srgbClr val="C00000"/>
              </a:solidFill>
              <a:latin typeface="#9Slide05 SVNHaptic Script" panose="00000500000000000000" pitchFamily="2" charset="0"/>
            </a:endParaRPr>
          </a:p>
        </p:txBody>
      </p:sp>
      <p:graphicFrame>
        <p:nvGraphicFramePr>
          <p:cNvPr id="31" name="Table 30">
            <a:extLst>
              <a:ext uri="{FF2B5EF4-FFF2-40B4-BE49-F238E27FC236}">
                <a16:creationId xmlns:a16="http://schemas.microsoft.com/office/drawing/2014/main" id="{4D4D1B40-0376-36C6-1B07-270A51F355A7}"/>
              </a:ext>
            </a:extLst>
          </p:cNvPr>
          <p:cNvGraphicFramePr>
            <a:graphicFrameLocks noGrp="1"/>
          </p:cNvGraphicFramePr>
          <p:nvPr>
            <p:extLst>
              <p:ext uri="{D42A27DB-BD31-4B8C-83A1-F6EECF244321}">
                <p14:modId xmlns:p14="http://schemas.microsoft.com/office/powerpoint/2010/main" val="4279266826"/>
              </p:ext>
            </p:extLst>
          </p:nvPr>
        </p:nvGraphicFramePr>
        <p:xfrm>
          <a:off x="856549" y="1598965"/>
          <a:ext cx="16505540" cy="7089070"/>
        </p:xfrm>
        <a:graphic>
          <a:graphicData uri="http://schemas.openxmlformats.org/drawingml/2006/table">
            <a:tbl>
              <a:tblPr firstRow="1" firstCol="1" bandRow="1">
                <a:tableStyleId>{5940675A-B579-460E-94D1-54222C63F5DA}</a:tableStyleId>
              </a:tblPr>
              <a:tblGrid>
                <a:gridCol w="1170607">
                  <a:extLst>
                    <a:ext uri="{9D8B030D-6E8A-4147-A177-3AD203B41FA5}">
                      <a16:colId xmlns:a16="http://schemas.microsoft.com/office/drawing/2014/main" val="1680862581"/>
                    </a:ext>
                  </a:extLst>
                </a:gridCol>
                <a:gridCol w="2743200">
                  <a:extLst>
                    <a:ext uri="{9D8B030D-6E8A-4147-A177-3AD203B41FA5}">
                      <a16:colId xmlns:a16="http://schemas.microsoft.com/office/drawing/2014/main" val="1989546445"/>
                    </a:ext>
                  </a:extLst>
                </a:gridCol>
                <a:gridCol w="4343400">
                  <a:extLst>
                    <a:ext uri="{9D8B030D-6E8A-4147-A177-3AD203B41FA5}">
                      <a16:colId xmlns:a16="http://schemas.microsoft.com/office/drawing/2014/main" val="1130257017"/>
                    </a:ext>
                  </a:extLst>
                </a:gridCol>
                <a:gridCol w="8248333">
                  <a:extLst>
                    <a:ext uri="{9D8B030D-6E8A-4147-A177-3AD203B41FA5}">
                      <a16:colId xmlns:a16="http://schemas.microsoft.com/office/drawing/2014/main" val="1739697258"/>
                    </a:ext>
                  </a:extLst>
                </a:gridCol>
              </a:tblGrid>
              <a:tr h="913733">
                <a:tc gridSpan="4">
                  <a:txBody>
                    <a:bodyPr/>
                    <a:lstStyle/>
                    <a:p>
                      <a:pPr marL="0" marR="0" algn="ctr">
                        <a:spcBef>
                          <a:spcPts val="0"/>
                        </a:spcBef>
                        <a:spcAft>
                          <a:spcPts val="0"/>
                        </a:spcAft>
                      </a:pPr>
                      <a:r>
                        <a:rPr lang="en-US" sz="2400" dirty="0" err="1">
                          <a:effectLst/>
                          <a:latin typeface="#9Slide03 BoosterNextFYBlack" panose="02000A03000000020004" pitchFamily="2" charset="0"/>
                        </a:rPr>
                        <a:t>PHIẾU</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HỌC</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TẬP</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SỐ</a:t>
                      </a:r>
                      <a:r>
                        <a:rPr lang="en-US" sz="2400" dirty="0">
                          <a:effectLst/>
                          <a:latin typeface="#9Slide03 BoosterNextFYBlack" panose="02000A03000000020004" pitchFamily="2" charset="0"/>
                        </a:rPr>
                        <a:t> 1</a:t>
                      </a:r>
                    </a:p>
                    <a:p>
                      <a:pPr marL="0" marR="0" algn="ctr">
                        <a:spcBef>
                          <a:spcPts val="0"/>
                        </a:spcBef>
                        <a:spcAft>
                          <a:spcPts val="0"/>
                        </a:spcAft>
                      </a:pPr>
                      <a:r>
                        <a:rPr lang="en-US" sz="2400" dirty="0" err="1">
                          <a:effectLst/>
                          <a:latin typeface="#9Slide03 BoosterNextFYBlack" panose="02000A03000000020004" pitchFamily="2" charset="0"/>
                        </a:rPr>
                        <a:t>Biện</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pháp</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tu</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từ</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nói</a:t>
                      </a:r>
                      <a:r>
                        <a:rPr lang="en-US" sz="2400" dirty="0">
                          <a:effectLst/>
                          <a:latin typeface="#9Slide03 BoosterNextFYBlack" panose="02000A03000000020004" pitchFamily="2" charset="0"/>
                        </a:rPr>
                        <a:t> </a:t>
                      </a:r>
                      <a:r>
                        <a:rPr lang="en-US" sz="2400" dirty="0" err="1">
                          <a:effectLst/>
                          <a:latin typeface="#9Slide03 BoosterNextFYBlack" panose="02000A03000000020004" pitchFamily="2" charset="0"/>
                        </a:rPr>
                        <a:t>quá</a:t>
                      </a:r>
                      <a:endParaRPr lang="en-US" sz="2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2771383"/>
                  </a:ext>
                </a:extLst>
              </a:tr>
              <a:tr h="711228">
                <a:tc>
                  <a:txBody>
                    <a:bodyPr/>
                    <a:lstStyle/>
                    <a:p>
                      <a:pPr marL="0" marR="0" algn="ctr">
                        <a:spcBef>
                          <a:spcPts val="600"/>
                        </a:spcBef>
                        <a:spcAft>
                          <a:spcPts val="600"/>
                        </a:spcAft>
                      </a:pPr>
                      <a:r>
                        <a:rPr lang="en-US" sz="2400" kern="100">
                          <a:effectLst/>
                          <a:latin typeface="#9Slide03 BoosterNextFYBlack" panose="02000A03000000020004" pitchFamily="2" charset="0"/>
                        </a:rPr>
                        <a:t>Phần</a:t>
                      </a:r>
                      <a:endParaRPr lang="en-US" sz="24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a:txBody>
                    <a:bodyPr/>
                    <a:lstStyle/>
                    <a:p>
                      <a:pPr marL="0" marR="0" algn="ctr">
                        <a:spcBef>
                          <a:spcPts val="600"/>
                        </a:spcBef>
                        <a:spcAft>
                          <a:spcPts val="600"/>
                        </a:spcAft>
                      </a:pPr>
                      <a:r>
                        <a:rPr lang="en-US" sz="2400" kern="100">
                          <a:effectLst/>
                          <a:latin typeface="#9Slide03 BoosterNextFYBlack" panose="02000A03000000020004" pitchFamily="2" charset="0"/>
                        </a:rPr>
                        <a:t>Từ ngữ, hình ảnh</a:t>
                      </a:r>
                      <a:endParaRPr lang="en-US" sz="24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a:txBody>
                    <a:bodyPr/>
                    <a:lstStyle/>
                    <a:p>
                      <a:pPr marL="0" marR="0" algn="ctr">
                        <a:spcBef>
                          <a:spcPts val="600"/>
                        </a:spcBef>
                        <a:spcAft>
                          <a:spcPts val="600"/>
                        </a:spcAft>
                      </a:pPr>
                      <a:r>
                        <a:rPr lang="en-US" sz="2400" kern="100">
                          <a:effectLst/>
                          <a:latin typeface="#9Slide03 BoosterNextFYBlack" panose="02000A03000000020004" pitchFamily="2" charset="0"/>
                        </a:rPr>
                        <a:t>Giá trị biểu đạt</a:t>
                      </a:r>
                      <a:endParaRPr lang="en-US" sz="24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tc>
                  <a:txBody>
                    <a:bodyPr/>
                    <a:lstStyle/>
                    <a:p>
                      <a:pPr marL="0" marR="0" algn="ctr">
                        <a:spcBef>
                          <a:spcPts val="600"/>
                        </a:spcBef>
                        <a:spcAft>
                          <a:spcPts val="600"/>
                        </a:spcAft>
                      </a:pPr>
                      <a:r>
                        <a:rPr lang="en-US" sz="2400" kern="100" dirty="0" err="1">
                          <a:effectLst/>
                          <a:latin typeface="#9Slide03 BoosterNextFYBlack" panose="02000A03000000020004" pitchFamily="2" charset="0"/>
                        </a:rPr>
                        <a:t>Tác</a:t>
                      </a:r>
                      <a:r>
                        <a:rPr lang="en-US" sz="2400" kern="100" dirty="0">
                          <a:effectLst/>
                          <a:latin typeface="#9Slide03 BoosterNextFYBlack" panose="02000A03000000020004" pitchFamily="2" charset="0"/>
                        </a:rPr>
                        <a:t> </a:t>
                      </a:r>
                      <a:r>
                        <a:rPr lang="en-US" sz="2400" kern="100" dirty="0" err="1">
                          <a:effectLst/>
                          <a:latin typeface="#9Slide03 BoosterNextFYBlack" panose="02000A03000000020004" pitchFamily="2" charset="0"/>
                        </a:rPr>
                        <a:t>dụng</a:t>
                      </a:r>
                      <a:r>
                        <a:rPr lang="en-US" sz="2400" kern="100" dirty="0">
                          <a:effectLst/>
                          <a:latin typeface="#9Slide03 BoosterNextFYBlack" panose="02000A03000000020004" pitchFamily="2" charset="0"/>
                        </a:rPr>
                        <a:t> </a:t>
                      </a:r>
                      <a:r>
                        <a:rPr lang="en-US" sz="2400" kern="100" dirty="0" err="1">
                          <a:effectLst/>
                          <a:latin typeface="#9Slide03 BoosterNextFYBlack" panose="02000A03000000020004" pitchFamily="2" charset="0"/>
                        </a:rPr>
                        <a:t>của</a:t>
                      </a:r>
                      <a:r>
                        <a:rPr lang="en-US" sz="2400" kern="100" dirty="0">
                          <a:effectLst/>
                          <a:latin typeface="#9Slide03 BoosterNextFYBlack" panose="02000A03000000020004" pitchFamily="2" charset="0"/>
                        </a:rPr>
                        <a:t> </a:t>
                      </a:r>
                      <a:r>
                        <a:rPr lang="en-US" sz="2400" kern="100" dirty="0" err="1">
                          <a:effectLst/>
                          <a:latin typeface="#9Slide03 BoosterNextFYBlack" panose="02000A03000000020004" pitchFamily="2" charset="0"/>
                        </a:rPr>
                        <a:t>BPTT</a:t>
                      </a:r>
                      <a:endParaRPr lang="en-US" sz="2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160" marR="24160" marT="0" marB="0" anchor="ctr"/>
                </a:tc>
                <a:extLst>
                  <a:ext uri="{0D108BD9-81ED-4DB2-BD59-A6C34878D82A}">
                    <a16:rowId xmlns:a16="http://schemas.microsoft.com/office/drawing/2014/main" val="2281986700"/>
                  </a:ext>
                </a:extLst>
              </a:tr>
              <a:tr h="1563446">
                <a:tc>
                  <a:txBody>
                    <a:bodyPr/>
                    <a:lstStyle/>
                    <a:p>
                      <a:pPr marL="0" marR="0" algn="ctr">
                        <a:spcBef>
                          <a:spcPts val="600"/>
                        </a:spcBef>
                        <a:spcAft>
                          <a:spcPts val="600"/>
                        </a:spcAft>
                      </a:pPr>
                      <a:r>
                        <a:rPr lang="en-US" sz="2400" kern="100" dirty="0">
                          <a:effectLst/>
                          <a:latin typeface="#9Slide03 Arima Madurai Bold" panose="00000800000000000000" pitchFamily="2" charset="0"/>
                          <a:cs typeface="#9Slide03 Arima Madurai Bold" panose="00000800000000000000" pitchFamily="2" charset="0"/>
                        </a:rPr>
                        <a:t>a</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extLst>
                  <a:ext uri="{0D108BD9-81ED-4DB2-BD59-A6C34878D82A}">
                    <a16:rowId xmlns:a16="http://schemas.microsoft.com/office/drawing/2014/main" val="3285036002"/>
                  </a:ext>
                </a:extLst>
              </a:tr>
              <a:tr h="2133600">
                <a:tc>
                  <a:txBody>
                    <a:bodyPr/>
                    <a:lstStyle/>
                    <a:p>
                      <a:pPr marL="0" marR="0" algn="ctr">
                        <a:spcBef>
                          <a:spcPts val="600"/>
                        </a:spcBef>
                        <a:spcAft>
                          <a:spcPts val="600"/>
                        </a:spcAft>
                      </a:pPr>
                      <a:r>
                        <a:rPr lang="en-US" sz="2400" kern="100" dirty="0">
                          <a:effectLst/>
                          <a:latin typeface="#9Slide03 Arima Madurai Bold" panose="00000800000000000000" pitchFamily="2" charset="0"/>
                          <a:cs typeface="#9Slide03 Arima Madurai Bold" panose="00000800000000000000" pitchFamily="2" charset="0"/>
                        </a:rPr>
                        <a:t>b</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extLst>
                  <a:ext uri="{0D108BD9-81ED-4DB2-BD59-A6C34878D82A}">
                    <a16:rowId xmlns:a16="http://schemas.microsoft.com/office/drawing/2014/main" val="995117821"/>
                  </a:ext>
                </a:extLst>
              </a:tr>
              <a:tr h="1767063">
                <a:tc>
                  <a:txBody>
                    <a:bodyPr/>
                    <a:lstStyle/>
                    <a:p>
                      <a:pPr marL="0" marR="0" algn="ctr">
                        <a:spcBef>
                          <a:spcPts val="600"/>
                        </a:spcBef>
                        <a:spcAft>
                          <a:spcPts val="600"/>
                        </a:spcAft>
                      </a:pPr>
                      <a:r>
                        <a:rPr lang="en-US" sz="2400" kern="100" dirty="0">
                          <a:effectLst/>
                          <a:latin typeface="#9Slide03 Arima Madurai Bold" panose="00000800000000000000" pitchFamily="2" charset="0"/>
                          <a:cs typeface="#9Slide03 Arima Madurai Bold" panose="00000800000000000000" pitchFamily="2" charset="0"/>
                        </a:rPr>
                        <a:t>c</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tc>
                  <a:txBody>
                    <a:bodyPr/>
                    <a:lstStyle/>
                    <a:p>
                      <a:pPr marL="0" marR="0" algn="just">
                        <a:spcBef>
                          <a:spcPts val="600"/>
                        </a:spcBef>
                        <a:spcAft>
                          <a:spcPts val="60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160" marR="24160" marT="0" marB="0" anchor="ctr"/>
                </a:tc>
                <a:extLst>
                  <a:ext uri="{0D108BD9-81ED-4DB2-BD59-A6C34878D82A}">
                    <a16:rowId xmlns:a16="http://schemas.microsoft.com/office/drawing/2014/main" val="4064059004"/>
                  </a:ext>
                </a:extLst>
              </a:tr>
            </a:tbl>
          </a:graphicData>
        </a:graphic>
      </p:graphicFrame>
      <p:sp>
        <p:nvSpPr>
          <p:cNvPr id="11" name="TextBox 10">
            <a:extLst>
              <a:ext uri="{FF2B5EF4-FFF2-40B4-BE49-F238E27FC236}">
                <a16:creationId xmlns:a16="http://schemas.microsoft.com/office/drawing/2014/main" id="{952FA4E0-2D9A-C94F-B7B1-14FC15A2A248}"/>
              </a:ext>
            </a:extLst>
          </p:cNvPr>
          <p:cNvSpPr txBox="1"/>
          <p:nvPr/>
        </p:nvSpPr>
        <p:spPr>
          <a:xfrm>
            <a:off x="4790404" y="3506776"/>
            <a:ext cx="4195515"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Nhấn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phóng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đại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đêm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5, </a:t>
            </a:r>
            <a:r>
              <a:rPr lang="en-US" sz="2400" kern="100" dirty="0" err="1">
                <a:effectLst/>
                <a:latin typeface="#9Slide03 Arima Madurai Bold" panose="00000800000000000000" pitchFamily="2" charset="0"/>
                <a:cs typeface="#9Slide03 Arima Madurai Bold" panose="00000800000000000000" pitchFamily="2" charset="0"/>
              </a:rPr>
              <a:t>ngày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10 </a:t>
            </a:r>
            <a:r>
              <a:rPr lang="en-US" sz="2400" kern="100" dirty="0" err="1">
                <a:effectLst/>
                <a:latin typeface="#9Slide03 Arima Madurai Bold" panose="00000800000000000000" pitchFamily="2" charset="0"/>
                <a:cs typeface="#9Slide03 Arima Madurai Bold" panose="00000800000000000000" pitchFamily="2" charset="0"/>
              </a:rPr>
              <a:t>âm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lịch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rất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ngắn</a:t>
            </a:r>
            <a:r>
              <a:rPr lang="en-US" sz="2400" kern="100" dirty="0">
                <a:effectLst/>
                <a:latin typeface="#9Slide03 Arima Madurai Bold" panose="00000800000000000000" pitchFamily="2" charset="0"/>
                <a:cs typeface="#9Slide03 Arima Madurai Bold" panose="00000800000000000000" pitchFamily="2" charset="0"/>
              </a:rPr>
              <a:t>.</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3" name="TextBox 12">
            <a:extLst>
              <a:ext uri="{FF2B5EF4-FFF2-40B4-BE49-F238E27FC236}">
                <a16:creationId xmlns:a16="http://schemas.microsoft.com/office/drawing/2014/main" id="{095955B0-2BDF-BD3C-20D6-0B6796FC4328}"/>
              </a:ext>
            </a:extLst>
          </p:cNvPr>
          <p:cNvSpPr txBox="1"/>
          <p:nvPr/>
        </p:nvSpPr>
        <p:spPr>
          <a:xfrm>
            <a:off x="9126794" y="3404800"/>
            <a:ext cx="8235295"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tượng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sâu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vì</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quá</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ngắn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đêm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5, </a:t>
            </a:r>
            <a:r>
              <a:rPr lang="en-US" sz="2400" kern="100" dirty="0" err="1">
                <a:effectLst/>
                <a:latin typeface="#9Slide03 Arima Madurai Bold" panose="00000800000000000000" pitchFamily="2" charset="0"/>
                <a:cs typeface="#9Slide03 Arima Madurai Bold" panose="00000800000000000000" pitchFamily="2" charset="0"/>
              </a:rPr>
              <a:t>ngày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tháng</a:t>
            </a:r>
            <a:r>
              <a:rPr lang="en-US" sz="2400" kern="100" dirty="0">
                <a:effectLst/>
                <a:latin typeface="#9Slide03 Arima Madurai Bold" panose="00000800000000000000" pitchFamily="2" charset="0"/>
                <a:cs typeface="#9Slide03 Arima Madurai Bold" panose="00000800000000000000" pitchFamily="2" charset="0"/>
              </a:rPr>
              <a:t> 10 </a:t>
            </a:r>
            <a:r>
              <a:rPr lang="en-US" sz="2400" kern="100" dirty="0" err="1">
                <a:effectLst/>
                <a:latin typeface="#9Slide03 Arima Madurai Bold" panose="00000800000000000000" pitchFamily="2" charset="0"/>
                <a:cs typeface="#9Slide03 Arima Madurai Bold" panose="00000800000000000000" pitchFamily="2" charset="0"/>
              </a:rPr>
              <a:t>âm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lịch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để</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ngầm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thể</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hiện</a:t>
            </a:r>
            <a:r>
              <a:rPr lang="en-US" sz="2400" kern="100" dirty="0">
                <a:effectLst/>
                <a:latin typeface="#9Slide03 Arima Madurai Bold" panose="00000800000000000000" pitchFamily="2" charset="0"/>
                <a:cs typeface="#9Slide03 Arima Madurai Bold" panose="00000800000000000000" pitchFamily="2" charset="0"/>
              </a:rPr>
              <a:t> ý: Con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cần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biết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và</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có</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cách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xử</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phù</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hợp</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với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quy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luật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gian</a:t>
            </a:r>
            <a:r>
              <a:rPr lang="en-US" sz="2400" kern="100" dirty="0">
                <a:effectLst/>
                <a:latin typeface="#9Slide03 Arima Madurai Bold" panose="00000800000000000000" pitchFamily="2" charset="0"/>
                <a:cs typeface="#9Slide03 Arima Madurai Bold" panose="00000800000000000000" pitchFamily="2" charset="0"/>
              </a:rPr>
              <a:t>.</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5" name="TextBox 14">
            <a:extLst>
              <a:ext uri="{FF2B5EF4-FFF2-40B4-BE49-F238E27FC236}">
                <a16:creationId xmlns:a16="http://schemas.microsoft.com/office/drawing/2014/main" id="{FABB6A72-D27B-09C5-56AD-CE5F5E2F3B4E}"/>
              </a:ext>
            </a:extLst>
          </p:cNvPr>
          <p:cNvSpPr txBox="1"/>
          <p:nvPr/>
        </p:nvSpPr>
        <p:spPr>
          <a:xfrm>
            <a:off x="4820014" y="5142567"/>
            <a:ext cx="4173392" cy="1569660"/>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Biểu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thị</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sức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thuận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đoàn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kết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trong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đình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như</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id="{01685FCC-7B94-DE17-09AD-50AB7D083A1C}"/>
              </a:ext>
            </a:extLst>
          </p:cNvPr>
          <p:cNvSpPr txBox="1"/>
          <p:nvPr/>
        </p:nvSpPr>
        <p:spPr>
          <a:xfrm>
            <a:off x="9094303" y="4946995"/>
            <a:ext cx="8235295" cy="1569660"/>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tượng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sâu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về</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sức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đoàn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kết</a:t>
            </a:r>
            <a:r>
              <a:rPr lang="en-US" sz="2400" kern="100" dirty="0">
                <a:effectLst/>
                <a:latin typeface="#9Slide03 Arima Madurai Bold" panose="00000800000000000000" pitchFamily="2" charset="0"/>
                <a:cs typeface="#9Slide03 Arima Madurai Bold" panose="00000800000000000000" pitchFamily="2" charset="0"/>
              </a:rPr>
              <a:t>; qua </a:t>
            </a:r>
            <a:r>
              <a:rPr lang="en-US" sz="2400" kern="100" dirty="0" err="1">
                <a:effectLst/>
                <a:latin typeface="#9Slide03 Arima Madurai Bold" panose="00000800000000000000" pitchFamily="2" charset="0"/>
                <a:cs typeface="#9Slide03 Arima Madurai Bold" panose="00000800000000000000" pitchFamily="2" charset="0"/>
              </a:rPr>
              <a:t>đó</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ngầm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khuyên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nhủ</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mọi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luôn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coi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trọng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giữ</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gìn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xây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dựng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tinh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thần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đoàn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kết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thuận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trong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gia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đình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như</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đồng</a:t>
            </a:r>
            <a:r>
              <a:rPr lang="en-US" sz="2400" kern="100" dirty="0">
                <a:effectLst/>
                <a:latin typeface="#9Slide03 Arima Madurai Bold" panose="00000800000000000000" pitchFamily="2" charset="0"/>
                <a:cs typeface="#9Slide03 Arima Madurai Bold" panose="00000800000000000000" pitchFamily="2" charset="0"/>
              </a:rPr>
              <a:t>. </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9" name="TextBox 18">
            <a:extLst>
              <a:ext uri="{FF2B5EF4-FFF2-40B4-BE49-F238E27FC236}">
                <a16:creationId xmlns:a16="http://schemas.microsoft.com/office/drawing/2014/main" id="{DCD65AB6-0907-51F0-AC23-1FE73922B5A2}"/>
              </a:ext>
            </a:extLst>
          </p:cNvPr>
          <p:cNvSpPr txBox="1"/>
          <p:nvPr/>
        </p:nvSpPr>
        <p:spPr>
          <a:xfrm>
            <a:off x="4797891" y="7329109"/>
            <a:ext cx="4195515" cy="830997"/>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Biểu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thị</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cực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nhọc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vất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dân</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1" name="TextBox 20">
            <a:extLst>
              <a:ext uri="{FF2B5EF4-FFF2-40B4-BE49-F238E27FC236}">
                <a16:creationId xmlns:a16="http://schemas.microsoft.com/office/drawing/2014/main" id="{0D8651AE-762A-AEB5-A98A-60160846D144}"/>
              </a:ext>
            </a:extLst>
          </p:cNvPr>
          <p:cNvSpPr txBox="1"/>
          <p:nvPr/>
        </p:nvSpPr>
        <p:spPr>
          <a:xfrm>
            <a:off x="9068704" y="7144444"/>
            <a:ext cx="8260894"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sự</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cảm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gây</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ấn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tượng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sâu</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về</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việc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cực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nhọc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vất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của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dân</a:t>
            </a:r>
            <a:r>
              <a:rPr lang="en-US" sz="2400" kern="100" dirty="0">
                <a:effectLst/>
                <a:latin typeface="#9Slide03 Arima Madurai Bold" panose="00000800000000000000" pitchFamily="2" charset="0"/>
                <a:cs typeface="#9Slide03 Arima Madurai Bold" panose="00000800000000000000" pitchFamily="2" charset="0"/>
              </a:rPr>
              <a:t>; qua </a:t>
            </a:r>
            <a:r>
              <a:rPr lang="en-US" sz="2400" kern="100" dirty="0" err="1">
                <a:effectLst/>
                <a:latin typeface="#9Slide03 Arima Madurai Bold" panose="00000800000000000000" pitchFamily="2" charset="0"/>
                <a:cs typeface="#9Slide03 Arima Madurai Bold" panose="00000800000000000000" pitchFamily="2" charset="0"/>
              </a:rPr>
              <a:t>đó</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nhắc</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nhở</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cần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quý</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trọng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người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lao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và</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những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sản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phẩm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họ</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tạo</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ra.</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3" name="TextBox 22">
            <a:extLst>
              <a:ext uri="{FF2B5EF4-FFF2-40B4-BE49-F238E27FC236}">
                <a16:creationId xmlns:a16="http://schemas.microsoft.com/office/drawing/2014/main" id="{1DBBF366-153E-746E-199C-764DC1FCBE3F}"/>
              </a:ext>
            </a:extLst>
          </p:cNvPr>
          <p:cNvSpPr txBox="1"/>
          <p:nvPr/>
        </p:nvSpPr>
        <p:spPr>
          <a:xfrm>
            <a:off x="2036498" y="3506777"/>
            <a:ext cx="2768767"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Chưa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nằm</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sáng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chưa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cười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đã</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tối</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5" name="TextBox 24">
            <a:extLst>
              <a:ext uri="{FF2B5EF4-FFF2-40B4-BE49-F238E27FC236}">
                <a16:creationId xmlns:a16="http://schemas.microsoft.com/office/drawing/2014/main" id="{96B5C99B-4B08-F10C-6191-C8AF5E06CA60}"/>
              </a:ext>
            </a:extLst>
          </p:cNvPr>
          <p:cNvSpPr txBox="1"/>
          <p:nvPr/>
        </p:nvSpPr>
        <p:spPr>
          <a:xfrm>
            <a:off x="2040863" y="5328165"/>
            <a:ext cx="2689993" cy="830997"/>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Tát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biển</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Đông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cũng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cạn</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7" name="TextBox 26">
            <a:extLst>
              <a:ext uri="{FF2B5EF4-FFF2-40B4-BE49-F238E27FC236}">
                <a16:creationId xmlns:a16="http://schemas.microsoft.com/office/drawing/2014/main" id="{41EC3B52-858D-010A-BB56-667A9E9B3D7A}"/>
              </a:ext>
            </a:extLst>
          </p:cNvPr>
          <p:cNvSpPr txBox="1"/>
          <p:nvPr/>
        </p:nvSpPr>
        <p:spPr>
          <a:xfrm>
            <a:off x="2029124" y="7144444"/>
            <a:ext cx="2736276" cy="1200329"/>
          </a:xfrm>
          <a:prstGeom prst="rect">
            <a:avLst/>
          </a:prstGeom>
          <a:noFill/>
        </p:spPr>
        <p:txBody>
          <a:bodyPr wrap="square">
            <a:spAutoFit/>
          </a:bodyPr>
          <a:lstStyle/>
          <a:p>
            <a:pPr marL="0" marR="0" algn="just">
              <a:spcBef>
                <a:spcPts val="600"/>
              </a:spcBef>
              <a:spcAft>
                <a:spcPts val="600"/>
              </a:spcAft>
            </a:pPr>
            <a:r>
              <a:rPr lang="en-US" sz="2400" kern="100" dirty="0" err="1">
                <a:effectLst/>
                <a:latin typeface="#9Slide03 Arima Madurai Bold" panose="00000800000000000000" pitchFamily="2" charset="0"/>
                <a:cs typeface="#9Slide03 Arima Madurai Bold" panose="00000800000000000000" pitchFamily="2" charset="0"/>
              </a:rPr>
              <a:t>Mồ</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hôi</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thánh</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thót</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như</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mưa</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ruộng</a:t>
            </a:r>
            <a:r>
              <a:rPr lang="en-US" sz="2400" kern="100" dirty="0">
                <a:effectLst/>
                <a:latin typeface="#9Slide03 Arima Madurai Bold" panose="00000800000000000000" pitchFamily="2" charset="0"/>
                <a:cs typeface="#9Slide03 Arima Madurai Bold" panose="00000800000000000000" pitchFamily="2" charset="0"/>
              </a:rPr>
              <a:t> </a:t>
            </a:r>
            <a:r>
              <a:rPr lang="en-US" sz="2400" kern="100" dirty="0" err="1">
                <a:effectLst/>
                <a:latin typeface="#9Slide03 Arima Madurai Bold" panose="00000800000000000000" pitchFamily="2" charset="0"/>
                <a:cs typeface="#9Slide03 Arima Madurai Bold" panose="00000800000000000000" pitchFamily="2" charset="0"/>
              </a:rPr>
              <a:t>cày</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23"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1836</Words>
  <Application>Microsoft Office PowerPoint</Application>
  <PresentationFormat>Custom</PresentationFormat>
  <Paragraphs>127</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One Little Font Bold</vt:lpstr>
      <vt:lpstr>UKIJ Qolyazma Tuz</vt:lpstr>
      <vt:lpstr>#9Slide05 SVNHaptic Script</vt:lpstr>
      <vt:lpstr>Times New Roman</vt:lpstr>
      <vt:lpstr>Arial</vt:lpstr>
      <vt:lpstr>#9Slide07 IcielKoni</vt:lpstr>
      <vt:lpstr>#9Slide03 Arima Madurai Bold</vt:lpstr>
      <vt:lpstr>#9Slide03 BoosterNextFYBlack</vt:lpstr>
      <vt:lpstr>Calibri</vt:lpstr>
      <vt:lpstr>One Little Font</vt:lpstr>
      <vt:lpstr>#9Slide05 Wolfsbane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Chocolate Cheerful Modern Desert Ecosystem Presentation</dc:title>
  <cp:lastModifiedBy>beo leo</cp:lastModifiedBy>
  <cp:revision>5</cp:revision>
  <dcterms:created xsi:type="dcterms:W3CDTF">2006-08-16T00:00:00Z</dcterms:created>
  <dcterms:modified xsi:type="dcterms:W3CDTF">2022-12-26T20:11:04Z</dcterms:modified>
  <dc:identifier>DAFJFAvfhUY</dc:identifier>
</cp:coreProperties>
</file>