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 id="285"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3" autoAdjust="0"/>
    <p:restoredTop sz="96296"/>
  </p:normalViewPr>
  <p:slideViewPr>
    <p:cSldViewPr snapToGrid="0">
      <p:cViewPr varScale="1">
        <p:scale>
          <a:sx n="64" d="100"/>
          <a:sy n="64" d="100"/>
        </p:scale>
        <p:origin x="1254" y="72"/>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sp>
        <p:nvSpPr>
          <p:cNvPr id="15" name="矩形: 圆角 14">
            <a:extLst>
              <a:ext uri="{FF2B5EF4-FFF2-40B4-BE49-F238E27FC236}">
                <a16:creationId xmlns:a16="http://schemas.microsoft.com/office/drawing/2014/main" id="{BDC68731-DED4-40B4-8C0D-ABDE8F9D5B86}"/>
              </a:ext>
            </a:extLst>
          </p:cNvPr>
          <p:cNvSpPr/>
          <p:nvPr/>
        </p:nvSpPr>
        <p:spPr>
          <a:xfrm>
            <a:off x="3254692" y="5249847"/>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Times New Roman" panose="02020603050405020304" pitchFamily="18" charset="0"/>
                <a:cs typeface="Times New Roman" panose="02020603050405020304" pitchFamily="18" charset="0"/>
              </a:rPr>
              <a:t>GV…</a:t>
            </a:r>
            <a:endParaRPr lang="zh-CN" altLang="en-US" sz="3200" b="1"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x-none" sz="6500" b="1" dirty="0">
                <a:latin typeface="Times New Roman" panose="02020603050405020304" pitchFamily="18" charset="0"/>
                <a:cs typeface="Times New Roman" panose="02020603050405020304" pitchFamily="18" charset="0"/>
              </a:rPr>
              <a:t>Chào mừng các em học sinh yêu quý!</a:t>
            </a:r>
          </a:p>
        </p:txBody>
      </p:sp>
      <p:sp>
        <p:nvSpPr>
          <p:cNvPr id="23" name="Rectangle 22">
            <a:extLst>
              <a:ext uri="{FF2B5EF4-FFF2-40B4-BE49-F238E27FC236}">
                <a16:creationId xmlns:a16="http://schemas.microsoft.com/office/drawing/2014/main" id="{FE8E37A5-AE45-B346-91EA-CB1EA4D27CD1}"/>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39C4099E-7C6D-E245-9F8A-F3BA9B35DC1F}"/>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x-none"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x-none"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x-none"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x-none"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x-none"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x-none"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x-none"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x-none"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x-none"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x-none"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x-none"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58B9F233-EF1F-BD40-BD5F-EF1E6ADD81F3}"/>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8A246-4692-2345-9923-D324E1D3C6A2}"/>
              </a:ext>
            </a:extLst>
          </p:cNvPr>
          <p:cNvSpPr/>
          <p:nvPr/>
        </p:nvSpPr>
        <p:spPr>
          <a:xfrm>
            <a:off x="1312985" y="659011"/>
            <a:ext cx="10222523" cy="4965911"/>
          </a:xfrm>
          <a:prstGeom prst="rect">
            <a:avLst/>
          </a:prstGeom>
        </p:spPr>
        <p:txBody>
          <a:bodyPr wrap="square">
            <a:spAutoFit/>
          </a:bodyPr>
          <a:lstStyle/>
          <a:p>
            <a:pPr algn="just">
              <a:lnSpc>
                <a:spcPct val="114000"/>
              </a:lnSpc>
            </a:pPr>
            <a:r>
              <a:rPr lang="en-US" sz="2800" b="1" dirty="0">
                <a:solidFill>
                  <a:srgbClr val="002060"/>
                </a:solidFill>
                <a:latin typeface="Times New Roman" panose="02020603050405020304" pitchFamily="18" charset="0"/>
                <a:ea typeface="Calibri" panose="020F0502020204030204" pitchFamily="34" charset="0"/>
              </a:rPr>
              <a:t>1.</a:t>
            </a:r>
            <a:r>
              <a:rPr lang="vi-VN" sz="2800" b="1" dirty="0">
                <a:solidFill>
                  <a:srgbClr val="002060"/>
                </a:solidFill>
                <a:latin typeface="Times New Roman" panose="02020603050405020304" pitchFamily="18" charset="0"/>
                <a:ea typeface="Calibri" panose="020F0502020204030204" pitchFamily="34" charset="0"/>
              </a:rPr>
              <a:t> Văn bản </a:t>
            </a:r>
            <a:r>
              <a:rPr lang="vi-VN" sz="2800" dirty="0">
                <a:solidFill>
                  <a:srgbClr val="000000"/>
                </a:solidFill>
                <a:latin typeface="Times New Roman" panose="02020603050405020304" pitchFamily="18" charset="0"/>
                <a:ea typeface="Calibri" panose="020F0502020204030204" pitchFamily="34" charset="0"/>
              </a:rPr>
              <a:t>do tác giả Thuỳ Dương viết, nhan đề do người biên soạn sách đặt.</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en-US" sz="2800" b="1" dirty="0">
                <a:solidFill>
                  <a:srgbClr val="002060"/>
                </a:solidFill>
                <a:latin typeface="Times New Roman" panose="02020603050405020304" pitchFamily="18" charset="0"/>
                <a:ea typeface="Calibri" panose="020F0502020204030204" pitchFamily="34" charset="0"/>
              </a:rPr>
              <a:t>2.</a:t>
            </a:r>
            <a:r>
              <a:rPr lang="vi-VN"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Thể</a:t>
            </a:r>
            <a:r>
              <a:rPr lang="en-US" sz="2800" b="1" dirty="0">
                <a:solidFill>
                  <a:srgbClr val="002060"/>
                </a:solidFill>
                <a:latin typeface="Times New Roman" panose="02020603050405020304" pitchFamily="18" charset="0"/>
                <a:ea typeface="Calibri" panose="020F0502020204030204" pitchFamily="34" charset="0"/>
              </a:rPr>
              <a:t> </a:t>
            </a:r>
            <a:r>
              <a:rPr lang="en-US" sz="2800" b="1" dirty="0" err="1">
                <a:solidFill>
                  <a:srgbClr val="002060"/>
                </a:solidFill>
                <a:latin typeface="Times New Roman" panose="02020603050405020304" pitchFamily="18" charset="0"/>
                <a:ea typeface="Calibri" panose="020F0502020204030204" pitchFamily="34" charset="0"/>
              </a:rPr>
              <a:t>loại</a:t>
            </a:r>
            <a:r>
              <a:rPr lang="en-US" sz="2800" b="1" dirty="0">
                <a:solidFill>
                  <a:srgbClr val="00206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văn bản nghị luận</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en-US" sz="2800" b="1" dirty="0">
                <a:solidFill>
                  <a:srgbClr val="002060"/>
                </a:solidFill>
                <a:latin typeface="Times New Roman" panose="02020603050405020304" pitchFamily="18" charset="0"/>
                <a:ea typeface="Calibri" panose="020F0502020204030204" pitchFamily="34" charset="0"/>
              </a:rPr>
              <a:t>3.</a:t>
            </a:r>
            <a:r>
              <a:rPr lang="vi-VN" sz="2800" b="1" dirty="0">
                <a:solidFill>
                  <a:srgbClr val="002060"/>
                </a:solidFill>
                <a:latin typeface="Times New Roman" panose="02020603050405020304" pitchFamily="18" charset="0"/>
                <a:ea typeface="Calibri" panose="020F0502020204030204" pitchFamily="34" charset="0"/>
              </a:rPr>
              <a:t> Nhan đề chính </a:t>
            </a:r>
            <a:r>
              <a:rPr lang="vi-VN" sz="2800" dirty="0">
                <a:solidFill>
                  <a:srgbClr val="000000"/>
                </a:solidFill>
                <a:latin typeface="Times New Roman" panose="02020603050405020304" pitchFamily="18" charset="0"/>
                <a:ea typeface="Calibri" panose="020F0502020204030204" pitchFamily="34" charset="0"/>
              </a:rPr>
              <a:t>là nội dung của văn bản.</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en-US" sz="2800" b="1" dirty="0">
                <a:solidFill>
                  <a:srgbClr val="002060"/>
                </a:solidFill>
                <a:latin typeface="Times New Roman" panose="02020603050405020304" pitchFamily="18" charset="0"/>
                <a:ea typeface="Calibri" panose="020F0502020204030204" pitchFamily="34" charset="0"/>
              </a:rPr>
              <a:t>4.</a:t>
            </a:r>
            <a:r>
              <a:rPr lang="vi-VN" sz="2800" b="1" dirty="0">
                <a:solidFill>
                  <a:srgbClr val="002060"/>
                </a:solidFill>
                <a:latin typeface="Times New Roman" panose="02020603050405020304" pitchFamily="18" charset="0"/>
                <a:ea typeface="Calibri" panose="020F0502020204030204" pitchFamily="34" charset="0"/>
              </a:rPr>
              <a:t> Vấn đề</a:t>
            </a:r>
            <a:r>
              <a:rPr lang="vi-VN" sz="2800" dirty="0">
                <a:solidFill>
                  <a:srgbClr val="000000"/>
                </a:solidFill>
                <a:latin typeface="Times New Roman" panose="02020603050405020304" pitchFamily="18" charset="0"/>
                <a:ea typeface="Calibri" panose="020F0502020204030204" pitchFamily="34" charset="0"/>
              </a:rPr>
              <a:t>: Lợi ích, sự cần thiết của việc có vật nuôi trong nhà. </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en-US" sz="2800" b="1" dirty="0">
                <a:solidFill>
                  <a:srgbClr val="002060"/>
                </a:solidFill>
                <a:latin typeface="Times New Roman" panose="02020603050405020304" pitchFamily="18" charset="0"/>
                <a:ea typeface="Calibri" panose="020F0502020204030204" pitchFamily="34" charset="0"/>
              </a:rPr>
              <a:t>5.</a:t>
            </a:r>
            <a:r>
              <a:rPr lang="vi-VN" sz="2800" b="1" dirty="0">
                <a:solidFill>
                  <a:srgbClr val="002060"/>
                </a:solidFill>
                <a:latin typeface="Times New Roman" panose="02020603050405020304" pitchFamily="18" charset="0"/>
                <a:ea typeface="Calibri" panose="020F0502020204030204" pitchFamily="34" charset="0"/>
              </a:rPr>
              <a:t> Bố cục</a:t>
            </a:r>
            <a:r>
              <a:rPr lang="vi-VN" sz="2800" dirty="0">
                <a:solidFill>
                  <a:srgbClr val="000000"/>
                </a:solidFill>
                <a:latin typeface="Times New Roman" panose="02020603050405020304" pitchFamily="18" charset="0"/>
                <a:ea typeface="Calibri" panose="020F0502020204030204" pitchFamily="34" charset="0"/>
              </a:rPr>
              <a:t>: 11 đoạn</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800" dirty="0">
                <a:solidFill>
                  <a:srgbClr val="000000"/>
                </a:solidFill>
                <a:latin typeface="Times New Roman" panose="02020603050405020304" pitchFamily="18" charset="0"/>
                <a:ea typeface="Calibri" panose="020F0502020204030204" pitchFamily="34" charset="0"/>
              </a:rPr>
              <a:t>+ Đoạn 1: mở bài.</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8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800" dirty="0">
                <a:solidFill>
                  <a:srgbClr val="000000"/>
                </a:solidFill>
                <a:latin typeface="Times New Roman" panose="02020603050405020304" pitchFamily="18" charset="0"/>
                <a:ea typeface="Calibri" panose="020F0502020204030204" pitchFamily="34" charset="0"/>
              </a:rPr>
              <a:t>+ Đoạn 11: kết bài</a:t>
            </a:r>
            <a:endParaRPr lang="x-none" sz="28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D5734DC1-7259-3C44-B162-E74D99E66A22}"/>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a16="http://schemas.microsoft.com/office/drawing/2014/main"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a16="http://schemas.microsoft.com/office/drawing/2014/main"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a16="http://schemas.microsoft.com/office/drawing/2014/main"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a16="http://schemas.microsoft.com/office/drawing/2014/main"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a16="http://schemas.microsoft.com/office/drawing/2014/main"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a16="http://schemas.microsoft.com/office/drawing/2014/main"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a16="http://schemas.microsoft.com/office/drawing/2014/main"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a16="http://schemas.microsoft.com/office/drawing/2014/main"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a16="http://schemas.microsoft.com/office/drawing/2014/main"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a16="http://schemas.microsoft.com/office/drawing/2014/main"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x-none"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x-none" sz="3200" dirty="0"/>
          </a:p>
        </p:txBody>
      </p:sp>
      <p:sp>
        <p:nvSpPr>
          <p:cNvPr id="3" name="Rectangle 2">
            <a:extLst>
              <a:ext uri="{FF2B5EF4-FFF2-40B4-BE49-F238E27FC236}">
                <a16:creationId xmlns:a16="http://schemas.microsoft.com/office/drawing/2014/main"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x-none"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x-none" sz="3200" dirty="0"/>
              <a:t> </a:t>
            </a:r>
          </a:p>
        </p:txBody>
      </p:sp>
      <p:sp>
        <p:nvSpPr>
          <p:cNvPr id="4" name="TextBox 3">
            <a:extLst>
              <a:ext uri="{FF2B5EF4-FFF2-40B4-BE49-F238E27FC236}">
                <a16:creationId xmlns:a16="http://schemas.microsoft.com/office/drawing/2014/main"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x-none" sz="4500" b="1" dirty="0"/>
              <a:t> </a:t>
            </a:r>
          </a:p>
        </p:txBody>
      </p:sp>
      <p:pic>
        <p:nvPicPr>
          <p:cNvPr id="13" name="Picture 12">
            <a:extLst>
              <a:ext uri="{FF2B5EF4-FFF2-40B4-BE49-F238E27FC236}">
                <a16:creationId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x-none"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x-none"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x-none"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x-none" sz="2000" dirty="0"/>
              <a:t> </a:t>
            </a:r>
          </a:p>
        </p:txBody>
      </p:sp>
      <p:sp>
        <p:nvSpPr>
          <p:cNvPr id="3" name="Rectangle 2">
            <a:extLst>
              <a:ext uri="{FF2B5EF4-FFF2-40B4-BE49-F238E27FC236}">
                <a16:creationId xmlns:a16="http://schemas.microsoft.com/office/drawing/2014/main" id="{621A14DD-875C-8045-96A9-0ED6B4EB3B2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x-none"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x-none"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a16="http://schemas.microsoft.com/office/drawing/2014/main"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a16="http://schemas.microsoft.com/office/drawing/2014/main"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a16="http://schemas.microsoft.com/office/drawing/2014/main"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a16="http://schemas.microsoft.com/office/drawing/2014/main"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a16="http://schemas.microsoft.com/office/drawing/2014/main"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a16="http://schemas.microsoft.com/office/drawing/2014/main"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a16="http://schemas.microsoft.com/office/drawing/2014/main"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a16="http://schemas.microsoft.com/office/drawing/2014/main"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a16="http://schemas.microsoft.com/office/drawing/2014/main"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a16="http://schemas.microsoft.com/office/drawing/2014/main"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a16="http://schemas.microsoft.com/office/drawing/2014/main"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a16="http://schemas.microsoft.com/office/drawing/2014/main"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a16="http://schemas.microsoft.com/office/drawing/2014/main"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a16="http://schemas.microsoft.com/office/drawing/2014/main"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a16="http://schemas.microsoft.com/office/drawing/2014/main"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a16="http://schemas.microsoft.com/office/drawing/2014/main"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a16="http://schemas.microsoft.com/office/drawing/2014/main"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a16="http://schemas.microsoft.com/office/drawing/2014/main"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a16="http://schemas.microsoft.com/office/drawing/2014/main"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a16="http://schemas.microsoft.com/office/drawing/2014/main"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a16="http://schemas.microsoft.com/office/drawing/2014/main"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a16="http://schemas.microsoft.com/office/drawing/2014/main"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a16="http://schemas.microsoft.com/office/drawing/2014/main"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a16="http://schemas.microsoft.com/office/drawing/2014/main"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a16="http://schemas.microsoft.com/office/drawing/2014/main"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a16="http://schemas.microsoft.com/office/drawing/2014/main"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a16="http://schemas.microsoft.com/office/drawing/2014/main"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a16="http://schemas.microsoft.com/office/drawing/2014/main"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a16="http://schemas.microsoft.com/office/drawing/2014/main"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a16="http://schemas.microsoft.com/office/drawing/2014/main"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a16="http://schemas.microsoft.com/office/drawing/2014/main"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a16="http://schemas.microsoft.com/office/drawing/2014/main"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a16="http://schemas.microsoft.com/office/drawing/2014/main"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a16="http://schemas.microsoft.com/office/drawing/2014/main"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a16="http://schemas.microsoft.com/office/drawing/2014/main"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a16="http://schemas.microsoft.com/office/drawing/2014/main"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a16="http://schemas.microsoft.com/office/drawing/2014/main"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a16="http://schemas.microsoft.com/office/drawing/2014/main"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a16="http://schemas.microsoft.com/office/drawing/2014/main"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a16="http://schemas.microsoft.com/office/drawing/2014/main"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x-none"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x-none" sz="2600" dirty="0">
                <a:latin typeface="Times New Roman" panose="02020603050405020304" pitchFamily="18" charset="0"/>
                <a:cs typeface="Times New Roman" panose="02020603050405020304" pitchFamily="18" charset="0"/>
              </a:rPr>
              <a:t> </a:t>
            </a:r>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x-none" sz="2600" i="1" dirty="0">
              <a:latin typeface="Times New Roman" panose="02020603050405020304" pitchFamily="18" charset="0"/>
              <a:cs typeface="Times New Roman" panose="02020603050405020304" pitchFamily="18" charset="0"/>
            </a:endParaRPr>
          </a:p>
          <a:p>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x-none" sz="2600" i="1" dirty="0">
                <a:latin typeface="Times New Roman" panose="02020603050405020304" pitchFamily="18" charset="0"/>
                <a:cs typeface="Times New Roman" panose="02020603050405020304" pitchFamily="18" charset="0"/>
              </a:rPr>
              <a:t> </a:t>
            </a:r>
          </a:p>
          <a:p>
            <a:r>
              <a:rPr lang="x-none"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x-none"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x-none" sz="3200" dirty="0"/>
          </a:p>
        </p:txBody>
      </p:sp>
      <p:sp>
        <p:nvSpPr>
          <p:cNvPr id="3" name="Rectangle 2">
            <a:extLst>
              <a:ext uri="{FF2B5EF4-FFF2-40B4-BE49-F238E27FC236}">
                <a16:creationId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x-none"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x-none"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x-none"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a16="http://schemas.microsoft.com/office/drawing/2014/main"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x-none"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x-none"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x-none"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x-none" sz="2200" i="1" dirty="0">
              <a:latin typeface="Times New Roman" panose="02020603050405020304" pitchFamily="18" charset="0"/>
              <a:cs typeface="Times New Roman" panose="02020603050405020304" pitchFamily="18" charset="0"/>
            </a:endParaRP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x-none" sz="2200" i="1" dirty="0">
              <a:latin typeface="Times New Roman" panose="02020603050405020304" pitchFamily="18" charset="0"/>
              <a:cs typeface="Times New Roman" panose="02020603050405020304" pitchFamily="18" charset="0"/>
            </a:endParaRPr>
          </a:p>
          <a:p>
            <a:r>
              <a:rPr lang="x-none"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x-none"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x-none"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a16="http://schemas.microsoft.com/office/drawing/2014/main"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x-none"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x-none"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x-none"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x-none" sz="2500" dirty="0">
              <a:latin typeface="Times New Roman" panose="02020603050405020304" pitchFamily="18" charset="0"/>
              <a:cs typeface="Times New Roman" panose="02020603050405020304" pitchFamily="18" charset="0"/>
            </a:endParaRPr>
          </a:p>
          <a:p>
            <a:pPr algn="just">
              <a:lnSpc>
                <a:spcPct val="115000"/>
              </a:lnSpc>
            </a:pPr>
            <a:r>
              <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x-none" sz="2500" dirty="0">
                <a:latin typeface="Times New Roman" panose="02020603050405020304" pitchFamily="18" charset="0"/>
                <a:cs typeface="Times New Roman" panose="02020603050405020304" pitchFamily="18" charset="0"/>
              </a:rPr>
              <a:t> </a:t>
            </a:r>
          </a:p>
          <a:p>
            <a:pPr algn="just">
              <a:lnSpc>
                <a:spcPct val="115000"/>
              </a:lnSpc>
            </a:pPr>
            <a:r>
              <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x-none"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x-none"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x-none"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
        <p:nvSpPr>
          <p:cNvPr id="6" name="Rectangle 5">
            <a:extLst>
              <a:ext uri="{FF2B5EF4-FFF2-40B4-BE49-F238E27FC236}">
                <a16:creationId xmlns:a16="http://schemas.microsoft.com/office/drawing/2014/main" id="{BB721AC9-D4E6-C045-BD42-30E5D1948CB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615B1-7F0B-CF40-A296-C435A101638C}"/>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x-none"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x-none"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x-none"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x-none"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x-none"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x-none"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x-none" sz="35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8E649610-F6FF-5A45-B499-87D736A5621A}"/>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
        <p:nvSpPr>
          <p:cNvPr id="15" name="矩形: 圆角 14">
            <a:extLst>
              <a:ext uri="{FF2B5EF4-FFF2-40B4-BE49-F238E27FC236}">
                <a16:creationId xmlns:a16="http://schemas.microsoft.com/office/drawing/2014/main" id="{B1E3B6DB-4530-EF44-AA5A-73D5AD7FFD78}"/>
              </a:ext>
            </a:extLst>
          </p:cNvPr>
          <p:cNvSpPr/>
          <p:nvPr/>
        </p:nvSpPr>
        <p:spPr>
          <a:xfrm>
            <a:off x="3004457" y="4744234"/>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Times New Roman" panose="02020603050405020304" pitchFamily="18" charset="0"/>
                <a:cs typeface="Times New Roman" panose="02020603050405020304" pitchFamily="18" charset="0"/>
              </a:rPr>
              <a:t>GV…</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
        <p:nvSpPr>
          <p:cNvPr id="5" name="Rectangle 4">
            <a:extLst>
              <a:ext uri="{FF2B5EF4-FFF2-40B4-BE49-F238E27FC236}">
                <a16:creationId xmlns:a16="http://schemas.microsoft.com/office/drawing/2014/main" id="{386B2D6C-B197-4347-A4D8-CF0CBEBDDD4B}"/>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x-none" dirty="0"/>
          </a:p>
        </p:txBody>
      </p:sp>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id="{8BC91FE3-7A03-6A4E-9FBA-DD1A849C6B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a16="http://schemas.microsoft.com/office/drawing/2014/main"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a16="http://schemas.microsoft.com/office/drawing/2014/main" id="{E537D5DB-F2E7-4F08-B969-10A5AAE2FD7B}"/>
              </a:ext>
            </a:extLst>
          </p:cNvPr>
          <p:cNvSpPr txBox="1"/>
          <p:nvPr/>
        </p:nvSpPr>
        <p:spPr>
          <a:xfrm>
            <a:off x="1321650" y="1229719"/>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rgbClr val="002060"/>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rgbClr val="002060"/>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pic>
        <p:nvPicPr>
          <p:cNvPr id="24" name="图片 23">
            <a:extLst>
              <a:ext uri="{FF2B5EF4-FFF2-40B4-BE49-F238E27FC236}">
                <a16:creationId xmlns:a16="http://schemas.microsoft.com/office/drawing/2014/main"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a16="http://schemas.microsoft.com/office/drawing/2014/main"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0-#ppt_w/2"/>
                                          </p:val>
                                        </p:tav>
                                        <p:tav tm="100000">
                                          <p:val>
                                            <p:strVal val="#ppt_x"/>
                                          </p:val>
                                        </p:tav>
                                      </p:tavLst>
                                    </p:anim>
                                    <p:anim calcmode="lin" valueType="num">
                                      <p:cBhvr additive="base">
                                        <p:cTn id="7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3492</Words>
  <Application>Microsoft Office PowerPoint</Application>
  <PresentationFormat>Widescreen</PresentationFormat>
  <Paragraphs>195</Paragraphs>
  <Slides>43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等线</vt:lpstr>
      <vt:lpstr>微软雅黑</vt:lpstr>
      <vt:lpstr>Arial</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Ngo Thuy Loan</cp:lastModifiedBy>
  <cp:revision>87</cp:revision>
  <dcterms:created xsi:type="dcterms:W3CDTF">2017-12-13T02:10:16Z</dcterms:created>
  <dcterms:modified xsi:type="dcterms:W3CDTF">2024-07-12T07:57:49Z</dcterms:modified>
</cp:coreProperties>
</file>