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8"/>
  </p:notesMasterIdLst>
  <p:sldIdLst>
    <p:sldId id="308" r:id="rId2"/>
    <p:sldId id="295" r:id="rId3"/>
    <p:sldId id="257" r:id="rId4"/>
    <p:sldId id="258" r:id="rId5"/>
    <p:sldId id="259" r:id="rId6"/>
    <p:sldId id="280" r:id="rId7"/>
    <p:sldId id="326" r:id="rId8"/>
    <p:sldId id="327" r:id="rId9"/>
    <p:sldId id="297" r:id="rId10"/>
    <p:sldId id="288" r:id="rId11"/>
    <p:sldId id="290" r:id="rId12"/>
    <p:sldId id="291" r:id="rId13"/>
    <p:sldId id="292" r:id="rId14"/>
    <p:sldId id="293" r:id="rId15"/>
    <p:sldId id="328" r:id="rId16"/>
    <p:sldId id="298" r:id="rId17"/>
    <p:sldId id="263" r:id="rId18"/>
    <p:sldId id="309" r:id="rId19"/>
    <p:sldId id="325" r:id="rId20"/>
    <p:sldId id="324" r:id="rId21"/>
    <p:sldId id="301" r:id="rId22"/>
    <p:sldId id="300" r:id="rId23"/>
    <p:sldId id="311" r:id="rId24"/>
    <p:sldId id="316" r:id="rId25"/>
    <p:sldId id="270" r:id="rId26"/>
    <p:sldId id="272" r:id="rId27"/>
  </p:sldIdLst>
  <p:sldSz cx="9144000" cy="5143500" type="screen16x9"/>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7F3C06"/>
    <a:srgbClr val="6E3405"/>
    <a:srgbClr val="66338A"/>
    <a:srgbClr val="522277"/>
    <a:srgbClr val="DE37B2"/>
    <a:srgbClr val="980E1A"/>
    <a:srgbClr val="F74A28"/>
    <a:srgbClr val="F3330D"/>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4" autoAdjust="0"/>
    <p:restoredTop sz="94615"/>
  </p:normalViewPr>
  <p:slideViewPr>
    <p:cSldViewPr>
      <p:cViewPr varScale="1">
        <p:scale>
          <a:sx n="77" d="100"/>
          <a:sy n="77" d="100"/>
        </p:scale>
        <p:origin x="56" y="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7344A8-FE89-524C-B5B9-79AD9B63B269}" type="datetimeFigureOut">
              <a:rPr lang="en-VN" smtClean="0"/>
              <a:t>02/10/2025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3E71F-FDF2-BF41-A717-1309E8BD656A}" type="slidenum">
              <a:rPr lang="en-VN" smtClean="0"/>
              <a:t>‹#›</a:t>
            </a:fld>
            <a:endParaRPr lang="en-VN"/>
          </a:p>
        </p:txBody>
      </p:sp>
    </p:spTree>
    <p:extLst>
      <p:ext uri="{BB962C8B-B14F-4D97-AF65-F5344CB8AC3E}">
        <p14:creationId xmlns:p14="http://schemas.microsoft.com/office/powerpoint/2010/main" val="3160371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DC6C-AD6B-2C45-8971-79DF5D13E70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VN"/>
          </a:p>
        </p:txBody>
      </p:sp>
      <p:sp>
        <p:nvSpPr>
          <p:cNvPr id="3" name="Subtitle 2">
            <a:extLst>
              <a:ext uri="{FF2B5EF4-FFF2-40B4-BE49-F238E27FC236}">
                <a16:creationId xmlns:a16="http://schemas.microsoft.com/office/drawing/2014/main" id="{9753E13B-F709-C844-92D9-DA94AE8E878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038E9E9C-BEF8-AD4F-A451-0BA85927D0D6}"/>
              </a:ext>
            </a:extLst>
          </p:cNvPr>
          <p:cNvSpPr>
            <a:spLocks noGrp="1"/>
          </p:cNvSpPr>
          <p:nvPr>
            <p:ph type="dt" sz="half" idx="10"/>
          </p:nvPr>
        </p:nvSpPr>
        <p:spPr/>
        <p:txBody>
          <a:bodyPr/>
          <a:lstStyle/>
          <a:p>
            <a:fld id="{3977069B-D26C-407B-B587-35C0B345E232}" type="datetimeFigureOut">
              <a:rPr lang="en-US" smtClean="0"/>
              <a:t>2/10/2025</a:t>
            </a:fld>
            <a:endParaRPr lang="en-US"/>
          </a:p>
        </p:txBody>
      </p:sp>
      <p:sp>
        <p:nvSpPr>
          <p:cNvPr id="5" name="Footer Placeholder 4">
            <a:extLst>
              <a:ext uri="{FF2B5EF4-FFF2-40B4-BE49-F238E27FC236}">
                <a16:creationId xmlns:a16="http://schemas.microsoft.com/office/drawing/2014/main" id="{9FCDA77B-3D94-8747-898C-57C3B9B15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21B69-1C9E-8946-A40F-D0388820B15D}"/>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1615124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09996-A578-3C41-80C6-BFAFCB087B67}"/>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353B4E1E-DE8C-094D-ACD5-39E890676F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5A2AC05-FE02-684A-AD0B-6AABB9A59995}"/>
              </a:ext>
            </a:extLst>
          </p:cNvPr>
          <p:cNvSpPr>
            <a:spLocks noGrp="1"/>
          </p:cNvSpPr>
          <p:nvPr>
            <p:ph type="dt" sz="half" idx="10"/>
          </p:nvPr>
        </p:nvSpPr>
        <p:spPr/>
        <p:txBody>
          <a:bodyPr/>
          <a:lstStyle/>
          <a:p>
            <a:fld id="{3977069B-D26C-407B-B587-35C0B345E232}" type="datetimeFigureOut">
              <a:rPr lang="en-US" smtClean="0"/>
              <a:t>2/10/2025</a:t>
            </a:fld>
            <a:endParaRPr lang="en-US"/>
          </a:p>
        </p:txBody>
      </p:sp>
      <p:sp>
        <p:nvSpPr>
          <p:cNvPr id="5" name="Footer Placeholder 4">
            <a:extLst>
              <a:ext uri="{FF2B5EF4-FFF2-40B4-BE49-F238E27FC236}">
                <a16:creationId xmlns:a16="http://schemas.microsoft.com/office/drawing/2014/main" id="{1DA969A0-0157-9D4F-8450-821B15F794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CA7EC3-8067-1A44-8F6A-9D26E45DC5D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093484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805449-3579-1849-9569-DF0670BEE6FD}"/>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BDFF472E-49C0-FE47-90F8-262882022753}"/>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F35137E7-1F85-9F49-B3A8-474BD4C4D32A}"/>
              </a:ext>
            </a:extLst>
          </p:cNvPr>
          <p:cNvSpPr>
            <a:spLocks noGrp="1"/>
          </p:cNvSpPr>
          <p:nvPr>
            <p:ph type="dt" sz="half" idx="10"/>
          </p:nvPr>
        </p:nvSpPr>
        <p:spPr/>
        <p:txBody>
          <a:bodyPr/>
          <a:lstStyle/>
          <a:p>
            <a:fld id="{3977069B-D26C-407B-B587-35C0B345E232}" type="datetimeFigureOut">
              <a:rPr lang="en-US" smtClean="0"/>
              <a:t>2/10/2025</a:t>
            </a:fld>
            <a:endParaRPr lang="en-US"/>
          </a:p>
        </p:txBody>
      </p:sp>
      <p:sp>
        <p:nvSpPr>
          <p:cNvPr id="5" name="Footer Placeholder 4">
            <a:extLst>
              <a:ext uri="{FF2B5EF4-FFF2-40B4-BE49-F238E27FC236}">
                <a16:creationId xmlns:a16="http://schemas.microsoft.com/office/drawing/2014/main" id="{DB6C90DD-66F3-AA4A-8C78-342F02E626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A9819-5A76-6946-A61F-60B5AF0E30BC}"/>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2135193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59F37-5B05-CE4E-886B-D4E9BE0B038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F97FD51-6563-E640-82CD-404DBF9973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D809F95-E201-9B43-8E3D-D1019FD22924}"/>
              </a:ext>
            </a:extLst>
          </p:cNvPr>
          <p:cNvSpPr>
            <a:spLocks noGrp="1"/>
          </p:cNvSpPr>
          <p:nvPr>
            <p:ph type="dt" sz="half" idx="10"/>
          </p:nvPr>
        </p:nvSpPr>
        <p:spPr/>
        <p:txBody>
          <a:bodyPr/>
          <a:lstStyle/>
          <a:p>
            <a:fld id="{3977069B-D26C-407B-B587-35C0B345E232}" type="datetimeFigureOut">
              <a:rPr lang="en-US" smtClean="0"/>
              <a:t>2/10/2025</a:t>
            </a:fld>
            <a:endParaRPr lang="en-US"/>
          </a:p>
        </p:txBody>
      </p:sp>
      <p:sp>
        <p:nvSpPr>
          <p:cNvPr id="5" name="Footer Placeholder 4">
            <a:extLst>
              <a:ext uri="{FF2B5EF4-FFF2-40B4-BE49-F238E27FC236}">
                <a16:creationId xmlns:a16="http://schemas.microsoft.com/office/drawing/2014/main" id="{CCF8BA3B-3575-F14F-B551-73432BFA2F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88684C-6C15-0D45-87C5-DCB6CEEAB36A}"/>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1485682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CD9C3-FC04-0F4E-860B-659D747F5C9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8B39937A-26AA-DF49-993F-BF178ACBE9B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4117C-6E55-5246-BC0A-829C64AA734B}"/>
              </a:ext>
            </a:extLst>
          </p:cNvPr>
          <p:cNvSpPr>
            <a:spLocks noGrp="1"/>
          </p:cNvSpPr>
          <p:nvPr>
            <p:ph type="dt" sz="half" idx="10"/>
          </p:nvPr>
        </p:nvSpPr>
        <p:spPr/>
        <p:txBody>
          <a:bodyPr/>
          <a:lstStyle/>
          <a:p>
            <a:fld id="{3977069B-D26C-407B-B587-35C0B345E232}" type="datetimeFigureOut">
              <a:rPr lang="en-US" smtClean="0"/>
              <a:t>2/10/2025</a:t>
            </a:fld>
            <a:endParaRPr lang="en-US"/>
          </a:p>
        </p:txBody>
      </p:sp>
      <p:sp>
        <p:nvSpPr>
          <p:cNvPr id="5" name="Footer Placeholder 4">
            <a:extLst>
              <a:ext uri="{FF2B5EF4-FFF2-40B4-BE49-F238E27FC236}">
                <a16:creationId xmlns:a16="http://schemas.microsoft.com/office/drawing/2014/main" id="{5BD670E9-666D-7E49-82B7-6C65840E8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110705-0466-EE4E-A392-59AC35A6734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1381082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8FC0-9B27-DC48-B6EE-67FCC11F540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D9F7390-F8FB-F945-8F71-3542E87239E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FD49117C-0FC1-FB45-819D-0BE455504D1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F6D443FD-2F74-7F4A-8E0F-D9B0C9D0823D}"/>
              </a:ext>
            </a:extLst>
          </p:cNvPr>
          <p:cNvSpPr>
            <a:spLocks noGrp="1"/>
          </p:cNvSpPr>
          <p:nvPr>
            <p:ph type="dt" sz="half" idx="10"/>
          </p:nvPr>
        </p:nvSpPr>
        <p:spPr/>
        <p:txBody>
          <a:bodyPr/>
          <a:lstStyle/>
          <a:p>
            <a:fld id="{3977069B-D26C-407B-B587-35C0B345E232}" type="datetimeFigureOut">
              <a:rPr lang="en-US" smtClean="0"/>
              <a:t>2/10/2025</a:t>
            </a:fld>
            <a:endParaRPr lang="en-US"/>
          </a:p>
        </p:txBody>
      </p:sp>
      <p:sp>
        <p:nvSpPr>
          <p:cNvPr id="6" name="Footer Placeholder 5">
            <a:extLst>
              <a:ext uri="{FF2B5EF4-FFF2-40B4-BE49-F238E27FC236}">
                <a16:creationId xmlns:a16="http://schemas.microsoft.com/office/drawing/2014/main" id="{76DE3485-313D-3045-887E-BF9C4E60F1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B31719-6BFF-6948-AFB3-D9FD896B37B9}"/>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22981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5FE3-10FB-2741-9368-D9C90BAAA45F}"/>
              </a:ext>
            </a:extLst>
          </p:cNvPr>
          <p:cNvSpPr>
            <a:spLocks noGrp="1"/>
          </p:cNvSpPr>
          <p:nvPr>
            <p:ph type="title"/>
          </p:nvPr>
        </p:nvSpPr>
        <p:spPr>
          <a:xfrm>
            <a:off x="629841" y="273844"/>
            <a:ext cx="7886700" cy="994172"/>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A1D3454-3A42-114F-BFFA-5B5064B7773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5217C07-EC7D-284A-BBB8-F79DC8DE65E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AEBD56D-018A-784A-912E-52FA8585B2D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14AE96C-8B85-044A-A327-6E620100D5B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D1B016B0-1B07-4E42-A195-0E087483CA90}"/>
              </a:ext>
            </a:extLst>
          </p:cNvPr>
          <p:cNvSpPr>
            <a:spLocks noGrp="1"/>
          </p:cNvSpPr>
          <p:nvPr>
            <p:ph type="dt" sz="half" idx="10"/>
          </p:nvPr>
        </p:nvSpPr>
        <p:spPr/>
        <p:txBody>
          <a:bodyPr/>
          <a:lstStyle/>
          <a:p>
            <a:fld id="{3977069B-D26C-407B-B587-35C0B345E232}" type="datetimeFigureOut">
              <a:rPr lang="en-US" smtClean="0"/>
              <a:t>2/10/2025</a:t>
            </a:fld>
            <a:endParaRPr lang="en-US"/>
          </a:p>
        </p:txBody>
      </p:sp>
      <p:sp>
        <p:nvSpPr>
          <p:cNvPr id="8" name="Footer Placeholder 7">
            <a:extLst>
              <a:ext uri="{FF2B5EF4-FFF2-40B4-BE49-F238E27FC236}">
                <a16:creationId xmlns:a16="http://schemas.microsoft.com/office/drawing/2014/main" id="{D74DE4A6-9F89-0040-AA71-CB0A4DA914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8CA52A-95C1-B94A-B224-96B0D653C5F7}"/>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2081992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C28C2-44AE-0B4A-B238-F70E2CBFD4DB}"/>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69149593-D80B-9945-9C2E-2881D53E9710}"/>
              </a:ext>
            </a:extLst>
          </p:cNvPr>
          <p:cNvSpPr>
            <a:spLocks noGrp="1"/>
          </p:cNvSpPr>
          <p:nvPr>
            <p:ph type="dt" sz="half" idx="10"/>
          </p:nvPr>
        </p:nvSpPr>
        <p:spPr/>
        <p:txBody>
          <a:bodyPr/>
          <a:lstStyle/>
          <a:p>
            <a:fld id="{3977069B-D26C-407B-B587-35C0B345E232}" type="datetimeFigureOut">
              <a:rPr lang="en-US" smtClean="0"/>
              <a:t>2/10/2025</a:t>
            </a:fld>
            <a:endParaRPr lang="en-US"/>
          </a:p>
        </p:txBody>
      </p:sp>
      <p:sp>
        <p:nvSpPr>
          <p:cNvPr id="4" name="Footer Placeholder 3">
            <a:extLst>
              <a:ext uri="{FF2B5EF4-FFF2-40B4-BE49-F238E27FC236}">
                <a16:creationId xmlns:a16="http://schemas.microsoft.com/office/drawing/2014/main" id="{9E04545B-3418-EF44-9135-6CED7E0F28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EC5CEC-F096-294E-A554-35018B92461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27088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DE2BA8-0417-E14F-A281-491C3485ED68}"/>
              </a:ext>
            </a:extLst>
          </p:cNvPr>
          <p:cNvSpPr>
            <a:spLocks noGrp="1"/>
          </p:cNvSpPr>
          <p:nvPr>
            <p:ph type="dt" sz="half" idx="10"/>
          </p:nvPr>
        </p:nvSpPr>
        <p:spPr/>
        <p:txBody>
          <a:bodyPr/>
          <a:lstStyle/>
          <a:p>
            <a:fld id="{3977069B-D26C-407B-B587-35C0B345E232}" type="datetimeFigureOut">
              <a:rPr lang="en-US" smtClean="0"/>
              <a:t>2/10/2025</a:t>
            </a:fld>
            <a:endParaRPr lang="en-US"/>
          </a:p>
        </p:txBody>
      </p:sp>
      <p:sp>
        <p:nvSpPr>
          <p:cNvPr id="3" name="Footer Placeholder 2">
            <a:extLst>
              <a:ext uri="{FF2B5EF4-FFF2-40B4-BE49-F238E27FC236}">
                <a16:creationId xmlns:a16="http://schemas.microsoft.com/office/drawing/2014/main" id="{188BC437-6F2A-6E4D-9F81-BD853B6F9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5CB9F0-D666-504E-A093-3277A6907F0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821385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D0E67-2422-834D-8E9B-B8C584EF54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9CE3B700-61E4-A546-983F-57E1EA9E0D1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E933410C-BBA7-9E44-B4A0-CB3A15A93DB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A0A05BF-95C6-FB40-AB36-199C38695613}"/>
              </a:ext>
            </a:extLst>
          </p:cNvPr>
          <p:cNvSpPr>
            <a:spLocks noGrp="1"/>
          </p:cNvSpPr>
          <p:nvPr>
            <p:ph type="dt" sz="half" idx="10"/>
          </p:nvPr>
        </p:nvSpPr>
        <p:spPr/>
        <p:txBody>
          <a:bodyPr/>
          <a:lstStyle/>
          <a:p>
            <a:fld id="{3977069B-D26C-407B-B587-35C0B345E232}" type="datetimeFigureOut">
              <a:rPr lang="en-US" smtClean="0"/>
              <a:t>2/10/2025</a:t>
            </a:fld>
            <a:endParaRPr lang="en-US"/>
          </a:p>
        </p:txBody>
      </p:sp>
      <p:sp>
        <p:nvSpPr>
          <p:cNvPr id="6" name="Footer Placeholder 5">
            <a:extLst>
              <a:ext uri="{FF2B5EF4-FFF2-40B4-BE49-F238E27FC236}">
                <a16:creationId xmlns:a16="http://schemas.microsoft.com/office/drawing/2014/main" id="{BDAC3E2E-6C5C-0643-93FE-A5FF3F22C9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FD17FF-0945-8245-8931-C542CA72B760}"/>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799632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5EDF-4008-5448-8B92-4802BEF18B7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6BE9A487-A94A-DB40-ADC6-6903CD25579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VN"/>
          </a:p>
        </p:txBody>
      </p:sp>
      <p:sp>
        <p:nvSpPr>
          <p:cNvPr id="4" name="Text Placeholder 3">
            <a:extLst>
              <a:ext uri="{FF2B5EF4-FFF2-40B4-BE49-F238E27FC236}">
                <a16:creationId xmlns:a16="http://schemas.microsoft.com/office/drawing/2014/main" id="{D3459E83-194C-0841-9600-2A700637B71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39642BB-1E49-5949-A129-FDD9BA0693A3}"/>
              </a:ext>
            </a:extLst>
          </p:cNvPr>
          <p:cNvSpPr>
            <a:spLocks noGrp="1"/>
          </p:cNvSpPr>
          <p:nvPr>
            <p:ph type="dt" sz="half" idx="10"/>
          </p:nvPr>
        </p:nvSpPr>
        <p:spPr/>
        <p:txBody>
          <a:bodyPr/>
          <a:lstStyle/>
          <a:p>
            <a:fld id="{3977069B-D26C-407B-B587-35C0B345E232}" type="datetimeFigureOut">
              <a:rPr lang="en-US" smtClean="0"/>
              <a:t>2/10/2025</a:t>
            </a:fld>
            <a:endParaRPr lang="en-US"/>
          </a:p>
        </p:txBody>
      </p:sp>
      <p:sp>
        <p:nvSpPr>
          <p:cNvPr id="6" name="Footer Placeholder 5">
            <a:extLst>
              <a:ext uri="{FF2B5EF4-FFF2-40B4-BE49-F238E27FC236}">
                <a16:creationId xmlns:a16="http://schemas.microsoft.com/office/drawing/2014/main" id="{1FDE8B77-D4F2-6F4F-A4A0-73AF8D6C17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968-17A9-6043-B157-EB2C47F3479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432823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42CC63-9A1F-B84C-916B-A9B3E12AFB2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FCD6CE7F-DF76-FB41-9D40-D91B16993EA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9458BF4-EA2E-2F46-A197-F7B46BCDBDF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977069B-D26C-407B-B587-35C0B345E232}" type="datetimeFigureOut">
              <a:rPr lang="en-US" smtClean="0"/>
              <a:t>2/10/2025</a:t>
            </a:fld>
            <a:endParaRPr lang="en-US"/>
          </a:p>
        </p:txBody>
      </p:sp>
      <p:sp>
        <p:nvSpPr>
          <p:cNvPr id="5" name="Footer Placeholder 4">
            <a:extLst>
              <a:ext uri="{FF2B5EF4-FFF2-40B4-BE49-F238E27FC236}">
                <a16:creationId xmlns:a16="http://schemas.microsoft.com/office/drawing/2014/main" id="{B8392F01-4B5B-0F48-951F-578011FB9CA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AA743D-F93C-0143-B4FB-53F00E09B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3B9E969-10F7-44EC-8ADF-E93DAA8B7570}" type="slidenum">
              <a:rPr lang="en-US" smtClean="0"/>
              <a:t>‹#›</a:t>
            </a:fld>
            <a:endParaRPr lang="en-US"/>
          </a:p>
        </p:txBody>
      </p:sp>
    </p:spTree>
    <p:extLst>
      <p:ext uri="{BB962C8B-B14F-4D97-AF65-F5344CB8AC3E}">
        <p14:creationId xmlns:p14="http://schemas.microsoft.com/office/powerpoint/2010/main" val="21075458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93177" y="3775331"/>
            <a:ext cx="3331618" cy="400110"/>
          </a:xfrm>
          <a:prstGeom prst="rect">
            <a:avLst/>
          </a:prstGeom>
          <a:noFill/>
        </p:spPr>
        <p:txBody>
          <a:bodyPr wrap="none" rtlCol="0">
            <a:spAutoFit/>
          </a:bodyPr>
          <a:lstStyle/>
          <a:p>
            <a:r>
              <a:rPr lang="en-US" sz="2000" b="1" dirty="0">
                <a:solidFill>
                  <a:srgbClr val="C00000"/>
                </a:solidFill>
                <a:latin typeface="Arial" panose="020B0604020202020204" pitchFamily="34" charset="0"/>
                <a:ea typeface="VL Abraham Lincoln" pitchFamily="50" charset="0"/>
                <a:cs typeface="Arial" panose="020B0604020202020204" pitchFamily="34" charset="0"/>
              </a:rPr>
              <a:t>GV: ………………………….</a:t>
            </a:r>
          </a:p>
        </p:txBody>
      </p:sp>
      <p:sp>
        <p:nvSpPr>
          <p:cNvPr id="9" name="TextBox 8"/>
          <p:cNvSpPr txBox="1"/>
          <p:nvPr/>
        </p:nvSpPr>
        <p:spPr>
          <a:xfrm>
            <a:off x="1879322" y="4076640"/>
            <a:ext cx="3607078" cy="400110"/>
          </a:xfrm>
          <a:prstGeom prst="rect">
            <a:avLst/>
          </a:prstGeom>
          <a:noFill/>
        </p:spPr>
        <p:txBody>
          <a:bodyPr wrap="none" rtlCol="0">
            <a:spAutoFit/>
          </a:bodyPr>
          <a:lstStyle/>
          <a:p>
            <a:r>
              <a:rPr lang="en-US" sz="2000" b="1" dirty="0">
                <a:solidFill>
                  <a:srgbClr val="C00000"/>
                </a:solidFill>
                <a:latin typeface="Arial" panose="020B0604020202020204" pitchFamily="34" charset="0"/>
                <a:ea typeface="VL Abraham Lincoln" pitchFamily="50" charset="0"/>
                <a:cs typeface="Arial" panose="020B0604020202020204" pitchFamily="34" charset="0"/>
              </a:rPr>
              <a:t>TRƯỜNG ……………………..</a:t>
            </a:r>
          </a:p>
        </p:txBody>
      </p:sp>
      <p:sp>
        <p:nvSpPr>
          <p:cNvPr id="10" name="Rectangle 9"/>
          <p:cNvSpPr/>
          <p:nvPr/>
        </p:nvSpPr>
        <p:spPr>
          <a:xfrm flipV="1">
            <a:off x="0" y="3333753"/>
            <a:ext cx="7086601"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1" name="Rectangle 10"/>
          <p:cNvSpPr/>
          <p:nvPr/>
        </p:nvSpPr>
        <p:spPr>
          <a:xfrm flipV="1">
            <a:off x="1524000" y="3440431"/>
            <a:ext cx="7620000"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2" name="Picture 1"/>
          <p:cNvPicPr>
            <a:picLocks noChangeAspect="1"/>
          </p:cNvPicPr>
          <p:nvPr/>
        </p:nvPicPr>
        <p:blipFill rotWithShape="1">
          <a:blip r:embed="rId2"/>
          <a:srcRect l="35726" t="35344" r="20351" b="38614"/>
          <a:stretch/>
        </p:blipFill>
        <p:spPr>
          <a:xfrm>
            <a:off x="624786" y="597369"/>
            <a:ext cx="7893050" cy="2631017"/>
          </a:xfrm>
          <a:prstGeom prst="rect">
            <a:avLst/>
          </a:prstGeom>
          <a:solidFill>
            <a:schemeClr val="tx1"/>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9567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1" y="133350"/>
            <a:ext cx="9300713" cy="6096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p:cNvSpPr txBox="1"/>
          <p:nvPr/>
        </p:nvSpPr>
        <p:spPr>
          <a:xfrm>
            <a:off x="609600" y="216753"/>
            <a:ext cx="8839201" cy="461665"/>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2. CÁCH THIẾT KẾ MÔ HÌNH SÂN KHẤU RỐI DÂY</a:t>
            </a:r>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460375" y="1682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1295400" y="1428750"/>
            <a:ext cx="6978192" cy="1384995"/>
          </a:xfrm>
          <a:prstGeom prst="rect">
            <a:avLst/>
          </a:prstGeom>
          <a:noFill/>
        </p:spPr>
        <p:txBody>
          <a:bodyPr wrap="none" rtlCol="0">
            <a:spAutoFit/>
          </a:bodyPr>
          <a:lstStyle/>
          <a:p>
            <a:r>
              <a:rPr lang="en-US" sz="2800" b="1" dirty="0" err="1">
                <a:solidFill>
                  <a:srgbClr val="800000"/>
                </a:solidFill>
                <a:latin typeface="Arial" pitchFamily="34" charset="0"/>
                <a:cs typeface="Arial" pitchFamily="34" charset="0"/>
              </a:rPr>
              <a:t>Em</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hãy</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quan</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sát</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và</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chỉ</a:t>
            </a:r>
            <a:r>
              <a:rPr lang="en-US" sz="2800" b="1" dirty="0">
                <a:solidFill>
                  <a:srgbClr val="800000"/>
                </a:solidFill>
                <a:latin typeface="Arial" pitchFamily="34" charset="0"/>
                <a:cs typeface="Arial" pitchFamily="34" charset="0"/>
              </a:rPr>
              <a:t> ra </a:t>
            </a:r>
            <a:r>
              <a:rPr lang="en-US" sz="2800" b="1" dirty="0" err="1">
                <a:solidFill>
                  <a:srgbClr val="800000"/>
                </a:solidFill>
                <a:latin typeface="Arial" pitchFamily="34" charset="0"/>
                <a:cs typeface="Arial" pitchFamily="34" charset="0"/>
              </a:rPr>
              <a:t>cách</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thiết</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kế</a:t>
            </a:r>
            <a:r>
              <a:rPr lang="en-US" sz="2800" b="1" dirty="0">
                <a:solidFill>
                  <a:srgbClr val="800000"/>
                </a:solidFill>
                <a:latin typeface="Arial" pitchFamily="34" charset="0"/>
                <a:cs typeface="Arial" pitchFamily="34" charset="0"/>
              </a:rPr>
              <a:t> </a:t>
            </a:r>
          </a:p>
          <a:p>
            <a:r>
              <a:rPr lang="en-US" sz="2800" b="1" dirty="0" err="1">
                <a:solidFill>
                  <a:srgbClr val="800000"/>
                </a:solidFill>
                <a:latin typeface="Arial" pitchFamily="34" charset="0"/>
                <a:cs typeface="Arial" pitchFamily="34" charset="0"/>
              </a:rPr>
              <a:t>mô</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hình</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và</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trang</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trí</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sân</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khấu</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biểu</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diễn</a:t>
            </a:r>
            <a:r>
              <a:rPr lang="en-US" sz="2800" b="1" dirty="0">
                <a:solidFill>
                  <a:srgbClr val="800000"/>
                </a:solidFill>
                <a:latin typeface="Arial" pitchFamily="34" charset="0"/>
                <a:cs typeface="Arial" pitchFamily="34" charset="0"/>
              </a:rPr>
              <a:t> </a:t>
            </a:r>
          </a:p>
          <a:p>
            <a:r>
              <a:rPr lang="en-US" sz="2800" b="1" dirty="0" err="1">
                <a:solidFill>
                  <a:srgbClr val="800000"/>
                </a:solidFill>
                <a:latin typeface="Arial" pitchFamily="34" charset="0"/>
                <a:cs typeface="Arial" pitchFamily="34" charset="0"/>
              </a:rPr>
              <a:t>rối</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dây</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theo</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gợi</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ý</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sau</a:t>
            </a:r>
            <a:r>
              <a:rPr lang="en-US" sz="2800" b="1" dirty="0">
                <a:solidFill>
                  <a:srgbClr val="800000"/>
                </a:solidFill>
                <a:latin typeface="Arial" pitchFamily="34" charset="0"/>
                <a:cs typeface="Arial" pitchFamily="34" charset="0"/>
              </a:rPr>
              <a:t>:</a:t>
            </a:r>
          </a:p>
        </p:txBody>
      </p:sp>
    </p:spTree>
    <p:extLst>
      <p:ext uri="{BB962C8B-B14F-4D97-AF65-F5344CB8AC3E}">
        <p14:creationId xmlns:p14="http://schemas.microsoft.com/office/powerpoint/2010/main" val="309803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914400" y="1663807"/>
            <a:ext cx="3899766" cy="1384995"/>
          </a:xfrm>
          <a:prstGeom prst="rect">
            <a:avLst/>
          </a:prstGeom>
          <a:noFill/>
        </p:spPr>
        <p:txBody>
          <a:bodyPr wrap="square" rtlCol="0">
            <a:spAutoFit/>
          </a:bodyPr>
          <a:lstStyle/>
          <a:p>
            <a:r>
              <a:rPr lang="en-US" sz="2800" dirty="0">
                <a:solidFill>
                  <a:srgbClr val="C00000"/>
                </a:solidFill>
                <a:latin typeface="Arial" pitchFamily="34" charset="0"/>
                <a:cs typeface="Arial" pitchFamily="34" charset="0"/>
              </a:rPr>
              <a:t>1. </a:t>
            </a:r>
            <a:r>
              <a:rPr lang="en-US" sz="2800" dirty="0" err="1">
                <a:solidFill>
                  <a:srgbClr val="C00000"/>
                </a:solidFill>
                <a:latin typeface="Arial" pitchFamily="34" charset="0"/>
                <a:cs typeface="Arial" pitchFamily="34" charset="0"/>
              </a:rPr>
              <a:t>Lựa</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chọn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vật</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liệu</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phù</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hợp</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tạo</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khung</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mô</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hình</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sân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khấu</a:t>
            </a:r>
            <a:r>
              <a:rPr lang="en-US" sz="2800" dirty="0">
                <a:solidFill>
                  <a:srgbClr val="C00000"/>
                </a:solidFill>
                <a:latin typeface="Arial" pitchFamily="34" charset="0"/>
                <a:cs typeface="Arial" pitchFamily="34" charset="0"/>
              </a:rPr>
              <a:t>.</a:t>
            </a:r>
            <a:endParaRPr lang="vi-VN" sz="2800" dirty="0">
              <a:solidFill>
                <a:srgbClr val="C00000"/>
              </a:solidFill>
              <a:latin typeface="Arial" pitchFamily="34" charset="0"/>
              <a:cs typeface="Arial" pitchFamily="34" charset="0"/>
            </a:endParaRPr>
          </a:p>
        </p:txBody>
      </p:sp>
      <p:pic>
        <p:nvPicPr>
          <p:cNvPr id="6" name="Picture 1" descr="page45image2132820384">
            <a:extLst>
              <a:ext uri="{FF2B5EF4-FFF2-40B4-BE49-F238E27FC236}">
                <a16:creationId xmlns:a16="http://schemas.microsoft.com/office/drawing/2014/main" id="{512740F8-C57C-5F44-BDDE-255F1B5F2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3299" y="1123950"/>
            <a:ext cx="339028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58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467472" y="2343150"/>
            <a:ext cx="4616739" cy="1384995"/>
          </a:xfrm>
          <a:prstGeom prst="rect">
            <a:avLst/>
          </a:prstGeom>
          <a:noFill/>
        </p:spPr>
        <p:txBody>
          <a:bodyPr wrap="square" rtlCol="0">
            <a:spAutoFit/>
          </a:bodyPr>
          <a:lstStyle/>
          <a:p>
            <a:r>
              <a:rPr lang="en-US" sz="2800" dirty="0">
                <a:solidFill>
                  <a:srgbClr val="C00000"/>
                </a:solidFill>
                <a:latin typeface="Arial" pitchFamily="34" charset="0"/>
                <a:cs typeface="Arial" pitchFamily="34" charset="0"/>
              </a:rPr>
              <a:t>2. </a:t>
            </a:r>
            <a:r>
              <a:rPr lang="en-US" sz="2800" dirty="0" err="1">
                <a:solidFill>
                  <a:srgbClr val="800000"/>
                </a:solidFill>
                <a:latin typeface="Arial" panose="020B0604020202020204" pitchFamily="34" charset="0"/>
                <a:cs typeface="Arial" panose="020B0604020202020204" pitchFamily="34" charset="0"/>
              </a:rPr>
              <a:t>Tạo</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cảnh</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vật</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cho</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mô</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hình</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sân</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khấu</a:t>
            </a:r>
            <a:r>
              <a:rPr lang="en-US" sz="2800" dirty="0">
                <a:solidFill>
                  <a:srgbClr val="800000"/>
                </a:solidFill>
                <a:latin typeface="Arial" panose="020B0604020202020204" pitchFamily="34" charset="0"/>
                <a:cs typeface="Arial" panose="020B0604020202020204" pitchFamily="34" charset="0"/>
              </a:rPr>
              <a:t>.</a:t>
            </a:r>
          </a:p>
          <a:p>
            <a:r>
              <a:rPr lang="en-US" sz="2800" dirty="0">
                <a:solidFill>
                  <a:srgbClr val="C00000"/>
                </a:solidFill>
                <a:latin typeface="Arial" pitchFamily="34" charset="0"/>
                <a:cs typeface="Arial" pitchFamily="34" charset="0"/>
              </a:rPr>
              <a:t> </a:t>
            </a:r>
            <a:endParaRPr lang="vi-VN" sz="2800" dirty="0">
              <a:solidFill>
                <a:srgbClr val="C00000"/>
              </a:solidFill>
              <a:latin typeface="Arial" pitchFamily="34" charset="0"/>
              <a:cs typeface="Arial" pitchFamily="34" charset="0"/>
            </a:endParaRPr>
          </a:p>
        </p:txBody>
      </p:sp>
      <p:pic>
        <p:nvPicPr>
          <p:cNvPr id="8" name="Picture 3" descr="page45image2132827456">
            <a:extLst>
              <a:ext uri="{FF2B5EF4-FFF2-40B4-BE49-F238E27FC236}">
                <a16:creationId xmlns:a16="http://schemas.microsoft.com/office/drawing/2014/main" id="{FF77AC5C-20B3-BB4B-9D59-6C1F1646D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73015"/>
            <a:ext cx="1805161" cy="26958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ge45image2132824128">
            <a:extLst>
              <a:ext uri="{FF2B5EF4-FFF2-40B4-BE49-F238E27FC236}">
                <a16:creationId xmlns:a16="http://schemas.microsoft.com/office/drawing/2014/main" id="{6497E416-9702-2246-B554-E1A2F9A54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165" y="1924034"/>
            <a:ext cx="1907722" cy="20193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page45image2132820800">
            <a:extLst>
              <a:ext uri="{FF2B5EF4-FFF2-40B4-BE49-F238E27FC236}">
                <a16:creationId xmlns:a16="http://schemas.microsoft.com/office/drawing/2014/main" id="{7535876A-3180-E148-BCE1-A77898B607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3165" y="820499"/>
            <a:ext cx="1549840" cy="85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0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914399" y="2266950"/>
            <a:ext cx="3581401" cy="1384995"/>
          </a:xfrm>
          <a:prstGeom prst="rect">
            <a:avLst/>
          </a:prstGeom>
          <a:noFill/>
        </p:spPr>
        <p:txBody>
          <a:bodyPr wrap="square" rtlCol="0">
            <a:spAutoFit/>
          </a:bodyPr>
          <a:lstStyle/>
          <a:p>
            <a:pPr algn="just"/>
            <a:r>
              <a:rPr lang="en-US" sz="2800" dirty="0">
                <a:solidFill>
                  <a:srgbClr val="C00000"/>
                </a:solidFill>
                <a:latin typeface="Arial" pitchFamily="34" charset="0"/>
                <a:cs typeface="Arial" pitchFamily="34" charset="0"/>
              </a:rPr>
              <a:t>3. </a:t>
            </a:r>
            <a:r>
              <a:rPr lang="en-US" sz="2800" dirty="0" err="1">
                <a:solidFill>
                  <a:srgbClr val="C00000"/>
                </a:solidFill>
                <a:latin typeface="Arial" pitchFamily="34" charset="0"/>
                <a:cs typeface="Arial" pitchFamily="34" charset="0"/>
              </a:rPr>
              <a:t>Vẽ</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màu</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trang</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trí</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cho</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cảnh</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vật</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mô</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hình</a:t>
            </a:r>
            <a:endParaRPr lang="en-US" sz="2800" dirty="0">
              <a:solidFill>
                <a:srgbClr val="C00000"/>
              </a:solidFill>
              <a:latin typeface="Arial" pitchFamily="34" charset="0"/>
              <a:cs typeface="Arial" pitchFamily="34" charset="0"/>
            </a:endParaRPr>
          </a:p>
        </p:txBody>
      </p:sp>
      <p:pic>
        <p:nvPicPr>
          <p:cNvPr id="7" name="Picture 12" descr="page45image2132821632">
            <a:extLst>
              <a:ext uri="{FF2B5EF4-FFF2-40B4-BE49-F238E27FC236}">
                <a16:creationId xmlns:a16="http://schemas.microsoft.com/office/drawing/2014/main" id="{72A969F2-1995-2041-9496-C075988DC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3851" y="2650511"/>
            <a:ext cx="2765750" cy="2111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page45image2132820176">
            <a:extLst>
              <a:ext uri="{FF2B5EF4-FFF2-40B4-BE49-F238E27FC236}">
                <a16:creationId xmlns:a16="http://schemas.microsoft.com/office/drawing/2014/main" id="{AFF444E4-69AD-AB42-BFCA-B0D13CD998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7034" y="708810"/>
            <a:ext cx="1267543" cy="18475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page45image36653248">
            <a:extLst>
              <a:ext uri="{FF2B5EF4-FFF2-40B4-BE49-F238E27FC236}">
                <a16:creationId xmlns:a16="http://schemas.microsoft.com/office/drawing/2014/main" id="{5ADD6CE3-2135-DB42-ACC6-961CD1F08C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4577" y="1017982"/>
            <a:ext cx="1308052" cy="13849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page45image36661536">
            <a:extLst>
              <a:ext uri="{FF2B5EF4-FFF2-40B4-BE49-F238E27FC236}">
                <a16:creationId xmlns:a16="http://schemas.microsoft.com/office/drawing/2014/main" id="{A8DB82A0-72BB-3B4D-96F8-9BDF3C0E3D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901" y="372813"/>
            <a:ext cx="1108792" cy="67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27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914400" y="1581150"/>
            <a:ext cx="3327400" cy="1815882"/>
          </a:xfrm>
          <a:prstGeom prst="rect">
            <a:avLst/>
          </a:prstGeom>
          <a:noFill/>
        </p:spPr>
        <p:txBody>
          <a:bodyPr wrap="square" rtlCol="0">
            <a:spAutoFit/>
          </a:bodyPr>
          <a:lstStyle/>
          <a:p>
            <a:pPr algn="just"/>
            <a:r>
              <a:rPr lang="en-US" sz="2800" dirty="0">
                <a:solidFill>
                  <a:srgbClr val="C00000"/>
                </a:solidFill>
                <a:latin typeface="Arial" pitchFamily="34" charset="0"/>
                <a:cs typeface="Arial" pitchFamily="34" charset="0"/>
              </a:rPr>
              <a:t>4. </a:t>
            </a:r>
            <a:r>
              <a:rPr lang="en-US" sz="2800" dirty="0" err="1">
                <a:solidFill>
                  <a:srgbClr val="800000"/>
                </a:solidFill>
                <a:latin typeface="Arial" panose="020B0604020202020204" pitchFamily="34" charset="0"/>
                <a:cs typeface="Arial" panose="020B0604020202020204" pitchFamily="34" charset="0"/>
              </a:rPr>
              <a:t>Sắp</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xếp</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và</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hoàn</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thiện</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bối</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cảnh</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sân</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khấu</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biểu</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diễn</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rối</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dây</a:t>
            </a:r>
            <a:endParaRPr lang="vi-VN" sz="2800" dirty="0">
              <a:solidFill>
                <a:srgbClr val="C00000"/>
              </a:solidFill>
              <a:latin typeface="Arial" pitchFamily="34" charset="0"/>
              <a:cs typeface="Arial" pitchFamily="34" charset="0"/>
            </a:endParaRPr>
          </a:p>
        </p:txBody>
      </p:sp>
      <p:pic>
        <p:nvPicPr>
          <p:cNvPr id="7" name="Picture 10" descr="page45image2132825376">
            <a:extLst>
              <a:ext uri="{FF2B5EF4-FFF2-40B4-BE49-F238E27FC236}">
                <a16:creationId xmlns:a16="http://schemas.microsoft.com/office/drawing/2014/main" id="{CEC2A3C2-5D03-EF4E-A513-49C6D0C9A3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4008" y="971550"/>
            <a:ext cx="4269792" cy="3154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71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A6BB9-94EA-B26B-7622-6D62090411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AA050F9-A8B8-755A-3E56-E200979D9ECD}"/>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474519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1" y="133350"/>
            <a:ext cx="9300713" cy="6096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p:cNvSpPr txBox="1"/>
          <p:nvPr/>
        </p:nvSpPr>
        <p:spPr>
          <a:xfrm>
            <a:off x="609600" y="216753"/>
            <a:ext cx="8839201" cy="430887"/>
          </a:xfrm>
          <a:prstGeom prst="rect">
            <a:avLst/>
          </a:prstGeom>
          <a:noFill/>
        </p:spPr>
        <p:txBody>
          <a:bodyPr wrap="square" rtlCol="0">
            <a:spAutoFit/>
          </a:bodyPr>
          <a:lstStyle/>
          <a:p>
            <a:r>
              <a:rPr lang="en-US" sz="2200" b="1" dirty="0">
                <a:solidFill>
                  <a:srgbClr val="C00000"/>
                </a:solidFill>
                <a:latin typeface="Arial" pitchFamily="34" charset="0"/>
                <a:cs typeface="Arial" pitchFamily="34" charset="0"/>
              </a:rPr>
              <a:t>2. CÁCH THIẾT KẾ MÔ HÌNH SÂN KHẤU BIỂU DIỄN RỐI DÂY</a:t>
            </a:r>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460375" y="1682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119755" y="2038350"/>
            <a:ext cx="7086601" cy="1815882"/>
          </a:xfrm>
          <a:prstGeom prst="rect">
            <a:avLst/>
          </a:prstGeom>
          <a:noFill/>
        </p:spPr>
        <p:txBody>
          <a:bodyPr wrap="square" rtlCol="0">
            <a:spAutoFit/>
          </a:bodyPr>
          <a:lstStyle/>
          <a:p>
            <a:r>
              <a:rPr lang="vi-VN" sz="2800" b="1" dirty="0">
                <a:solidFill>
                  <a:srgbClr val="800000"/>
                </a:solidFill>
              </a:rPr>
              <a:t>Tạo khung mô hình và cảnh vật làm bối cảnh từ các vật liệu đã qua sử dụng có thể thiết kế được mô hình sân khấu biểu diễn rối dây.</a:t>
            </a:r>
            <a:r>
              <a:rPr lang="en-VN" sz="2800" dirty="0">
                <a:solidFill>
                  <a:srgbClr val="800000"/>
                </a:solidFill>
              </a:rPr>
              <a:t> </a:t>
            </a:r>
            <a:endParaRPr lang="en-US" sz="2800" dirty="0">
              <a:solidFill>
                <a:srgbClr val="800000"/>
              </a:solidFill>
              <a:latin typeface="Arial" panose="020B0604020202020204" pitchFamily="34" charset="0"/>
              <a:cs typeface="Arial" panose="020B0604020202020204" pitchFamily="34" charset="0"/>
            </a:endParaRPr>
          </a:p>
        </p:txBody>
      </p:sp>
      <p:sp>
        <p:nvSpPr>
          <p:cNvPr id="11" name="Right Arrow 10"/>
          <p:cNvSpPr/>
          <p:nvPr/>
        </p:nvSpPr>
        <p:spPr>
          <a:xfrm>
            <a:off x="228600" y="1035201"/>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12" name="Picture 11"/>
          <p:cNvPicPr>
            <a:picLocks noChangeAspect="1"/>
          </p:cNvPicPr>
          <p:nvPr/>
        </p:nvPicPr>
        <p:blipFill rotWithShape="1">
          <a:blip r:embed="rId2"/>
          <a:srcRect l="10542" t="17708" r="57833" b="59376"/>
          <a:stretch/>
        </p:blipFill>
        <p:spPr>
          <a:xfrm>
            <a:off x="863600" y="819150"/>
            <a:ext cx="1828800" cy="745067"/>
          </a:xfrm>
          <a:prstGeom prst="rect">
            <a:avLst/>
          </a:prstGeom>
        </p:spPr>
      </p:pic>
    </p:spTree>
    <p:extLst>
      <p:ext uri="{BB962C8B-B14F-4D97-AF65-F5344CB8AC3E}">
        <p14:creationId xmlns:p14="http://schemas.microsoft.com/office/powerpoint/2010/main" val="183159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0" y="133349"/>
            <a:ext cx="7924800" cy="895545"/>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716519" y="365677"/>
            <a:ext cx="6901926" cy="430887"/>
          </a:xfrm>
          <a:prstGeom prst="rect">
            <a:avLst/>
          </a:prstGeom>
          <a:noFill/>
        </p:spPr>
        <p:txBody>
          <a:bodyPr wrap="square" rtlCol="0">
            <a:spAutoFit/>
          </a:bodyPr>
          <a:lstStyle/>
          <a:p>
            <a:r>
              <a:rPr lang="en-US" sz="2200" b="1" dirty="0">
                <a:solidFill>
                  <a:srgbClr val="C00000"/>
                </a:solidFill>
                <a:latin typeface="Arial" pitchFamily="34" charset="0"/>
                <a:cs typeface="Arial" pitchFamily="34" charset="0"/>
              </a:rPr>
              <a:t>3. TẠO MÔ HÌNH SÂN KHẤU BIỂU DIỄN RỐI DÂY</a:t>
            </a:r>
          </a:p>
        </p:txBody>
      </p:sp>
      <p:sp>
        <p:nvSpPr>
          <p:cNvPr id="2" name="TextBox 1"/>
          <p:cNvSpPr txBox="1"/>
          <p:nvPr/>
        </p:nvSpPr>
        <p:spPr>
          <a:xfrm>
            <a:off x="990600" y="1261222"/>
            <a:ext cx="6553200" cy="954107"/>
          </a:xfrm>
          <a:prstGeom prst="rect">
            <a:avLst/>
          </a:prstGeom>
          <a:noFill/>
        </p:spPr>
        <p:txBody>
          <a:bodyPr wrap="square" rtlCol="0">
            <a:spAutoFit/>
          </a:bodyPr>
          <a:lstStyle/>
          <a:p>
            <a:pPr algn="just"/>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Tập</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hợp</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các</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vật</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liệu</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tìm</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được</a:t>
            </a:r>
            <a:r>
              <a:rPr lang="en-US" sz="2800" b="1" dirty="0">
                <a:solidFill>
                  <a:srgbClr val="800000"/>
                </a:solidFill>
                <a:latin typeface="Arial" pitchFamily="34" charset="0"/>
                <a:cs typeface="Arial" pitchFamily="34" charset="0"/>
              </a:rPr>
              <a:t>.</a:t>
            </a:r>
          </a:p>
          <a:p>
            <a:pPr algn="just"/>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Thực</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hiện</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theo</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các</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bước</a:t>
            </a:r>
            <a:r>
              <a:rPr lang="en-US" sz="2800" b="1" dirty="0">
                <a:solidFill>
                  <a:srgbClr val="800000"/>
                </a:solidFill>
                <a:latin typeface="Arial" pitchFamily="34" charset="0"/>
                <a:cs typeface="Arial" pitchFamily="34" charset="0"/>
              </a:rPr>
              <a:t>.</a:t>
            </a:r>
          </a:p>
        </p:txBody>
      </p:sp>
      <p:sp>
        <p:nvSpPr>
          <p:cNvPr id="10" name="TextBox 9">
            <a:extLst>
              <a:ext uri="{FF2B5EF4-FFF2-40B4-BE49-F238E27FC236}">
                <a16:creationId xmlns:a16="http://schemas.microsoft.com/office/drawing/2014/main" id="{497EA2C3-F863-FD40-B331-4C8B704D1A74}"/>
              </a:ext>
            </a:extLst>
          </p:cNvPr>
          <p:cNvSpPr txBox="1"/>
          <p:nvPr/>
        </p:nvSpPr>
        <p:spPr>
          <a:xfrm>
            <a:off x="989044" y="2579136"/>
            <a:ext cx="6859555" cy="1569660"/>
          </a:xfrm>
          <a:prstGeom prst="rect">
            <a:avLst/>
          </a:prstGeom>
          <a:noFill/>
        </p:spPr>
        <p:txBody>
          <a:bodyPr wrap="square">
            <a:spAutoFit/>
          </a:bodyPr>
          <a:lstStyle/>
          <a:p>
            <a:r>
              <a:rPr lang="en-CA" sz="2400" b="1" dirty="0" err="1">
                <a:solidFill>
                  <a:srgbClr val="C00000"/>
                </a:solidFill>
                <a:effectLst/>
                <a:latin typeface="Times New Roman" panose="02020603050405020304" pitchFamily="18" charset="0"/>
                <a:ea typeface="Times New Roman" panose="02020603050405020304" pitchFamily="18" charset="0"/>
              </a:rPr>
              <a:t>Lưu</a:t>
            </a:r>
            <a:r>
              <a:rPr lang="en-CA" sz="2400" b="1" dirty="0">
                <a:solidFill>
                  <a:srgbClr val="C00000"/>
                </a:solidFill>
                <a:effectLst/>
                <a:latin typeface="Times New Roman" panose="02020603050405020304" pitchFamily="18" charset="0"/>
                <a:ea typeface="Times New Roman" panose="02020603050405020304" pitchFamily="18" charset="0"/>
              </a:rPr>
              <a:t> </a:t>
            </a:r>
            <a:r>
              <a:rPr lang="en-CA" sz="2400" b="1" dirty="0" err="1">
                <a:solidFill>
                  <a:srgbClr val="C00000"/>
                </a:solidFill>
                <a:effectLst/>
                <a:latin typeface="Times New Roman" panose="02020603050405020304" pitchFamily="18" charset="0"/>
                <a:ea typeface="Times New Roman" panose="02020603050405020304" pitchFamily="18" charset="0"/>
              </a:rPr>
              <a:t>ý</a:t>
            </a:r>
            <a:r>
              <a:rPr lang="en-CA" sz="2400" b="1" dirty="0">
                <a:solidFill>
                  <a:srgbClr val="C00000"/>
                </a:solidFill>
                <a:effectLst/>
                <a:latin typeface="Times New Roman" panose="02020603050405020304" pitchFamily="18" charset="0"/>
                <a:ea typeface="Times New Roman" panose="02020603050405020304" pitchFamily="18" charset="0"/>
              </a:rPr>
              <a:t> </a:t>
            </a:r>
            <a:r>
              <a:rPr lang="vi-VN" sz="2400" dirty="0">
                <a:solidFill>
                  <a:srgbClr val="C00000"/>
                </a:solidFill>
                <a:effectLst/>
                <a:latin typeface="Times New Roman" panose="02020603050405020304" pitchFamily="18" charset="0"/>
                <a:ea typeface="Times New Roman" panose="02020603050405020304" pitchFamily="18" charset="0"/>
              </a:rPr>
              <a:t>: </a:t>
            </a:r>
            <a:endParaRPr lang="en-VN" sz="2400" dirty="0">
              <a:solidFill>
                <a:srgbClr val="C00000"/>
              </a:solidFill>
              <a:effectLst/>
              <a:latin typeface="Times New Roman" panose="02020603050405020304" pitchFamily="18" charset="0"/>
              <a:ea typeface="Times New Roman" panose="02020603050405020304" pitchFamily="18" charset="0"/>
            </a:endParaRPr>
          </a:p>
          <a:p>
            <a:r>
              <a:rPr lang="vi-VN" sz="2400" b="1" i="1" dirty="0">
                <a:solidFill>
                  <a:srgbClr val="C00000"/>
                </a:solidFill>
                <a:effectLst/>
                <a:latin typeface="Times New Roman" panose="02020603050405020304" pitchFamily="18" charset="0"/>
                <a:ea typeface="Times New Roman" panose="02020603050405020304" pitchFamily="18" charset="0"/>
              </a:rPr>
              <a:t>Có thể sử dụng truyện, tiểu thuyết,… được gợi ý trong chương trình giáo dục phổ thông môn Ngữ văn để xây dựng tiểu phẩm và tổ chức biểu diễn.</a:t>
            </a:r>
            <a:endParaRPr lang="en-VN" sz="2400" b="1" i="1"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7862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TextBox 24"/>
          <p:cNvSpPr txBox="1"/>
          <p:nvPr/>
        </p:nvSpPr>
        <p:spPr>
          <a:xfrm>
            <a:off x="3126542" y="414491"/>
            <a:ext cx="3367590" cy="461665"/>
          </a:xfrm>
          <a:prstGeom prst="rect">
            <a:avLst/>
          </a:prstGeom>
          <a:noFill/>
        </p:spPr>
        <p:txBody>
          <a:bodyPr wrap="square" rtlCol="0">
            <a:spAutoFit/>
          </a:bodyPr>
          <a:lstStyle/>
          <a:p>
            <a:r>
              <a:rPr lang="en-US" sz="2400" b="1" dirty="0">
                <a:solidFill>
                  <a:srgbClr val="800000"/>
                </a:solidFill>
                <a:latin typeface="Arial" pitchFamily="34" charset="0"/>
                <a:cs typeface="Arial" pitchFamily="34" charset="0"/>
              </a:rPr>
              <a:t>TRANH THAM KHẢO</a:t>
            </a:r>
          </a:p>
        </p:txBody>
      </p:sp>
      <p:sp>
        <p:nvSpPr>
          <p:cNvPr id="11" name="Oval 10"/>
          <p:cNvSpPr/>
          <p:nvPr/>
        </p:nvSpPr>
        <p:spPr>
          <a:xfrm>
            <a:off x="1589238" y="3851912"/>
            <a:ext cx="425578"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2" name="Oval 11"/>
          <p:cNvSpPr/>
          <p:nvPr/>
        </p:nvSpPr>
        <p:spPr>
          <a:xfrm>
            <a:off x="4738876" y="3851912"/>
            <a:ext cx="425577"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3" name="Oval 12"/>
          <p:cNvSpPr/>
          <p:nvPr/>
        </p:nvSpPr>
        <p:spPr>
          <a:xfrm>
            <a:off x="7490624" y="3826486"/>
            <a:ext cx="425577"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pic>
        <p:nvPicPr>
          <p:cNvPr id="20481" name="Picture 1" descr="page46image36241040">
            <a:extLst>
              <a:ext uri="{FF2B5EF4-FFF2-40B4-BE49-F238E27FC236}">
                <a16:creationId xmlns:a16="http://schemas.microsoft.com/office/drawing/2014/main" id="{510C6273-4F87-7449-BAE9-CDA9721998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964218" y="-4845050"/>
            <a:ext cx="45719" cy="45719"/>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page46image2132974912">
            <a:extLst>
              <a:ext uri="{FF2B5EF4-FFF2-40B4-BE49-F238E27FC236}">
                <a16:creationId xmlns:a16="http://schemas.microsoft.com/office/drawing/2014/main" id="{7B8885D9-F3FA-8A4A-8C83-68151CD3E0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V="1">
            <a:off x="3578730" y="1503054"/>
            <a:ext cx="2745870" cy="2178646"/>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page46image2132973872">
            <a:extLst>
              <a:ext uri="{FF2B5EF4-FFF2-40B4-BE49-F238E27FC236}">
                <a16:creationId xmlns:a16="http://schemas.microsoft.com/office/drawing/2014/main" id="{A955ADC9-4EB6-F24C-BE8E-72E40992D4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V="1">
            <a:off x="494344" y="1575847"/>
            <a:ext cx="2920243" cy="20781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A59FA8-142A-8641-AB4D-1A409053613A}"/>
              </a:ext>
            </a:extLst>
          </p:cNvPr>
          <p:cNvSpPr txBox="1"/>
          <p:nvPr/>
        </p:nvSpPr>
        <p:spPr>
          <a:xfrm>
            <a:off x="2183363" y="3312367"/>
            <a:ext cx="184731" cy="369332"/>
          </a:xfrm>
          <a:prstGeom prst="rect">
            <a:avLst/>
          </a:prstGeom>
          <a:noFill/>
        </p:spPr>
        <p:txBody>
          <a:bodyPr wrap="none" rtlCol="0">
            <a:spAutoFit/>
          </a:bodyPr>
          <a:lstStyle/>
          <a:p>
            <a:endParaRPr lang="en-VN" dirty="0"/>
          </a:p>
        </p:txBody>
      </p:sp>
      <p:pic>
        <p:nvPicPr>
          <p:cNvPr id="20484" name="Picture 4" descr="page46image2132978240">
            <a:extLst>
              <a:ext uri="{FF2B5EF4-FFF2-40B4-BE49-F238E27FC236}">
                <a16:creationId xmlns:a16="http://schemas.microsoft.com/office/drawing/2014/main" id="{C6A6012A-DD2F-E949-866B-ECDEDB13A4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4132" y="1123950"/>
            <a:ext cx="2314797" cy="2557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54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9B53A-565A-AE47-8A7E-5DA0B07D91E9}"/>
              </a:ext>
            </a:extLst>
          </p:cNvPr>
          <p:cNvSpPr>
            <a:spLocks noGrp="1"/>
          </p:cNvSpPr>
          <p:nvPr>
            <p:ph type="title"/>
          </p:nvPr>
        </p:nvSpPr>
        <p:spPr>
          <a:xfrm>
            <a:off x="628650" y="375047"/>
            <a:ext cx="8134350" cy="994172"/>
          </a:xfrm>
        </p:spPr>
        <p:txBody>
          <a:bodyPr>
            <a:normAutofit fontScale="90000"/>
          </a:bodyPr>
          <a:lstStyle/>
          <a:p>
            <a:r>
              <a:rPr lang="en-VN" sz="2900" b="1" dirty="0">
                <a:solidFill>
                  <a:srgbClr val="C00000"/>
                </a:solidFill>
                <a:latin typeface="Times New Roman" panose="02020603050405020304" pitchFamily="18" charset="0"/>
                <a:cs typeface="Times New Roman" panose="02020603050405020304" pitchFamily="18" charset="0"/>
              </a:rPr>
              <a:t>BÀI 10: THIẾT KẾ SÂN KHẤU BIỂU DIỄN RỐI DÂY</a:t>
            </a:r>
            <a:br>
              <a:rPr lang="en-VN" sz="3600" b="1" dirty="0">
                <a:solidFill>
                  <a:schemeClr val="accent6">
                    <a:lumMod val="50000"/>
                  </a:schemeClr>
                </a:solidFill>
                <a:latin typeface="Times New Roman" panose="02020603050405020304" pitchFamily="18" charset="0"/>
                <a:cs typeface="Times New Roman" panose="02020603050405020304" pitchFamily="18" charset="0"/>
              </a:rPr>
            </a:br>
            <a:endParaRPr lang="en-VN" dirty="0"/>
          </a:p>
        </p:txBody>
      </p:sp>
      <p:sp>
        <p:nvSpPr>
          <p:cNvPr id="3" name="Content Placeholder 2">
            <a:extLst>
              <a:ext uri="{FF2B5EF4-FFF2-40B4-BE49-F238E27FC236}">
                <a16:creationId xmlns:a16="http://schemas.microsoft.com/office/drawing/2014/main" id="{9E989401-9203-D446-88AB-E97CA5308219}"/>
              </a:ext>
            </a:extLst>
          </p:cNvPr>
          <p:cNvSpPr>
            <a:spLocks noGrp="1"/>
          </p:cNvSpPr>
          <p:nvPr>
            <p:ph idx="1"/>
          </p:nvPr>
        </p:nvSpPr>
        <p:spPr/>
        <p:txBody>
          <a:bodyPr/>
          <a:lstStyle/>
          <a:p>
            <a:endParaRPr lang="en-VN" dirty="0"/>
          </a:p>
        </p:txBody>
      </p:sp>
      <p:sp>
        <p:nvSpPr>
          <p:cNvPr id="14" name="Rectangle 13">
            <a:extLst>
              <a:ext uri="{FF2B5EF4-FFF2-40B4-BE49-F238E27FC236}">
                <a16:creationId xmlns:a16="http://schemas.microsoft.com/office/drawing/2014/main" id="{4941CF46-E5B4-FE45-9311-AAE72BD2A852}"/>
              </a:ext>
            </a:extLst>
          </p:cNvPr>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7BC0EF5-B03B-6942-84B4-F2D839BC306F}"/>
              </a:ext>
            </a:extLst>
          </p:cNvPr>
          <p:cNvSpPr txBox="1"/>
          <p:nvPr/>
        </p:nvSpPr>
        <p:spPr>
          <a:xfrm>
            <a:off x="1238031" y="1739480"/>
            <a:ext cx="7444325" cy="830997"/>
          </a:xfrm>
          <a:prstGeom prst="rect">
            <a:avLst/>
          </a:prstGeom>
          <a:noFill/>
        </p:spPr>
        <p:txBody>
          <a:bodyPr wrap="square" rtlCol="0">
            <a:spAutoFit/>
          </a:bodyPr>
          <a:lstStyle/>
          <a:p>
            <a:r>
              <a:rPr lang="en-US" sz="2400" b="1" dirty="0">
                <a:solidFill>
                  <a:srgbClr val="800000"/>
                </a:solidFill>
                <a:latin typeface="Arial" pitchFamily="34" charset="0"/>
                <a:cs typeface="Arial" pitchFamily="34" charset="0"/>
              </a:rPr>
              <a:t>3. TẠO MÔ HÌNH SÂN KHẤU BIỂU DIỄN RỐI DÂY(</a:t>
            </a:r>
            <a:r>
              <a:rPr lang="en-US" sz="2400" b="1" dirty="0" err="1">
                <a:solidFill>
                  <a:srgbClr val="800000"/>
                </a:solidFill>
                <a:latin typeface="Arial" pitchFamily="34" charset="0"/>
                <a:cs typeface="Arial" pitchFamily="34" charset="0"/>
              </a:rPr>
              <a:t>tiếp</a:t>
            </a:r>
            <a:r>
              <a:rPr lang="en-US" sz="2400" b="1" dirty="0">
                <a:solidFill>
                  <a:srgbClr val="800000"/>
                </a:solidFill>
                <a:latin typeface="Arial" pitchFamily="34" charset="0"/>
                <a:cs typeface="Arial" pitchFamily="34" charset="0"/>
              </a:rPr>
              <a:t> </a:t>
            </a:r>
            <a:r>
              <a:rPr lang="en-US" sz="2400" b="1" dirty="0" err="1">
                <a:solidFill>
                  <a:srgbClr val="800000"/>
                </a:solidFill>
                <a:latin typeface="Arial" pitchFamily="34" charset="0"/>
                <a:cs typeface="Arial" pitchFamily="34" charset="0"/>
              </a:rPr>
              <a:t>theo</a:t>
            </a:r>
            <a:r>
              <a:rPr lang="en-US" sz="2400" b="1" dirty="0">
                <a:solidFill>
                  <a:srgbClr val="800000"/>
                </a:solidFill>
                <a:latin typeface="Arial" pitchFamily="34" charset="0"/>
                <a:cs typeface="Arial" pitchFamily="34" charset="0"/>
              </a:rPr>
              <a:t>)</a:t>
            </a:r>
          </a:p>
        </p:txBody>
      </p:sp>
      <p:sp>
        <p:nvSpPr>
          <p:cNvPr id="16" name="TextBox 15">
            <a:extLst>
              <a:ext uri="{FF2B5EF4-FFF2-40B4-BE49-F238E27FC236}">
                <a16:creationId xmlns:a16="http://schemas.microsoft.com/office/drawing/2014/main" id="{6FD1CD24-C10D-7346-ABDA-507248A2B75D}"/>
              </a:ext>
            </a:extLst>
          </p:cNvPr>
          <p:cNvSpPr txBox="1"/>
          <p:nvPr/>
        </p:nvSpPr>
        <p:spPr>
          <a:xfrm>
            <a:off x="1238031" y="2570477"/>
            <a:ext cx="5946500" cy="461665"/>
          </a:xfrm>
          <a:prstGeom prst="rect">
            <a:avLst/>
          </a:prstGeom>
          <a:noFill/>
        </p:spPr>
        <p:txBody>
          <a:bodyPr wrap="none" rtlCol="0">
            <a:spAutoFit/>
          </a:bodyPr>
          <a:lstStyle/>
          <a:p>
            <a:r>
              <a:rPr lang="en-US" sz="2400" b="1" dirty="0">
                <a:solidFill>
                  <a:srgbClr val="800000"/>
                </a:solidFill>
                <a:latin typeface="Arial" pitchFamily="34" charset="0"/>
                <a:cs typeface="Arial" pitchFamily="34" charset="0"/>
              </a:rPr>
              <a:t>4. TRƯNG BÀY SẢN PHẨM VÀ CHIA SẺ</a:t>
            </a:r>
          </a:p>
        </p:txBody>
      </p:sp>
      <p:sp>
        <p:nvSpPr>
          <p:cNvPr id="17" name="TextBox 16">
            <a:extLst>
              <a:ext uri="{FF2B5EF4-FFF2-40B4-BE49-F238E27FC236}">
                <a16:creationId xmlns:a16="http://schemas.microsoft.com/office/drawing/2014/main" id="{DE410614-1796-124E-9409-30DE29E21272}"/>
              </a:ext>
            </a:extLst>
          </p:cNvPr>
          <p:cNvSpPr txBox="1"/>
          <p:nvPr/>
        </p:nvSpPr>
        <p:spPr>
          <a:xfrm>
            <a:off x="1250830" y="3012817"/>
            <a:ext cx="7726026" cy="461665"/>
          </a:xfrm>
          <a:prstGeom prst="rect">
            <a:avLst/>
          </a:prstGeom>
          <a:noFill/>
        </p:spPr>
        <p:txBody>
          <a:bodyPr wrap="none" rtlCol="0">
            <a:spAutoFit/>
          </a:bodyPr>
          <a:lstStyle/>
          <a:p>
            <a:r>
              <a:rPr lang="en-US" sz="2400" b="1" dirty="0">
                <a:solidFill>
                  <a:srgbClr val="800000"/>
                </a:solidFill>
                <a:latin typeface="Arial" pitchFamily="34" charset="0"/>
                <a:cs typeface="Arial" pitchFamily="34" charset="0"/>
              </a:rPr>
              <a:t>5. HỢP TÁC CÙNG BẠN BIỂU DIỄN TIỂU PHẨM RỐI</a:t>
            </a:r>
          </a:p>
        </p:txBody>
      </p:sp>
      <p:sp>
        <p:nvSpPr>
          <p:cNvPr id="18" name="Right Arrow 17">
            <a:extLst>
              <a:ext uri="{FF2B5EF4-FFF2-40B4-BE49-F238E27FC236}">
                <a16:creationId xmlns:a16="http://schemas.microsoft.com/office/drawing/2014/main" id="{9AE8B5E7-4563-7843-A016-4D5C7498ADC5}"/>
              </a:ext>
            </a:extLst>
          </p:cNvPr>
          <p:cNvSpPr/>
          <p:nvPr/>
        </p:nvSpPr>
        <p:spPr>
          <a:xfrm>
            <a:off x="-70931" y="1739480"/>
            <a:ext cx="1212532" cy="1918199"/>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000000"/>
                </a:solidFill>
              </a:rPr>
              <a:t>TIẾT</a:t>
            </a:r>
          </a:p>
          <a:p>
            <a:pPr algn="ctr"/>
            <a:r>
              <a:rPr lang="en-US" sz="2800" b="1" dirty="0">
                <a:solidFill>
                  <a:srgbClr val="000000"/>
                </a:solidFill>
              </a:rPr>
              <a:t>2</a:t>
            </a:r>
          </a:p>
        </p:txBody>
      </p:sp>
    </p:spTree>
    <p:extLst>
      <p:ext uri="{BB962C8B-B14F-4D97-AF65-F5344CB8AC3E}">
        <p14:creationId xmlns:p14="http://schemas.microsoft.com/office/powerpoint/2010/main" val="311335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849665" y="2041825"/>
            <a:ext cx="7002238" cy="553998"/>
          </a:xfrm>
          <a:prstGeom prst="rect">
            <a:avLst/>
          </a:prstGeom>
          <a:noFill/>
        </p:spPr>
        <p:txBody>
          <a:bodyPr wrap="none" rtlCol="0">
            <a:spAutoFit/>
          </a:bodyPr>
          <a:lstStyle/>
          <a:p>
            <a:r>
              <a:rPr lang="en-US" sz="3000" b="1" dirty="0" err="1">
                <a:solidFill>
                  <a:srgbClr val="C00000"/>
                </a:solidFill>
                <a:latin typeface="Arial" pitchFamily="34" charset="0"/>
                <a:cs typeface="Arial" pitchFamily="34" charset="0"/>
              </a:rPr>
              <a:t>Bài</a:t>
            </a:r>
            <a:r>
              <a:rPr lang="en-US" sz="3000" b="1" dirty="0">
                <a:solidFill>
                  <a:srgbClr val="C00000"/>
                </a:solidFill>
                <a:latin typeface="Arial" pitchFamily="34" charset="0"/>
                <a:cs typeface="Arial" pitchFamily="34" charset="0"/>
              </a:rPr>
              <a:t> 9: TẠO HÌNH NHÂN VẬT RỐI DÂY</a:t>
            </a:r>
          </a:p>
        </p:txBody>
      </p:sp>
      <p:sp>
        <p:nvSpPr>
          <p:cNvPr id="8" name="TextBox 7"/>
          <p:cNvSpPr txBox="1"/>
          <p:nvPr/>
        </p:nvSpPr>
        <p:spPr>
          <a:xfrm>
            <a:off x="1798617" y="2841265"/>
            <a:ext cx="5638082" cy="1046440"/>
          </a:xfrm>
          <a:prstGeom prst="rect">
            <a:avLst/>
          </a:prstGeom>
          <a:noFill/>
        </p:spPr>
        <p:txBody>
          <a:bodyPr wrap="none" rtlCol="0">
            <a:spAutoFit/>
          </a:bodyPr>
          <a:lstStyle/>
          <a:p>
            <a:r>
              <a:rPr lang="en-US" sz="3200" b="1" dirty="0" err="1">
                <a:solidFill>
                  <a:srgbClr val="C00000"/>
                </a:solidFill>
                <a:latin typeface="Arial" pitchFamily="34" charset="0"/>
                <a:cs typeface="Arial" pitchFamily="34" charset="0"/>
              </a:rPr>
              <a:t>Bài</a:t>
            </a:r>
            <a:r>
              <a:rPr lang="en-US" sz="3200" b="1" dirty="0">
                <a:solidFill>
                  <a:srgbClr val="C00000"/>
                </a:solidFill>
                <a:latin typeface="Arial" pitchFamily="34" charset="0"/>
                <a:cs typeface="Arial" pitchFamily="34" charset="0"/>
              </a:rPr>
              <a:t> 10: </a:t>
            </a:r>
            <a:r>
              <a:rPr lang="en-US" sz="3000" b="1" dirty="0">
                <a:solidFill>
                  <a:srgbClr val="C00000"/>
                </a:solidFill>
                <a:latin typeface="Arial" pitchFamily="34" charset="0"/>
                <a:cs typeface="Arial" pitchFamily="34" charset="0"/>
              </a:rPr>
              <a:t>THIẾT KẾ SÂN KHẤU </a:t>
            </a:r>
          </a:p>
          <a:p>
            <a:pPr algn="ctr"/>
            <a:r>
              <a:rPr lang="en-US" sz="3000" b="1" dirty="0">
                <a:solidFill>
                  <a:srgbClr val="C00000"/>
                </a:solidFill>
                <a:latin typeface="Arial" pitchFamily="34" charset="0"/>
                <a:cs typeface="Arial" pitchFamily="34" charset="0"/>
              </a:rPr>
              <a:t>           BIỂU DIỄN RỐI DÂY</a:t>
            </a:r>
          </a:p>
        </p:txBody>
      </p:sp>
      <p:sp>
        <p:nvSpPr>
          <p:cNvPr id="3" name="Right Arrow 2"/>
          <p:cNvSpPr/>
          <p:nvPr/>
        </p:nvSpPr>
        <p:spPr>
          <a:xfrm>
            <a:off x="12699" y="2038350"/>
            <a:ext cx="1556823" cy="609600"/>
          </a:xfrm>
          <a:prstGeom prst="rightArrow">
            <a:avLst>
              <a:gd name="adj1" fmla="val 84711"/>
              <a:gd name="adj2" fmla="val 29828"/>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b="1" dirty="0">
              <a:solidFill>
                <a:srgbClr val="FF0000"/>
              </a:solidFill>
            </a:endParaRPr>
          </a:p>
        </p:txBody>
      </p:sp>
      <p:sp>
        <p:nvSpPr>
          <p:cNvPr id="13" name="Right Arrow 12"/>
          <p:cNvSpPr/>
          <p:nvPr/>
        </p:nvSpPr>
        <p:spPr>
          <a:xfrm>
            <a:off x="-1" y="2841265"/>
            <a:ext cx="1556823" cy="609600"/>
          </a:xfrm>
          <a:prstGeom prst="rightArrow">
            <a:avLst>
              <a:gd name="adj1" fmla="val 84711"/>
              <a:gd name="adj2" fmla="val 29828"/>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b="1" dirty="0">
              <a:solidFill>
                <a:srgbClr val="FF0000"/>
              </a:solidFill>
            </a:endParaRPr>
          </a:p>
        </p:txBody>
      </p:sp>
      <p:sp>
        <p:nvSpPr>
          <p:cNvPr id="6" name="TextBox 5">
            <a:extLst>
              <a:ext uri="{FF2B5EF4-FFF2-40B4-BE49-F238E27FC236}">
                <a16:creationId xmlns:a16="http://schemas.microsoft.com/office/drawing/2014/main" id="{EC84F5D5-7681-894C-B513-32428FF2272F}"/>
              </a:ext>
            </a:extLst>
          </p:cNvPr>
          <p:cNvSpPr txBox="1"/>
          <p:nvPr/>
        </p:nvSpPr>
        <p:spPr>
          <a:xfrm>
            <a:off x="420306" y="610022"/>
            <a:ext cx="8394703" cy="1077218"/>
          </a:xfrm>
          <a:prstGeom prst="rect">
            <a:avLst/>
          </a:prstGeom>
          <a:noFill/>
        </p:spPr>
        <p:txBody>
          <a:bodyPr wrap="square" rtlCol="0">
            <a:spAutoFit/>
          </a:bodyPr>
          <a:lstStyle/>
          <a:p>
            <a:pPr algn="ctr"/>
            <a:r>
              <a:rPr lang="en-VN" sz="3200" b="1" dirty="0">
                <a:solidFill>
                  <a:schemeClr val="accent6">
                    <a:lumMod val="75000"/>
                  </a:schemeClr>
                </a:solidFill>
                <a:latin typeface="Times New Roman" panose="02020603050405020304" pitchFamily="18" charset="0"/>
                <a:cs typeface="Times New Roman" panose="02020603050405020304" pitchFamily="18" charset="0"/>
              </a:rPr>
              <a:t>CHỦ ĐỀ: TẠO HÌNH NHÂN VẬT VÀ</a:t>
            </a:r>
          </a:p>
          <a:p>
            <a:pPr algn="ctr"/>
            <a:r>
              <a:rPr lang="en-VN" sz="3200" b="1" dirty="0">
                <a:solidFill>
                  <a:schemeClr val="accent6">
                    <a:lumMod val="75000"/>
                  </a:schemeClr>
                </a:solidFill>
                <a:latin typeface="Times New Roman" panose="02020603050405020304" pitchFamily="18" charset="0"/>
                <a:cs typeface="Times New Roman" panose="02020603050405020304" pitchFamily="18" charset="0"/>
              </a:rPr>
              <a:t>SÂN KHẤU BIỂU DIỄN RỐI DÂY</a:t>
            </a:r>
          </a:p>
        </p:txBody>
      </p:sp>
    </p:spTree>
    <p:extLst>
      <p:ext uri="{BB962C8B-B14F-4D97-AF65-F5344CB8AC3E}">
        <p14:creationId xmlns:p14="http://schemas.microsoft.com/office/powerpoint/2010/main" val="173671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0" y="133349"/>
            <a:ext cx="7924800" cy="895545"/>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77CA7DE-3AF8-9E44-A1FB-D5AC1C949850}"/>
              </a:ext>
            </a:extLst>
          </p:cNvPr>
          <p:cNvSpPr txBox="1"/>
          <p:nvPr/>
        </p:nvSpPr>
        <p:spPr>
          <a:xfrm>
            <a:off x="721360" y="187751"/>
            <a:ext cx="6822439" cy="830997"/>
          </a:xfrm>
          <a:prstGeom prst="rect">
            <a:avLst/>
          </a:prstGeom>
          <a:noFill/>
        </p:spPr>
        <p:txBody>
          <a:bodyPr wrap="square" rtlCol="0">
            <a:spAutoFit/>
          </a:bodyPr>
          <a:lstStyle/>
          <a:p>
            <a:r>
              <a:rPr lang="en-US" sz="2400" b="1" dirty="0">
                <a:solidFill>
                  <a:srgbClr val="800000"/>
                </a:solidFill>
                <a:latin typeface="Arial" pitchFamily="34" charset="0"/>
                <a:cs typeface="Arial" pitchFamily="34" charset="0"/>
              </a:rPr>
              <a:t>3. TẠO MÔ HÌNH SÂN KHẤU BIỂU DIỄN RỐI DÂY(</a:t>
            </a:r>
            <a:r>
              <a:rPr lang="en-US" sz="2400" b="1" dirty="0" err="1">
                <a:solidFill>
                  <a:srgbClr val="800000"/>
                </a:solidFill>
                <a:latin typeface="Arial" pitchFamily="34" charset="0"/>
                <a:cs typeface="Arial" pitchFamily="34" charset="0"/>
              </a:rPr>
              <a:t>tiếp</a:t>
            </a:r>
            <a:r>
              <a:rPr lang="en-US" sz="2400" b="1" dirty="0">
                <a:solidFill>
                  <a:srgbClr val="800000"/>
                </a:solidFill>
                <a:latin typeface="Arial" pitchFamily="34" charset="0"/>
                <a:cs typeface="Arial" pitchFamily="34" charset="0"/>
              </a:rPr>
              <a:t> </a:t>
            </a:r>
            <a:r>
              <a:rPr lang="en-US" sz="2400" b="1" dirty="0" err="1">
                <a:solidFill>
                  <a:srgbClr val="800000"/>
                </a:solidFill>
                <a:latin typeface="Arial" pitchFamily="34" charset="0"/>
                <a:cs typeface="Arial" pitchFamily="34" charset="0"/>
              </a:rPr>
              <a:t>theo</a:t>
            </a:r>
            <a:r>
              <a:rPr lang="en-US" sz="2400" b="1" dirty="0">
                <a:solidFill>
                  <a:srgbClr val="800000"/>
                </a:solidFill>
                <a:latin typeface="Arial" pitchFamily="34" charset="0"/>
                <a:cs typeface="Arial" pitchFamily="34" charset="0"/>
              </a:rPr>
              <a:t>)</a:t>
            </a:r>
            <a:endParaRPr lang="en-US" sz="2400" b="1" dirty="0">
              <a:solidFill>
                <a:srgbClr val="980E1A"/>
              </a:solidFill>
              <a:latin typeface="Arial" pitchFamily="34" charset="0"/>
              <a:cs typeface="Arial" pitchFamily="34" charset="0"/>
            </a:endParaRPr>
          </a:p>
        </p:txBody>
      </p:sp>
      <p:sp>
        <p:nvSpPr>
          <p:cNvPr id="12" name="TextBox 11">
            <a:extLst>
              <a:ext uri="{FF2B5EF4-FFF2-40B4-BE49-F238E27FC236}">
                <a16:creationId xmlns:a16="http://schemas.microsoft.com/office/drawing/2014/main" id="{6541270D-050F-B14D-B539-8CD1D559C5DF}"/>
              </a:ext>
            </a:extLst>
          </p:cNvPr>
          <p:cNvSpPr txBox="1"/>
          <p:nvPr/>
        </p:nvSpPr>
        <p:spPr>
          <a:xfrm>
            <a:off x="1219200" y="1581150"/>
            <a:ext cx="6781800" cy="2196435"/>
          </a:xfrm>
          <a:prstGeom prst="rect">
            <a:avLst/>
          </a:prstGeom>
          <a:noFill/>
        </p:spPr>
        <p:txBody>
          <a:bodyPr wrap="square">
            <a:spAutoFit/>
          </a:bodyPr>
          <a:lstStyle/>
          <a:p>
            <a:pPr algn="just">
              <a:lnSpc>
                <a:spcPct val="115000"/>
              </a:lnSpc>
              <a:spcBef>
                <a:spcPts val="600"/>
              </a:spcBef>
              <a:spcAft>
                <a:spcPts val="600"/>
              </a:spcAft>
            </a:pPr>
            <a:r>
              <a:rPr lang="vi-VN" sz="2800" b="1" dirty="0">
                <a:solidFill>
                  <a:srgbClr val="980E1A"/>
                </a:solidFill>
                <a:effectLst/>
                <a:ea typeface="Times New Roman" panose="02020603050405020304" pitchFamily="18" charset="0"/>
              </a:rPr>
              <a:t>- Nhớ lại các hoạt động đã thực hiện ở tiết học trước.</a:t>
            </a:r>
            <a:endParaRPr lang="en-VN" sz="2800" b="1" dirty="0">
              <a:solidFill>
                <a:srgbClr val="980E1A"/>
              </a:solidFill>
              <a:effectLst/>
              <a:ea typeface="Times New Roman" panose="02020603050405020304" pitchFamily="18" charset="0"/>
            </a:endParaRPr>
          </a:p>
          <a:p>
            <a:pPr algn="just">
              <a:lnSpc>
                <a:spcPct val="115000"/>
              </a:lnSpc>
              <a:spcBef>
                <a:spcPts val="600"/>
              </a:spcBef>
              <a:spcAft>
                <a:spcPts val="600"/>
              </a:spcAft>
            </a:pPr>
            <a:r>
              <a:rPr lang="vi-VN" sz="2800" b="1" dirty="0">
                <a:solidFill>
                  <a:srgbClr val="980E1A"/>
                </a:solidFill>
                <a:effectLst/>
                <a:ea typeface="Times New Roman" panose="02020603050405020304" pitchFamily="18" charset="0"/>
              </a:rPr>
              <a:t>- Rút kinh nghiệm và thực hành tiếp để hoàn thiện sản phẩm.</a:t>
            </a:r>
            <a:endParaRPr lang="en-VN" sz="2800" b="1" dirty="0">
              <a:solidFill>
                <a:srgbClr val="980E1A"/>
              </a:solidFill>
              <a:effectLst/>
              <a:ea typeface="Times New Roman" panose="02020603050405020304" pitchFamily="18" charset="0"/>
            </a:endParaRPr>
          </a:p>
        </p:txBody>
      </p:sp>
    </p:spTree>
    <p:extLst>
      <p:ext uri="{BB962C8B-B14F-4D97-AF65-F5344CB8AC3E}">
        <p14:creationId xmlns:p14="http://schemas.microsoft.com/office/powerpoint/2010/main" val="2425988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1" y="133350"/>
            <a:ext cx="9300713" cy="6096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p:cNvSpPr txBox="1"/>
          <p:nvPr/>
        </p:nvSpPr>
        <p:spPr>
          <a:xfrm>
            <a:off x="609600" y="216753"/>
            <a:ext cx="8839201" cy="461665"/>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4. TRƯNG BÀY SẢN PHẨM VÀ CHIA SẺ</a:t>
            </a:r>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460375" y="1682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662556" y="1200150"/>
            <a:ext cx="8001000" cy="3139321"/>
          </a:xfrm>
          <a:prstGeom prst="rect">
            <a:avLst/>
          </a:prstGeom>
          <a:noFill/>
        </p:spPr>
        <p:txBody>
          <a:bodyPr wrap="square" rtlCol="0">
            <a:spAutoFit/>
          </a:bodyPr>
          <a:lstStyle/>
          <a:p>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Em</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thích</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mô</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hình</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sân</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khấu</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nào</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Vì</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sao</a:t>
            </a:r>
            <a:r>
              <a:rPr lang="en-US" sz="2200" b="1" dirty="0">
                <a:solidFill>
                  <a:srgbClr val="800000"/>
                </a:solidFill>
                <a:latin typeface="Arial" panose="020B0604020202020204" pitchFamily="34" charset="0"/>
                <a:cs typeface="Arial" panose="020B0604020202020204" pitchFamily="34" charset="0"/>
              </a:rPr>
              <a:t>?</a:t>
            </a:r>
            <a:endParaRPr lang="en-VN" sz="2200" b="1" dirty="0">
              <a:solidFill>
                <a:srgbClr val="800000"/>
              </a:solidFill>
              <a:latin typeface="Arial" panose="020B0604020202020204" pitchFamily="34" charset="0"/>
              <a:cs typeface="Arial" panose="020B0604020202020204" pitchFamily="34" charset="0"/>
            </a:endParaRPr>
          </a:p>
          <a:p>
            <a:r>
              <a:rPr lang="en-US" sz="2200" b="1" dirty="0">
                <a:solidFill>
                  <a:srgbClr val="800000"/>
                </a:solidFill>
                <a:latin typeface="Arial" panose="020B0604020202020204" pitchFamily="34" charset="0"/>
                <a:cs typeface="Arial" panose="020B0604020202020204" pitchFamily="34" charset="0"/>
              </a:rPr>
              <a:t>- C</a:t>
            </a:r>
            <a:r>
              <a:rPr lang="vi-VN" sz="2200" b="1" dirty="0">
                <a:solidFill>
                  <a:srgbClr val="800000"/>
                </a:solidFill>
                <a:latin typeface="Arial" panose="020B0604020202020204" pitchFamily="34" charset="0"/>
                <a:cs typeface="Arial" panose="020B0604020202020204" pitchFamily="34" charset="0"/>
              </a:rPr>
              <a:t>ách tạo hình và </a:t>
            </a:r>
            <a:r>
              <a:rPr lang="en-US" sz="2200" b="1" dirty="0" err="1">
                <a:solidFill>
                  <a:srgbClr val="800000"/>
                </a:solidFill>
                <a:latin typeface="Arial" panose="020B0604020202020204" pitchFamily="34" charset="0"/>
                <a:cs typeface="Arial" panose="020B0604020202020204" pitchFamily="34" charset="0"/>
              </a:rPr>
              <a:t>trang</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trí</a:t>
            </a:r>
            <a:r>
              <a:rPr lang="en-US" sz="2200" b="1" dirty="0">
                <a:solidFill>
                  <a:srgbClr val="800000"/>
                </a:solidFill>
                <a:latin typeface="Arial" panose="020B0604020202020204" pitchFamily="34" charset="0"/>
                <a:cs typeface="Arial" panose="020B0604020202020204" pitchFamily="34" charset="0"/>
              </a:rPr>
              <a:t> </a:t>
            </a:r>
            <a:r>
              <a:rPr lang="vi-VN" sz="2200" b="1" dirty="0">
                <a:solidFill>
                  <a:srgbClr val="800000"/>
                </a:solidFill>
                <a:latin typeface="Arial" panose="020B0604020202020204" pitchFamily="34" charset="0"/>
                <a:cs typeface="Arial" panose="020B0604020202020204" pitchFamily="34" charset="0"/>
              </a:rPr>
              <a:t>mô hình sân khấu</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đó</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như</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thế</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nào</a:t>
            </a:r>
            <a:r>
              <a:rPr lang="vi-VN" sz="2200" b="1" dirty="0">
                <a:solidFill>
                  <a:srgbClr val="800000"/>
                </a:solidFill>
                <a:latin typeface="Arial" panose="020B0604020202020204" pitchFamily="34" charset="0"/>
                <a:cs typeface="Arial" panose="020B0604020202020204" pitchFamily="34" charset="0"/>
              </a:rPr>
              <a:t>?</a:t>
            </a:r>
            <a:endParaRPr lang="en-VN" sz="2200" b="1" dirty="0">
              <a:solidFill>
                <a:srgbClr val="800000"/>
              </a:solidFill>
              <a:latin typeface="Arial" panose="020B0604020202020204" pitchFamily="34" charset="0"/>
              <a:cs typeface="Arial" panose="020B0604020202020204" pitchFamily="34" charset="0"/>
            </a:endParaRPr>
          </a:p>
          <a:p>
            <a:r>
              <a:rPr lang="en-US" sz="2200" b="1" dirty="0">
                <a:solidFill>
                  <a:srgbClr val="800000"/>
                </a:solidFill>
                <a:latin typeface="Arial" panose="020B0604020202020204" pitchFamily="34" charset="0"/>
                <a:cs typeface="Arial" panose="020B0604020202020204" pitchFamily="34" charset="0"/>
              </a:rPr>
              <a:t>-</a:t>
            </a:r>
            <a:r>
              <a:rPr lang="vi-VN" sz="2200" b="1" dirty="0">
                <a:solidFill>
                  <a:srgbClr val="800000"/>
                </a:solidFill>
                <a:latin typeface="Arial" panose="020B0604020202020204" pitchFamily="34" charset="0"/>
                <a:cs typeface="Arial" panose="020B0604020202020204" pitchFamily="34" charset="0"/>
              </a:rPr>
              <a:t> Vật liệu </a:t>
            </a:r>
            <a:r>
              <a:rPr lang="en-US" sz="2200" b="1" dirty="0" err="1">
                <a:solidFill>
                  <a:srgbClr val="800000"/>
                </a:solidFill>
                <a:latin typeface="Arial" panose="020B0604020202020204" pitchFamily="34" charset="0"/>
                <a:cs typeface="Arial" panose="020B0604020202020204" pitchFamily="34" charset="0"/>
              </a:rPr>
              <a:t>nào</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được</a:t>
            </a:r>
            <a:r>
              <a:rPr lang="vi-VN" sz="2200" b="1" dirty="0">
                <a:solidFill>
                  <a:srgbClr val="800000"/>
                </a:solidFill>
                <a:latin typeface="Arial" panose="020B0604020202020204" pitchFamily="34" charset="0"/>
                <a:cs typeface="Arial" panose="020B0604020202020204" pitchFamily="34" charset="0"/>
              </a:rPr>
              <a:t> sử dụng </a:t>
            </a:r>
            <a:r>
              <a:rPr lang="en-US" sz="2200" b="1" dirty="0" err="1">
                <a:solidFill>
                  <a:srgbClr val="800000"/>
                </a:solidFill>
                <a:latin typeface="Arial" panose="020B0604020202020204" pitchFamily="34" charset="0"/>
                <a:cs typeface="Arial" panose="020B0604020202020204" pitchFamily="34" charset="0"/>
              </a:rPr>
              <a:t>để</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tạo</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mô</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hình</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sân</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khấu</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đó</a:t>
            </a:r>
            <a:r>
              <a:rPr lang="vi-VN" sz="2200" b="1" dirty="0">
                <a:solidFill>
                  <a:srgbClr val="800000"/>
                </a:solidFill>
                <a:latin typeface="Arial" panose="020B0604020202020204" pitchFamily="34" charset="0"/>
                <a:cs typeface="Arial" panose="020B0604020202020204" pitchFamily="34" charset="0"/>
              </a:rPr>
              <a:t>?</a:t>
            </a:r>
            <a:endParaRPr lang="en-VN" sz="2200" b="1" dirty="0">
              <a:solidFill>
                <a:srgbClr val="800000"/>
              </a:solidFill>
              <a:latin typeface="Arial" panose="020B0604020202020204" pitchFamily="34" charset="0"/>
              <a:cs typeface="Arial" panose="020B0604020202020204" pitchFamily="34" charset="0"/>
            </a:endParaRPr>
          </a:p>
          <a:p>
            <a:r>
              <a:rPr lang="vi-VN" sz="2200" b="1" dirty="0">
                <a:solidFill>
                  <a:srgbClr val="800000"/>
                </a:solidFill>
                <a:latin typeface="Arial" panose="020B0604020202020204" pitchFamily="34" charset="0"/>
                <a:cs typeface="Arial" panose="020B0604020202020204" pitchFamily="34" charset="0"/>
              </a:rPr>
              <a:t>mô hình sân khấu </a:t>
            </a:r>
            <a:r>
              <a:rPr lang="en-US" sz="2200" b="1" dirty="0" err="1">
                <a:solidFill>
                  <a:srgbClr val="800000"/>
                </a:solidFill>
                <a:latin typeface="Arial" panose="020B0604020202020204" pitchFamily="34" charset="0"/>
                <a:cs typeface="Arial" panose="020B0604020202020204" pitchFamily="34" charset="0"/>
              </a:rPr>
              <a:t>đó</a:t>
            </a:r>
            <a:r>
              <a:rPr lang="en-US" sz="2200" b="1" dirty="0">
                <a:solidFill>
                  <a:srgbClr val="800000"/>
                </a:solidFill>
                <a:latin typeface="Arial" panose="020B0604020202020204" pitchFamily="34" charset="0"/>
                <a:cs typeface="Arial" panose="020B0604020202020204" pitchFamily="34" charset="0"/>
              </a:rPr>
              <a:t> </a:t>
            </a:r>
            <a:r>
              <a:rPr lang="vi-VN" sz="2200" b="1" dirty="0">
                <a:solidFill>
                  <a:srgbClr val="800000"/>
                </a:solidFill>
                <a:latin typeface="Arial" panose="020B0604020202020204" pitchFamily="34" charset="0"/>
                <a:cs typeface="Arial" panose="020B0604020202020204" pitchFamily="34" charset="0"/>
              </a:rPr>
              <a:t>như thế nào?</a:t>
            </a:r>
            <a:r>
              <a:rPr lang="en-US" sz="2200" b="1" dirty="0">
                <a:solidFill>
                  <a:srgbClr val="800000"/>
                </a:solidFill>
                <a:latin typeface="Arial" panose="020B0604020202020204" pitchFamily="34" charset="0"/>
                <a:cs typeface="Arial" panose="020B0604020202020204" pitchFamily="34" charset="0"/>
              </a:rPr>
              <a:t> </a:t>
            </a:r>
          </a:p>
          <a:p>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Kĩ</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thuật</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lắp</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ghép</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các</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hình</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khối</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để</a:t>
            </a:r>
            <a:r>
              <a:rPr lang="en-US" sz="2200" b="1" dirty="0">
                <a:solidFill>
                  <a:srgbClr val="800000"/>
                </a:solidFill>
                <a:latin typeface="Arial" panose="020B0604020202020204" pitchFamily="34" charset="0"/>
                <a:cs typeface="Arial" panose="020B0604020202020204" pitchFamily="34" charset="0"/>
              </a:rPr>
              <a:t> </a:t>
            </a:r>
            <a:r>
              <a:rPr lang="en-US" sz="2200" b="1" dirty="0" err="1">
                <a:solidFill>
                  <a:srgbClr val="800000"/>
                </a:solidFill>
                <a:latin typeface="Arial" panose="020B0604020202020204" pitchFamily="34" charset="0"/>
                <a:cs typeface="Arial" panose="020B0604020202020204" pitchFamily="34" charset="0"/>
              </a:rPr>
              <a:t>tạo</a:t>
            </a:r>
            <a:r>
              <a:rPr lang="vi-VN" sz="2200" b="1" dirty="0">
                <a:solidFill>
                  <a:srgbClr val="800000"/>
                </a:solidFill>
                <a:latin typeface="Arial" panose="020B0604020202020204" pitchFamily="34" charset="0"/>
                <a:cs typeface="Arial" panose="020B0604020202020204" pitchFamily="34" charset="0"/>
              </a:rPr>
              <a:t> mô hình sân khấu đó như thế nào?</a:t>
            </a:r>
            <a:endParaRPr lang="en-VN" sz="2200" b="1" dirty="0">
              <a:solidFill>
                <a:srgbClr val="800000"/>
              </a:solidFill>
              <a:latin typeface="Arial" panose="020B0604020202020204" pitchFamily="34" charset="0"/>
              <a:cs typeface="Arial" panose="020B0604020202020204" pitchFamily="34" charset="0"/>
            </a:endParaRPr>
          </a:p>
          <a:p>
            <a:r>
              <a:rPr lang="en-US" sz="2200" b="1" dirty="0">
                <a:solidFill>
                  <a:srgbClr val="800000"/>
                </a:solidFill>
                <a:latin typeface="Arial" panose="020B0604020202020204" pitchFamily="34" charset="0"/>
                <a:cs typeface="Arial" panose="020B0604020202020204" pitchFamily="34" charset="0"/>
              </a:rPr>
              <a:t>- </a:t>
            </a:r>
            <a:r>
              <a:rPr lang="vi-VN" sz="2200" b="1" dirty="0">
                <a:solidFill>
                  <a:srgbClr val="800000"/>
                </a:solidFill>
                <a:latin typeface="Arial" panose="020B0604020202020204" pitchFamily="34" charset="0"/>
                <a:cs typeface="Arial" panose="020B0604020202020204" pitchFamily="34" charset="0"/>
              </a:rPr>
              <a:t>Em có  ý tưởng điều chỉnh như thế nào để sản phẩm hoàn thiện hơn?</a:t>
            </a:r>
            <a:endParaRPr lang="en-VN" sz="2200" b="1" dirty="0">
              <a:solidFill>
                <a:srgbClr val="8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704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0" y="133350"/>
            <a:ext cx="8458200" cy="6096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718074" y="197898"/>
            <a:ext cx="7435326" cy="430887"/>
          </a:xfrm>
          <a:prstGeom prst="rect">
            <a:avLst/>
          </a:prstGeom>
          <a:noFill/>
        </p:spPr>
        <p:txBody>
          <a:bodyPr wrap="square" rtlCol="0">
            <a:spAutoFit/>
          </a:bodyPr>
          <a:lstStyle/>
          <a:p>
            <a:r>
              <a:rPr lang="en-US" sz="2200" b="1" dirty="0">
                <a:solidFill>
                  <a:srgbClr val="C00000"/>
                </a:solidFill>
                <a:latin typeface="Arial" pitchFamily="34" charset="0"/>
                <a:cs typeface="Arial" pitchFamily="34" charset="0"/>
              </a:rPr>
              <a:t>5. HỢP TÁC CÙNG BẠN BIỂU DIỄN TIỂU PHẨM RỐI</a:t>
            </a:r>
          </a:p>
        </p:txBody>
      </p:sp>
      <p:sp>
        <p:nvSpPr>
          <p:cNvPr id="9" name="TextBox 8"/>
          <p:cNvSpPr txBox="1"/>
          <p:nvPr/>
        </p:nvSpPr>
        <p:spPr>
          <a:xfrm>
            <a:off x="571500" y="2122736"/>
            <a:ext cx="7801134" cy="2308324"/>
          </a:xfrm>
          <a:prstGeom prst="rect">
            <a:avLst/>
          </a:prstGeom>
          <a:noFill/>
        </p:spPr>
        <p:txBody>
          <a:bodyPr wrap="square" rtlCol="0">
            <a:spAutoFit/>
          </a:bodyPr>
          <a:lstStyle/>
          <a:p>
            <a:r>
              <a:rPr lang="vi-VN" sz="2400" b="1" dirty="0">
                <a:solidFill>
                  <a:srgbClr val="800000"/>
                </a:solidFill>
                <a:latin typeface="Arial" panose="020B0604020202020204" pitchFamily="34" charset="0"/>
                <a:cs typeface="Arial" panose="020B0604020202020204" pitchFamily="34" charset="0"/>
              </a:rPr>
              <a:t>- Hợp tác cùng nhóm bạn </a:t>
            </a:r>
            <a:r>
              <a:rPr lang="en-US" sz="2400" b="1" dirty="0" err="1">
                <a:solidFill>
                  <a:srgbClr val="800000"/>
                </a:solidFill>
                <a:latin typeface="Arial" panose="020B0604020202020204" pitchFamily="34" charset="0"/>
                <a:cs typeface="Arial" panose="020B0604020202020204" pitchFamily="34" charset="0"/>
              </a:rPr>
              <a:t>kết</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hợp</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các</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nhân</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vật</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rối</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và</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xây</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dựng</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kịch</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bản</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cho</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các</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nhân</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vật</a:t>
            </a:r>
            <a:r>
              <a:rPr lang="en-US" sz="2400" b="1" dirty="0">
                <a:solidFill>
                  <a:srgbClr val="800000"/>
                </a:solidFill>
                <a:latin typeface="Arial" panose="020B0604020202020204" pitchFamily="34" charset="0"/>
                <a:cs typeface="Arial" panose="020B0604020202020204" pitchFamily="34" charset="0"/>
              </a:rPr>
              <a:t> </a:t>
            </a:r>
            <a:r>
              <a:rPr lang="en-US" sz="2400" b="1" dirty="0" err="1">
                <a:solidFill>
                  <a:srgbClr val="800000"/>
                </a:solidFill>
                <a:latin typeface="Arial" panose="020B0604020202020204" pitchFamily="34" charset="0"/>
                <a:cs typeface="Arial" panose="020B0604020202020204" pitchFamily="34" charset="0"/>
              </a:rPr>
              <a:t>đó</a:t>
            </a:r>
            <a:r>
              <a:rPr lang="en-US" sz="2400" b="1" dirty="0">
                <a:solidFill>
                  <a:srgbClr val="800000"/>
                </a:solidFill>
                <a:latin typeface="Arial" panose="020B0604020202020204" pitchFamily="34" charset="0"/>
                <a:cs typeface="Arial" panose="020B0604020202020204" pitchFamily="34" charset="0"/>
              </a:rPr>
              <a:t>.</a:t>
            </a:r>
            <a:endParaRPr lang="en-VN" sz="2400" b="1" dirty="0">
              <a:solidFill>
                <a:srgbClr val="800000"/>
              </a:solidFill>
              <a:latin typeface="Arial" panose="020B0604020202020204" pitchFamily="34" charset="0"/>
              <a:cs typeface="Arial" panose="020B0604020202020204" pitchFamily="34" charset="0"/>
            </a:endParaRPr>
          </a:p>
          <a:p>
            <a:r>
              <a:rPr lang="vi-VN" sz="2400" b="1" dirty="0">
                <a:solidFill>
                  <a:srgbClr val="800000"/>
                </a:solidFill>
                <a:latin typeface="Arial" panose="020B0604020202020204" pitchFamily="34" charset="0"/>
                <a:cs typeface="Arial" panose="020B0604020202020204" pitchFamily="34" charset="0"/>
              </a:rPr>
              <a:t>- Biểu diễn tiểu phẩm rối theo nội dung kịch bản đã chuẩn bị.</a:t>
            </a:r>
          </a:p>
          <a:p>
            <a:pPr marL="342900" indent="-342900">
              <a:buFontTx/>
              <a:buChar char="-"/>
            </a:pPr>
            <a:endParaRPr lang="en-VN" sz="2400" b="1" dirty="0">
              <a:solidFill>
                <a:srgbClr val="800000"/>
              </a:solidFill>
              <a:latin typeface="Arial" panose="020B0604020202020204" pitchFamily="34" charset="0"/>
              <a:cs typeface="Arial" panose="020B0604020202020204" pitchFamily="34" charset="0"/>
            </a:endParaRPr>
          </a:p>
          <a:p>
            <a:pPr lvl="1" algn="ctr"/>
            <a:endParaRPr lang="en-US" sz="2400" b="1" dirty="0">
              <a:solidFill>
                <a:srgbClr val="800000"/>
              </a:solidFill>
              <a:latin typeface="Arial" pitchFamily="34" charset="0"/>
              <a:cs typeface="Arial" pitchFamily="34" charset="0"/>
            </a:endParaRPr>
          </a:p>
        </p:txBody>
      </p:sp>
      <p:sp>
        <p:nvSpPr>
          <p:cNvPr id="10" name="Right Arrow 9"/>
          <p:cNvSpPr/>
          <p:nvPr/>
        </p:nvSpPr>
        <p:spPr>
          <a:xfrm>
            <a:off x="228600" y="1212720"/>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11" name="Picture 10"/>
          <p:cNvPicPr>
            <a:picLocks noChangeAspect="1"/>
          </p:cNvPicPr>
          <p:nvPr/>
        </p:nvPicPr>
        <p:blipFill rotWithShape="1">
          <a:blip r:embed="rId2"/>
          <a:srcRect l="10761" t="22917" r="45900" b="48958"/>
          <a:stretch/>
        </p:blipFill>
        <p:spPr>
          <a:xfrm>
            <a:off x="876300" y="1123950"/>
            <a:ext cx="1943100" cy="617786"/>
          </a:xfrm>
          <a:prstGeom prst="rect">
            <a:avLst/>
          </a:prstGeom>
        </p:spPr>
      </p:pic>
    </p:spTree>
    <p:extLst>
      <p:ext uri="{BB962C8B-B14F-4D97-AF65-F5344CB8AC3E}">
        <p14:creationId xmlns:p14="http://schemas.microsoft.com/office/powerpoint/2010/main" val="278882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E88A2EB-2800-A34E-8385-FF854C4F8E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71" t="921" r="1816" b="4908"/>
          <a:stretch/>
        </p:blipFill>
        <p:spPr>
          <a:xfrm>
            <a:off x="990600" y="462890"/>
            <a:ext cx="3247478" cy="2388919"/>
          </a:xfrm>
          <a:prstGeom prst="rect">
            <a:avLst/>
          </a:prstGeom>
        </p:spPr>
      </p:pic>
      <p:sp>
        <p:nvSpPr>
          <p:cNvPr id="7" name="TextBox 6">
            <a:extLst>
              <a:ext uri="{FF2B5EF4-FFF2-40B4-BE49-F238E27FC236}">
                <a16:creationId xmlns:a16="http://schemas.microsoft.com/office/drawing/2014/main" id="{1ED2D258-2656-7E46-B801-C887914C53BF}"/>
              </a:ext>
            </a:extLst>
          </p:cNvPr>
          <p:cNvSpPr txBox="1"/>
          <p:nvPr/>
        </p:nvSpPr>
        <p:spPr>
          <a:xfrm>
            <a:off x="1066800" y="3105150"/>
            <a:ext cx="7467600" cy="1451679"/>
          </a:xfrm>
          <a:prstGeom prst="rect">
            <a:avLst/>
          </a:prstGeom>
          <a:noFill/>
        </p:spPr>
        <p:txBody>
          <a:bodyPr wrap="square" rtlCol="0">
            <a:spAutoFit/>
          </a:bodyPr>
          <a:lstStyle/>
          <a:p>
            <a:r>
              <a:rPr lang="en-US" sz="2000" dirty="0">
                <a:solidFill>
                  <a:srgbClr val="800000"/>
                </a:solidFill>
                <a:effectLst/>
                <a:latin typeface="Times New Roman" panose="02020603050405020304" pitchFamily="18" charset="0"/>
                <a:ea typeface="Times New Roman" panose="02020603050405020304" pitchFamily="18" charset="0"/>
              </a:rPr>
              <a:t>- </a:t>
            </a:r>
            <a:r>
              <a:rPr lang="en-US" sz="2000" b="1" dirty="0" err="1">
                <a:solidFill>
                  <a:srgbClr val="800000"/>
                </a:solidFill>
                <a:effectLst/>
                <a:latin typeface="Times New Roman" panose="02020603050405020304" pitchFamily="18" charset="0"/>
                <a:ea typeface="Times New Roman" panose="02020603050405020304" pitchFamily="18" charset="0"/>
              </a:rPr>
              <a:t>Tiểu</a:t>
            </a:r>
            <a:r>
              <a:rPr lang="en-US" sz="2000" b="1" dirty="0">
                <a:solidFill>
                  <a:srgbClr val="800000"/>
                </a:solidFill>
                <a:effectLst/>
                <a:latin typeface="Times New Roman" panose="02020603050405020304" pitchFamily="18" charset="0"/>
                <a:ea typeface="Times New Roman" panose="02020603050405020304" pitchFamily="18" charset="0"/>
              </a:rPr>
              <a:t> </a:t>
            </a:r>
            <a:r>
              <a:rPr lang="vi-VN" sz="2000" b="1" dirty="0">
                <a:solidFill>
                  <a:srgbClr val="800000"/>
                </a:solidFill>
                <a:effectLst/>
                <a:latin typeface="Times New Roman" panose="02020603050405020304" pitchFamily="18" charset="0"/>
                <a:ea typeface="Times New Roman" panose="02020603050405020304" pitchFamily="18" charset="0"/>
              </a:rPr>
              <a:t>phẩm rối của </a:t>
            </a:r>
            <a:r>
              <a:rPr lang="en-US" sz="2000" b="1" dirty="0" err="1">
                <a:solidFill>
                  <a:srgbClr val="800000"/>
                </a:solidFill>
                <a:effectLst/>
                <a:latin typeface="Times New Roman" panose="02020603050405020304" pitchFamily="18" charset="0"/>
                <a:ea typeface="Times New Roman" panose="02020603050405020304" pitchFamily="18" charset="0"/>
              </a:rPr>
              <a:t>các</a:t>
            </a:r>
            <a:r>
              <a:rPr lang="en-US" sz="2000" b="1" dirty="0">
                <a:solidFill>
                  <a:srgbClr val="800000"/>
                </a:solidFill>
                <a:effectLst/>
                <a:latin typeface="Times New Roman" panose="02020603050405020304" pitchFamily="18" charset="0"/>
                <a:ea typeface="Times New Roman" panose="02020603050405020304" pitchFamily="18" charset="0"/>
              </a:rPr>
              <a:t> </a:t>
            </a:r>
            <a:r>
              <a:rPr lang="vi-VN" sz="2000" b="1" dirty="0">
                <a:solidFill>
                  <a:srgbClr val="800000"/>
                </a:solidFill>
                <a:effectLst/>
                <a:latin typeface="Times New Roman" panose="02020603050405020304" pitchFamily="18" charset="0"/>
                <a:ea typeface="Times New Roman" panose="02020603050405020304" pitchFamily="18" charset="0"/>
              </a:rPr>
              <a:t>em </a:t>
            </a:r>
            <a:r>
              <a:rPr lang="en-US" sz="2000" b="1" dirty="0" err="1">
                <a:solidFill>
                  <a:srgbClr val="800000"/>
                </a:solidFill>
                <a:effectLst/>
                <a:latin typeface="Times New Roman" panose="02020603050405020304" pitchFamily="18" charset="0"/>
                <a:ea typeface="Times New Roman" panose="02020603050405020304" pitchFamily="18" charset="0"/>
              </a:rPr>
              <a:t>có</a:t>
            </a:r>
            <a:r>
              <a:rPr lang="en-US" sz="2000" b="1" dirty="0">
                <a:solidFill>
                  <a:srgbClr val="800000"/>
                </a:solidFill>
                <a:effectLst/>
                <a:latin typeface="Times New Roman" panose="02020603050405020304" pitchFamily="18" charset="0"/>
                <a:ea typeface="Times New Roman" panose="02020603050405020304" pitchFamily="18" charset="0"/>
              </a:rPr>
              <a:t> </a:t>
            </a:r>
            <a:r>
              <a:rPr lang="en-US" sz="2000" b="1" dirty="0" err="1">
                <a:solidFill>
                  <a:srgbClr val="800000"/>
                </a:solidFill>
                <a:effectLst/>
                <a:latin typeface="Times New Roman" panose="02020603050405020304" pitchFamily="18" charset="0"/>
                <a:ea typeface="Times New Roman" panose="02020603050405020304" pitchFamily="18" charset="0"/>
              </a:rPr>
              <a:t>nội</a:t>
            </a:r>
            <a:r>
              <a:rPr lang="en-US" sz="2000" b="1" dirty="0">
                <a:solidFill>
                  <a:srgbClr val="800000"/>
                </a:solidFill>
                <a:effectLst/>
                <a:latin typeface="Times New Roman" panose="02020603050405020304" pitchFamily="18" charset="0"/>
                <a:ea typeface="Times New Roman" panose="02020603050405020304" pitchFamily="18" charset="0"/>
              </a:rPr>
              <a:t> dung </a:t>
            </a:r>
            <a:r>
              <a:rPr lang="en-US" sz="2000" b="1" dirty="0" err="1">
                <a:solidFill>
                  <a:srgbClr val="800000"/>
                </a:solidFill>
                <a:effectLst/>
                <a:latin typeface="Times New Roman" panose="02020603050405020304" pitchFamily="18" charset="0"/>
                <a:ea typeface="Times New Roman" panose="02020603050405020304" pitchFamily="18" charset="0"/>
              </a:rPr>
              <a:t>gì</a:t>
            </a:r>
            <a:r>
              <a:rPr lang="vi-VN" sz="2000" b="1" dirty="0">
                <a:solidFill>
                  <a:srgbClr val="800000"/>
                </a:solidFill>
                <a:effectLst/>
                <a:latin typeface="Times New Roman" panose="02020603050405020304" pitchFamily="18" charset="0"/>
                <a:ea typeface="Times New Roman" panose="02020603050405020304" pitchFamily="18" charset="0"/>
              </a:rPr>
              <a:t>?</a:t>
            </a:r>
            <a:endParaRPr lang="en-VN" sz="2000" b="1" dirty="0">
              <a:solidFill>
                <a:srgbClr val="800000"/>
              </a:solidFill>
              <a:effectLst/>
              <a:latin typeface="Times New Roman" panose="02020603050405020304" pitchFamily="18" charset="0"/>
              <a:ea typeface="Times New Roman" panose="02020603050405020304" pitchFamily="18" charset="0"/>
            </a:endParaRPr>
          </a:p>
          <a:p>
            <a:pPr>
              <a:spcAft>
                <a:spcPts val="1000"/>
              </a:spcAft>
            </a:pPr>
            <a:r>
              <a:rPr lang="en-US" sz="2000" b="1" dirty="0">
                <a:solidFill>
                  <a:srgbClr val="800000"/>
                </a:solidFill>
                <a:effectLst/>
                <a:latin typeface="Times New Roman" panose="02020603050405020304" pitchFamily="18" charset="0"/>
                <a:ea typeface="Times New Roman" panose="02020603050405020304" pitchFamily="18" charset="0"/>
              </a:rPr>
              <a:t>-</a:t>
            </a:r>
            <a:r>
              <a:rPr lang="vi-VN" sz="2000" b="1" dirty="0">
                <a:solidFill>
                  <a:srgbClr val="800000"/>
                </a:solidFill>
                <a:effectLst/>
                <a:latin typeface="Times New Roman" panose="02020603050405020304" pitchFamily="18" charset="0"/>
                <a:ea typeface="Times New Roman" panose="02020603050405020304" pitchFamily="18" charset="0"/>
              </a:rPr>
              <a:t> Trang phục và đặc điểm </a:t>
            </a:r>
            <a:r>
              <a:rPr lang="en-US" sz="2000" b="1" dirty="0" err="1">
                <a:solidFill>
                  <a:srgbClr val="800000"/>
                </a:solidFill>
                <a:effectLst/>
                <a:latin typeface="Times New Roman" panose="02020603050405020304" pitchFamily="18" charset="0"/>
                <a:ea typeface="Times New Roman" panose="02020603050405020304" pitchFamily="18" charset="0"/>
              </a:rPr>
              <a:t>của</a:t>
            </a:r>
            <a:r>
              <a:rPr lang="en-US" sz="2000" b="1" dirty="0">
                <a:solidFill>
                  <a:srgbClr val="800000"/>
                </a:solidFill>
                <a:effectLst/>
                <a:latin typeface="Times New Roman" panose="02020603050405020304" pitchFamily="18" charset="0"/>
                <a:ea typeface="Times New Roman" panose="02020603050405020304" pitchFamily="18" charset="0"/>
              </a:rPr>
              <a:t> </a:t>
            </a:r>
            <a:r>
              <a:rPr lang="vi-VN" sz="2000" b="1" dirty="0">
                <a:solidFill>
                  <a:srgbClr val="800000"/>
                </a:solidFill>
                <a:effectLst/>
                <a:latin typeface="Times New Roman" panose="02020603050405020304" pitchFamily="18" charset="0"/>
                <a:ea typeface="Times New Roman" panose="02020603050405020304" pitchFamily="18" charset="0"/>
              </a:rPr>
              <a:t>nhân vật rối có  phù hợp với nội dung </a:t>
            </a:r>
            <a:r>
              <a:rPr lang="en-US" sz="2000" b="1" dirty="0" err="1">
                <a:solidFill>
                  <a:srgbClr val="800000"/>
                </a:solidFill>
                <a:effectLst/>
                <a:latin typeface="Times New Roman" panose="02020603050405020304" pitchFamily="18" charset="0"/>
                <a:ea typeface="Times New Roman" panose="02020603050405020304" pitchFamily="18" charset="0"/>
              </a:rPr>
              <a:t>tiểu</a:t>
            </a:r>
            <a:r>
              <a:rPr lang="en-US" sz="2000" b="1" dirty="0">
                <a:solidFill>
                  <a:srgbClr val="800000"/>
                </a:solidFill>
                <a:effectLst/>
                <a:latin typeface="Times New Roman" panose="02020603050405020304" pitchFamily="18" charset="0"/>
                <a:ea typeface="Times New Roman" panose="02020603050405020304" pitchFamily="18" charset="0"/>
              </a:rPr>
              <a:t> </a:t>
            </a:r>
            <a:r>
              <a:rPr lang="en-US" sz="2000" b="1" dirty="0" err="1">
                <a:solidFill>
                  <a:srgbClr val="800000"/>
                </a:solidFill>
                <a:effectLst/>
                <a:latin typeface="Times New Roman" panose="02020603050405020304" pitchFamily="18" charset="0"/>
                <a:ea typeface="Times New Roman" panose="02020603050405020304" pitchFamily="18" charset="0"/>
              </a:rPr>
              <a:t>phẩm</a:t>
            </a:r>
            <a:r>
              <a:rPr lang="en-US" sz="2000" b="1" dirty="0">
                <a:solidFill>
                  <a:srgbClr val="800000"/>
                </a:solidFill>
                <a:effectLst/>
                <a:latin typeface="Times New Roman" panose="02020603050405020304" pitchFamily="18" charset="0"/>
                <a:ea typeface="Times New Roman" panose="02020603050405020304" pitchFamily="18" charset="0"/>
              </a:rPr>
              <a:t> </a:t>
            </a:r>
            <a:r>
              <a:rPr lang="en-US" sz="2000" b="1" dirty="0" err="1">
                <a:solidFill>
                  <a:srgbClr val="800000"/>
                </a:solidFill>
                <a:effectLst/>
                <a:latin typeface="Times New Roman" panose="02020603050405020304" pitchFamily="18" charset="0"/>
                <a:ea typeface="Times New Roman" panose="02020603050405020304" pitchFamily="18" charset="0"/>
              </a:rPr>
              <a:t>không</a:t>
            </a:r>
            <a:r>
              <a:rPr lang="vi-VN" sz="2000" b="1" dirty="0">
                <a:solidFill>
                  <a:srgbClr val="800000"/>
                </a:solidFill>
                <a:effectLst/>
                <a:latin typeface="Times New Roman" panose="02020603050405020304" pitchFamily="18" charset="0"/>
                <a:ea typeface="Times New Roman" panose="02020603050405020304" pitchFamily="18" charset="0"/>
              </a:rPr>
              <a:t>?</a:t>
            </a:r>
            <a:endParaRPr lang="en-VN" sz="2000" b="1" dirty="0">
              <a:solidFill>
                <a:srgbClr val="800000"/>
              </a:solidFill>
              <a:effectLst/>
              <a:latin typeface="Times New Roman" panose="02020603050405020304" pitchFamily="18" charset="0"/>
              <a:ea typeface="Times New Roman" panose="02020603050405020304" pitchFamily="18" charset="0"/>
            </a:endParaRPr>
          </a:p>
          <a:p>
            <a:pPr>
              <a:spcAft>
                <a:spcPts val="1000"/>
              </a:spcAft>
            </a:pPr>
            <a:r>
              <a:rPr lang="en-US" sz="2000" b="1" dirty="0">
                <a:solidFill>
                  <a:srgbClr val="800000"/>
                </a:solidFill>
                <a:effectLst/>
                <a:latin typeface="Times New Roman" panose="02020603050405020304" pitchFamily="18" charset="0"/>
                <a:ea typeface="Times New Roman" panose="02020603050405020304" pitchFamily="18" charset="0"/>
              </a:rPr>
              <a:t>- </a:t>
            </a:r>
            <a:r>
              <a:rPr lang="vi-VN" sz="2000" b="1" dirty="0">
                <a:solidFill>
                  <a:srgbClr val="800000"/>
                </a:solidFill>
                <a:effectLst/>
                <a:latin typeface="Times New Roman" panose="02020603050405020304" pitchFamily="18" charset="0"/>
                <a:ea typeface="Times New Roman" panose="02020603050405020304" pitchFamily="18" charset="0"/>
              </a:rPr>
              <a:t>Bối cảnh </a:t>
            </a:r>
            <a:r>
              <a:rPr lang="en-US" sz="2000" b="1" dirty="0" err="1">
                <a:solidFill>
                  <a:srgbClr val="800000"/>
                </a:solidFill>
                <a:effectLst/>
                <a:latin typeface="Times New Roman" panose="02020603050405020304" pitchFamily="18" charset="0"/>
                <a:ea typeface="Times New Roman" panose="02020603050405020304" pitchFamily="18" charset="0"/>
              </a:rPr>
              <a:t>sân</a:t>
            </a:r>
            <a:r>
              <a:rPr lang="en-US" sz="2000" b="1" dirty="0">
                <a:solidFill>
                  <a:srgbClr val="800000"/>
                </a:solidFill>
                <a:effectLst/>
                <a:latin typeface="Times New Roman" panose="02020603050405020304" pitchFamily="18" charset="0"/>
                <a:ea typeface="Times New Roman" panose="02020603050405020304" pitchFamily="18" charset="0"/>
              </a:rPr>
              <a:t> </a:t>
            </a:r>
            <a:r>
              <a:rPr lang="en-US" sz="2000" b="1" dirty="0" err="1">
                <a:solidFill>
                  <a:srgbClr val="800000"/>
                </a:solidFill>
                <a:effectLst/>
                <a:latin typeface="Times New Roman" panose="02020603050405020304" pitchFamily="18" charset="0"/>
                <a:ea typeface="Times New Roman" panose="02020603050405020304" pitchFamily="18" charset="0"/>
              </a:rPr>
              <a:t>khấu</a:t>
            </a:r>
            <a:r>
              <a:rPr lang="en-US" sz="2000" b="1" dirty="0">
                <a:solidFill>
                  <a:srgbClr val="800000"/>
                </a:solidFill>
                <a:effectLst/>
                <a:latin typeface="Times New Roman" panose="02020603050405020304" pitchFamily="18" charset="0"/>
                <a:ea typeface="Times New Roman" panose="02020603050405020304" pitchFamily="18" charset="0"/>
              </a:rPr>
              <a:t> </a:t>
            </a:r>
            <a:r>
              <a:rPr lang="en-US" sz="2000" b="1" dirty="0" err="1">
                <a:solidFill>
                  <a:srgbClr val="800000"/>
                </a:solidFill>
                <a:effectLst/>
                <a:latin typeface="Times New Roman" panose="02020603050405020304" pitchFamily="18" charset="0"/>
                <a:ea typeface="Times New Roman" panose="02020603050405020304" pitchFamily="18" charset="0"/>
              </a:rPr>
              <a:t>có</a:t>
            </a:r>
            <a:r>
              <a:rPr lang="vi-VN" sz="2000" b="1" dirty="0">
                <a:solidFill>
                  <a:srgbClr val="800000"/>
                </a:solidFill>
                <a:effectLst/>
                <a:latin typeface="Times New Roman" panose="02020603050405020304" pitchFamily="18" charset="0"/>
                <a:ea typeface="Times New Roman" panose="02020603050405020304" pitchFamily="18" charset="0"/>
              </a:rPr>
              <a:t> phù hợp với nội dung </a:t>
            </a:r>
            <a:r>
              <a:rPr lang="en-US" sz="2000" b="1" dirty="0" err="1">
                <a:solidFill>
                  <a:srgbClr val="800000"/>
                </a:solidFill>
                <a:effectLst/>
                <a:latin typeface="Times New Roman" panose="02020603050405020304" pitchFamily="18" charset="0"/>
                <a:ea typeface="Times New Roman" panose="02020603050405020304" pitchFamily="18" charset="0"/>
              </a:rPr>
              <a:t>tiểu</a:t>
            </a:r>
            <a:r>
              <a:rPr lang="en-US" sz="2000" b="1" dirty="0">
                <a:solidFill>
                  <a:srgbClr val="800000"/>
                </a:solidFill>
                <a:effectLst/>
                <a:latin typeface="Times New Roman" panose="02020603050405020304" pitchFamily="18" charset="0"/>
                <a:ea typeface="Times New Roman" panose="02020603050405020304" pitchFamily="18" charset="0"/>
              </a:rPr>
              <a:t> </a:t>
            </a:r>
            <a:r>
              <a:rPr lang="en-US" sz="2000" b="1" dirty="0" err="1">
                <a:solidFill>
                  <a:srgbClr val="800000"/>
                </a:solidFill>
                <a:effectLst/>
                <a:latin typeface="Times New Roman" panose="02020603050405020304" pitchFamily="18" charset="0"/>
                <a:ea typeface="Times New Roman" panose="02020603050405020304" pitchFamily="18" charset="0"/>
              </a:rPr>
              <a:t>phẩm</a:t>
            </a:r>
            <a:r>
              <a:rPr lang="en-US" sz="2000" b="1" dirty="0">
                <a:solidFill>
                  <a:srgbClr val="800000"/>
                </a:solidFill>
                <a:latin typeface="Times New Roman" panose="02020603050405020304" pitchFamily="18" charset="0"/>
                <a:ea typeface="Times New Roman" panose="02020603050405020304" pitchFamily="18" charset="0"/>
              </a:rPr>
              <a:t> </a:t>
            </a:r>
            <a:r>
              <a:rPr lang="en-US" sz="2000" b="1" dirty="0" err="1">
                <a:solidFill>
                  <a:srgbClr val="800000"/>
                </a:solidFill>
                <a:effectLst/>
                <a:latin typeface="Times New Roman" panose="02020603050405020304" pitchFamily="18" charset="0"/>
                <a:ea typeface="Times New Roman" panose="02020603050405020304" pitchFamily="18" charset="0"/>
              </a:rPr>
              <a:t>không</a:t>
            </a:r>
            <a:r>
              <a:rPr lang="vi-VN" sz="2000" b="1" dirty="0">
                <a:solidFill>
                  <a:srgbClr val="800000"/>
                </a:solidFill>
                <a:effectLst/>
                <a:latin typeface="Times New Roman" panose="02020603050405020304" pitchFamily="18" charset="0"/>
                <a:ea typeface="Times New Roman" panose="02020603050405020304" pitchFamily="18" charset="0"/>
              </a:rPr>
              <a:t>?</a:t>
            </a:r>
            <a:endParaRPr lang="en-VN" sz="2000" b="1" dirty="0">
              <a:solidFill>
                <a:srgbClr val="800000"/>
              </a:solidFill>
              <a:effectLst/>
              <a:latin typeface="Times New Roman" panose="02020603050405020304" pitchFamily="18" charset="0"/>
              <a:ea typeface="Times New Roman" panose="02020603050405020304" pitchFamily="18" charset="0"/>
            </a:endParaRPr>
          </a:p>
        </p:txBody>
      </p:sp>
      <p:pic>
        <p:nvPicPr>
          <p:cNvPr id="11" name="Picture 10">
            <a:extLst>
              <a:ext uri="{FF2B5EF4-FFF2-40B4-BE49-F238E27FC236}">
                <a16:creationId xmlns:a16="http://schemas.microsoft.com/office/drawing/2014/main" id="{0508144E-C917-E041-BEA9-EEFE00B0E3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6348" y="462890"/>
            <a:ext cx="3681898" cy="2388919"/>
          </a:xfrm>
          <a:prstGeom prst="rect">
            <a:avLst/>
          </a:prstGeom>
        </p:spPr>
      </p:pic>
    </p:spTree>
    <p:extLst>
      <p:ext uri="{BB962C8B-B14F-4D97-AF65-F5344CB8AC3E}">
        <p14:creationId xmlns:p14="http://schemas.microsoft.com/office/powerpoint/2010/main" val="865260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0" y="133350"/>
            <a:ext cx="8458200" cy="6096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457200" y="197898"/>
            <a:ext cx="7696200" cy="430887"/>
          </a:xfrm>
          <a:prstGeom prst="rect">
            <a:avLst/>
          </a:prstGeom>
          <a:noFill/>
        </p:spPr>
        <p:txBody>
          <a:bodyPr wrap="square" rtlCol="0">
            <a:spAutoFit/>
          </a:bodyPr>
          <a:lstStyle/>
          <a:p>
            <a:r>
              <a:rPr lang="en-US" sz="2200" b="1" dirty="0">
                <a:solidFill>
                  <a:srgbClr val="C00000"/>
                </a:solidFill>
                <a:latin typeface="Arial" pitchFamily="34" charset="0"/>
                <a:cs typeface="Arial" pitchFamily="34" charset="0"/>
              </a:rPr>
              <a:t>  5. HỢP TÁC CÙNG BẠN BIỂU DIỄN TIỂU PHẨM RỐI</a:t>
            </a:r>
          </a:p>
        </p:txBody>
      </p:sp>
      <p:sp>
        <p:nvSpPr>
          <p:cNvPr id="8" name="TextBox 7"/>
          <p:cNvSpPr txBox="1"/>
          <p:nvPr/>
        </p:nvSpPr>
        <p:spPr>
          <a:xfrm>
            <a:off x="762000" y="1857884"/>
            <a:ext cx="7924800" cy="2677656"/>
          </a:xfrm>
          <a:prstGeom prst="rect">
            <a:avLst/>
          </a:prstGeom>
          <a:noFill/>
        </p:spPr>
        <p:txBody>
          <a:bodyPr wrap="square" rtlCol="0">
            <a:spAutoFit/>
          </a:bodyPr>
          <a:lstStyle/>
          <a:p>
            <a:r>
              <a:rPr lang="vi-VN" sz="2400" b="1" dirty="0">
                <a:solidFill>
                  <a:srgbClr val="800000"/>
                </a:solidFill>
              </a:rPr>
              <a:t>Nghệ thuật thiết kế sân khấu biểu diễn là một phần không thể tách rời của vở diễn rối để tạo sự phù hợp với nội dung và không gian của loại hình rối. Sân khấu múa rối được thể hiện rất phong phú, đa dạng về kiểu dáng, hình ảnh, màu sắc, chất liệu, kích thước giúp tăng hiệu quả thị giác và làm rõ nội dung biểu diễn,…</a:t>
            </a:r>
            <a:endParaRPr lang="en-VN" sz="2400" dirty="0">
              <a:solidFill>
                <a:srgbClr val="800000"/>
              </a:solidFill>
            </a:endParaRPr>
          </a:p>
        </p:txBody>
      </p:sp>
      <p:sp>
        <p:nvSpPr>
          <p:cNvPr id="10" name="Right Arrow 9"/>
          <p:cNvSpPr/>
          <p:nvPr/>
        </p:nvSpPr>
        <p:spPr>
          <a:xfrm>
            <a:off x="228600" y="1059516"/>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12" name="Picture 11"/>
          <p:cNvPicPr>
            <a:picLocks noChangeAspect="1"/>
          </p:cNvPicPr>
          <p:nvPr/>
        </p:nvPicPr>
        <p:blipFill rotWithShape="1">
          <a:blip r:embed="rId2"/>
          <a:srcRect l="10542" t="17708" r="57833" b="59376"/>
          <a:stretch/>
        </p:blipFill>
        <p:spPr>
          <a:xfrm>
            <a:off x="914400" y="990745"/>
            <a:ext cx="1828800" cy="604039"/>
          </a:xfrm>
          <a:prstGeom prst="rect">
            <a:avLst/>
          </a:prstGeom>
        </p:spPr>
      </p:pic>
    </p:spTree>
    <p:extLst>
      <p:ext uri="{BB962C8B-B14F-4D97-AF65-F5344CB8AC3E}">
        <p14:creationId xmlns:p14="http://schemas.microsoft.com/office/powerpoint/2010/main" val="235010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0" y="133350"/>
            <a:ext cx="5486400" cy="6096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718074" y="197898"/>
            <a:ext cx="3616696" cy="523220"/>
          </a:xfrm>
          <a:prstGeom prst="rect">
            <a:avLst/>
          </a:prstGeom>
          <a:noFill/>
        </p:spPr>
        <p:txBody>
          <a:bodyPr wrap="none" rtlCol="0">
            <a:spAutoFit/>
          </a:bodyPr>
          <a:lstStyle/>
          <a:p>
            <a:r>
              <a:rPr lang="en-US" sz="2800" b="1" dirty="0">
                <a:solidFill>
                  <a:srgbClr val="C00000"/>
                </a:solidFill>
                <a:latin typeface="Arial" pitchFamily="34" charset="0"/>
                <a:cs typeface="Arial" pitchFamily="34" charset="0"/>
              </a:rPr>
              <a:t>CỦNG CỐ - DẶN DÒ</a:t>
            </a:r>
          </a:p>
        </p:txBody>
      </p:sp>
      <p:sp>
        <p:nvSpPr>
          <p:cNvPr id="2" name="TextBox 1"/>
          <p:cNvSpPr txBox="1"/>
          <p:nvPr/>
        </p:nvSpPr>
        <p:spPr>
          <a:xfrm>
            <a:off x="571500" y="1200150"/>
            <a:ext cx="8343900" cy="3416320"/>
          </a:xfrm>
          <a:prstGeom prst="rect">
            <a:avLst/>
          </a:prstGeom>
          <a:noFill/>
        </p:spPr>
        <p:txBody>
          <a:bodyPr wrap="square" rtlCol="0">
            <a:spAutoFit/>
          </a:bodyPr>
          <a:lstStyle/>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Hoàn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thành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sản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phẩm</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bài</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học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Có</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thể</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thực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hiện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thêm</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khi</a:t>
            </a:r>
            <a:r>
              <a:rPr lang="en-US" sz="2400" dirty="0">
                <a:solidFill>
                  <a:srgbClr val="800000"/>
                </a:solidFill>
                <a:latin typeface="Arial" panose="020B0604020202020204" pitchFamily="34" charset="0"/>
                <a:cs typeface="Arial" panose="020B0604020202020204" pitchFamily="34" charset="0"/>
              </a:rPr>
              <a:t> ở </a:t>
            </a:r>
            <a:r>
              <a:rPr lang="en-US" sz="2400" dirty="0" err="1">
                <a:solidFill>
                  <a:srgbClr val="800000"/>
                </a:solidFill>
                <a:latin typeface="Arial" panose="020B0604020202020204" pitchFamily="34" charset="0"/>
                <a:cs typeface="Arial" panose="020B0604020202020204" pitchFamily="34" charset="0"/>
              </a:rPr>
              <a:t>nhà</a:t>
            </a:r>
            <a:r>
              <a:rPr lang="en-US" sz="2400" dirty="0">
                <a:solidFill>
                  <a:srgbClr val="800000"/>
                </a:solidFill>
                <a:latin typeface="Arial" panose="020B0604020202020204" pitchFamily="34" charset="0"/>
                <a:cs typeface="Arial" panose="020B0604020202020204" pitchFamily="34" charset="0"/>
              </a:rPr>
              <a:t>.</a:t>
            </a:r>
          </a:p>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Chuẩn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bị</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bài</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học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sau</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Bài</a:t>
            </a:r>
            <a:r>
              <a:rPr lang="en-US" sz="2400" dirty="0">
                <a:solidFill>
                  <a:srgbClr val="800000"/>
                </a:solidFill>
                <a:latin typeface="Arial" panose="020B0604020202020204" pitchFamily="34" charset="0"/>
                <a:cs typeface="Arial" panose="020B0604020202020204" pitchFamily="34" charset="0"/>
              </a:rPr>
              <a:t> 11: </a:t>
            </a:r>
            <a:r>
              <a:rPr lang="en-US" sz="2400" dirty="0" err="1">
                <a:solidFill>
                  <a:srgbClr val="800000"/>
                </a:solidFill>
                <a:latin typeface="Arial" panose="020B0604020202020204" pitchFamily="34" charset="0"/>
                <a:cs typeface="Arial" panose="020B0604020202020204" pitchFamily="34" charset="0"/>
              </a:rPr>
              <a:t>Vẽ</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tranh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theo</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phong</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cách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nghệ</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thuật</a:t>
            </a:r>
            <a:r>
              <a:rPr lang="en-US" sz="2400" dirty="0">
                <a:solidFill>
                  <a:srgbClr val="800000"/>
                </a:solidFill>
                <a:latin typeface="Arial" panose="020B0604020202020204" pitchFamily="34" charset="0"/>
                <a:cs typeface="Arial" panose="020B0604020202020204" pitchFamily="34" charset="0"/>
              </a:rPr>
              <a:t> Pop Art”</a:t>
            </a:r>
            <a:endParaRPr lang="en-US" sz="2400" b="1" dirty="0">
              <a:solidFill>
                <a:srgbClr val="800000"/>
              </a:solidFill>
              <a:latin typeface="Arial" panose="020B0604020202020204" pitchFamily="34" charset="0"/>
              <a:cs typeface="Arial" panose="020B0604020202020204" pitchFamily="34" charset="0"/>
            </a:endParaRPr>
          </a:p>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Sách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giáo</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khoa</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Mĩ</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thuật</a:t>
            </a:r>
            <a:r>
              <a:rPr lang="en-US" sz="2400" dirty="0">
                <a:solidFill>
                  <a:srgbClr val="800000"/>
                </a:solidFill>
                <a:latin typeface="Arial" panose="020B0604020202020204" pitchFamily="34" charset="0"/>
                <a:cs typeface="Arial" panose="020B0604020202020204" pitchFamily="34" charset="0"/>
              </a:rPr>
              <a:t> 9 - CTST 1, </a:t>
            </a:r>
            <a:r>
              <a:rPr lang="en-US" sz="2400" dirty="0" err="1">
                <a:solidFill>
                  <a:srgbClr val="800000"/>
                </a:solidFill>
                <a:latin typeface="Arial" panose="020B0604020202020204" pitchFamily="34" charset="0"/>
                <a:cs typeface="Arial" panose="020B0604020202020204" pitchFamily="34" charset="0"/>
              </a:rPr>
              <a:t>vở</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ghi</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chép</a:t>
            </a:r>
            <a:r>
              <a:rPr lang="en-US" sz="2400" dirty="0">
                <a:solidFill>
                  <a:srgbClr val="800000"/>
                </a:solidFill>
                <a:latin typeface="Arial" panose="020B0604020202020204" pitchFamily="34" charset="0"/>
                <a:cs typeface="Arial" panose="020B0604020202020204" pitchFamily="34" charset="0"/>
              </a:rPr>
              <a:t>.</a:t>
            </a:r>
          </a:p>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Một</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số</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nguyên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liệu</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và</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dụng</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cụ</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để</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tạo</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sản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phẩm</a:t>
            </a:r>
            <a:r>
              <a:rPr lang="en-US" sz="2400" dirty="0">
                <a:solidFill>
                  <a:srgbClr val="800000"/>
                </a:solidFill>
                <a:latin typeface="Arial" panose="020B0604020202020204" pitchFamily="34" charset="0"/>
                <a:cs typeface="Arial" panose="020B0604020202020204" pitchFamily="34" charset="0"/>
              </a:rPr>
              <a:t>.</a:t>
            </a:r>
          </a:p>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Xem</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trước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nội</a:t>
            </a:r>
            <a:r>
              <a:rPr lang="en-US" sz="2400" dirty="0">
                <a:solidFill>
                  <a:srgbClr val="800000"/>
                </a:solidFill>
                <a:latin typeface="Arial" panose="020B0604020202020204" pitchFamily="34" charset="0"/>
                <a:cs typeface="Arial" panose="020B0604020202020204" pitchFamily="34" charset="0"/>
              </a:rPr>
              <a:t> dung </a:t>
            </a:r>
            <a:r>
              <a:rPr lang="en-US" sz="2400" dirty="0" err="1">
                <a:solidFill>
                  <a:srgbClr val="800000"/>
                </a:solidFill>
                <a:latin typeface="Arial" panose="020B0604020202020204" pitchFamily="34" charset="0"/>
                <a:cs typeface="Arial" panose="020B0604020202020204" pitchFamily="34" charset="0"/>
              </a:rPr>
              <a:t>bài</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học</a:t>
            </a:r>
            <a:r>
              <a:rPr lang="en-US" sz="2400" dirty="0">
                <a:solidFill>
                  <a:srgbClr val="800000"/>
                </a:solidFill>
                <a:latin typeface="Arial" panose="020B0604020202020204" pitchFamily="34" charset="0"/>
                <a:cs typeface="Arial" panose="020B0604020202020204" pitchFamily="34" charset="0"/>
              </a:rPr>
              <a:t>.</a:t>
            </a:r>
          </a:p>
          <a:p>
            <a:r>
              <a:rPr lang="en-US" sz="2400" dirty="0">
                <a:solidFill>
                  <a:srgbClr val="800000"/>
                </a:solidFill>
                <a:latin typeface="Arial" panose="020B0604020202020204" pitchFamily="34" charset="0"/>
                <a:cs typeface="Arial" panose="020B0604020202020204" pitchFamily="34" charset="0"/>
              </a:rPr>
              <a:t>- GV </a:t>
            </a:r>
            <a:r>
              <a:rPr lang="en-US" sz="2400" dirty="0" err="1">
                <a:solidFill>
                  <a:srgbClr val="800000"/>
                </a:solidFill>
                <a:latin typeface="Arial" panose="020B0604020202020204" pitchFamily="34" charset="0"/>
                <a:cs typeface="Arial" panose="020B0604020202020204" pitchFamily="34" charset="0"/>
              </a:rPr>
              <a:t>đánh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giá</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chuẩn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bị</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và</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hoạt</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động</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của</a:t>
            </a:r>
            <a:r>
              <a:rPr lang="en-US" sz="2400" dirty="0">
                <a:solidFill>
                  <a:srgbClr val="800000"/>
                </a:solidFill>
                <a:latin typeface="Arial" panose="020B0604020202020204" pitchFamily="34" charset="0"/>
                <a:cs typeface="Arial" panose="020B0604020202020204" pitchFamily="34" charset="0"/>
              </a:rPr>
              <a:t> HS. </a:t>
            </a:r>
            <a:r>
              <a:rPr lang="en-US" sz="2400" dirty="0" err="1">
                <a:solidFill>
                  <a:srgbClr val="800000"/>
                </a:solidFill>
                <a:latin typeface="Arial" panose="020B0604020202020204" pitchFamily="34" charset="0"/>
                <a:cs typeface="Arial" panose="020B0604020202020204" pitchFamily="34" charset="0"/>
              </a:rPr>
              <a:t>Biểu</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dương</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tinh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thần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học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tập</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của</a:t>
            </a:r>
            <a:r>
              <a:rPr lang="en-US" sz="2400" dirty="0">
                <a:solidFill>
                  <a:srgbClr val="800000"/>
                </a:solidFill>
                <a:latin typeface="Arial" panose="020B0604020202020204" pitchFamily="34" charset="0"/>
                <a:cs typeface="Arial" panose="020B0604020202020204" pitchFamily="34" charset="0"/>
              </a:rPr>
              <a:t> HS.</a:t>
            </a:r>
          </a:p>
        </p:txBody>
      </p:sp>
    </p:spTree>
    <p:extLst>
      <p:ext uri="{BB962C8B-B14F-4D97-AF65-F5344CB8AC3E}">
        <p14:creationId xmlns:p14="http://schemas.microsoft.com/office/powerpoint/2010/main" val="1199775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2083" descr="3"/>
          <p:cNvPicPr>
            <a:picLocks noChangeAspect="1"/>
          </p:cNvPicPr>
          <p:nvPr/>
        </p:nvPicPr>
        <p:blipFill>
          <a:blip r:embed="rId2"/>
          <a:stretch>
            <a:fillRect/>
          </a:stretch>
        </p:blipFill>
        <p:spPr>
          <a:xfrm>
            <a:off x="2286000" y="285750"/>
            <a:ext cx="4572000" cy="4537093"/>
          </a:xfrm>
          <a:prstGeom prst="rect">
            <a:avLst/>
          </a:prstGeom>
          <a:noFill/>
          <a:ln w="9525">
            <a:noFill/>
          </a:ln>
        </p:spPr>
      </p:pic>
      <p:sp>
        <p:nvSpPr>
          <p:cNvPr id="5" name="TextBox 4"/>
          <p:cNvSpPr txBox="1"/>
          <p:nvPr/>
        </p:nvSpPr>
        <p:spPr>
          <a:xfrm>
            <a:off x="3276600" y="2168664"/>
            <a:ext cx="3214254" cy="707886"/>
          </a:xfrm>
          <a:prstGeom prst="rect">
            <a:avLst/>
          </a:prstGeom>
          <a:noFill/>
        </p:spPr>
        <p:txBody>
          <a:bodyPr wrap="square" rtlCol="0">
            <a:spAutoFit/>
          </a:bodyPr>
          <a:lstStyle/>
          <a:p>
            <a:r>
              <a:rPr lang="en-US" sz="4000" b="1" dirty="0">
                <a:solidFill>
                  <a:srgbClr val="FF0000"/>
                </a:solidFill>
                <a:latin typeface="Arial" pitchFamily="34" charset="0"/>
                <a:cs typeface="Arial" pitchFamily="34" charset="0"/>
              </a:rPr>
              <a:t>TẠM BIỆT !</a:t>
            </a:r>
          </a:p>
        </p:txBody>
      </p:sp>
    </p:spTree>
    <p:extLst>
      <p:ext uri="{BB962C8B-B14F-4D97-AF65-F5344CB8AC3E}">
        <p14:creationId xmlns:p14="http://schemas.microsoft.com/office/powerpoint/2010/main" val="9942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flipV="1">
            <a:off x="24245" y="4674872"/>
            <a:ext cx="7086601"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Rectangle 5"/>
          <p:cNvSpPr/>
          <p:nvPr/>
        </p:nvSpPr>
        <p:spPr>
          <a:xfrm flipV="1">
            <a:off x="1548245" y="4781550"/>
            <a:ext cx="7620000"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9" name="TextBox 8">
            <a:extLst>
              <a:ext uri="{FF2B5EF4-FFF2-40B4-BE49-F238E27FC236}">
                <a16:creationId xmlns:a16="http://schemas.microsoft.com/office/drawing/2014/main" id="{FE0907FF-EFDB-2543-A1AB-597DCE983451}"/>
              </a:ext>
            </a:extLst>
          </p:cNvPr>
          <p:cNvSpPr txBox="1"/>
          <p:nvPr/>
        </p:nvSpPr>
        <p:spPr>
          <a:xfrm>
            <a:off x="2590048" y="971550"/>
            <a:ext cx="6578196" cy="2369880"/>
          </a:xfrm>
          <a:prstGeom prst="rect">
            <a:avLst/>
          </a:prstGeom>
          <a:noFill/>
        </p:spPr>
        <p:txBody>
          <a:bodyPr wrap="square" rtlCol="0">
            <a:spAutoFit/>
          </a:bodyPr>
          <a:lstStyle/>
          <a:p>
            <a:pPr algn="ctr"/>
            <a:r>
              <a:rPr lang="en-VN" sz="3200" b="1" dirty="0">
                <a:solidFill>
                  <a:schemeClr val="accent1">
                    <a:lumMod val="50000"/>
                  </a:schemeClr>
                </a:solidFill>
              </a:rPr>
              <a:t>Chủ đề: TẠO HÌNH NHÂN VẬT VÀ </a:t>
            </a:r>
          </a:p>
          <a:p>
            <a:pPr algn="ctr"/>
            <a:r>
              <a:rPr lang="en-VN" sz="3200" b="1" dirty="0">
                <a:solidFill>
                  <a:schemeClr val="accent1">
                    <a:lumMod val="50000"/>
                  </a:schemeClr>
                </a:solidFill>
              </a:rPr>
              <a:t>SÂN KHẤU BIỂU DIỄN RỐI</a:t>
            </a:r>
          </a:p>
          <a:p>
            <a:pPr algn="ctr"/>
            <a:endParaRPr lang="en-VN" sz="2800" b="1" dirty="0">
              <a:solidFill>
                <a:srgbClr val="C00000"/>
              </a:solidFill>
              <a:latin typeface="Times New Roman" panose="02020603050405020304" pitchFamily="18" charset="0"/>
              <a:cs typeface="Times New Roman" panose="02020603050405020304" pitchFamily="18" charset="0"/>
            </a:endParaRPr>
          </a:p>
          <a:p>
            <a:pPr algn="ctr"/>
            <a:r>
              <a:rPr lang="en-VN" sz="2800" b="1" dirty="0">
                <a:solidFill>
                  <a:srgbClr val="66338A"/>
                </a:solidFill>
                <a:latin typeface="Times New Roman" panose="02020603050405020304" pitchFamily="18" charset="0"/>
                <a:cs typeface="Times New Roman" panose="02020603050405020304" pitchFamily="18" charset="0"/>
              </a:rPr>
              <a:t>Bài 10: THIẾT KẾ SÂN KHẤU </a:t>
            </a:r>
          </a:p>
          <a:p>
            <a:pPr algn="ctr"/>
            <a:r>
              <a:rPr lang="en-VN" sz="2800" b="1" dirty="0">
                <a:solidFill>
                  <a:srgbClr val="66338A"/>
                </a:solidFill>
                <a:latin typeface="Times New Roman" panose="02020603050405020304" pitchFamily="18" charset="0"/>
                <a:cs typeface="Times New Roman" panose="02020603050405020304" pitchFamily="18" charset="0"/>
              </a:rPr>
              <a:t>BIỂU DIỄN  RỐI DÂY</a:t>
            </a:r>
          </a:p>
        </p:txBody>
      </p:sp>
      <p:pic>
        <p:nvPicPr>
          <p:cNvPr id="10241" name="Picture 1" descr="page46image2132978240">
            <a:extLst>
              <a:ext uri="{FF2B5EF4-FFF2-40B4-BE49-F238E27FC236}">
                <a16:creationId xmlns:a16="http://schemas.microsoft.com/office/drawing/2014/main" id="{7CCDB68E-E607-5644-B263-6FCCCC5215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895350"/>
            <a:ext cx="2667000" cy="2946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578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41132" y="882806"/>
            <a:ext cx="7317213" cy="1046440"/>
          </a:xfrm>
          <a:prstGeom prst="rect">
            <a:avLst/>
          </a:prstGeom>
          <a:noFill/>
        </p:spPr>
        <p:txBody>
          <a:bodyPr wrap="square" rtlCol="0">
            <a:spAutoFit/>
          </a:bodyPr>
          <a:lstStyle/>
          <a:p>
            <a:r>
              <a:rPr lang="en-US" sz="2000" b="1" dirty="0">
                <a:solidFill>
                  <a:srgbClr val="C00000"/>
                </a:solidFill>
                <a:latin typeface="Arial" pitchFamily="34" charset="0"/>
                <a:cs typeface="Arial" pitchFamily="34" charset="0"/>
              </a:rPr>
              <a:t>1. QUAN SÁT - NHẬN THỨC VỀ MỘT SỐ SÂN KHẤU BIỂU DIỄN RỐI</a:t>
            </a:r>
          </a:p>
          <a:p>
            <a:pPr marL="457200" indent="-457200">
              <a:buAutoNum type="arabicPeriod"/>
            </a:pPr>
            <a:endParaRPr lang="en-US" sz="2200" b="1" dirty="0">
              <a:solidFill>
                <a:srgbClr val="C00000"/>
              </a:solidFill>
              <a:latin typeface="Arial" pitchFamily="34" charset="0"/>
              <a:cs typeface="Arial" pitchFamily="34" charset="0"/>
            </a:endParaRPr>
          </a:p>
        </p:txBody>
      </p:sp>
      <p:sp>
        <p:nvSpPr>
          <p:cNvPr id="8" name="TextBox 7"/>
          <p:cNvSpPr txBox="1"/>
          <p:nvPr/>
        </p:nvSpPr>
        <p:spPr>
          <a:xfrm>
            <a:off x="1441132" y="1636785"/>
            <a:ext cx="6573593" cy="707886"/>
          </a:xfrm>
          <a:prstGeom prst="rect">
            <a:avLst/>
          </a:prstGeom>
          <a:noFill/>
        </p:spPr>
        <p:txBody>
          <a:bodyPr wrap="square" rtlCol="0">
            <a:spAutoFit/>
          </a:bodyPr>
          <a:lstStyle/>
          <a:p>
            <a:r>
              <a:rPr lang="en-US" sz="2000" b="1" dirty="0">
                <a:solidFill>
                  <a:srgbClr val="C00000"/>
                </a:solidFill>
                <a:latin typeface="Arial" pitchFamily="34" charset="0"/>
                <a:cs typeface="Arial" pitchFamily="34" charset="0"/>
              </a:rPr>
              <a:t>2. CÁCH THIẾT KẾ MÔ HÌNH SÂN KHẤU BIỂU DIỄN RỐI DÂY</a:t>
            </a:r>
          </a:p>
        </p:txBody>
      </p:sp>
      <p:sp>
        <p:nvSpPr>
          <p:cNvPr id="10" name="TextBox 9"/>
          <p:cNvSpPr txBox="1"/>
          <p:nvPr/>
        </p:nvSpPr>
        <p:spPr>
          <a:xfrm>
            <a:off x="1474172" y="2358493"/>
            <a:ext cx="7317213" cy="400110"/>
          </a:xfrm>
          <a:prstGeom prst="rect">
            <a:avLst/>
          </a:prstGeom>
          <a:noFill/>
        </p:spPr>
        <p:txBody>
          <a:bodyPr wrap="square" rtlCol="0">
            <a:spAutoFit/>
          </a:bodyPr>
          <a:lstStyle/>
          <a:p>
            <a:r>
              <a:rPr lang="en-US" sz="2000" b="1" dirty="0">
                <a:solidFill>
                  <a:srgbClr val="C00000"/>
                </a:solidFill>
                <a:latin typeface="Arial" pitchFamily="34" charset="0"/>
                <a:cs typeface="Arial" pitchFamily="34" charset="0"/>
              </a:rPr>
              <a:t>3. TẠO MÔ HÌNH SÂN KHẤU BIỂU DIỄN RỐI DÂY</a:t>
            </a:r>
          </a:p>
        </p:txBody>
      </p:sp>
      <p:sp>
        <p:nvSpPr>
          <p:cNvPr id="11" name="TextBox 10"/>
          <p:cNvSpPr txBox="1"/>
          <p:nvPr/>
        </p:nvSpPr>
        <p:spPr>
          <a:xfrm>
            <a:off x="1474172" y="4029861"/>
            <a:ext cx="5764828" cy="400110"/>
          </a:xfrm>
          <a:prstGeom prst="rect">
            <a:avLst/>
          </a:prstGeom>
          <a:noFill/>
        </p:spPr>
        <p:txBody>
          <a:bodyPr wrap="square" rtlCol="0">
            <a:spAutoFit/>
          </a:bodyPr>
          <a:lstStyle/>
          <a:p>
            <a:r>
              <a:rPr lang="en-US" sz="2000" b="1" dirty="0">
                <a:solidFill>
                  <a:srgbClr val="800000"/>
                </a:solidFill>
                <a:latin typeface="Arial" pitchFamily="34" charset="0"/>
                <a:cs typeface="Arial" pitchFamily="34" charset="0"/>
              </a:rPr>
              <a:t>4. TRƯNG BÀY SẢN PHẨM VÀ CHIA SẺ</a:t>
            </a:r>
          </a:p>
        </p:txBody>
      </p:sp>
      <p:sp>
        <p:nvSpPr>
          <p:cNvPr id="12" name="TextBox 11"/>
          <p:cNvSpPr txBox="1"/>
          <p:nvPr/>
        </p:nvSpPr>
        <p:spPr>
          <a:xfrm>
            <a:off x="1474172" y="4471529"/>
            <a:ext cx="6471836" cy="400110"/>
          </a:xfrm>
          <a:prstGeom prst="rect">
            <a:avLst/>
          </a:prstGeom>
          <a:noFill/>
        </p:spPr>
        <p:txBody>
          <a:bodyPr wrap="none" rtlCol="0">
            <a:spAutoFit/>
          </a:bodyPr>
          <a:lstStyle/>
          <a:p>
            <a:r>
              <a:rPr lang="en-US" sz="2000" b="1" dirty="0">
                <a:solidFill>
                  <a:srgbClr val="800000"/>
                </a:solidFill>
                <a:latin typeface="Arial" pitchFamily="34" charset="0"/>
                <a:cs typeface="Arial" pitchFamily="34" charset="0"/>
              </a:rPr>
              <a:t>5. HỢP TÁC CÙNG BẠN BIỂU DIỄN TIỂU PHẨM RỐI</a:t>
            </a:r>
          </a:p>
        </p:txBody>
      </p:sp>
      <p:sp>
        <p:nvSpPr>
          <p:cNvPr id="3" name="Right Arrow 2"/>
          <p:cNvSpPr/>
          <p:nvPr/>
        </p:nvSpPr>
        <p:spPr>
          <a:xfrm>
            <a:off x="0" y="1042701"/>
            <a:ext cx="1212532" cy="1773090"/>
          </a:xfrm>
          <a:prstGeom prst="rightArrow">
            <a:avLst>
              <a:gd name="adj1" fmla="val 84711"/>
              <a:gd name="adj2" fmla="val 29828"/>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solidFill>
                  <a:schemeClr val="tx1"/>
                </a:solidFill>
              </a:rPr>
              <a:t>TIẾT</a:t>
            </a:r>
          </a:p>
          <a:p>
            <a:pPr algn="ctr"/>
            <a:r>
              <a:rPr lang="en-US" sz="2000" b="1" dirty="0">
                <a:solidFill>
                  <a:schemeClr val="tx1"/>
                </a:solidFill>
              </a:rPr>
              <a:t>1</a:t>
            </a:r>
          </a:p>
        </p:txBody>
      </p:sp>
      <p:sp>
        <p:nvSpPr>
          <p:cNvPr id="16" name="Right Arrow 15"/>
          <p:cNvSpPr/>
          <p:nvPr/>
        </p:nvSpPr>
        <p:spPr>
          <a:xfrm>
            <a:off x="0" y="3287357"/>
            <a:ext cx="1212532" cy="1798993"/>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000000"/>
                </a:solidFill>
              </a:rPr>
              <a:t>TIẾT</a:t>
            </a:r>
          </a:p>
          <a:p>
            <a:pPr algn="ctr"/>
            <a:r>
              <a:rPr lang="en-US" sz="2000" b="1" dirty="0">
                <a:solidFill>
                  <a:srgbClr val="000000"/>
                </a:solidFill>
              </a:rPr>
              <a:t>2</a:t>
            </a:r>
          </a:p>
        </p:txBody>
      </p:sp>
      <p:sp>
        <p:nvSpPr>
          <p:cNvPr id="14" name="TextBox 13"/>
          <p:cNvSpPr txBox="1"/>
          <p:nvPr/>
        </p:nvSpPr>
        <p:spPr>
          <a:xfrm>
            <a:off x="1474172" y="3293738"/>
            <a:ext cx="7444325" cy="707886"/>
          </a:xfrm>
          <a:prstGeom prst="rect">
            <a:avLst/>
          </a:prstGeom>
          <a:noFill/>
        </p:spPr>
        <p:txBody>
          <a:bodyPr wrap="square" rtlCol="0">
            <a:spAutoFit/>
          </a:bodyPr>
          <a:lstStyle/>
          <a:p>
            <a:r>
              <a:rPr lang="en-US" sz="2000" b="1" dirty="0">
                <a:solidFill>
                  <a:srgbClr val="800000"/>
                </a:solidFill>
                <a:latin typeface="Arial" pitchFamily="34" charset="0"/>
                <a:cs typeface="Arial" pitchFamily="34" charset="0"/>
              </a:rPr>
              <a:t>3. TẠO MÔ HÌNH SÂN KHẤU BIỂU DIỄN RỐI DÂY</a:t>
            </a:r>
          </a:p>
          <a:p>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tiếp</a:t>
            </a:r>
            <a:r>
              <a:rPr lang="en-US" sz="2000" b="1" dirty="0">
                <a:solidFill>
                  <a:srgbClr val="800000"/>
                </a:solidFill>
                <a:latin typeface="Arial" pitchFamily="34" charset="0"/>
                <a:cs typeface="Arial" pitchFamily="34" charset="0"/>
              </a:rPr>
              <a:t> </a:t>
            </a:r>
            <a:r>
              <a:rPr lang="en-US" sz="2000" b="1" dirty="0" err="1">
                <a:solidFill>
                  <a:srgbClr val="800000"/>
                </a:solidFill>
                <a:latin typeface="Arial" pitchFamily="34" charset="0"/>
                <a:cs typeface="Arial" pitchFamily="34" charset="0"/>
              </a:rPr>
              <a:t>theo</a:t>
            </a:r>
            <a:r>
              <a:rPr lang="en-US" sz="2000" b="1" dirty="0">
                <a:solidFill>
                  <a:srgbClr val="800000"/>
                </a:solidFill>
                <a:latin typeface="Arial" pitchFamily="34" charset="0"/>
                <a:cs typeface="Arial" pitchFamily="34" charset="0"/>
              </a:rPr>
              <a:t>)</a:t>
            </a:r>
            <a:endParaRPr lang="en-US" sz="2000" b="1" dirty="0">
              <a:solidFill>
                <a:srgbClr val="7F3C06"/>
              </a:solidFill>
              <a:latin typeface="Arial" pitchFamily="34" charset="0"/>
              <a:cs typeface="Arial" pitchFamily="34" charset="0"/>
            </a:endParaRPr>
          </a:p>
        </p:txBody>
      </p:sp>
      <p:sp>
        <p:nvSpPr>
          <p:cNvPr id="15" name="TextBox 14">
            <a:extLst>
              <a:ext uri="{FF2B5EF4-FFF2-40B4-BE49-F238E27FC236}">
                <a16:creationId xmlns:a16="http://schemas.microsoft.com/office/drawing/2014/main" id="{08949C5D-5B6E-654F-849D-6ED056C718A9}"/>
              </a:ext>
            </a:extLst>
          </p:cNvPr>
          <p:cNvSpPr txBox="1"/>
          <p:nvPr/>
        </p:nvSpPr>
        <p:spPr>
          <a:xfrm>
            <a:off x="342902" y="328882"/>
            <a:ext cx="8434216" cy="507831"/>
          </a:xfrm>
          <a:prstGeom prst="rect">
            <a:avLst/>
          </a:prstGeom>
          <a:noFill/>
        </p:spPr>
        <p:txBody>
          <a:bodyPr wrap="square" rtlCol="0">
            <a:spAutoFit/>
          </a:bodyPr>
          <a:lstStyle/>
          <a:p>
            <a:r>
              <a:rPr lang="en-VN" sz="2700" b="1" dirty="0">
                <a:solidFill>
                  <a:schemeClr val="accent6">
                    <a:lumMod val="50000"/>
                  </a:schemeClr>
                </a:solidFill>
                <a:latin typeface="Times New Roman" panose="02020603050405020304" pitchFamily="18" charset="0"/>
                <a:cs typeface="Times New Roman" panose="02020603050405020304" pitchFamily="18" charset="0"/>
              </a:rPr>
              <a:t>BÀI 10: THIẾT KẾ SÂN KHẤU BIỂU DIỄN RỐI DÂY</a:t>
            </a:r>
          </a:p>
        </p:txBody>
      </p:sp>
    </p:spTree>
    <p:extLst>
      <p:ext uri="{BB962C8B-B14F-4D97-AF65-F5344CB8AC3E}">
        <p14:creationId xmlns:p14="http://schemas.microsoft.com/office/powerpoint/2010/main" val="335852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3" grpId="0" animBg="1"/>
      <p:bldP spid="16"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0" y="133349"/>
            <a:ext cx="6858000" cy="953869"/>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16" name="TextBox 15"/>
          <p:cNvSpPr txBox="1"/>
          <p:nvPr/>
        </p:nvSpPr>
        <p:spPr>
          <a:xfrm>
            <a:off x="685800" y="189923"/>
            <a:ext cx="7391400" cy="830997"/>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1. QUAN SÁT - NHẬN THỨC VỀ MỘT </a:t>
            </a:r>
          </a:p>
          <a:p>
            <a:r>
              <a:rPr lang="en-US" sz="2400" b="1" dirty="0">
                <a:solidFill>
                  <a:srgbClr val="C00000"/>
                </a:solidFill>
                <a:latin typeface="Arial" pitchFamily="34" charset="0"/>
                <a:cs typeface="Arial" pitchFamily="34" charset="0"/>
              </a:rPr>
              <a:t>SỐ SÂN KHẤU BIỂU DIỄN RỐI</a:t>
            </a: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533400" y="2789134"/>
            <a:ext cx="8077200" cy="2000548"/>
          </a:xfrm>
          <a:prstGeom prst="rect">
            <a:avLst/>
          </a:prstGeom>
          <a:noFill/>
        </p:spPr>
        <p:txBody>
          <a:bodyPr wrap="square" rtlCol="0">
            <a:spAutoFit/>
          </a:bodyPr>
          <a:lstStyle/>
          <a:p>
            <a:r>
              <a:rPr lang="vi-VN" sz="2000" i="1" dirty="0">
                <a:solidFill>
                  <a:srgbClr val="6E3405"/>
                </a:solidFill>
              </a:rPr>
              <a:t>- </a:t>
            </a:r>
            <a:r>
              <a:rPr lang="en-US" sz="2000" b="1" dirty="0" err="1">
                <a:solidFill>
                  <a:srgbClr val="6E3405"/>
                </a:solidFill>
              </a:rPr>
              <a:t>Các</a:t>
            </a:r>
            <a:r>
              <a:rPr lang="en-US" sz="2000" b="1" dirty="0">
                <a:solidFill>
                  <a:srgbClr val="6E3405"/>
                </a:solidFill>
              </a:rPr>
              <a:t> </a:t>
            </a:r>
            <a:r>
              <a:rPr lang="en-US" sz="2000" b="1" dirty="0" err="1">
                <a:solidFill>
                  <a:srgbClr val="6E3405"/>
                </a:solidFill>
              </a:rPr>
              <a:t>sân</a:t>
            </a:r>
            <a:r>
              <a:rPr lang="en-US" sz="2000" b="1" dirty="0">
                <a:solidFill>
                  <a:srgbClr val="6E3405"/>
                </a:solidFill>
              </a:rPr>
              <a:t> </a:t>
            </a:r>
            <a:r>
              <a:rPr lang="en-US" sz="2000" b="1" dirty="0" err="1">
                <a:solidFill>
                  <a:srgbClr val="6E3405"/>
                </a:solidFill>
              </a:rPr>
              <a:t>khấu</a:t>
            </a:r>
            <a:r>
              <a:rPr lang="en-US" sz="2000" b="1" dirty="0">
                <a:solidFill>
                  <a:srgbClr val="6E3405"/>
                </a:solidFill>
              </a:rPr>
              <a:t> </a:t>
            </a:r>
            <a:r>
              <a:rPr lang="en-US" sz="2000" b="1" dirty="0" err="1">
                <a:solidFill>
                  <a:srgbClr val="6E3405"/>
                </a:solidFill>
              </a:rPr>
              <a:t>biểu</a:t>
            </a:r>
            <a:r>
              <a:rPr lang="en-US" sz="2000" b="1" dirty="0">
                <a:solidFill>
                  <a:srgbClr val="6E3405"/>
                </a:solidFill>
              </a:rPr>
              <a:t> </a:t>
            </a:r>
            <a:r>
              <a:rPr lang="en-US" sz="2000" b="1" dirty="0" err="1">
                <a:solidFill>
                  <a:srgbClr val="6E3405"/>
                </a:solidFill>
              </a:rPr>
              <a:t>diễn</a:t>
            </a:r>
            <a:r>
              <a:rPr lang="en-US" sz="2000" b="1" dirty="0">
                <a:solidFill>
                  <a:srgbClr val="6E3405"/>
                </a:solidFill>
              </a:rPr>
              <a:t> </a:t>
            </a:r>
            <a:r>
              <a:rPr lang="en-US" sz="2000" b="1" dirty="0" err="1">
                <a:solidFill>
                  <a:srgbClr val="6E3405"/>
                </a:solidFill>
              </a:rPr>
              <a:t>rối</a:t>
            </a:r>
            <a:r>
              <a:rPr lang="en-US" sz="2000" b="1" dirty="0">
                <a:solidFill>
                  <a:srgbClr val="6E3405"/>
                </a:solidFill>
              </a:rPr>
              <a:t> </a:t>
            </a:r>
            <a:r>
              <a:rPr lang="en-US" sz="2000" b="1" dirty="0" err="1">
                <a:solidFill>
                  <a:srgbClr val="6E3405"/>
                </a:solidFill>
              </a:rPr>
              <a:t>trong</a:t>
            </a:r>
            <a:r>
              <a:rPr lang="en-US" sz="2000" b="1" dirty="0">
                <a:solidFill>
                  <a:srgbClr val="6E3405"/>
                </a:solidFill>
              </a:rPr>
              <a:t> </a:t>
            </a:r>
            <a:r>
              <a:rPr lang="en-US" sz="2000" b="1" dirty="0" err="1">
                <a:solidFill>
                  <a:srgbClr val="6E3405"/>
                </a:solidFill>
              </a:rPr>
              <a:t>hình</a:t>
            </a:r>
            <a:r>
              <a:rPr lang="en-US" sz="2000" b="1" dirty="0">
                <a:solidFill>
                  <a:srgbClr val="6E3405"/>
                </a:solidFill>
              </a:rPr>
              <a:t> </a:t>
            </a:r>
            <a:r>
              <a:rPr lang="en-US" sz="2000" b="1" dirty="0" err="1">
                <a:solidFill>
                  <a:srgbClr val="6E3405"/>
                </a:solidFill>
              </a:rPr>
              <a:t>thuộc</a:t>
            </a:r>
            <a:r>
              <a:rPr lang="en-US" sz="2000" b="1" dirty="0">
                <a:solidFill>
                  <a:srgbClr val="6E3405"/>
                </a:solidFill>
              </a:rPr>
              <a:t> </a:t>
            </a:r>
            <a:r>
              <a:rPr lang="en-US" sz="2000" b="1" dirty="0" err="1">
                <a:solidFill>
                  <a:srgbClr val="6E3405"/>
                </a:solidFill>
              </a:rPr>
              <a:t>loại</a:t>
            </a:r>
            <a:r>
              <a:rPr lang="en-US" sz="2000" b="1" dirty="0">
                <a:solidFill>
                  <a:srgbClr val="6E3405"/>
                </a:solidFill>
              </a:rPr>
              <a:t> </a:t>
            </a:r>
            <a:r>
              <a:rPr lang="en-US" sz="2000" b="1" dirty="0" err="1">
                <a:solidFill>
                  <a:srgbClr val="6E3405"/>
                </a:solidFill>
              </a:rPr>
              <a:t>hình</a:t>
            </a:r>
            <a:r>
              <a:rPr lang="en-US" sz="2000" b="1" dirty="0">
                <a:solidFill>
                  <a:srgbClr val="6E3405"/>
                </a:solidFill>
              </a:rPr>
              <a:t> </a:t>
            </a:r>
            <a:r>
              <a:rPr lang="en-US" sz="2000" b="1" dirty="0" err="1">
                <a:solidFill>
                  <a:srgbClr val="6E3405"/>
                </a:solidFill>
              </a:rPr>
              <a:t>nghệ</a:t>
            </a:r>
            <a:r>
              <a:rPr lang="en-US" sz="2000" b="1" dirty="0">
                <a:solidFill>
                  <a:srgbClr val="6E3405"/>
                </a:solidFill>
              </a:rPr>
              <a:t> </a:t>
            </a:r>
            <a:r>
              <a:rPr lang="en-US" sz="2000" b="1" dirty="0" err="1">
                <a:solidFill>
                  <a:srgbClr val="6E3405"/>
                </a:solidFill>
              </a:rPr>
              <a:t>thuật</a:t>
            </a:r>
            <a:r>
              <a:rPr lang="en-US" sz="2000" b="1" dirty="0">
                <a:solidFill>
                  <a:srgbClr val="6E3405"/>
                </a:solidFill>
              </a:rPr>
              <a:t> </a:t>
            </a:r>
            <a:r>
              <a:rPr lang="en-US" sz="2000" b="1" dirty="0" err="1">
                <a:solidFill>
                  <a:srgbClr val="6E3405"/>
                </a:solidFill>
              </a:rPr>
              <a:t>rối</a:t>
            </a:r>
            <a:r>
              <a:rPr lang="en-US" sz="2000" b="1" dirty="0">
                <a:solidFill>
                  <a:srgbClr val="6E3405"/>
                </a:solidFill>
              </a:rPr>
              <a:t> </a:t>
            </a:r>
            <a:r>
              <a:rPr lang="en-US" sz="2000" b="1" dirty="0" err="1">
                <a:solidFill>
                  <a:srgbClr val="6E3405"/>
                </a:solidFill>
              </a:rPr>
              <a:t>nào</a:t>
            </a:r>
            <a:r>
              <a:rPr lang="en-US" sz="2000" b="1" dirty="0">
                <a:solidFill>
                  <a:srgbClr val="6E3405"/>
                </a:solidFill>
              </a:rPr>
              <a:t>?</a:t>
            </a:r>
            <a:endParaRPr lang="en-VN" sz="2000" b="1" dirty="0">
              <a:solidFill>
                <a:srgbClr val="6E3405"/>
              </a:solidFill>
            </a:endParaRPr>
          </a:p>
          <a:p>
            <a:r>
              <a:rPr lang="en-US" sz="2000" b="1" dirty="0">
                <a:solidFill>
                  <a:srgbClr val="6E3405"/>
                </a:solidFill>
              </a:rPr>
              <a:t>- </a:t>
            </a:r>
            <a:r>
              <a:rPr lang="en-US" sz="2000" b="1" dirty="0" err="1">
                <a:solidFill>
                  <a:srgbClr val="6E3405"/>
                </a:solidFill>
              </a:rPr>
              <a:t>Màu</a:t>
            </a:r>
            <a:r>
              <a:rPr lang="en-US" sz="2000" b="1" dirty="0">
                <a:solidFill>
                  <a:srgbClr val="6E3405"/>
                </a:solidFill>
              </a:rPr>
              <a:t> </a:t>
            </a:r>
            <a:r>
              <a:rPr lang="en-US" sz="2000" b="1" dirty="0" err="1">
                <a:solidFill>
                  <a:srgbClr val="6E3405"/>
                </a:solidFill>
              </a:rPr>
              <a:t>sắc</a:t>
            </a:r>
            <a:r>
              <a:rPr lang="en-US" sz="2000" b="1" dirty="0">
                <a:solidFill>
                  <a:srgbClr val="6E3405"/>
                </a:solidFill>
              </a:rPr>
              <a:t>, </a:t>
            </a:r>
            <a:r>
              <a:rPr lang="en-US" sz="2000" b="1" dirty="0" err="1">
                <a:solidFill>
                  <a:srgbClr val="6E3405"/>
                </a:solidFill>
              </a:rPr>
              <a:t>không</a:t>
            </a:r>
            <a:r>
              <a:rPr lang="en-US" sz="2000" b="1" dirty="0">
                <a:solidFill>
                  <a:srgbClr val="6E3405"/>
                </a:solidFill>
              </a:rPr>
              <a:t> </a:t>
            </a:r>
            <a:r>
              <a:rPr lang="en-US" sz="2000" b="1" dirty="0" err="1">
                <a:solidFill>
                  <a:srgbClr val="6E3405"/>
                </a:solidFill>
              </a:rPr>
              <a:t>gian</a:t>
            </a:r>
            <a:r>
              <a:rPr lang="en-US" sz="2000" b="1" dirty="0">
                <a:solidFill>
                  <a:srgbClr val="6E3405"/>
                </a:solidFill>
              </a:rPr>
              <a:t> </a:t>
            </a:r>
            <a:r>
              <a:rPr lang="en-US" sz="2000" b="1" dirty="0" err="1">
                <a:solidFill>
                  <a:srgbClr val="6E3405"/>
                </a:solidFill>
              </a:rPr>
              <a:t>của</a:t>
            </a:r>
            <a:r>
              <a:rPr lang="en-US" sz="2000" b="1" dirty="0">
                <a:solidFill>
                  <a:srgbClr val="6E3405"/>
                </a:solidFill>
              </a:rPr>
              <a:t> </a:t>
            </a:r>
            <a:r>
              <a:rPr lang="en-US" sz="2000" b="1" dirty="0" err="1">
                <a:solidFill>
                  <a:srgbClr val="6E3405"/>
                </a:solidFill>
              </a:rPr>
              <a:t>mỗi</a:t>
            </a:r>
            <a:r>
              <a:rPr lang="en-US" sz="2000" b="1" dirty="0">
                <a:solidFill>
                  <a:srgbClr val="6E3405"/>
                </a:solidFill>
              </a:rPr>
              <a:t> </a:t>
            </a:r>
            <a:r>
              <a:rPr lang="en-US" sz="2000" b="1" dirty="0" err="1">
                <a:solidFill>
                  <a:srgbClr val="6E3405"/>
                </a:solidFill>
              </a:rPr>
              <a:t>sân</a:t>
            </a:r>
            <a:r>
              <a:rPr lang="en-US" sz="2000" b="1" dirty="0">
                <a:solidFill>
                  <a:srgbClr val="6E3405"/>
                </a:solidFill>
              </a:rPr>
              <a:t> </a:t>
            </a:r>
            <a:r>
              <a:rPr lang="en-US" sz="2000" b="1" dirty="0" err="1">
                <a:solidFill>
                  <a:srgbClr val="6E3405"/>
                </a:solidFill>
              </a:rPr>
              <a:t>khấu</a:t>
            </a:r>
            <a:r>
              <a:rPr lang="en-US" sz="2000" b="1" dirty="0">
                <a:solidFill>
                  <a:srgbClr val="6E3405"/>
                </a:solidFill>
              </a:rPr>
              <a:t> </a:t>
            </a:r>
            <a:r>
              <a:rPr lang="en-US" sz="2000" b="1" dirty="0" err="1">
                <a:solidFill>
                  <a:srgbClr val="6E3405"/>
                </a:solidFill>
              </a:rPr>
              <a:t>biểu</a:t>
            </a:r>
            <a:r>
              <a:rPr lang="en-US" sz="2000" b="1" dirty="0">
                <a:solidFill>
                  <a:srgbClr val="6E3405"/>
                </a:solidFill>
              </a:rPr>
              <a:t> </a:t>
            </a:r>
            <a:r>
              <a:rPr lang="en-US" sz="2000" b="1" dirty="0" err="1">
                <a:solidFill>
                  <a:srgbClr val="6E3405"/>
                </a:solidFill>
              </a:rPr>
              <a:t>diễn</a:t>
            </a:r>
            <a:r>
              <a:rPr lang="en-US" sz="2000" b="1" dirty="0">
                <a:solidFill>
                  <a:srgbClr val="6E3405"/>
                </a:solidFill>
              </a:rPr>
              <a:t> </a:t>
            </a:r>
            <a:r>
              <a:rPr lang="en-US" sz="2000" b="1" dirty="0" err="1">
                <a:solidFill>
                  <a:srgbClr val="6E3405"/>
                </a:solidFill>
              </a:rPr>
              <a:t>rối</a:t>
            </a:r>
            <a:r>
              <a:rPr lang="en-US" sz="2000" b="1" dirty="0">
                <a:solidFill>
                  <a:srgbClr val="6E3405"/>
                </a:solidFill>
              </a:rPr>
              <a:t> </a:t>
            </a:r>
            <a:r>
              <a:rPr lang="en-US" sz="2000" b="1" dirty="0" err="1">
                <a:solidFill>
                  <a:srgbClr val="6E3405"/>
                </a:solidFill>
              </a:rPr>
              <a:t>đó</a:t>
            </a:r>
            <a:r>
              <a:rPr lang="en-US" sz="2000" b="1" dirty="0">
                <a:solidFill>
                  <a:srgbClr val="6E3405"/>
                </a:solidFill>
              </a:rPr>
              <a:t> </a:t>
            </a:r>
            <a:r>
              <a:rPr lang="en-US" sz="2000" b="1" dirty="0" err="1">
                <a:solidFill>
                  <a:srgbClr val="6E3405"/>
                </a:solidFill>
              </a:rPr>
              <a:t>như</a:t>
            </a:r>
            <a:r>
              <a:rPr lang="en-US" sz="2000" b="1" dirty="0">
                <a:solidFill>
                  <a:srgbClr val="6E3405"/>
                </a:solidFill>
              </a:rPr>
              <a:t> </a:t>
            </a:r>
            <a:r>
              <a:rPr lang="en-US" sz="2000" b="1" dirty="0" err="1">
                <a:solidFill>
                  <a:srgbClr val="6E3405"/>
                </a:solidFill>
              </a:rPr>
              <a:t>thế</a:t>
            </a:r>
            <a:r>
              <a:rPr lang="en-US" sz="2000" b="1" dirty="0">
                <a:solidFill>
                  <a:srgbClr val="6E3405"/>
                </a:solidFill>
              </a:rPr>
              <a:t> </a:t>
            </a:r>
            <a:r>
              <a:rPr lang="en-US" sz="2000" b="1" dirty="0" err="1">
                <a:solidFill>
                  <a:srgbClr val="6E3405"/>
                </a:solidFill>
              </a:rPr>
              <a:t>nào</a:t>
            </a:r>
            <a:r>
              <a:rPr lang="en-US" sz="2000" b="1" dirty="0">
                <a:solidFill>
                  <a:srgbClr val="6E3405"/>
                </a:solidFill>
              </a:rPr>
              <a:t>?</a:t>
            </a:r>
            <a:endParaRPr lang="en-VN" sz="2000" b="1" dirty="0">
              <a:solidFill>
                <a:srgbClr val="6E3405"/>
              </a:solidFill>
            </a:endParaRPr>
          </a:p>
          <a:p>
            <a:r>
              <a:rPr lang="vi-VN" sz="2000" b="1" dirty="0">
                <a:solidFill>
                  <a:srgbClr val="6E3405"/>
                </a:solidFill>
              </a:rPr>
              <a:t>- </a:t>
            </a:r>
            <a:r>
              <a:rPr lang="en-US" sz="2000" b="1" dirty="0" err="1">
                <a:solidFill>
                  <a:srgbClr val="6E3405"/>
                </a:solidFill>
              </a:rPr>
              <a:t>Cách</a:t>
            </a:r>
            <a:r>
              <a:rPr lang="en-US" sz="2000" b="1" dirty="0">
                <a:solidFill>
                  <a:srgbClr val="6E3405"/>
                </a:solidFill>
              </a:rPr>
              <a:t> </a:t>
            </a:r>
            <a:r>
              <a:rPr lang="en-US" sz="2000" b="1" dirty="0" err="1">
                <a:solidFill>
                  <a:srgbClr val="6E3405"/>
                </a:solidFill>
              </a:rPr>
              <a:t>trang</a:t>
            </a:r>
            <a:r>
              <a:rPr lang="en-US" sz="2000" b="1" dirty="0">
                <a:solidFill>
                  <a:srgbClr val="6E3405"/>
                </a:solidFill>
              </a:rPr>
              <a:t> </a:t>
            </a:r>
            <a:r>
              <a:rPr lang="en-US" sz="2000" b="1" dirty="0" err="1">
                <a:solidFill>
                  <a:srgbClr val="6E3405"/>
                </a:solidFill>
              </a:rPr>
              <a:t>trí</a:t>
            </a:r>
            <a:r>
              <a:rPr lang="en-US" sz="2000" b="1" dirty="0">
                <a:solidFill>
                  <a:srgbClr val="6E3405"/>
                </a:solidFill>
              </a:rPr>
              <a:t> </a:t>
            </a:r>
            <a:r>
              <a:rPr lang="en-US" sz="2000" b="1" dirty="0" err="1">
                <a:solidFill>
                  <a:srgbClr val="6E3405"/>
                </a:solidFill>
              </a:rPr>
              <a:t>mỗi</a:t>
            </a:r>
            <a:r>
              <a:rPr lang="en-US" sz="2000" b="1" dirty="0">
                <a:solidFill>
                  <a:srgbClr val="6E3405"/>
                </a:solidFill>
              </a:rPr>
              <a:t> </a:t>
            </a:r>
            <a:r>
              <a:rPr lang="vi-VN" sz="2000" b="1" dirty="0">
                <a:solidFill>
                  <a:srgbClr val="6E3405"/>
                </a:solidFill>
              </a:rPr>
              <a:t>sân khấu biểu diễn rối </a:t>
            </a:r>
            <a:r>
              <a:rPr lang="en-US" sz="2000" b="1" dirty="0" err="1">
                <a:solidFill>
                  <a:srgbClr val="6E3405"/>
                </a:solidFill>
              </a:rPr>
              <a:t>như</a:t>
            </a:r>
            <a:r>
              <a:rPr lang="en-US" sz="2000" b="1" dirty="0">
                <a:solidFill>
                  <a:srgbClr val="6E3405"/>
                </a:solidFill>
              </a:rPr>
              <a:t> </a:t>
            </a:r>
            <a:r>
              <a:rPr lang="en-US" sz="2000" b="1" dirty="0" err="1">
                <a:solidFill>
                  <a:srgbClr val="6E3405"/>
                </a:solidFill>
              </a:rPr>
              <a:t>thế</a:t>
            </a:r>
            <a:r>
              <a:rPr lang="en-US" sz="2000" b="1" dirty="0">
                <a:solidFill>
                  <a:srgbClr val="6E3405"/>
                </a:solidFill>
              </a:rPr>
              <a:t> </a:t>
            </a:r>
            <a:r>
              <a:rPr lang="en-US" sz="2000" b="1" dirty="0" err="1">
                <a:solidFill>
                  <a:srgbClr val="6E3405"/>
                </a:solidFill>
              </a:rPr>
              <a:t>nào</a:t>
            </a:r>
            <a:r>
              <a:rPr lang="vi-VN" sz="2000" b="1" dirty="0">
                <a:solidFill>
                  <a:srgbClr val="6E3405"/>
                </a:solidFill>
              </a:rPr>
              <a:t>?</a:t>
            </a:r>
            <a:endParaRPr lang="en-VN" sz="2000" b="1" dirty="0">
              <a:solidFill>
                <a:srgbClr val="6E3405"/>
              </a:solidFill>
            </a:endParaRPr>
          </a:p>
          <a:p>
            <a:r>
              <a:rPr lang="vi-VN" sz="2000" b="1" dirty="0">
                <a:solidFill>
                  <a:srgbClr val="6E3405"/>
                </a:solidFill>
              </a:rPr>
              <a:t>- </a:t>
            </a:r>
            <a:r>
              <a:rPr lang="en-US" sz="2000" b="1" dirty="0" err="1">
                <a:solidFill>
                  <a:srgbClr val="6E3405"/>
                </a:solidFill>
              </a:rPr>
              <a:t>Chất</a:t>
            </a:r>
            <a:r>
              <a:rPr lang="en-US" sz="2000" b="1" dirty="0">
                <a:solidFill>
                  <a:srgbClr val="6E3405"/>
                </a:solidFill>
              </a:rPr>
              <a:t> </a:t>
            </a:r>
            <a:r>
              <a:rPr lang="en-US" sz="2000" b="1" dirty="0" err="1">
                <a:solidFill>
                  <a:srgbClr val="6E3405"/>
                </a:solidFill>
              </a:rPr>
              <a:t>liệu</a:t>
            </a:r>
            <a:r>
              <a:rPr lang="en-US" sz="2000" b="1" dirty="0">
                <a:solidFill>
                  <a:srgbClr val="6E3405"/>
                </a:solidFill>
              </a:rPr>
              <a:t> </a:t>
            </a:r>
            <a:r>
              <a:rPr lang="en-US" sz="2000" b="1" dirty="0" err="1">
                <a:solidFill>
                  <a:srgbClr val="6E3405"/>
                </a:solidFill>
              </a:rPr>
              <a:t>tạo</a:t>
            </a:r>
            <a:r>
              <a:rPr lang="en-US" sz="2000" b="1" dirty="0">
                <a:solidFill>
                  <a:srgbClr val="6E3405"/>
                </a:solidFill>
              </a:rPr>
              <a:t> </a:t>
            </a:r>
            <a:r>
              <a:rPr lang="en-US" sz="2000" b="1" dirty="0" err="1">
                <a:solidFill>
                  <a:srgbClr val="6E3405"/>
                </a:solidFill>
              </a:rPr>
              <a:t>hình</a:t>
            </a:r>
            <a:r>
              <a:rPr lang="en-US" sz="2000" b="1" dirty="0">
                <a:solidFill>
                  <a:srgbClr val="6E3405"/>
                </a:solidFill>
              </a:rPr>
              <a:t> </a:t>
            </a:r>
            <a:r>
              <a:rPr lang="en-US" sz="2000" b="1" dirty="0" err="1">
                <a:solidFill>
                  <a:srgbClr val="6E3405"/>
                </a:solidFill>
              </a:rPr>
              <a:t>các</a:t>
            </a:r>
            <a:r>
              <a:rPr lang="en-US" sz="2000" b="1" dirty="0">
                <a:solidFill>
                  <a:srgbClr val="6E3405"/>
                </a:solidFill>
              </a:rPr>
              <a:t> </a:t>
            </a:r>
            <a:r>
              <a:rPr lang="en-US" sz="2000" b="1" dirty="0" err="1">
                <a:solidFill>
                  <a:srgbClr val="6E3405"/>
                </a:solidFill>
              </a:rPr>
              <a:t>sân</a:t>
            </a:r>
            <a:r>
              <a:rPr lang="en-US" sz="2000" b="1" dirty="0">
                <a:solidFill>
                  <a:srgbClr val="6E3405"/>
                </a:solidFill>
              </a:rPr>
              <a:t> </a:t>
            </a:r>
            <a:r>
              <a:rPr lang="en-US" sz="2000" b="1" dirty="0" err="1">
                <a:solidFill>
                  <a:srgbClr val="6E3405"/>
                </a:solidFill>
              </a:rPr>
              <a:t>khấu</a:t>
            </a:r>
            <a:r>
              <a:rPr lang="en-US" sz="2000" b="1" dirty="0">
                <a:solidFill>
                  <a:srgbClr val="6E3405"/>
                </a:solidFill>
              </a:rPr>
              <a:t> </a:t>
            </a:r>
            <a:r>
              <a:rPr lang="en-US" sz="2000" b="1" dirty="0" err="1">
                <a:solidFill>
                  <a:srgbClr val="6E3405"/>
                </a:solidFill>
              </a:rPr>
              <a:t>rối</a:t>
            </a:r>
            <a:r>
              <a:rPr lang="en-US" sz="2000" b="1" dirty="0">
                <a:solidFill>
                  <a:srgbClr val="6E3405"/>
                </a:solidFill>
              </a:rPr>
              <a:t> </a:t>
            </a:r>
            <a:r>
              <a:rPr lang="en-US" sz="2000" b="1" dirty="0" err="1">
                <a:solidFill>
                  <a:srgbClr val="6E3405"/>
                </a:solidFill>
              </a:rPr>
              <a:t>đó</a:t>
            </a:r>
            <a:r>
              <a:rPr lang="en-US" sz="2000" b="1" dirty="0">
                <a:solidFill>
                  <a:srgbClr val="6E3405"/>
                </a:solidFill>
              </a:rPr>
              <a:t> </a:t>
            </a:r>
            <a:r>
              <a:rPr lang="en-US" sz="2000" b="1" dirty="0" err="1">
                <a:solidFill>
                  <a:srgbClr val="6E3405"/>
                </a:solidFill>
              </a:rPr>
              <a:t>là</a:t>
            </a:r>
            <a:r>
              <a:rPr lang="en-US" sz="2000" b="1" dirty="0">
                <a:solidFill>
                  <a:srgbClr val="6E3405"/>
                </a:solidFill>
              </a:rPr>
              <a:t> </a:t>
            </a:r>
            <a:r>
              <a:rPr lang="en-US" sz="2000" b="1" dirty="0" err="1">
                <a:solidFill>
                  <a:srgbClr val="6E3405"/>
                </a:solidFill>
              </a:rPr>
              <a:t>gì</a:t>
            </a:r>
            <a:r>
              <a:rPr lang="en-US" sz="2000" b="1" dirty="0">
                <a:solidFill>
                  <a:srgbClr val="6E3405"/>
                </a:solidFill>
              </a:rPr>
              <a:t>? </a:t>
            </a:r>
            <a:endParaRPr lang="en-VN" sz="2000" b="1" dirty="0">
              <a:solidFill>
                <a:srgbClr val="6E3405"/>
              </a:solidFill>
            </a:endParaRPr>
          </a:p>
          <a:p>
            <a:r>
              <a:rPr lang="vi-VN" sz="2000" b="1" dirty="0">
                <a:solidFill>
                  <a:srgbClr val="6E3405"/>
                </a:solidFill>
              </a:rPr>
              <a:t>- </a:t>
            </a:r>
            <a:r>
              <a:rPr lang="en-US" sz="2000" b="1" dirty="0">
                <a:solidFill>
                  <a:srgbClr val="6E3405"/>
                </a:solidFill>
              </a:rPr>
              <a:t>S</a:t>
            </a:r>
            <a:r>
              <a:rPr lang="vi-VN" sz="2000" b="1" dirty="0">
                <a:solidFill>
                  <a:srgbClr val="6E3405"/>
                </a:solidFill>
              </a:rPr>
              <a:t>ân khấu </a:t>
            </a:r>
            <a:r>
              <a:rPr lang="en-US" sz="2000" b="1" dirty="0" err="1">
                <a:solidFill>
                  <a:srgbClr val="6E3405"/>
                </a:solidFill>
              </a:rPr>
              <a:t>biểu</a:t>
            </a:r>
            <a:r>
              <a:rPr lang="en-US" sz="2000" b="1" dirty="0">
                <a:solidFill>
                  <a:srgbClr val="6E3405"/>
                </a:solidFill>
              </a:rPr>
              <a:t> </a:t>
            </a:r>
            <a:r>
              <a:rPr lang="en-US" sz="2000" b="1" dirty="0" err="1">
                <a:solidFill>
                  <a:srgbClr val="6E3405"/>
                </a:solidFill>
              </a:rPr>
              <a:t>diễn</a:t>
            </a:r>
            <a:r>
              <a:rPr lang="en-US" sz="2000" b="1" dirty="0">
                <a:solidFill>
                  <a:srgbClr val="6E3405"/>
                </a:solidFill>
              </a:rPr>
              <a:t> </a:t>
            </a:r>
            <a:r>
              <a:rPr lang="vi-VN" sz="2000" b="1" dirty="0">
                <a:solidFill>
                  <a:srgbClr val="6E3405"/>
                </a:solidFill>
              </a:rPr>
              <a:t>rối dây có hình thức như thế nào? </a:t>
            </a:r>
            <a:endParaRPr lang="en-VN" sz="2000" b="1" dirty="0">
              <a:solidFill>
                <a:srgbClr val="6E3405"/>
              </a:solidFill>
            </a:endParaRPr>
          </a:p>
          <a:p>
            <a:endParaRPr lang="en-VN" sz="2400" b="1" dirty="0">
              <a:solidFill>
                <a:srgbClr val="7F3C06"/>
              </a:solidFill>
            </a:endParaRPr>
          </a:p>
        </p:txBody>
      </p:sp>
      <p:sp>
        <p:nvSpPr>
          <p:cNvPr id="8" name="TextBox 7"/>
          <p:cNvSpPr txBox="1"/>
          <p:nvPr/>
        </p:nvSpPr>
        <p:spPr>
          <a:xfrm>
            <a:off x="533400" y="1983599"/>
            <a:ext cx="7801134" cy="400110"/>
          </a:xfrm>
          <a:prstGeom prst="rect">
            <a:avLst/>
          </a:prstGeom>
          <a:noFill/>
        </p:spPr>
        <p:txBody>
          <a:bodyPr wrap="square" rtlCol="0">
            <a:spAutoFit/>
          </a:bodyPr>
          <a:lstStyle/>
          <a:p>
            <a:pPr algn="ctr"/>
            <a:r>
              <a:rPr lang="en-US" sz="2000" b="1" dirty="0">
                <a:solidFill>
                  <a:srgbClr val="FF0000"/>
                </a:solidFill>
                <a:latin typeface="Arial" pitchFamily="34" charset="0"/>
                <a:cs typeface="Arial" pitchFamily="34" charset="0"/>
              </a:rPr>
              <a:t>EM HÃY QUAN SÁT HÌNH VÀ CHO BIẾT</a:t>
            </a:r>
          </a:p>
        </p:txBody>
      </p:sp>
      <p:sp>
        <p:nvSpPr>
          <p:cNvPr id="10" name="Right Arrow 9"/>
          <p:cNvSpPr/>
          <p:nvPr/>
        </p:nvSpPr>
        <p:spPr>
          <a:xfrm>
            <a:off x="228600" y="1356934"/>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2" name="Picture 1"/>
          <p:cNvPicPr>
            <a:picLocks noChangeAspect="1"/>
          </p:cNvPicPr>
          <p:nvPr/>
        </p:nvPicPr>
        <p:blipFill rotWithShape="1">
          <a:blip r:embed="rId2"/>
          <a:srcRect l="10761" t="22917" r="45900" b="48958"/>
          <a:stretch/>
        </p:blipFill>
        <p:spPr>
          <a:xfrm>
            <a:off x="876300" y="1268164"/>
            <a:ext cx="1943100" cy="617786"/>
          </a:xfrm>
          <a:prstGeom prst="rect">
            <a:avLst/>
          </a:prstGeom>
        </p:spPr>
      </p:pic>
    </p:spTree>
    <p:extLst>
      <p:ext uri="{BB962C8B-B14F-4D97-AF65-F5344CB8AC3E}">
        <p14:creationId xmlns:p14="http://schemas.microsoft.com/office/powerpoint/2010/main" val="176116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extBox 17"/>
          <p:cNvSpPr txBox="1"/>
          <p:nvPr/>
        </p:nvSpPr>
        <p:spPr>
          <a:xfrm>
            <a:off x="1156866" y="4516794"/>
            <a:ext cx="7600950" cy="369332"/>
          </a:xfrm>
          <a:prstGeom prst="rect">
            <a:avLst/>
          </a:prstGeom>
          <a:noFill/>
        </p:spPr>
        <p:txBody>
          <a:bodyPr wrap="square" rtlCol="0">
            <a:spAutoFit/>
          </a:bodyPr>
          <a:lstStyle/>
          <a:p>
            <a:pPr algn="ctr"/>
            <a:r>
              <a:rPr lang="en-US" b="1" i="1" dirty="0">
                <a:solidFill>
                  <a:srgbClr val="800000"/>
                </a:solidFill>
                <a:latin typeface="Arial" pitchFamily="34" charset="0"/>
                <a:cs typeface="Arial" pitchFamily="34" charset="0"/>
              </a:rPr>
              <a:t>1. </a:t>
            </a:r>
            <a:r>
              <a:rPr lang="en-US" b="1" i="1" dirty="0" err="1">
                <a:solidFill>
                  <a:srgbClr val="800000"/>
                </a:solidFill>
                <a:latin typeface="Arial" pitchFamily="34" charset="0"/>
                <a:cs typeface="Arial" pitchFamily="34" charset="0"/>
              </a:rPr>
              <a:t>Sân</a:t>
            </a:r>
            <a:r>
              <a:rPr lang="en-US" b="1" i="1" dirty="0">
                <a:solidFill>
                  <a:srgbClr val="800000"/>
                </a:solidFill>
                <a:latin typeface="Arial" pitchFamily="34" charset="0"/>
                <a:cs typeface="Arial" pitchFamily="34" charset="0"/>
              </a:rPr>
              <a:t> </a:t>
            </a:r>
            <a:r>
              <a:rPr lang="en-US" b="1" i="1" dirty="0" err="1">
                <a:solidFill>
                  <a:srgbClr val="800000"/>
                </a:solidFill>
                <a:latin typeface="Arial" pitchFamily="34" charset="0"/>
                <a:cs typeface="Arial" pitchFamily="34" charset="0"/>
              </a:rPr>
              <a:t>khấu</a:t>
            </a:r>
            <a:r>
              <a:rPr lang="en-US" b="1" i="1" dirty="0">
                <a:solidFill>
                  <a:srgbClr val="800000"/>
                </a:solidFill>
                <a:latin typeface="Arial" pitchFamily="34" charset="0"/>
                <a:cs typeface="Arial" pitchFamily="34" charset="0"/>
              </a:rPr>
              <a:t> </a:t>
            </a:r>
            <a:r>
              <a:rPr lang="en-US" b="1" i="1" dirty="0" err="1">
                <a:solidFill>
                  <a:srgbClr val="800000"/>
                </a:solidFill>
                <a:latin typeface="Arial" pitchFamily="34" charset="0"/>
                <a:cs typeface="Arial" pitchFamily="34" charset="0"/>
              </a:rPr>
              <a:t>biểu</a:t>
            </a:r>
            <a:r>
              <a:rPr lang="en-US" b="1" i="1" dirty="0">
                <a:solidFill>
                  <a:srgbClr val="800000"/>
                </a:solidFill>
                <a:latin typeface="Arial" pitchFamily="34" charset="0"/>
                <a:cs typeface="Arial" pitchFamily="34" charset="0"/>
              </a:rPr>
              <a:t> </a:t>
            </a:r>
            <a:r>
              <a:rPr lang="en-US" b="1" i="1" dirty="0" err="1">
                <a:solidFill>
                  <a:srgbClr val="800000"/>
                </a:solidFill>
                <a:latin typeface="Arial" pitchFamily="34" charset="0"/>
                <a:cs typeface="Arial" pitchFamily="34" charset="0"/>
              </a:rPr>
              <a:t>diễn</a:t>
            </a:r>
            <a:r>
              <a:rPr lang="en-US" b="1" i="1" dirty="0">
                <a:solidFill>
                  <a:srgbClr val="800000"/>
                </a:solidFill>
                <a:latin typeface="Arial" pitchFamily="34" charset="0"/>
                <a:cs typeface="Arial" pitchFamily="34" charset="0"/>
              </a:rPr>
              <a:t> </a:t>
            </a:r>
            <a:r>
              <a:rPr lang="en-US" b="1" i="1" dirty="0" err="1">
                <a:solidFill>
                  <a:srgbClr val="800000"/>
                </a:solidFill>
                <a:latin typeface="Arial" pitchFamily="34" charset="0"/>
                <a:cs typeface="Arial" pitchFamily="34" charset="0"/>
              </a:rPr>
              <a:t>rối</a:t>
            </a:r>
            <a:r>
              <a:rPr lang="en-US" b="1" i="1" dirty="0">
                <a:solidFill>
                  <a:srgbClr val="800000"/>
                </a:solidFill>
                <a:latin typeface="Arial" pitchFamily="34" charset="0"/>
                <a:cs typeface="Arial" pitchFamily="34" charset="0"/>
              </a:rPr>
              <a:t> </a:t>
            </a:r>
            <a:r>
              <a:rPr lang="en-US" b="1" i="1" dirty="0" err="1">
                <a:solidFill>
                  <a:srgbClr val="800000"/>
                </a:solidFill>
                <a:latin typeface="Arial" pitchFamily="34" charset="0"/>
                <a:cs typeface="Arial" pitchFamily="34" charset="0"/>
              </a:rPr>
              <a:t>nước</a:t>
            </a:r>
            <a:endParaRPr lang="en-US" b="1" i="1" dirty="0">
              <a:solidFill>
                <a:srgbClr val="800000"/>
              </a:solidFill>
              <a:latin typeface="Arial" pitchFamily="34" charset="0"/>
              <a:cs typeface="Arial" pitchFamily="34" charset="0"/>
            </a:endParaRPr>
          </a:p>
        </p:txBody>
      </p:sp>
      <p:sp>
        <p:nvSpPr>
          <p:cNvPr id="17" name="TextBox 16"/>
          <p:cNvSpPr txBox="1"/>
          <p:nvPr/>
        </p:nvSpPr>
        <p:spPr>
          <a:xfrm>
            <a:off x="2895600" y="84102"/>
            <a:ext cx="3429000" cy="369332"/>
          </a:xfrm>
          <a:prstGeom prst="rect">
            <a:avLst/>
          </a:prstGeom>
          <a:noFill/>
        </p:spPr>
        <p:txBody>
          <a:bodyPr wrap="square" rtlCol="0">
            <a:spAutoFit/>
          </a:bodyPr>
          <a:lstStyle/>
          <a:p>
            <a:r>
              <a:rPr lang="en-US" b="1" dirty="0">
                <a:solidFill>
                  <a:srgbClr val="FF9900"/>
                </a:solidFill>
                <a:latin typeface="Arial" pitchFamily="34" charset="0"/>
                <a:cs typeface="Arial" pitchFamily="34" charset="0"/>
              </a:rPr>
              <a:t>Trang 44 - </a:t>
            </a:r>
            <a:r>
              <a:rPr lang="en-US" b="1" dirty="0" err="1">
                <a:solidFill>
                  <a:srgbClr val="FF9900"/>
                </a:solidFill>
                <a:latin typeface="Arial" pitchFamily="34" charset="0"/>
                <a:cs typeface="Arial" pitchFamily="34" charset="0"/>
              </a:rPr>
              <a:t>Sách</a:t>
            </a:r>
            <a:r>
              <a:rPr lang="en-US" b="1" dirty="0">
                <a:solidFill>
                  <a:srgbClr val="FF9900"/>
                </a:solidFill>
                <a:latin typeface="Arial" pitchFamily="34" charset="0"/>
                <a:cs typeface="Arial" pitchFamily="34" charset="0"/>
              </a:rPr>
              <a:t> </a:t>
            </a:r>
            <a:r>
              <a:rPr lang="en-US" b="1" dirty="0" err="1">
                <a:solidFill>
                  <a:srgbClr val="FF9900"/>
                </a:solidFill>
                <a:latin typeface="Arial" pitchFamily="34" charset="0"/>
                <a:cs typeface="Arial" pitchFamily="34" charset="0"/>
              </a:rPr>
              <a:t>giáo</a:t>
            </a:r>
            <a:r>
              <a:rPr lang="en-US" b="1" dirty="0">
                <a:solidFill>
                  <a:srgbClr val="FF9900"/>
                </a:solidFill>
                <a:latin typeface="Arial" pitchFamily="34" charset="0"/>
                <a:cs typeface="Arial" pitchFamily="34" charset="0"/>
              </a:rPr>
              <a:t> khoa</a:t>
            </a:r>
          </a:p>
        </p:txBody>
      </p:sp>
      <p:sp>
        <p:nvSpPr>
          <p:cNvPr id="19" name="Rectangle 18"/>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page44image2132852368">
            <a:extLst>
              <a:ext uri="{FF2B5EF4-FFF2-40B4-BE49-F238E27FC236}">
                <a16:creationId xmlns:a16="http://schemas.microsoft.com/office/drawing/2014/main" id="{D09BFCAE-FDC5-0B4B-BFB1-ED7E5EEDAF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62373"/>
            <a:ext cx="6407317" cy="3845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974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7D06F-D3E9-3C40-B67E-55836B385F07}"/>
              </a:ext>
            </a:extLst>
          </p:cNvPr>
          <p:cNvSpPr>
            <a:spLocks noGrp="1"/>
          </p:cNvSpPr>
          <p:nvPr>
            <p:ph type="title"/>
          </p:nvPr>
        </p:nvSpPr>
        <p:spPr>
          <a:xfrm>
            <a:off x="1066800" y="169446"/>
            <a:ext cx="7448550" cy="724171"/>
          </a:xfrm>
        </p:spPr>
        <p:txBody>
          <a:bodyPr>
            <a:normAutofit fontScale="90000"/>
          </a:bodyPr>
          <a:lstStyle/>
          <a:p>
            <a:pPr algn="ctr"/>
            <a:r>
              <a:rPr lang="en-US" sz="2400" b="1" dirty="0">
                <a:solidFill>
                  <a:srgbClr val="FF9900"/>
                </a:solidFill>
                <a:latin typeface="Arial" pitchFamily="34" charset="0"/>
                <a:cs typeface="Arial" pitchFamily="34" charset="0"/>
              </a:rPr>
              <a:t>Trang 44 - </a:t>
            </a:r>
            <a:r>
              <a:rPr lang="en-US" sz="2400" b="1" dirty="0" err="1">
                <a:solidFill>
                  <a:srgbClr val="FF9900"/>
                </a:solidFill>
                <a:latin typeface="Arial" pitchFamily="34" charset="0"/>
                <a:cs typeface="Arial" pitchFamily="34" charset="0"/>
              </a:rPr>
              <a:t>Sách</a:t>
            </a:r>
            <a:r>
              <a:rPr lang="en-US" sz="2400" b="1" dirty="0">
                <a:solidFill>
                  <a:srgbClr val="FF9900"/>
                </a:solidFill>
                <a:latin typeface="Arial" pitchFamily="34" charset="0"/>
                <a:cs typeface="Arial" pitchFamily="34" charset="0"/>
              </a:rPr>
              <a:t> </a:t>
            </a:r>
            <a:r>
              <a:rPr lang="en-US" sz="2400" b="1" dirty="0" err="1">
                <a:solidFill>
                  <a:srgbClr val="FF9900"/>
                </a:solidFill>
                <a:latin typeface="Arial" pitchFamily="34" charset="0"/>
                <a:cs typeface="Arial" pitchFamily="34" charset="0"/>
              </a:rPr>
              <a:t>giáo</a:t>
            </a:r>
            <a:r>
              <a:rPr lang="en-US" sz="2400" b="1" dirty="0">
                <a:solidFill>
                  <a:srgbClr val="FF9900"/>
                </a:solidFill>
                <a:latin typeface="Arial" pitchFamily="34" charset="0"/>
                <a:cs typeface="Arial" pitchFamily="34" charset="0"/>
              </a:rPr>
              <a:t> khoa</a:t>
            </a:r>
            <a:br>
              <a:rPr lang="en-US" b="1" dirty="0">
                <a:solidFill>
                  <a:srgbClr val="FF9900"/>
                </a:solidFill>
                <a:latin typeface="Arial" pitchFamily="34" charset="0"/>
                <a:cs typeface="Arial" pitchFamily="34" charset="0"/>
              </a:rPr>
            </a:br>
            <a:endParaRPr lang="en-VN" dirty="0"/>
          </a:p>
        </p:txBody>
      </p:sp>
      <p:sp>
        <p:nvSpPr>
          <p:cNvPr id="4" name="Rectangle 3">
            <a:extLst>
              <a:ext uri="{FF2B5EF4-FFF2-40B4-BE49-F238E27FC236}">
                <a16:creationId xmlns:a16="http://schemas.microsoft.com/office/drawing/2014/main" id="{94FC193E-A286-E44D-A182-8B63A63D348A}"/>
              </a:ext>
            </a:extLst>
          </p:cNvPr>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89" name="Picture 1" descr="page44image2132842176">
            <a:extLst>
              <a:ext uri="{FF2B5EF4-FFF2-40B4-BE49-F238E27FC236}">
                <a16:creationId xmlns:a16="http://schemas.microsoft.com/office/drawing/2014/main" id="{EDBDD4CC-1955-E048-8D4F-E0F6CA04C6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27124" y="590549"/>
            <a:ext cx="7259460" cy="4000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8E9F0FF-84F1-3344-9F65-10F82611B025}"/>
              </a:ext>
            </a:extLst>
          </p:cNvPr>
          <p:cNvSpPr txBox="1"/>
          <p:nvPr/>
        </p:nvSpPr>
        <p:spPr>
          <a:xfrm>
            <a:off x="3276600" y="4590661"/>
            <a:ext cx="3381125" cy="400110"/>
          </a:xfrm>
          <a:prstGeom prst="rect">
            <a:avLst/>
          </a:prstGeom>
          <a:noFill/>
        </p:spPr>
        <p:txBody>
          <a:bodyPr wrap="square" rtlCol="0">
            <a:spAutoFit/>
          </a:bodyPr>
          <a:lstStyle/>
          <a:p>
            <a:r>
              <a:rPr lang="en-VN" sz="2000" b="1" i="1" dirty="0">
                <a:solidFill>
                  <a:srgbClr val="6E3405"/>
                </a:solidFill>
              </a:rPr>
              <a:t>2. Sân khấu biểu diễn rối tay</a:t>
            </a:r>
          </a:p>
        </p:txBody>
      </p:sp>
    </p:spTree>
    <p:extLst>
      <p:ext uri="{BB962C8B-B14F-4D97-AF65-F5344CB8AC3E}">
        <p14:creationId xmlns:p14="http://schemas.microsoft.com/office/powerpoint/2010/main" val="4281312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7D06F-D3E9-3C40-B67E-55836B385F07}"/>
              </a:ext>
            </a:extLst>
          </p:cNvPr>
          <p:cNvSpPr>
            <a:spLocks noGrp="1"/>
          </p:cNvSpPr>
          <p:nvPr>
            <p:ph type="title"/>
          </p:nvPr>
        </p:nvSpPr>
        <p:spPr>
          <a:xfrm>
            <a:off x="838200" y="-29936"/>
            <a:ext cx="7810500" cy="881659"/>
          </a:xfrm>
        </p:spPr>
        <p:txBody>
          <a:bodyPr>
            <a:normAutofit/>
          </a:bodyPr>
          <a:lstStyle/>
          <a:p>
            <a:pPr algn="ctr"/>
            <a:r>
              <a:rPr lang="en-US" sz="2400" b="1" dirty="0">
                <a:solidFill>
                  <a:srgbClr val="FF9900"/>
                </a:solidFill>
                <a:latin typeface="Arial" pitchFamily="34" charset="0"/>
                <a:cs typeface="Arial" pitchFamily="34" charset="0"/>
              </a:rPr>
              <a:t>Trang 44 - </a:t>
            </a:r>
            <a:r>
              <a:rPr lang="en-US" sz="2400" b="1" dirty="0" err="1">
                <a:solidFill>
                  <a:srgbClr val="FF9900"/>
                </a:solidFill>
                <a:latin typeface="Arial" pitchFamily="34" charset="0"/>
                <a:cs typeface="Arial" pitchFamily="34" charset="0"/>
              </a:rPr>
              <a:t>Sách</a:t>
            </a:r>
            <a:r>
              <a:rPr lang="en-US" sz="2400" b="1" dirty="0">
                <a:solidFill>
                  <a:srgbClr val="FF9900"/>
                </a:solidFill>
                <a:latin typeface="Arial" pitchFamily="34" charset="0"/>
                <a:cs typeface="Arial" pitchFamily="34" charset="0"/>
              </a:rPr>
              <a:t> </a:t>
            </a:r>
            <a:r>
              <a:rPr lang="en-US" sz="2400" b="1" dirty="0" err="1">
                <a:solidFill>
                  <a:srgbClr val="FF9900"/>
                </a:solidFill>
                <a:latin typeface="Arial" pitchFamily="34" charset="0"/>
                <a:cs typeface="Arial" pitchFamily="34" charset="0"/>
              </a:rPr>
              <a:t>giáo</a:t>
            </a:r>
            <a:r>
              <a:rPr lang="en-US" sz="2400" b="1" dirty="0">
                <a:solidFill>
                  <a:srgbClr val="FF9900"/>
                </a:solidFill>
                <a:latin typeface="Arial" pitchFamily="34" charset="0"/>
                <a:cs typeface="Arial" pitchFamily="34" charset="0"/>
              </a:rPr>
              <a:t> khoa</a:t>
            </a:r>
            <a:endParaRPr lang="en-VN" sz="2400" dirty="0"/>
          </a:p>
        </p:txBody>
      </p:sp>
      <p:sp>
        <p:nvSpPr>
          <p:cNvPr id="4" name="Rectangle 3">
            <a:extLst>
              <a:ext uri="{FF2B5EF4-FFF2-40B4-BE49-F238E27FC236}">
                <a16:creationId xmlns:a16="http://schemas.microsoft.com/office/drawing/2014/main" id="{94FC193E-A286-E44D-A182-8B63A63D348A}"/>
              </a:ext>
            </a:extLst>
          </p:cNvPr>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7D7612-19B3-2644-A37F-917956882709}"/>
              </a:ext>
            </a:extLst>
          </p:cNvPr>
          <p:cNvSpPr txBox="1"/>
          <p:nvPr/>
        </p:nvSpPr>
        <p:spPr>
          <a:xfrm>
            <a:off x="2547257" y="4544008"/>
            <a:ext cx="4615543" cy="369332"/>
          </a:xfrm>
          <a:prstGeom prst="rect">
            <a:avLst/>
          </a:prstGeom>
          <a:noFill/>
        </p:spPr>
        <p:txBody>
          <a:bodyPr wrap="square" rtlCol="0">
            <a:spAutoFit/>
          </a:bodyPr>
          <a:lstStyle/>
          <a:p>
            <a:pPr algn="ctr"/>
            <a:r>
              <a:rPr lang="en-VN" b="1" i="1" dirty="0">
                <a:solidFill>
                  <a:srgbClr val="6E3405"/>
                </a:solidFill>
              </a:rPr>
              <a:t>3</a:t>
            </a:r>
            <a:r>
              <a:rPr lang="en-VN" sz="1800" b="1" i="1" dirty="0">
                <a:solidFill>
                  <a:srgbClr val="6E3405"/>
                </a:solidFill>
              </a:rPr>
              <a:t>. Sân khấu biểu diễn rối dây</a:t>
            </a:r>
          </a:p>
        </p:txBody>
      </p:sp>
      <p:pic>
        <p:nvPicPr>
          <p:cNvPr id="8" name="Picture 1" descr="page44image2132850288">
            <a:extLst>
              <a:ext uri="{FF2B5EF4-FFF2-40B4-BE49-F238E27FC236}">
                <a16:creationId xmlns:a16="http://schemas.microsoft.com/office/drawing/2014/main" id="{7C0018C5-59C4-8443-84FE-F41DFD4CA0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81772" y="692832"/>
            <a:ext cx="5346512" cy="3757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220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0" y="133349"/>
            <a:ext cx="6858000" cy="953869"/>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16" name="TextBox 15"/>
          <p:cNvSpPr txBox="1"/>
          <p:nvPr/>
        </p:nvSpPr>
        <p:spPr>
          <a:xfrm>
            <a:off x="685800" y="189923"/>
            <a:ext cx="7391400" cy="830997"/>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1. QUAN SÁT - NHẬN THỨC VỀ</a:t>
            </a:r>
          </a:p>
          <a:p>
            <a:r>
              <a:rPr lang="en-US" sz="2400" b="1" dirty="0">
                <a:solidFill>
                  <a:srgbClr val="C00000"/>
                </a:solidFill>
                <a:latin typeface="Arial" pitchFamily="34" charset="0"/>
                <a:cs typeface="Arial" pitchFamily="34" charset="0"/>
              </a:rPr>
              <a:t>    MỘT SỐ SÂN KHẤU BIỂU DIỄN RỐI</a:t>
            </a: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863600" y="2297490"/>
            <a:ext cx="7467600" cy="1938992"/>
          </a:xfrm>
          <a:prstGeom prst="rect">
            <a:avLst/>
          </a:prstGeom>
          <a:noFill/>
        </p:spPr>
        <p:txBody>
          <a:bodyPr wrap="square" rtlCol="0">
            <a:spAutoFit/>
          </a:bodyPr>
          <a:lstStyle/>
          <a:p>
            <a:pPr algn="just"/>
            <a:r>
              <a:rPr lang="vi-VN" sz="2400" b="1" dirty="0">
                <a:solidFill>
                  <a:srgbClr val="800000"/>
                </a:solidFill>
              </a:rPr>
              <a:t>Sân khấu biểu diễn rối được thiết kế với màu sắc và chất liệu phong phú, đa dạng, thường là gỗ, vải, dây,…Điểm khác biệt của sân khấu rối dây là luôn được để trống ở phía trên để người điều khiển biểu diễn rối</a:t>
            </a:r>
            <a:endParaRPr lang="en-US" sz="2400" b="1" dirty="0">
              <a:solidFill>
                <a:srgbClr val="800000"/>
              </a:solidFill>
              <a:cs typeface="Arial" panose="020B0604020202020204" pitchFamily="34" charset="0"/>
            </a:endParaRPr>
          </a:p>
        </p:txBody>
      </p:sp>
      <p:sp>
        <p:nvSpPr>
          <p:cNvPr id="10" name="Right Arrow 9"/>
          <p:cNvSpPr/>
          <p:nvPr/>
        </p:nvSpPr>
        <p:spPr>
          <a:xfrm>
            <a:off x="228600" y="1533581"/>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11" name="Picture 10"/>
          <p:cNvPicPr>
            <a:picLocks noChangeAspect="1"/>
          </p:cNvPicPr>
          <p:nvPr/>
        </p:nvPicPr>
        <p:blipFill rotWithShape="1">
          <a:blip r:embed="rId2"/>
          <a:srcRect l="10542" t="17708" r="57833" b="59376"/>
          <a:stretch/>
        </p:blipFill>
        <p:spPr>
          <a:xfrm>
            <a:off x="914400" y="1407970"/>
            <a:ext cx="1828800" cy="581801"/>
          </a:xfrm>
          <a:prstGeom prst="rect">
            <a:avLst/>
          </a:prstGeom>
        </p:spPr>
      </p:pic>
    </p:spTree>
    <p:extLst>
      <p:ext uri="{BB962C8B-B14F-4D97-AF65-F5344CB8AC3E}">
        <p14:creationId xmlns:p14="http://schemas.microsoft.com/office/powerpoint/2010/main" val="394616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2467</TotalTime>
  <Words>1047</Words>
  <Application>Microsoft Office PowerPoint</Application>
  <PresentationFormat>On-screen Show (16:9)</PresentationFormat>
  <Paragraphs>93</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Trang 44 - Sách giáo khoa </vt:lpstr>
      <vt:lpstr>Trang 44 - Sách giáo khoa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10: THIẾT KẾ SÂN KHẤU BIỂU DIỄN RỐI DÂY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 NGUYEN</dc:creator>
  <cp:lastModifiedBy>Thanh Van</cp:lastModifiedBy>
  <cp:revision>143</cp:revision>
  <dcterms:created xsi:type="dcterms:W3CDTF">2021-09-23T13:57:15Z</dcterms:created>
  <dcterms:modified xsi:type="dcterms:W3CDTF">2025-02-10T01:26:19Z</dcterms:modified>
</cp:coreProperties>
</file>