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56" r:id="rId2"/>
    <p:sldId id="281" r:id="rId3"/>
    <p:sldId id="257" r:id="rId4"/>
    <p:sldId id="263" r:id="rId5"/>
    <p:sldId id="285" r:id="rId6"/>
    <p:sldId id="258" r:id="rId7"/>
    <p:sldId id="259" r:id="rId8"/>
    <p:sldId id="261" r:id="rId9"/>
    <p:sldId id="265" r:id="rId10"/>
    <p:sldId id="280" r:id="rId11"/>
    <p:sldId id="286" r:id="rId12"/>
    <p:sldId id="287" r:id="rId13"/>
    <p:sldId id="273" r:id="rId14"/>
    <p:sldId id="288" r:id="rId15"/>
    <p:sldId id="289"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7DA07-7F12-4AE4-B502-33CC22C71BEE}" type="datetimeFigureOut">
              <a:rPr lang="en-US" smtClean="0"/>
              <a:pPr/>
              <a:t>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BC8D5-BFA8-44E8-B861-3A13298D97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1BC8D5-BFA8-44E8-B861-3A13298D97A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96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03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78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81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24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0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201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096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52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835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14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03794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5"/>
          <p:cNvSpPr>
            <a:spLocks noChangeArrowheads="1" noChangeShapeType="1" noTextEdit="1"/>
          </p:cNvSpPr>
          <p:nvPr/>
        </p:nvSpPr>
        <p:spPr bwMode="auto">
          <a:xfrm>
            <a:off x="1371600" y="2286000"/>
            <a:ext cx="6248400" cy="1154777"/>
          </a:xfrm>
          <a:prstGeom prst="rect">
            <a:avLst/>
          </a:prstGeom>
        </p:spPr>
        <p:txBody>
          <a:bodyPr wrap="none" fromWordArt="1">
            <a:prstTxWarp prst="textPlain">
              <a:avLst>
                <a:gd name="adj" fmla="val 50000"/>
              </a:avLst>
            </a:prstTxWarp>
          </a:bodyPr>
          <a:lstStyle/>
          <a:p>
            <a:pPr algn="ctr" rtl="0">
              <a:buNone/>
            </a:pPr>
            <a:r>
              <a:rPr lang="en-US" sz="1800" b="1" kern="10" spc="0">
                <a:ln w="9525">
                  <a:solidFill>
                    <a:srgbClr val="000000"/>
                  </a:solidFill>
                  <a:round/>
                  <a:headEnd/>
                  <a:tailEnd/>
                </a:ln>
                <a:solidFill>
                  <a:srgbClr val="FF0000">
                    <a:alpha val="50000"/>
                  </a:srgbClr>
                </a:solidFill>
                <a:latin typeface="Times New Roman"/>
                <a:cs typeface="Times New Roman"/>
              </a:rPr>
              <a:t> </a:t>
            </a:r>
            <a:r>
              <a:rPr lang="en-US" sz="1800" b="1" kern="10" spc="0" dirty="0">
                <a:ln w="9525">
                  <a:solidFill>
                    <a:srgbClr val="000000"/>
                  </a:solidFill>
                  <a:round/>
                  <a:headEnd/>
                  <a:tailEnd/>
                </a:ln>
                <a:solidFill>
                  <a:srgbClr val="FF0000">
                    <a:alpha val="50000"/>
                  </a:srgbClr>
                </a:solidFill>
                <a:latin typeface="Times New Roman"/>
                <a:cs typeface="Times New Roman"/>
              </a:rPr>
              <a:t>MỸ THUẬT LỚP 6 </a:t>
            </a:r>
          </a:p>
        </p:txBody>
      </p:sp>
      <p:pic>
        <p:nvPicPr>
          <p:cNvPr id="8" name="Picture 7" descr="160504Barres_divers__20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574"/>
            <a:ext cx="8810626" cy="428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RRE  JP5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0087" y="5486400"/>
            <a:ext cx="79248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160504Barres_divers__20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04800" y="6353174"/>
            <a:ext cx="8839200" cy="428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éparateu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5346" y="5821678"/>
            <a:ext cx="3696653" cy="914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éparateu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80547" y="5852159"/>
            <a:ext cx="3696653" cy="914401"/>
          </a:xfrm>
          <a:prstGeom prst="rect">
            <a:avLst/>
          </a:prstGeom>
          <a:noFill/>
          <a:extLst>
            <a:ext uri="{909E8E84-426E-40DD-AFC4-6F175D3DCCD1}">
              <a14:hiddenFill xmlns:a14="http://schemas.microsoft.com/office/drawing/2010/main">
                <a:solidFill>
                  <a:srgbClr val="FFFFFF"/>
                </a:solidFill>
              </a14:hiddenFill>
            </a:ext>
          </a:extLst>
        </p:spPr>
      </p:pic>
      <p:sp>
        <p:nvSpPr>
          <p:cNvPr id="13" name="WordArt 9"/>
          <p:cNvSpPr>
            <a:spLocks noChangeArrowheads="1" noChangeShapeType="1" noTextEdit="1"/>
          </p:cNvSpPr>
          <p:nvPr/>
        </p:nvSpPr>
        <p:spPr bwMode="auto">
          <a:xfrm>
            <a:off x="2366645" y="4760424"/>
            <a:ext cx="4199890" cy="381000"/>
          </a:xfrm>
          <a:prstGeom prst="rect">
            <a:avLst/>
          </a:prstGeom>
        </p:spPr>
        <p:txBody>
          <a:bodyPr wrap="none" fromWordArt="1">
            <a:prstTxWarp prst="textPlain">
              <a:avLst>
                <a:gd name="adj" fmla="val 50000"/>
              </a:avLst>
            </a:prstTxWarp>
          </a:bodyPr>
          <a:lstStyle/>
          <a:p>
            <a:pPr algn="ctr" rtl="0">
              <a:buNone/>
            </a:pPr>
            <a:r>
              <a:rPr lang="en-US" sz="1800" kern="10" spc="0" dirty="0" err="1">
                <a:ln w="9525">
                  <a:solidFill>
                    <a:srgbClr val="000000"/>
                  </a:solidFill>
                  <a:round/>
                  <a:headEnd/>
                  <a:tailEnd/>
                </a:ln>
                <a:solidFill>
                  <a:srgbClr val="0000CC"/>
                </a:solidFill>
                <a:latin typeface="Times New Roman"/>
                <a:cs typeface="Times New Roman"/>
              </a:rPr>
              <a:t>Giáo</a:t>
            </a:r>
            <a:r>
              <a:rPr lang="en-US" sz="1800" kern="10" spc="0" dirty="0">
                <a:ln w="9525">
                  <a:solidFill>
                    <a:srgbClr val="000000"/>
                  </a:solidFill>
                  <a:round/>
                  <a:headEnd/>
                  <a:tailEnd/>
                </a:ln>
                <a:solidFill>
                  <a:srgbClr val="0000CC"/>
                </a:solidFill>
                <a:latin typeface="Times New Roman"/>
                <a:cs typeface="Times New Roman"/>
              </a:rPr>
              <a:t> </a:t>
            </a:r>
            <a:r>
              <a:rPr lang="en-US" sz="1800" kern="10" spc="0" dirty="0" err="1">
                <a:ln w="9525">
                  <a:solidFill>
                    <a:srgbClr val="000000"/>
                  </a:solidFill>
                  <a:round/>
                  <a:headEnd/>
                  <a:tailEnd/>
                </a:ln>
                <a:solidFill>
                  <a:srgbClr val="0000CC"/>
                </a:solidFill>
                <a:latin typeface="Times New Roman"/>
                <a:cs typeface="Times New Roman"/>
              </a:rPr>
              <a:t>viên</a:t>
            </a:r>
            <a:r>
              <a:rPr lang="en-US" sz="1800" kern="10" spc="0" dirty="0">
                <a:ln w="9525">
                  <a:solidFill>
                    <a:srgbClr val="000000"/>
                  </a:solidFill>
                  <a:round/>
                  <a:headEnd/>
                  <a:tailEnd/>
                </a:ln>
                <a:solidFill>
                  <a:srgbClr val="0000CC"/>
                </a:solidFill>
                <a:latin typeface="Times New Roman"/>
                <a:cs typeface="Times New Roman"/>
              </a:rPr>
              <a:t> </a:t>
            </a:r>
            <a:r>
              <a:rPr lang="en-US" sz="1800" kern="10" spc="0" dirty="0" err="1">
                <a:ln w="9525">
                  <a:solidFill>
                    <a:srgbClr val="000000"/>
                  </a:solidFill>
                  <a:round/>
                  <a:headEnd/>
                  <a:tailEnd/>
                </a:ln>
                <a:solidFill>
                  <a:srgbClr val="0000CC"/>
                </a:solidFill>
                <a:latin typeface="Times New Roman"/>
                <a:cs typeface="Times New Roman"/>
              </a:rPr>
              <a:t>dạy</a:t>
            </a:r>
            <a:r>
              <a:rPr lang="en-US" sz="1800" kern="10" spc="0" dirty="0">
                <a:ln w="9525">
                  <a:solidFill>
                    <a:srgbClr val="000000"/>
                  </a:solidFill>
                  <a:round/>
                  <a:headEnd/>
                  <a:tailEnd/>
                </a:ln>
                <a:solidFill>
                  <a:srgbClr val="0000CC"/>
                </a:solidFill>
                <a:latin typeface="Times New Roman"/>
                <a:cs typeface="Times New Roman"/>
              </a:rPr>
              <a:t>: </a:t>
            </a:r>
            <a:r>
              <a:rPr lang="en-US" sz="1800" kern="10" spc="0" dirty="0" err="1">
                <a:ln w="9525">
                  <a:solidFill>
                    <a:srgbClr val="000000"/>
                  </a:solidFill>
                  <a:round/>
                  <a:headEnd/>
                  <a:tailEnd/>
                </a:ln>
                <a:solidFill>
                  <a:srgbClr val="0000CC"/>
                </a:solidFill>
                <a:latin typeface="Times New Roman"/>
                <a:cs typeface="Times New Roman"/>
              </a:rPr>
              <a:t>Nguyễn</a:t>
            </a:r>
            <a:r>
              <a:rPr lang="en-US" sz="1800" kern="10" spc="0" dirty="0">
                <a:ln w="9525">
                  <a:solidFill>
                    <a:srgbClr val="000000"/>
                  </a:solidFill>
                  <a:round/>
                  <a:headEnd/>
                  <a:tailEnd/>
                </a:ln>
                <a:solidFill>
                  <a:srgbClr val="0000CC"/>
                </a:solidFill>
                <a:latin typeface="Times New Roman"/>
                <a:cs typeface="Times New Roman"/>
              </a:rPr>
              <a:t> </a:t>
            </a:r>
            <a:r>
              <a:rPr lang="en-US" sz="1800" kern="10" spc="0" dirty="0" err="1">
                <a:ln w="9525">
                  <a:solidFill>
                    <a:srgbClr val="000000"/>
                  </a:solidFill>
                  <a:round/>
                  <a:headEnd/>
                  <a:tailEnd/>
                </a:ln>
                <a:solidFill>
                  <a:srgbClr val="0000CC"/>
                </a:solidFill>
                <a:latin typeface="Times New Roman"/>
                <a:cs typeface="Times New Roman"/>
              </a:rPr>
              <a:t>Thị</a:t>
            </a:r>
            <a:r>
              <a:rPr lang="en-US" sz="1800" kern="10" spc="0" dirty="0">
                <a:ln w="9525">
                  <a:solidFill>
                    <a:srgbClr val="000000"/>
                  </a:solidFill>
                  <a:round/>
                  <a:headEnd/>
                  <a:tailEnd/>
                </a:ln>
                <a:solidFill>
                  <a:srgbClr val="0000CC"/>
                </a:solidFill>
                <a:latin typeface="Times New Roman"/>
                <a:cs typeface="Times New Roman"/>
              </a:rPr>
              <a:t> Thanh </a:t>
            </a:r>
            <a:r>
              <a:rPr lang="en-US" sz="1800" kern="10" spc="0" dirty="0" err="1">
                <a:ln w="9525">
                  <a:solidFill>
                    <a:srgbClr val="000000"/>
                  </a:solidFill>
                  <a:round/>
                  <a:headEnd/>
                  <a:tailEnd/>
                </a:ln>
                <a:solidFill>
                  <a:srgbClr val="0000CC"/>
                </a:solidFill>
                <a:latin typeface="Times New Roman"/>
                <a:cs typeface="Times New Roman"/>
              </a:rPr>
              <a:t>Vân</a:t>
            </a:r>
            <a:endParaRPr lang="en-US" sz="1800" kern="10" spc="0" dirty="0">
              <a:ln w="9525">
                <a:solidFill>
                  <a:srgbClr val="000000"/>
                </a:solidFill>
                <a:round/>
                <a:headEnd/>
                <a:tailEnd/>
              </a:ln>
              <a:solidFill>
                <a:srgbClr val="0000CC"/>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55163"/>
            <a:ext cx="8257309" cy="1173162"/>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   -</a:t>
            </a:r>
            <a:r>
              <a:rPr lang="en-US" sz="2800">
                <a:latin typeface="Times New Roman" pitchFamily="18" charset="0"/>
                <a:ea typeface="+mj-ea"/>
                <a:cs typeface="Times New Roman" pitchFamily="18" charset="0"/>
              </a:rPr>
              <a:t>Yêu cầu HS quan sát hình ở trang 44 SGK Mĩ thuật 6, thảo luận để ghi nhớ cách vẽ tranh theo đề tài lễ hội quê hương</a:t>
            </a:r>
            <a:endParaRPr kumimoji="0" lang="en-US" sz="28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40" y="1923302"/>
            <a:ext cx="2737689" cy="1962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889" y="1923302"/>
            <a:ext cx="2834314" cy="1962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292" y="1937157"/>
            <a:ext cx="2690751" cy="1948475"/>
          </a:xfrm>
          <a:prstGeom prst="rect">
            <a:avLst/>
          </a:prstGeom>
        </p:spPr>
      </p:pic>
      <p:sp>
        <p:nvSpPr>
          <p:cNvPr id="9" name="Rectangle 8"/>
          <p:cNvSpPr/>
          <p:nvPr/>
        </p:nvSpPr>
        <p:spPr>
          <a:xfrm>
            <a:off x="284513" y="238098"/>
            <a:ext cx="5593198" cy="517065"/>
          </a:xfrm>
          <a:prstGeom prst="rect">
            <a:avLst/>
          </a:prstGeom>
        </p:spPr>
        <p:txBody>
          <a:bodyPr wrap="none">
            <a:spAutoFit/>
          </a:bodyPr>
          <a:lstStyle/>
          <a:p>
            <a:pPr>
              <a:lnSpc>
                <a:spcPct val="115000"/>
              </a:lnSpc>
              <a:spcAft>
                <a:spcPts val="0"/>
              </a:spcAft>
            </a:pPr>
            <a:r>
              <a:rPr lang="en-US" sz="2400" b="1">
                <a:latin typeface="Times New Roman" panose="02020603050405020304" pitchFamily="18" charset="0"/>
                <a:ea typeface="Times New Roman" panose="02020603050405020304" pitchFamily="18" charset="0"/>
              </a:rPr>
              <a:t>II. Cách vẽ tranh đề tài lễ hội quê hương.</a:t>
            </a:r>
            <a:endParaRPr lang="en-US" sz="2400">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332509" y="4592106"/>
            <a:ext cx="8382000" cy="1569660"/>
          </a:xfrm>
          <a:prstGeom prst="rect">
            <a:avLst/>
          </a:prstGeom>
          <a:noFill/>
        </p:spPr>
        <p:txBody>
          <a:bodyPr wrap="square" rtlCol="0">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Để vẽ tranh theo đề tài lễ hội quê hương , cần thực hiện theo những bước nào? </a:t>
            </a:r>
          </a:p>
          <a:p>
            <a:pPr marL="285750" indent="-285750">
              <a:buFontTx/>
              <a:buChar char="-"/>
            </a:pPr>
            <a:r>
              <a:rPr lang="en-US" sz="2400">
                <a:latin typeface="Times New Roman" panose="02020603050405020304" pitchFamily="18" charset="0"/>
                <a:cs typeface="Times New Roman" panose="02020603050405020304" pitchFamily="18" charset="0"/>
              </a:rPr>
              <a:t>Hãy chỉ ra các mảng hình chính hình phụ trọng bức tranh ?</a:t>
            </a:r>
          </a:p>
          <a:p>
            <a:pPr marL="285750" indent="-285750">
              <a:buFontTx/>
              <a:buChar char="-"/>
            </a:pPr>
            <a:r>
              <a:rPr lang="en-US" sz="2400">
                <a:latin typeface="Times New Roman" panose="02020603050405020304" pitchFamily="18" charset="0"/>
                <a:cs typeface="Times New Roman" panose="02020603050405020304" pitchFamily="18" charset="0"/>
              </a:rPr>
              <a:t>Màu sắc trong tranh được diễn tả như thế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6364" y="1066800"/>
            <a:ext cx="8257309" cy="214043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a:solidFill>
                  <a:srgbClr val="FF0000"/>
                </a:solidFill>
                <a:latin typeface="Times New Roman" pitchFamily="18" charset="0"/>
                <a:ea typeface="+mj-ea"/>
                <a:cs typeface="Times New Roman" pitchFamily="18" charset="0"/>
              </a:rPr>
              <a:t> </a:t>
            </a:r>
            <a:r>
              <a:rPr lang="en-US" sz="3200">
                <a:solidFill>
                  <a:srgbClr val="FF0000"/>
                </a:solidFill>
                <a:latin typeface="Times New Roman" pitchFamily="18" charset="0"/>
                <a:ea typeface="+mj-ea"/>
                <a:cs typeface="Times New Roman" pitchFamily="18" charset="0"/>
              </a:rPr>
              <a:t>1. Phác thảo sơ lược mảng hình chính , phụ.</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noProof="0">
                <a:ln>
                  <a:noFill/>
                </a:ln>
                <a:solidFill>
                  <a:srgbClr val="FF0000"/>
                </a:solidFill>
                <a:effectLst/>
                <a:uLnTx/>
                <a:uFillTx/>
                <a:latin typeface="Times New Roman" pitchFamily="18" charset="0"/>
                <a:ea typeface="+mj-ea"/>
                <a:cs typeface="Times New Roman" pitchFamily="18" charset="0"/>
              </a:rPr>
              <a:t> 2. Vẽ chi tiết hình ảnh hoạt động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a:solidFill>
                  <a:srgbClr val="FF0000"/>
                </a:solidFill>
                <a:latin typeface="Times New Roman" pitchFamily="18" charset="0"/>
                <a:ea typeface="+mj-ea"/>
                <a:cs typeface="Times New Roman" pitchFamily="18" charset="0"/>
              </a:rPr>
              <a:t> 3. Vẽ màu tạo cảm giác vui tươi và không khí nhộn nhịp của lễ hội </a:t>
            </a:r>
            <a:endParaRPr kumimoji="0" lang="en-US" sz="280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339437" y="3886200"/>
            <a:ext cx="8257309" cy="1828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 </a:t>
            </a:r>
            <a:r>
              <a:rPr lang="en-US" sz="2800">
                <a:latin typeface="Times New Roman" pitchFamily="18" charset="0"/>
                <a:ea typeface="+mj-ea"/>
                <a:cs typeface="Times New Roman" pitchFamily="18" charset="0"/>
              </a:rPr>
              <a:t>* Kết hợp hình vẽ dáng người và cảnh vật với màu sắc tươi sang trong tranh có thể diễn tả được không khí vui tươi, nhộn nhịp của lễ hội . </a:t>
            </a:r>
            <a:endParaRPr kumimoji="0" lang="en-US" sz="280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Rectangle 6"/>
          <p:cNvSpPr/>
          <p:nvPr/>
        </p:nvSpPr>
        <p:spPr>
          <a:xfrm>
            <a:off x="381000" y="258596"/>
            <a:ext cx="5593198" cy="517065"/>
          </a:xfrm>
          <a:prstGeom prst="rect">
            <a:avLst/>
          </a:prstGeom>
        </p:spPr>
        <p:txBody>
          <a:bodyPr wrap="none">
            <a:spAutoFit/>
          </a:bodyPr>
          <a:lstStyle/>
          <a:p>
            <a:pPr>
              <a:lnSpc>
                <a:spcPct val="115000"/>
              </a:lnSpc>
              <a:spcAft>
                <a:spcPts val="0"/>
              </a:spcAft>
            </a:pPr>
            <a:r>
              <a:rPr lang="en-US" sz="2400" b="1">
                <a:latin typeface="Times New Roman" panose="02020603050405020304" pitchFamily="18" charset="0"/>
                <a:ea typeface="Times New Roman" panose="02020603050405020304" pitchFamily="18" charset="0"/>
              </a:rPr>
              <a:t>II. Cách vẽ tranh đề tài lễ hội quê hương.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68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5743880" cy="461665"/>
          </a:xfrm>
          <a:prstGeom prst="rect">
            <a:avLst/>
          </a:prstGeom>
        </p:spPr>
        <p:txBody>
          <a:bodyPr wrap="none">
            <a:spAutoFit/>
          </a:bodyPr>
          <a:lstStyle/>
          <a:p>
            <a:r>
              <a:rPr lang="en-US" sz="2400" b="1">
                <a:latin typeface="Times New Roman" panose="02020603050405020304" pitchFamily="18" charset="0"/>
                <a:ea typeface="Times New Roman" panose="02020603050405020304" pitchFamily="18" charset="0"/>
              </a:rPr>
              <a:t>III .Tạo bức tranh đề tài lễ hội quê hương.</a:t>
            </a:r>
            <a:endParaRPr lang="en-US"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6477000" cy="4038600"/>
          </a:xfrm>
          <a:prstGeom prst="rect">
            <a:avLst/>
          </a:prstGeom>
        </p:spPr>
      </p:pic>
    </p:spTree>
    <p:extLst>
      <p:ext uri="{BB962C8B-B14F-4D97-AF65-F5344CB8AC3E}">
        <p14:creationId xmlns:p14="http://schemas.microsoft.com/office/powerpoint/2010/main" val="421635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6326347" cy="584775"/>
          </a:xfrm>
          <a:prstGeom prst="rect">
            <a:avLst/>
          </a:prstGeom>
        </p:spPr>
        <p:txBody>
          <a:bodyPr wrap="none">
            <a:spAutoFit/>
          </a:bodyPr>
          <a:lstStyle/>
          <a:p>
            <a:pPr lvl="0">
              <a:spcBef>
                <a:spcPct val="0"/>
              </a:spcBef>
              <a:defRPr/>
            </a:pPr>
            <a:r>
              <a:rPr lang="en-US" sz="3200" b="1">
                <a:latin typeface="Times New Roman" pitchFamily="18" charset="0"/>
                <a:cs typeface="Times New Roman" pitchFamily="18" charset="0"/>
              </a:rPr>
              <a:t>IV. Trưng bày sản phẩm và chia sẻ </a:t>
            </a:r>
            <a:endParaRPr lang="en-US" sz="3200" b="1" dirty="0">
              <a:latin typeface="Times New Roman" pitchFamily="18" charset="0"/>
              <a:cs typeface="Times New Roman" pitchFamily="18" charset="0"/>
            </a:endParaRPr>
          </a:p>
        </p:txBody>
      </p:sp>
      <p:sp>
        <p:nvSpPr>
          <p:cNvPr id="3" name="Rectangle 2"/>
          <p:cNvSpPr/>
          <p:nvPr/>
        </p:nvSpPr>
        <p:spPr>
          <a:xfrm>
            <a:off x="609600" y="1371600"/>
            <a:ext cx="7543800" cy="4031873"/>
          </a:xfrm>
          <a:prstGeom prst="rect">
            <a:avLst/>
          </a:prstGeom>
        </p:spPr>
        <p:txBody>
          <a:bodyPr wrap="square">
            <a:spAutoFit/>
          </a:bodyPr>
          <a:lstStyle/>
          <a:p>
            <a:r>
              <a:rPr lang="en-US" sz="3600" b="1">
                <a:latin typeface="Times New Roman" pitchFamily="18" charset="0"/>
                <a:cs typeface="Times New Roman" pitchFamily="18" charset="0"/>
              </a:rPr>
              <a:t> </a:t>
            </a:r>
            <a:r>
              <a:rPr lang="en-US" sz="3600">
                <a:latin typeface="Times New Roman" pitchFamily="18" charset="0"/>
                <a:cs typeface="Times New Roman" pitchFamily="18" charset="0"/>
              </a:rPr>
              <a:t>*   </a:t>
            </a:r>
            <a:r>
              <a:rPr lang="nl-NL" sz="3600">
                <a:latin typeface="Times New Roman" pitchFamily="18" charset="0"/>
                <a:cs typeface="Times New Roman" pitchFamily="18" charset="0"/>
              </a:rPr>
              <a:t>Nêu cảm nhận phân tích </a:t>
            </a:r>
            <a:endParaRPr lang="nl-NL" sz="3600" dirty="0">
              <a:latin typeface="Times New Roman" pitchFamily="18" charset="0"/>
              <a:cs typeface="Times New Roman" pitchFamily="18" charset="0"/>
            </a:endParaRPr>
          </a:p>
          <a:p>
            <a:r>
              <a:rPr lang="nl-NL" sz="3600">
                <a:latin typeface="Times New Roman" pitchFamily="18" charset="0"/>
                <a:cs typeface="Times New Roman" pitchFamily="18" charset="0"/>
              </a:rPr>
              <a:t>  -  Bức tranh em yêu thích ?</a:t>
            </a:r>
          </a:p>
          <a:p>
            <a:r>
              <a:rPr lang="nl-NL" sz="3600">
                <a:latin typeface="Times New Roman" pitchFamily="18" charset="0"/>
                <a:cs typeface="Times New Roman" pitchFamily="18" charset="0"/>
              </a:rPr>
              <a:t>  - Nội dung hoạt động của lễ hội </a:t>
            </a:r>
            <a:endParaRPr lang="nl-NL" sz="3600" dirty="0">
              <a:latin typeface="Times New Roman" pitchFamily="18" charset="0"/>
              <a:cs typeface="Times New Roman" pitchFamily="18" charset="0"/>
            </a:endParaRPr>
          </a:p>
          <a:p>
            <a:r>
              <a:rPr lang="nl-NL" sz="3600">
                <a:latin typeface="Times New Roman" pitchFamily="18" charset="0"/>
                <a:cs typeface="Times New Roman" pitchFamily="18" charset="0"/>
              </a:rPr>
              <a:t>  -  Hình ảnh chính ,phụ trong tranh?</a:t>
            </a:r>
          </a:p>
          <a:p>
            <a:r>
              <a:rPr lang="nl-NL" sz="3600">
                <a:latin typeface="Times New Roman" pitchFamily="18" charset="0"/>
                <a:cs typeface="Times New Roman" pitchFamily="18" charset="0"/>
              </a:rPr>
              <a:t>  - Bố cục , màu sắc ?</a:t>
            </a:r>
            <a:endParaRPr lang="nl-NL" sz="4000" dirty="0">
              <a:latin typeface="Times New Roman" pitchFamily="18" charset="0"/>
              <a:cs typeface="Times New Roman" pitchFamily="18" charset="0"/>
            </a:endParaRPr>
          </a:p>
          <a:p>
            <a:pPr>
              <a:buFontTx/>
              <a:buChar char="-"/>
            </a:pPr>
            <a:endParaRPr lang="en-US" sz="4000" dirty="0">
              <a:latin typeface="Times New Roman" pitchFamily="18" charset="0"/>
              <a:cs typeface="Times New Roman" pitchFamily="18" charset="0"/>
            </a:endParaRPr>
          </a:p>
          <a:p>
            <a:pPr lvl="0">
              <a:spcBef>
                <a:spcPct val="0"/>
              </a:spcBef>
              <a:defRPr/>
            </a:pPr>
            <a:r>
              <a:rPr lang="en-US" sz="3600" b="1" dirty="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2454" y="457200"/>
            <a:ext cx="8242902" cy="6324600"/>
            <a:chOff x="242454" y="457200"/>
            <a:chExt cx="8242902" cy="6324600"/>
          </a:xfrm>
        </p:grpSpPr>
        <p:sp>
          <p:nvSpPr>
            <p:cNvPr id="4" name="TextBox 3"/>
            <p:cNvSpPr txBox="1"/>
            <p:nvPr/>
          </p:nvSpPr>
          <p:spPr>
            <a:xfrm>
              <a:off x="304800" y="457200"/>
              <a:ext cx="75438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V. Tìm hiểu tranh dân gian Việt Nam  về đề tài lễ hội .</a:t>
              </a:r>
            </a:p>
          </p:txBody>
        </p:sp>
        <p:pic>
          <p:nvPicPr>
            <p:cNvPr id="5" name="Picture 4"/>
            <p:cNvPicPr>
              <a:picLocks noChangeAspect="1"/>
            </p:cNvPicPr>
            <p:nvPr/>
          </p:nvPicPr>
          <p:blipFill>
            <a:blip r:embed="rId2"/>
            <a:stretch>
              <a:fillRect/>
            </a:stretch>
          </p:blipFill>
          <p:spPr>
            <a:xfrm>
              <a:off x="284018" y="990601"/>
              <a:ext cx="2906095" cy="1879523"/>
            </a:xfrm>
            <a:prstGeom prst="rect">
              <a:avLst/>
            </a:prstGeom>
          </p:spPr>
        </p:pic>
        <p:pic>
          <p:nvPicPr>
            <p:cNvPr id="6" name="Picture 7" descr="C:\Users\Admin\Desktop\images (2).jpg"/>
            <p:cNvPicPr>
              <a:picLocks noChangeAspect="1" noChangeArrowheads="1"/>
            </p:cNvPicPr>
            <p:nvPr/>
          </p:nvPicPr>
          <p:blipFill>
            <a:blip r:embed="rId3"/>
            <a:srcRect/>
            <a:stretch>
              <a:fillRect/>
            </a:stretch>
          </p:blipFill>
          <p:spPr bwMode="auto">
            <a:xfrm>
              <a:off x="242454" y="3108237"/>
              <a:ext cx="2906095" cy="1692364"/>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026467"/>
              <a:ext cx="2047240" cy="25145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990600"/>
              <a:ext cx="2084556" cy="25863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54" y="5059496"/>
              <a:ext cx="2906095" cy="172230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4059496"/>
              <a:ext cx="4724400" cy="2265104"/>
            </a:xfrm>
            <a:prstGeom prst="rect">
              <a:avLst/>
            </a:prstGeom>
          </p:spPr>
        </p:pic>
      </p:grpSp>
    </p:spTree>
    <p:extLst>
      <p:ext uri="{BB962C8B-B14F-4D97-AF65-F5344CB8AC3E}">
        <p14:creationId xmlns:p14="http://schemas.microsoft.com/office/powerpoint/2010/main" val="100596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2454" y="457200"/>
            <a:ext cx="8444345" cy="6324600"/>
            <a:chOff x="242454" y="457200"/>
            <a:chExt cx="8444345" cy="6324600"/>
          </a:xfrm>
        </p:grpSpPr>
        <p:sp>
          <p:nvSpPr>
            <p:cNvPr id="4" name="TextBox 3"/>
            <p:cNvSpPr txBox="1"/>
            <p:nvPr/>
          </p:nvSpPr>
          <p:spPr>
            <a:xfrm>
              <a:off x="304800" y="457200"/>
              <a:ext cx="75438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V. Tìm hiểu tranh dân gian Việt Nam  về đề tài lễ hội .</a:t>
              </a:r>
            </a:p>
          </p:txBody>
        </p:sp>
        <p:pic>
          <p:nvPicPr>
            <p:cNvPr id="5" name="Picture 4"/>
            <p:cNvPicPr>
              <a:picLocks noChangeAspect="1"/>
            </p:cNvPicPr>
            <p:nvPr/>
          </p:nvPicPr>
          <p:blipFill>
            <a:blip r:embed="rId2"/>
            <a:stretch>
              <a:fillRect/>
            </a:stretch>
          </p:blipFill>
          <p:spPr>
            <a:xfrm>
              <a:off x="284018" y="990601"/>
              <a:ext cx="2906095" cy="1879523"/>
            </a:xfrm>
            <a:prstGeom prst="rect">
              <a:avLst/>
            </a:prstGeom>
          </p:spPr>
        </p:pic>
        <p:pic>
          <p:nvPicPr>
            <p:cNvPr id="6" name="Picture 7" descr="C:\Users\Admin\Desktop\images (2).jpg"/>
            <p:cNvPicPr>
              <a:picLocks noChangeAspect="1" noChangeArrowheads="1"/>
            </p:cNvPicPr>
            <p:nvPr/>
          </p:nvPicPr>
          <p:blipFill>
            <a:blip r:embed="rId3"/>
            <a:srcRect/>
            <a:stretch>
              <a:fillRect/>
            </a:stretch>
          </p:blipFill>
          <p:spPr bwMode="auto">
            <a:xfrm>
              <a:off x="242454" y="3108237"/>
              <a:ext cx="2906095" cy="1692364"/>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026467"/>
              <a:ext cx="2047240" cy="25145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990600"/>
              <a:ext cx="2084556" cy="25863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54" y="5059496"/>
              <a:ext cx="2906095" cy="1722304"/>
            </a:xfrm>
            <a:prstGeom prst="rect">
              <a:avLst/>
            </a:prstGeom>
          </p:spPr>
        </p:pic>
        <p:sp>
          <p:nvSpPr>
            <p:cNvPr id="10" name="TextBox 9"/>
            <p:cNvSpPr txBox="1"/>
            <p:nvPr/>
          </p:nvSpPr>
          <p:spPr>
            <a:xfrm>
              <a:off x="3595255" y="3684536"/>
              <a:ext cx="2348345"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Đấu vật</a:t>
              </a:r>
            </a:p>
            <a:p>
              <a:pPr marL="285750" indent="-285750">
                <a:buFontTx/>
                <a:buChar char="-"/>
              </a:pPr>
              <a:r>
                <a:rPr lang="en-US" sz="2400">
                  <a:latin typeface="Times New Roman" panose="02020603050405020304" pitchFamily="18" charset="0"/>
                  <a:cs typeface="Times New Roman" panose="02020603050405020304" pitchFamily="18" charset="0"/>
                </a:rPr>
                <a:t>Bịt mắt bắt dê</a:t>
              </a:r>
            </a:p>
            <a:p>
              <a:pPr marL="285750" indent="-285750">
                <a:buFontTx/>
                <a:buChar char="-"/>
              </a:pPr>
              <a:r>
                <a:rPr lang="en-US" sz="2400">
                  <a:latin typeface="Times New Roman" panose="02020603050405020304" pitchFamily="18" charset="0"/>
                  <a:cs typeface="Times New Roman" panose="02020603050405020304" pitchFamily="18" charset="0"/>
                </a:rPr>
                <a:t>Rước trống </a:t>
              </a:r>
            </a:p>
            <a:p>
              <a:pPr marL="285750" indent="-285750">
                <a:buFontTx/>
                <a:buChar char="-"/>
              </a:pPr>
              <a:r>
                <a:rPr lang="en-US" sz="2400">
                  <a:latin typeface="Times New Roman" panose="02020603050405020304" pitchFamily="18" charset="0"/>
                  <a:cs typeface="Times New Roman" panose="02020603050405020304" pitchFamily="18" charset="0"/>
                </a:rPr>
                <a:t>Múa Rồng</a:t>
              </a:r>
            </a:p>
            <a:p>
              <a:pPr marL="285750" indent="-285750">
                <a:buFontTx/>
                <a:buChar char="-"/>
              </a:pPr>
              <a:r>
                <a:rPr lang="en-US" sz="2400">
                  <a:latin typeface="Times New Roman" panose="02020603050405020304" pitchFamily="18" charset="0"/>
                  <a:cs typeface="Times New Roman" panose="02020603050405020304" pitchFamily="18" charset="0"/>
                </a:rPr>
                <a:t>Múa Lân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0306" y="3885673"/>
              <a:ext cx="2296493" cy="2743727"/>
            </a:xfrm>
            <a:prstGeom prst="rect">
              <a:avLst/>
            </a:prstGeom>
          </p:spPr>
        </p:pic>
      </p:grpSp>
    </p:spTree>
    <p:extLst>
      <p:ext uri="{BB962C8B-B14F-4D97-AF65-F5344CB8AC3E}">
        <p14:creationId xmlns:p14="http://schemas.microsoft.com/office/powerpoint/2010/main" val="18006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ranh-phong-canh-mua-xu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2895600"/>
            <a:ext cx="9144001" cy="175432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Chúc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các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chăm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ngoan</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học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giỏi</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500"/>
                                        <p:tgtEl>
                                          <p:spTgt spid="205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Desktop\tong-hop-20-hinh-nen-powerpoint-dep-ve-hoa-1484207413-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Content Placeholder 2"/>
          <p:cNvSpPr>
            <a:spLocks noGrp="1"/>
          </p:cNvSpPr>
          <p:nvPr>
            <p:ph idx="1"/>
          </p:nvPr>
        </p:nvSpPr>
        <p:spPr>
          <a:xfrm>
            <a:off x="1524000" y="762000"/>
            <a:ext cx="5791200" cy="4495800"/>
          </a:xfrm>
        </p:spPr>
        <p:txBody>
          <a:bodyPr/>
          <a:lstStyle/>
          <a:p>
            <a:pPr algn="ctr">
              <a:buNone/>
            </a:pPr>
            <a:endParaRPr lang="en-US" dirty="0">
              <a:latin typeface="Times New Roman" pitchFamily="18" charset="0"/>
              <a:cs typeface="Times New Roman" pitchFamily="18" charset="0"/>
            </a:endParaRPr>
          </a:p>
          <a:p>
            <a:pPr algn="ctr">
              <a:buNone/>
            </a:pPr>
            <a:endParaRPr lang="en-US" sz="3600" dirty="0">
              <a:latin typeface="Times New Roman" pitchFamily="18" charset="0"/>
              <a:cs typeface="Times New Roman" pitchFamily="18" charset="0"/>
            </a:endParaRPr>
          </a:p>
          <a:p>
            <a:pPr algn="ctr">
              <a:buNone/>
            </a:pPr>
            <a:r>
              <a:rPr lang="vi-VN" sz="3600" dirty="0">
                <a:latin typeface="Times New Roman" pitchFamily="18" charset="0"/>
                <a:cs typeface="Times New Roman" pitchFamily="18" charset="0"/>
              </a:rPr>
              <a:t>Mùa gì ấm áp</a:t>
            </a:r>
            <a:br>
              <a:rPr lang="vi-VN" sz="3600" dirty="0">
                <a:latin typeface="Times New Roman" pitchFamily="18" charset="0"/>
                <a:cs typeface="Times New Roman" pitchFamily="18" charset="0"/>
              </a:rPr>
            </a:b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Mưa phùn nhẹ bay</a:t>
            </a:r>
            <a:br>
              <a:rPr lang="vi-VN" sz="3600" dirty="0">
                <a:latin typeface="Times New Roman" pitchFamily="18" charset="0"/>
                <a:cs typeface="Times New Roman" pitchFamily="18" charset="0"/>
              </a:rPr>
            </a:b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Khắp chốn cỏ cây</a:t>
            </a:r>
            <a:br>
              <a:rPr lang="vi-VN" sz="3600" dirty="0">
                <a:latin typeface="Times New Roman" pitchFamily="18" charset="0"/>
                <a:cs typeface="Times New Roman" pitchFamily="18" charset="0"/>
              </a:rPr>
            </a:b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Đâm chồi nảy lộc?</a:t>
            </a:r>
            <a:r>
              <a:rPr lang="en-US" sz="3600" dirty="0">
                <a:latin typeface="Times New Roman" pitchFamily="18" charset="0"/>
                <a:cs typeface="Times New Roman" pitchFamily="18" charset="0"/>
              </a:rPr>
              <a:t> </a:t>
            </a: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Horizontal)">
                                      <p:cBhvr>
                                        <p:cTn id="7" dur="500"/>
                                        <p:tgtEl>
                                          <p:spTgt spid="205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Horizontal)">
                                      <p:cBhvr>
                                        <p:cTn id="1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ranh ngày tết và mùa xuân\bo-suu-tap-nhung-hinh-anh-hoa-dao-ngay-xuan-dep-nhat-giup-ban-cam-nhan-khong-khi-tet-dang-ve-phan-2-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873" y="99218"/>
            <a:ext cx="8382000" cy="1630362"/>
          </a:xfrm>
        </p:spPr>
        <p:txBody>
          <a:bodyPr>
            <a:normAutofit fontScale="90000"/>
          </a:bodyPr>
          <a:lstStyle/>
          <a:p>
            <a:pPr algn="ct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CHỦ </a:t>
            </a:r>
            <a:r>
              <a:rPr lang="en-US" sz="3600" b="1">
                <a:latin typeface="Times New Roman" pitchFamily="18" charset="0"/>
                <a:cs typeface="Times New Roman" pitchFamily="18" charset="0"/>
              </a:rPr>
              <a:t>ĐỀ : </a:t>
            </a:r>
            <a:r>
              <a:rPr lang="en-US" sz="3600" b="1" dirty="0">
                <a:latin typeface="Times New Roman" pitchFamily="18" charset="0"/>
                <a:cs typeface="Times New Roman" pitchFamily="18" charset="0"/>
              </a:rPr>
              <a:t>MÙA XUÂN </a:t>
            </a:r>
            <a:r>
              <a:rPr lang="en-US" sz="3600" b="1">
                <a:latin typeface="Times New Roman" pitchFamily="18" charset="0"/>
                <a:cs typeface="Times New Roman" pitchFamily="18" charset="0"/>
              </a:rPr>
              <a:t>QUÊ HƯƠNG</a:t>
            </a:r>
            <a:br>
              <a:rPr lang="en-US" sz="3600" b="1">
                <a:latin typeface="Times New Roman" pitchFamily="18" charset="0"/>
                <a:cs typeface="Times New Roman" pitchFamily="18" charset="0"/>
              </a:rPr>
            </a:br>
            <a:r>
              <a:rPr lang="en-US" sz="3100" b="1">
                <a:latin typeface="Times New Roman" panose="02020603050405020304" pitchFamily="18" charset="0"/>
                <a:cs typeface="Times New Roman" panose="02020603050405020304" pitchFamily="18" charset="0"/>
              </a:rPr>
              <a:t>Bài 4: HỘI XUÂN QUÊ HƯƠNG  .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 </a:t>
            </a:r>
          </a:p>
        </p:txBody>
      </p:sp>
      <p:sp>
        <p:nvSpPr>
          <p:cNvPr id="6" name="Title 1"/>
          <p:cNvSpPr txBox="1">
            <a:spLocks/>
          </p:cNvSpPr>
          <p:nvPr/>
        </p:nvSpPr>
        <p:spPr>
          <a:xfrm>
            <a:off x="381000" y="2895600"/>
            <a:ext cx="8229600" cy="3048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a:ln>
                  <a:noFill/>
                </a:ln>
                <a:solidFill>
                  <a:schemeClr val="tx1"/>
                </a:solidFill>
                <a:effectLst/>
                <a:uLnTx/>
                <a:uFillTx/>
                <a:latin typeface="Times New Roman" pitchFamily="18" charset="0"/>
                <a:ea typeface="+mj-ea"/>
                <a:cs typeface="Times New Roman" pitchFamily="18" charset="0"/>
              </a:rPr>
              <a:t> </a:t>
            </a:r>
            <a:r>
              <a:rPr lang="en-US" sz="2800" b="1">
                <a:latin typeface="Times New Roman" pitchFamily="18" charset="0"/>
                <a:ea typeface="+mj-ea"/>
                <a:cs typeface="Times New Roman" pitchFamily="18" charset="0"/>
              </a:rPr>
              <a:t>Nhóm 1</a:t>
            </a:r>
            <a:r>
              <a:rPr kumimoji="0" lang="en-US" sz="2800" b="1" i="0" u="none" strike="noStrike" kern="1200" cap="none" spc="0" normalizeH="0" noProof="0">
                <a:ln>
                  <a:noFill/>
                </a:ln>
                <a:solidFill>
                  <a:schemeClr val="tx1"/>
                </a:solidFill>
                <a:effectLst/>
                <a:uLnTx/>
                <a:uFillTx/>
                <a:latin typeface="Times New Roman" pitchFamily="18" charset="0"/>
                <a:ea typeface="+mj-ea"/>
                <a:cs typeface="Times New Roman" pitchFamily="18" charset="0"/>
              </a:rPr>
              <a:t>:</a:t>
            </a:r>
            <a:r>
              <a:rPr kumimoji="0" lang="en-US" sz="2800" b="0" i="0" u="none" strike="noStrike" kern="1200" cap="none" spc="0" normalizeH="0" noProof="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Trong</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ngày</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tết</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và</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mùa</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xuân</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thường</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diễn</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ra</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những</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hoạt</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động</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nào</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2800" b="1">
                <a:latin typeface="Times New Roman" pitchFamily="18" charset="0"/>
                <a:ea typeface="+mj-ea"/>
                <a:cs typeface="Times New Roman" pitchFamily="18" charset="0"/>
              </a:rPr>
              <a:t>Nhóm 2:</a:t>
            </a:r>
            <a:r>
              <a:rPr lang="en-US" sz="280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Tìm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hiểu</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một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số</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lễ</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hội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diễn</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ra</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vào</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mùa</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xuân</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trên</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quê</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hương</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Việt</a:t>
            </a:r>
            <a:r>
              <a:rPr lang="en-US" sz="2800" dirty="0">
                <a:latin typeface="Times New Roman" pitchFamily="18" charset="0"/>
                <a:ea typeface="+mj-ea"/>
                <a:cs typeface="Times New Roman" pitchFamily="18" charset="0"/>
              </a:rPr>
              <a:t> Nam ?</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2800" b="1">
                <a:latin typeface="Times New Roman" pitchFamily="18" charset="0"/>
                <a:ea typeface="+mj-ea"/>
                <a:cs typeface="Times New Roman" pitchFamily="18" charset="0"/>
              </a:rPr>
              <a:t>Nhóm</a:t>
            </a:r>
            <a:r>
              <a:rPr kumimoji="0" lang="en-US" sz="2800" b="1" i="0" u="none" strike="noStrike" kern="1200" cap="none" spc="0" normalizeH="0" noProof="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3</a:t>
            </a:r>
            <a:r>
              <a:rPr kumimoji="0" lang="en-US" sz="2800" b="1" i="0" u="none" strike="noStrike" kern="1200" cap="none" spc="0" normalizeH="0" noProof="0">
                <a:ln>
                  <a:noFill/>
                </a:ln>
                <a:solidFill>
                  <a:schemeClr val="tx1"/>
                </a:solidFill>
                <a:effectLst/>
                <a:uLnTx/>
                <a:uFillTx/>
                <a:latin typeface="Times New Roman" pitchFamily="18" charset="0"/>
                <a:ea typeface="+mj-ea"/>
                <a:cs typeface="Times New Roman" pitchFamily="18" charset="0"/>
              </a:rPr>
              <a:t>:</a:t>
            </a:r>
            <a:r>
              <a:rPr kumimoji="0" lang="en-US" sz="2800" b="0" i="0" u="none" strike="noStrike" kern="1200" cap="none" spc="0" normalizeH="0" noProof="0">
                <a:ln>
                  <a:noFill/>
                </a:ln>
                <a:solidFill>
                  <a:schemeClr val="tx1"/>
                </a:solidFill>
                <a:effectLst/>
                <a:uLnTx/>
                <a:uFillTx/>
                <a:latin typeface="Times New Roman" pitchFamily="18" charset="0"/>
                <a:ea typeface="+mj-ea"/>
                <a:cs typeface="Times New Roman" pitchFamily="18" charset="0"/>
              </a:rPr>
              <a:t> </a:t>
            </a:r>
            <a:r>
              <a:rPr lang="en-US" sz="2800">
                <a:latin typeface="Times New Roman" pitchFamily="18" charset="0"/>
                <a:ea typeface="+mj-ea"/>
                <a:cs typeface="Times New Roman" pitchFamily="18" charset="0"/>
              </a:rPr>
              <a:t>Sưu tầm tranh vẽ về hội xuân quê nêu cảm nhận về hình dáng và màu sắc ?</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Rectangle 2"/>
          <p:cNvSpPr/>
          <p:nvPr/>
        </p:nvSpPr>
        <p:spPr>
          <a:xfrm>
            <a:off x="297873" y="2300820"/>
            <a:ext cx="5319020" cy="587853"/>
          </a:xfrm>
          <a:prstGeom prst="rect">
            <a:avLst/>
          </a:prstGeom>
        </p:spPr>
        <p:txBody>
          <a:bodyPr wrap="none">
            <a:spAutoFit/>
          </a:bodyPr>
          <a:lstStyle/>
          <a:p>
            <a:pPr>
              <a:lnSpc>
                <a:spcPct val="115000"/>
              </a:lnSpc>
              <a:spcAft>
                <a:spcPts val="0"/>
              </a:spcAft>
            </a:pPr>
            <a:r>
              <a:rPr lang="en-US" sz="2800" b="1">
                <a:latin typeface="Times New Roman" panose="02020603050405020304" pitchFamily="18" charset="0"/>
                <a:ea typeface="Times New Roman" panose="02020603050405020304" pitchFamily="18" charset="0"/>
              </a:rPr>
              <a:t>I. Tạo dáng theo hoạt động lễ hội.</a:t>
            </a:r>
            <a:endParaRPr lang="en-US" sz="2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71600"/>
            <a:ext cx="7239000" cy="2677656"/>
          </a:xfrm>
          <a:prstGeom prst="rect">
            <a:avLst/>
          </a:prstGeom>
          <a:noFill/>
        </p:spPr>
        <p:txBody>
          <a:bodyPr wrap="square" rtlCol="0">
            <a:spAutoFit/>
          </a:bodyPr>
          <a:lstStyle/>
          <a:p>
            <a:pPr lvl="0"/>
            <a:r>
              <a:rPr lang="en-US" sz="2800">
                <a:latin typeface="Times New Roman" panose="02020603050405020304" pitchFamily="18" charset="0"/>
                <a:cs typeface="Times New Roman" panose="02020603050405020304" pitchFamily="18" charset="0"/>
              </a:rPr>
              <a:t>* Nhóm :1</a:t>
            </a:r>
          </a:p>
          <a:p>
            <a:pPr lvl="0"/>
            <a:r>
              <a:rPr lang="en-US" sz="2800">
                <a:latin typeface="Times New Roman" panose="02020603050405020304" pitchFamily="18" charset="0"/>
                <a:cs typeface="Times New Roman" panose="02020603050405020304" pitchFamily="18" charset="0"/>
              </a:rPr>
              <a:t>- Những hoạt động như dọn dẹp nhà cửa, đi chợ  mua hoa,cành đào và cây quất, làm và nấu bánh trưng,đón giao thừa, đi chúc tết ông bà ,gia đình đoàn viên, du xuân , lễ chùa , đi xem hội …</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9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229600" cy="685800"/>
          </a:xfrm>
        </p:spPr>
        <p:txBody>
          <a:bodyPr/>
          <a:lstStyle/>
          <a:p>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Lễ</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Chùa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Hương</a:t>
            </a:r>
            <a:r>
              <a:rPr lang="en-US" b="1" dirty="0">
                <a:latin typeface="Times New Roman" pitchFamily="18" charset="0"/>
                <a:cs typeface="Times New Roman" pitchFamily="18" charset="0"/>
              </a:rPr>
              <a:t>.</a:t>
            </a:r>
          </a:p>
          <a:p>
            <a:endParaRPr lang="en-US" b="1" dirty="0">
              <a:latin typeface="Times New Roman" pitchFamily="18" charset="0"/>
              <a:cs typeface="Times New Roman" pitchFamily="18" charset="0"/>
            </a:endParaRPr>
          </a:p>
        </p:txBody>
      </p:sp>
      <p:pic>
        <p:nvPicPr>
          <p:cNvPr id="1026" name="Picture 2" descr="C:\Users\Admin\Desktop\tranh ngày tết và mùa xuân\nhung-le-hoi-dau-xua-noi-tieng-o-viet-nam-1.jpg"/>
          <p:cNvPicPr>
            <a:picLocks noChangeAspect="1" noChangeArrowheads="1"/>
          </p:cNvPicPr>
          <p:nvPr/>
        </p:nvPicPr>
        <p:blipFill>
          <a:blip r:embed="rId2"/>
          <a:srcRect/>
          <a:stretch>
            <a:fillRect/>
          </a:stretch>
        </p:blipFill>
        <p:spPr bwMode="auto">
          <a:xfrm>
            <a:off x="0" y="914400"/>
            <a:ext cx="9144000" cy="594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a:bodyPr>
          <a:lstStyle/>
          <a:p>
            <a:pPr algn="l"/>
            <a:r>
              <a:rPr lang="en-US" sz="3200" b="1" dirty="0" err="1">
                <a:latin typeface="Times New Roman" pitchFamily="18" charset="0"/>
                <a:cs typeface="Times New Roman" pitchFamily="18" charset="0"/>
              </a:rPr>
              <a:t>Lễ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Hùng</a:t>
            </a:r>
            <a:endParaRPr lang="en-US" sz="3200" b="1" dirty="0">
              <a:latin typeface="Times New Roman" pitchFamily="18" charset="0"/>
              <a:cs typeface="Times New Roman" pitchFamily="18" charset="0"/>
            </a:endParaRPr>
          </a:p>
        </p:txBody>
      </p:sp>
      <p:pic>
        <p:nvPicPr>
          <p:cNvPr id="2050" name="Picture 2" descr="C:\Users\Admin\Desktop\tranh ngày tết và mùa xuân\13027482-1.jpg"/>
          <p:cNvPicPr>
            <a:picLocks noChangeAspect="1" noChangeArrowheads="1"/>
          </p:cNvPicPr>
          <p:nvPr/>
        </p:nvPicPr>
        <p:blipFill>
          <a:blip r:embed="rId2"/>
          <a:srcRect/>
          <a:stretch>
            <a:fillRect/>
          </a:stretch>
        </p:blipFill>
        <p:spPr bwMode="auto">
          <a:xfrm>
            <a:off x="228600" y="1295400"/>
            <a:ext cx="4038600" cy="2438400"/>
          </a:xfrm>
          <a:prstGeom prst="rect">
            <a:avLst/>
          </a:prstGeom>
          <a:noFill/>
        </p:spPr>
      </p:pic>
      <p:pic>
        <p:nvPicPr>
          <p:cNvPr id="2051" name="Picture 3" descr="C:\Users\Admin\Desktop\tranh ngày tết và mùa xuân\tải xuống (1).jpg"/>
          <p:cNvPicPr>
            <a:picLocks noChangeAspect="1" noChangeArrowheads="1"/>
          </p:cNvPicPr>
          <p:nvPr/>
        </p:nvPicPr>
        <p:blipFill>
          <a:blip r:embed="rId3"/>
          <a:srcRect/>
          <a:stretch>
            <a:fillRect/>
          </a:stretch>
        </p:blipFill>
        <p:spPr bwMode="auto">
          <a:xfrm>
            <a:off x="4495800" y="3962400"/>
            <a:ext cx="4343400" cy="2590800"/>
          </a:xfrm>
          <a:prstGeom prst="rect">
            <a:avLst/>
          </a:prstGeom>
          <a:noFill/>
        </p:spPr>
      </p:pic>
      <p:pic>
        <p:nvPicPr>
          <p:cNvPr id="2052" name="Picture 4" descr="C:\Users\Admin\Desktop\tranh ngày tết và mùa xuân\tải xuống.jpg"/>
          <p:cNvPicPr>
            <a:picLocks noChangeAspect="1" noChangeArrowheads="1"/>
          </p:cNvPicPr>
          <p:nvPr/>
        </p:nvPicPr>
        <p:blipFill>
          <a:blip r:embed="rId4"/>
          <a:srcRect/>
          <a:stretch>
            <a:fillRect/>
          </a:stretch>
        </p:blipFill>
        <p:spPr bwMode="auto">
          <a:xfrm>
            <a:off x="228600" y="3962400"/>
            <a:ext cx="4038600" cy="2590800"/>
          </a:xfrm>
          <a:prstGeom prst="rect">
            <a:avLst/>
          </a:prstGeom>
          <a:noFill/>
        </p:spPr>
      </p:pic>
      <p:pic>
        <p:nvPicPr>
          <p:cNvPr id="2053" name="Picture 5" descr="C:\Users\Admin\Desktop\tranh ngày tết và mùa xuân\tải xuống (2).jpg"/>
          <p:cNvPicPr>
            <a:picLocks noChangeAspect="1" noChangeArrowheads="1"/>
          </p:cNvPicPr>
          <p:nvPr/>
        </p:nvPicPr>
        <p:blipFill>
          <a:blip r:embed="rId5"/>
          <a:srcRect/>
          <a:stretch>
            <a:fillRect/>
          </a:stretch>
        </p:blipFill>
        <p:spPr bwMode="auto">
          <a:xfrm>
            <a:off x="4495800" y="1295400"/>
            <a:ext cx="4343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heckerboard(across)">
                                      <p:cBhvr>
                                        <p:cTn id="10" dur="500"/>
                                        <p:tgtEl>
                                          <p:spTgt spid="2051"/>
                                        </p:tgtEl>
                                      </p:cBhvr>
                                    </p:animEffect>
                                  </p:childTnLst>
                                </p:cTn>
                              </p:par>
                              <p:par>
                                <p:cTn id="11" presetID="5"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checkerboard(across)">
                                      <p:cBhvr>
                                        <p:cTn id="13" dur="500"/>
                                        <p:tgtEl>
                                          <p:spTgt spid="2052"/>
                                        </p:tgtEl>
                                      </p:cBhvr>
                                    </p:animEffect>
                                  </p:childTnLst>
                                </p:cTn>
                              </p:par>
                              <p:par>
                                <p:cTn id="14" presetID="5" presetClass="entr" presetSubtype="10"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checkerboard(across)">
                                      <p:cBhvr>
                                        <p:cTn id="16"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0"/>
            <a:ext cx="32766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ea typeface="+mj-ea"/>
                <a:cs typeface="Times New Roman" pitchFamily="18" charset="0"/>
              </a:rPr>
              <a:t>Lễ</a:t>
            </a:r>
            <a:r>
              <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ea typeface="+mj-ea"/>
                <a:cs typeface="Times New Roman" pitchFamily="18" charset="0"/>
              </a:rPr>
              <a:t>hội</a:t>
            </a:r>
            <a:r>
              <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Lim</a:t>
            </a:r>
          </a:p>
        </p:txBody>
      </p:sp>
      <p:pic>
        <p:nvPicPr>
          <p:cNvPr id="2051" name="Picture 3" descr="C:\Users\Admin\Desktop\tranh ngày tết và mùa xuân\9 (2)(1).jpg"/>
          <p:cNvPicPr>
            <a:picLocks noChangeAspect="1" noChangeArrowheads="1"/>
          </p:cNvPicPr>
          <p:nvPr/>
        </p:nvPicPr>
        <p:blipFill>
          <a:blip r:embed="rId2"/>
          <a:srcRect/>
          <a:stretch>
            <a:fillRect/>
          </a:stretch>
        </p:blipFill>
        <p:spPr bwMode="auto">
          <a:xfrm>
            <a:off x="4648200" y="685800"/>
            <a:ext cx="4191000" cy="2590800"/>
          </a:xfrm>
          <a:prstGeom prst="rect">
            <a:avLst/>
          </a:prstGeom>
          <a:noFill/>
        </p:spPr>
      </p:pic>
      <p:pic>
        <p:nvPicPr>
          <p:cNvPr id="2053" name="Picture 5" descr="C:\Users\Admin\Desktop\tranh ngày tết và mùa xuân\images (2).jpg"/>
          <p:cNvPicPr>
            <a:picLocks noChangeAspect="1" noChangeArrowheads="1"/>
          </p:cNvPicPr>
          <p:nvPr/>
        </p:nvPicPr>
        <p:blipFill>
          <a:blip r:embed="rId3"/>
          <a:srcRect/>
          <a:stretch>
            <a:fillRect/>
          </a:stretch>
        </p:blipFill>
        <p:spPr bwMode="auto">
          <a:xfrm>
            <a:off x="381000" y="685800"/>
            <a:ext cx="4038600" cy="2514600"/>
          </a:xfrm>
          <a:prstGeom prst="rect">
            <a:avLst/>
          </a:prstGeom>
          <a:noFill/>
        </p:spPr>
      </p:pic>
      <p:sp>
        <p:nvSpPr>
          <p:cNvPr id="7" name="Title 1"/>
          <p:cNvSpPr txBox="1">
            <a:spLocks/>
          </p:cNvSpPr>
          <p:nvPr/>
        </p:nvSpPr>
        <p:spPr>
          <a:xfrm>
            <a:off x="152400" y="3200400"/>
            <a:ext cx="3276600" cy="685800"/>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ea typeface="+mj-ea"/>
                <a:cs typeface="Times New Roman" pitchFamily="18" charset="0"/>
              </a:rPr>
              <a:t>Lễ</a:t>
            </a:r>
            <a:r>
              <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a:ln>
                  <a:noFill/>
                </a:ln>
                <a:solidFill>
                  <a:schemeClr val="tx1"/>
                </a:solidFill>
                <a:effectLst/>
                <a:uLnTx/>
                <a:uFillTx/>
                <a:latin typeface="Times New Roman" pitchFamily="18" charset="0"/>
                <a:ea typeface="+mj-ea"/>
                <a:cs typeface="Times New Roman" pitchFamily="18" charset="0"/>
              </a:rPr>
              <a:t>hội</a:t>
            </a:r>
            <a:r>
              <a:rPr kumimoji="0" lang="en-US" sz="32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Bà</a:t>
            </a:r>
            <a:r>
              <a:rPr kumimoji="0" lang="en-US" sz="32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Chúa</a:t>
            </a:r>
            <a:r>
              <a:rPr kumimoji="0" lang="en-US" sz="3200" b="1"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Kho</a:t>
            </a:r>
            <a:endPar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8" name="Picture 2" descr="C:\Users\Admin\Desktop\tranh ngày tết và mùa xuân\ThumbnailImage.jpg"/>
          <p:cNvPicPr>
            <a:picLocks noChangeAspect="1" noChangeArrowheads="1"/>
          </p:cNvPicPr>
          <p:nvPr/>
        </p:nvPicPr>
        <p:blipFill>
          <a:blip r:embed="rId4"/>
          <a:srcRect/>
          <a:stretch>
            <a:fillRect/>
          </a:stretch>
        </p:blipFill>
        <p:spPr bwMode="auto">
          <a:xfrm>
            <a:off x="304800" y="3962400"/>
            <a:ext cx="4114800" cy="2666999"/>
          </a:xfrm>
          <a:prstGeom prst="rect">
            <a:avLst/>
          </a:prstGeom>
          <a:noFill/>
        </p:spPr>
      </p:pic>
      <p:pic>
        <p:nvPicPr>
          <p:cNvPr id="3074" name="Picture 2" descr="C:\Users\Admin\Desktop\tải xuống.jpg"/>
          <p:cNvPicPr>
            <a:picLocks noChangeAspect="1" noChangeArrowheads="1"/>
          </p:cNvPicPr>
          <p:nvPr/>
        </p:nvPicPr>
        <p:blipFill>
          <a:blip r:embed="rId5"/>
          <a:srcRect/>
          <a:stretch>
            <a:fillRect/>
          </a:stretch>
        </p:blipFill>
        <p:spPr bwMode="auto">
          <a:xfrm>
            <a:off x="4648200" y="3886200"/>
            <a:ext cx="4191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ox(in)">
                                      <p:cBhvr>
                                        <p:cTn id="10" dur="500"/>
                                        <p:tgtEl>
                                          <p:spTgt spid="2051"/>
                                        </p:tgtEl>
                                      </p:cBhvr>
                                    </p:animEffect>
                                  </p:childTnLst>
                                </p:cTn>
                              </p:par>
                              <p:par>
                                <p:cTn id="11" presetID="4" presetClass="entr" presetSubtype="16"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box(in)">
                                      <p:cBhvr>
                                        <p:cTn id="13" dur="500"/>
                                        <p:tgtEl>
                                          <p:spTgt spid="205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ox(i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28600"/>
            <a:ext cx="7772400" cy="381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a:latin typeface="Times New Roman" pitchFamily="18" charset="0"/>
                <a:ea typeface="+mj-ea"/>
                <a:cs typeface="Times New Roman" pitchFamily="18" charset="0"/>
              </a:rPr>
              <a:t>Nhóm 3:</a:t>
            </a:r>
            <a:r>
              <a:rPr lang="en-US" sz="2400">
                <a:latin typeface="Times New Roman" pitchFamily="18" charset="0"/>
                <a:ea typeface="+mj-ea"/>
                <a:cs typeface="Times New Roman" pitchFamily="18" charset="0"/>
              </a:rPr>
              <a:t>HS thuyết trình tùy vào từng pp thầy cô dạy</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83820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2784</TotalTime>
  <Words>501</Words>
  <Application>Microsoft Office PowerPoint</Application>
  <PresentationFormat>On-screen Show (4:3)</PresentationFormat>
  <Paragraphs>47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 CHỦ ĐỀ : MÙA XUÂN QUÊ HƯƠNG Bài 4: HỘI XUÂN QUÊ HƯƠNG  .   </vt:lpstr>
      <vt:lpstr>PowerPoint Presentation</vt:lpstr>
      <vt:lpstr>PowerPoint Presentation</vt:lpstr>
      <vt:lpstr>Lễ hội đền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Thanh Van</cp:lastModifiedBy>
  <cp:revision>144</cp:revision>
  <dcterms:created xsi:type="dcterms:W3CDTF">2006-08-16T00:00:00Z</dcterms:created>
  <dcterms:modified xsi:type="dcterms:W3CDTF">2022-01-10T03:55:36Z</dcterms:modified>
</cp:coreProperties>
</file>