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6"/>
  </p:notesMasterIdLst>
  <p:sldIdLst>
    <p:sldId id="360" r:id="rId4"/>
    <p:sldId id="271" r:id="rId5"/>
    <p:sldId id="272" r:id="rId6"/>
    <p:sldId id="273" r:id="rId7"/>
    <p:sldId id="361" r:id="rId8"/>
    <p:sldId id="278" r:id="rId9"/>
    <p:sldId id="276" r:id="rId10"/>
    <p:sldId id="275" r:id="rId11"/>
    <p:sldId id="302" r:id="rId12"/>
    <p:sldId id="343" r:id="rId13"/>
    <p:sldId id="318" r:id="rId14"/>
    <p:sldId id="350" r:id="rId15"/>
    <p:sldId id="362" r:id="rId16"/>
    <p:sldId id="303" r:id="rId17"/>
    <p:sldId id="353" r:id="rId18"/>
    <p:sldId id="354" r:id="rId19"/>
    <p:sldId id="355" r:id="rId20"/>
    <p:sldId id="356" r:id="rId21"/>
    <p:sldId id="357" r:id="rId22"/>
    <p:sldId id="358" r:id="rId23"/>
    <p:sldId id="363" r:id="rId24"/>
    <p:sldId id="359" r:id="rId25"/>
  </p:sldIdLst>
  <p:sldSz cx="18288000" cy="10287000"/>
  <p:notesSz cx="6858000" cy="9144000"/>
  <p:embeddedFontLst>
    <p:embeddedFont>
      <p:font typeface="#9Slide04 Podkova Medium" panose="00000600000000000000" pitchFamily="2" charset="0"/>
      <p:regular r:id="rId27"/>
    </p:embeddedFont>
    <p:embeddedFont>
      <p:font typeface="#9Slide05 IcielSanelma" pitchFamily="2" charset="0"/>
      <p:regular r:id="rId28"/>
    </p:embeddedFont>
    <p:embeddedFont>
      <p:font typeface="#9Slide07 HLT Fall For You" panose="02000506000000020003" pitchFamily="2" charset="0"/>
      <p:regular r:id="rId29"/>
    </p:embeddedFont>
    <p:embeddedFont>
      <p:font typeface="#9Slide07 IcielBaliho Script" pitchFamily="2" charset="0"/>
      <p:regular r:id="rId30"/>
    </p:embeddedFont>
    <p:embeddedFont>
      <p:font typeface="#9Slide07 IcielPony" panose="02000000000000000000" pitchFamily="2" charset="0"/>
      <p:regular r:id="rId31"/>
    </p:embeddedFont>
    <p:embeddedFont>
      <p:font typeface="#9Slide07 SVNBango" panose="02000000000000000000" pitchFamily="2" charset="0"/>
      <p:regular r:id="rId32"/>
    </p:embeddedFont>
    <p:embeddedFont>
      <p:font typeface="#9Slide07 SVNSunshine" panose="00000500000000000000" pitchFamily="2" charset="0"/>
      <p:regular r:id="rId33"/>
    </p:embeddedFont>
    <p:embeddedFont>
      <p:font typeface=".VnTime" panose="020B720000000000000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873" autoAdjust="0"/>
  </p:normalViewPr>
  <p:slideViewPr>
    <p:cSldViewPr>
      <p:cViewPr varScale="1">
        <p:scale>
          <a:sx n="43" d="100"/>
          <a:sy n="43" d="100"/>
        </p:scale>
        <p:origin x="723"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01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7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50620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12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96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140620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4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Hoạt</a:t>
            </a:r>
            <a:r>
              <a:rPr lang="en-US" dirty="0"/>
              <a:t> </a:t>
            </a:r>
            <a:r>
              <a:rPr lang="en-US" dirty="0" err="1"/>
              <a:t>động</a:t>
            </a:r>
            <a:r>
              <a:rPr lang="en-US" baseline="0" dirty="0"/>
              <a:t> </a:t>
            </a:r>
            <a:r>
              <a:rPr lang="en-US" baseline="0" dirty="0" err="1"/>
              <a:t>nhóm</a:t>
            </a:r>
            <a:r>
              <a:rPr lang="en-US" baseline="0" dirty="0"/>
              <a:t> </a:t>
            </a:r>
            <a:r>
              <a:rPr lang="en-US" baseline="0" dirty="0" err="1"/>
              <a:t>đôi</a:t>
            </a:r>
            <a:r>
              <a:rPr lang="en-US" baseline="0"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a:t>Yêu</a:t>
            </a:r>
            <a:r>
              <a:rPr lang="en-US" baseline="0" dirty="0"/>
              <a:t> </a:t>
            </a:r>
            <a:r>
              <a:rPr lang="en-US" baseline="0" dirty="0" err="1"/>
              <a:t>cầu</a:t>
            </a:r>
            <a:r>
              <a:rPr lang="en-US" baseline="0" dirty="0"/>
              <a:t> </a:t>
            </a:r>
            <a:r>
              <a:rPr lang="en-US" baseline="0" dirty="0" err="1"/>
              <a:t>chọn</a:t>
            </a:r>
            <a:r>
              <a:rPr lang="en-US" baseline="0" dirty="0"/>
              <a:t> </a:t>
            </a:r>
            <a:r>
              <a:rPr lang="en-US" baseline="0" dirty="0" err="1"/>
              <a:t>đề</a:t>
            </a:r>
            <a:r>
              <a:rPr lang="en-US" baseline="0" dirty="0"/>
              <a:t> </a:t>
            </a:r>
            <a:r>
              <a:rPr lang="en-US" baseline="0" dirty="0" err="1"/>
              <a:t>và</a:t>
            </a:r>
            <a:r>
              <a:rPr lang="en-US" baseline="0" dirty="0"/>
              <a:t> </a:t>
            </a:r>
            <a:r>
              <a:rPr lang="en-US" baseline="0" dirty="0" err="1"/>
              <a:t>hoàn</a:t>
            </a:r>
            <a:r>
              <a:rPr lang="en-US" baseline="0" dirty="0"/>
              <a:t> </a:t>
            </a:r>
            <a:r>
              <a:rPr lang="en-US" baseline="0" dirty="0" err="1"/>
              <a:t>thành</a:t>
            </a:r>
            <a:r>
              <a:rPr lang="en-US" baseline="0" dirty="0"/>
              <a:t> PHT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a:t>Gv</a:t>
            </a:r>
            <a:r>
              <a:rPr lang="en-US" baseline="0" dirty="0"/>
              <a:t> </a:t>
            </a:r>
            <a:r>
              <a:rPr lang="en-US" baseline="0" dirty="0" err="1"/>
              <a:t>gọi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phỏng</a:t>
            </a:r>
            <a:r>
              <a:rPr lang="en-US" baseline="0" dirty="0"/>
              <a:t> </a:t>
            </a:r>
            <a:r>
              <a:rPr lang="en-US" baseline="0" dirty="0" err="1"/>
              <a:t>vấn</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lưu</a:t>
            </a:r>
            <a:r>
              <a:rPr lang="en-US" baseline="0" dirty="0"/>
              <a:t> ý, </a:t>
            </a:r>
            <a:r>
              <a:rPr lang="en-US" baseline="0" dirty="0" err="1"/>
              <a:t>có</a:t>
            </a:r>
            <a:r>
              <a:rPr lang="en-US" baseline="0" dirty="0"/>
              <a:t> </a:t>
            </a:r>
            <a:r>
              <a:rPr lang="en-US" baseline="0" dirty="0" err="1"/>
              <a:t>thể</a:t>
            </a:r>
            <a:r>
              <a:rPr lang="en-US" baseline="0" dirty="0"/>
              <a:t> </a:t>
            </a:r>
            <a:r>
              <a:rPr lang="en-US" baseline="0" dirty="0" err="1"/>
              <a:t>đổi</a:t>
            </a:r>
            <a:r>
              <a:rPr lang="en-US" baseline="0" dirty="0"/>
              <a:t> </a:t>
            </a:r>
            <a:r>
              <a:rPr lang="en-US" baseline="0" dirty="0" err="1"/>
              <a:t>vai</a:t>
            </a:r>
            <a:r>
              <a:rPr lang="en-US" baseline="0" dirty="0"/>
              <a:t> </a:t>
            </a:r>
            <a:r>
              <a:rPr lang="en-US" baseline="0" dirty="0" err="1"/>
              <a:t>nếu</a:t>
            </a:r>
            <a:r>
              <a:rPr lang="en-US" baseline="0" dirty="0"/>
              <a:t> </a:t>
            </a:r>
            <a:r>
              <a:rPr lang="en-US" baseline="0" dirty="0" err="1"/>
              <a:t>có</a:t>
            </a:r>
            <a:r>
              <a:rPr lang="en-US" baseline="0" dirty="0"/>
              <a:t> </a:t>
            </a:r>
            <a:r>
              <a:rPr lang="en-US" baseline="0" dirty="0" err="1"/>
              <a:t>nhiều</a:t>
            </a:r>
            <a:r>
              <a:rPr lang="en-US" baseline="0" dirty="0"/>
              <a:t> </a:t>
            </a:r>
            <a:r>
              <a:rPr lang="en-US" baseline="0" dirty="0" err="1"/>
              <a:t>thời</a:t>
            </a:r>
            <a:r>
              <a:rPr lang="en-US" baseline="0" dirty="0"/>
              <a:t> </a:t>
            </a:r>
            <a:r>
              <a:rPr lang="en-US" baseline="0" dirty="0" err="1"/>
              <a:t>gian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70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89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Gv</a:t>
            </a:r>
            <a:r>
              <a:rPr lang="en-US" baseline="0" dirty="0"/>
              <a:t> </a:t>
            </a:r>
            <a:r>
              <a:rPr lang="en-US" baseline="0" dirty="0" err="1"/>
              <a:t>gọi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phỏng</a:t>
            </a:r>
            <a:r>
              <a:rPr lang="en-US" baseline="0" dirty="0"/>
              <a:t> </a:t>
            </a:r>
            <a:r>
              <a:rPr lang="en-US" baseline="0" dirty="0" err="1"/>
              <a:t>vấn</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lưu</a:t>
            </a:r>
            <a:r>
              <a:rPr lang="en-US" baseline="0" dirty="0"/>
              <a:t> ý, </a:t>
            </a:r>
            <a:r>
              <a:rPr lang="en-US" baseline="0" dirty="0" err="1"/>
              <a:t>có</a:t>
            </a:r>
            <a:r>
              <a:rPr lang="en-US" baseline="0" dirty="0"/>
              <a:t> </a:t>
            </a:r>
            <a:r>
              <a:rPr lang="en-US" baseline="0" dirty="0" err="1"/>
              <a:t>thể</a:t>
            </a:r>
            <a:r>
              <a:rPr lang="en-US" baseline="0" dirty="0"/>
              <a:t> </a:t>
            </a:r>
            <a:r>
              <a:rPr lang="en-US" baseline="0" dirty="0" err="1"/>
              <a:t>đổi</a:t>
            </a:r>
            <a:r>
              <a:rPr lang="en-US" baseline="0" dirty="0"/>
              <a:t> </a:t>
            </a:r>
            <a:r>
              <a:rPr lang="en-US" baseline="0" dirty="0" err="1"/>
              <a:t>vai</a:t>
            </a:r>
            <a:r>
              <a:rPr lang="en-US" baseline="0" dirty="0"/>
              <a:t> </a:t>
            </a:r>
            <a:r>
              <a:rPr lang="en-US" baseline="0" dirty="0" err="1"/>
              <a:t>nếu</a:t>
            </a:r>
            <a:r>
              <a:rPr lang="en-US" baseline="0" dirty="0"/>
              <a:t> </a:t>
            </a:r>
            <a:r>
              <a:rPr lang="en-US" baseline="0" dirty="0" err="1"/>
              <a:t>có</a:t>
            </a:r>
            <a:r>
              <a:rPr lang="en-US" baseline="0" dirty="0"/>
              <a:t> </a:t>
            </a:r>
            <a:r>
              <a:rPr lang="en-US" baseline="0" dirty="0" err="1"/>
              <a:t>nhiều</a:t>
            </a:r>
            <a:r>
              <a:rPr lang="en-US" baseline="0" dirty="0"/>
              <a:t> </a:t>
            </a:r>
            <a:r>
              <a:rPr lang="en-US" baseline="0" dirty="0" err="1"/>
              <a:t>thời</a:t>
            </a:r>
            <a:r>
              <a:rPr lang="en-US" baseline="0" dirty="0"/>
              <a:t> </a:t>
            </a:r>
            <a:r>
              <a:rPr lang="en-US" baseline="0" dirty="0" err="1"/>
              <a:t>gian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19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75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72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950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quy</a:t>
            </a:r>
            <a:r>
              <a:rPr lang="en-US" dirty="0"/>
              <a:t> </a:t>
            </a:r>
            <a:r>
              <a:rPr lang="en-US" dirty="0" err="1"/>
              <a:t>định</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nộp</a:t>
            </a:r>
            <a:r>
              <a:rPr lang="en-US" baseline="0" dirty="0"/>
              <a:t> </a:t>
            </a:r>
            <a:r>
              <a:rPr lang="en-US" baseline="0" dirty="0" err="1"/>
              <a:t>bài</a:t>
            </a:r>
            <a:endParaRPr lang="en-US" baseline="0" dirty="0"/>
          </a:p>
          <a:p>
            <a:r>
              <a:rPr lang="en-US" baseline="0" dirty="0" err="1"/>
              <a:t>Lưu</a:t>
            </a:r>
            <a:r>
              <a:rPr lang="en-US" baseline="0" dirty="0"/>
              <a:t> ý: video </a:t>
            </a:r>
            <a:r>
              <a:rPr lang="en-US" baseline="0" dirty="0" err="1"/>
              <a:t>không</a:t>
            </a:r>
            <a:r>
              <a:rPr lang="en-US" baseline="0" dirty="0"/>
              <a:t> </a:t>
            </a:r>
            <a:r>
              <a:rPr lang="en-US" baseline="0" dirty="0" err="1"/>
              <a:t>quá</a:t>
            </a:r>
            <a:r>
              <a:rPr lang="en-US" baseline="0" dirty="0"/>
              <a:t> 10 </a:t>
            </a:r>
            <a:r>
              <a:rPr lang="en-US" baseline="0" dirty="0" err="1"/>
              <a:t>phút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6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36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188408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474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649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917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830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254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630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478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694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0557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400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189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669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6341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71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585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8308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565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952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1406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8415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556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223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extLst>
              <a:ext uri="{96DAC541-7B7A-43D3-8B79-37D633B846F1}">
                <asvg:svgBlip xmlns:asvg="http://schemas.microsoft.com/office/drawing/2016/SVG/main" r:embed="rId14"/>
              </a:ext>
            </a:extLst>
          </a:blip>
          <a:srcRect/>
          <a:stretch>
            <a:fillRect l="-41000" t="-15000" r="-32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5957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5429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985349-34FB-DC8B-1EC5-4B0E870DBFE3}"/>
              </a:ext>
            </a:extLst>
          </p:cNvPr>
          <p:cNvPicPr>
            <a:picLocks noChangeAspect="1"/>
          </p:cNvPicPr>
          <p:nvPr/>
        </p:nvPicPr>
        <p:blipFill>
          <a:blip r:embed="rId3"/>
          <a:stretch>
            <a:fillRect/>
          </a:stretch>
        </p:blipFill>
        <p:spPr>
          <a:xfrm>
            <a:off x="1763902" y="0"/>
            <a:ext cx="14760195" cy="10287000"/>
          </a:xfrm>
          <a:prstGeom prst="rect">
            <a:avLst/>
          </a:prstGeom>
        </p:spPr>
      </p:pic>
    </p:spTree>
    <p:extLst>
      <p:ext uri="{BB962C8B-B14F-4D97-AF65-F5344CB8AC3E}">
        <p14:creationId xmlns:p14="http://schemas.microsoft.com/office/powerpoint/2010/main" val="61410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5717696"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a:t>
            </a:r>
            <a:r>
              <a:rPr lang="vi-VN" sz="4400" b="1" dirty="0">
                <a:solidFill>
                  <a:srgbClr val="000000"/>
                </a:solidFill>
                <a:latin typeface="Times New Roman" panose="02020603050405020304" pitchFamily="18" charset="0"/>
                <a:cs typeface="Times New Roman" panose="02020603050405020304" pitchFamily="18" charset="0"/>
              </a:rPr>
              <a:t> Xây dựng một số câu hỏi và nội dung trả lời phỏng vấn</a:t>
            </a:r>
            <a:endParaRPr lang="vi-VN" sz="4400" dirty="0">
              <a:solidFill>
                <a:srgbClr val="00000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1105269" y="2050345"/>
            <a:ext cx="16299281" cy="6186309"/>
          </a:xfrm>
          <a:prstGeom prst="rect">
            <a:avLst/>
          </a:prstGeom>
        </p:spPr>
        <p:txBody>
          <a:bodyPr wrap="square">
            <a:spAutoFit/>
          </a:bodyPr>
          <a:lstStyle/>
          <a:p>
            <a:pPr lvl="0"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Đặt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ra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một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câu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hỏi</a:t>
            </a:r>
            <a:r>
              <a:rPr lang="vi-VN"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dự</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kiến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câu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trả</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vấn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được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phỏng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vấn</a:t>
            </a:r>
            <a:endParaRPr lang="en-US" sz="4400" dirty="0">
              <a:solidFill>
                <a:srgbClr val="000000"/>
              </a:solidFill>
              <a:latin typeface="Times New Roman" panose="02020603050405020304" pitchFamily="18" charset="0"/>
              <a:cs typeface="Times New Roman" panose="02020603050405020304" pitchFamily="18" charset="0"/>
            </a:endParaRPr>
          </a:p>
          <a:p>
            <a:pPr lvl="0" algn="just"/>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dụ</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với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đề</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số</a:t>
            </a:r>
            <a:r>
              <a:rPr lang="en-US" sz="4400" b="1" dirty="0">
                <a:solidFill>
                  <a:srgbClr val="000000"/>
                </a:solidFill>
                <a:latin typeface="Times New Roman" panose="02020603050405020304" pitchFamily="18" charset="0"/>
                <a:cs typeface="Times New Roman" panose="02020603050405020304" pitchFamily="18" charset="0"/>
              </a:rPr>
              <a:t> 2</a:t>
            </a:r>
            <a:r>
              <a:rPr lang="en-US" sz="4400" i="1" dirty="0">
                <a:latin typeface="Times New Roman" panose="02020603050405020304" pitchFamily="18" charset="0"/>
                <a:cs typeface="Times New Roman" panose="02020603050405020304" pitchFamily="18" charset="0"/>
              </a:rPr>
              <a:t> (</a:t>
            </a:r>
            <a:r>
              <a:rPr lang="vi-VN" sz="4400" i="1" dirty="0">
                <a:latin typeface="Times New Roman" panose="02020603050405020304" pitchFamily="18" charset="0"/>
                <a:cs typeface="Times New Roman" panose="02020603050405020304" pitchFamily="18" charset="0"/>
              </a:rPr>
              <a:t>Em hãy đóng vai phóng viên để phỏng vấn một giám đốc Sở Văn hoá, Thể thao và Du lịch về một di sản đang bị xuống cấp ở địa phương</a:t>
            </a:r>
            <a:r>
              <a:rPr lang="en-US" sz="4400" i="1" dirty="0">
                <a:latin typeface="Times New Roman" panose="02020603050405020304" pitchFamily="18" charset="0"/>
                <a:cs typeface="Times New Roman" panose="02020603050405020304" pitchFamily="18" charset="0"/>
              </a:rPr>
              <a:t>)</a:t>
            </a:r>
            <a:endParaRPr lang="en-US" sz="4400" b="1"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mj-lt"/>
              </a:rPr>
              <a:t>+ </a:t>
            </a:r>
            <a:r>
              <a:rPr lang="vi-VN" sz="4400" dirty="0">
                <a:solidFill>
                  <a:srgbClr val="000000"/>
                </a:solidFill>
                <a:latin typeface="+mj-lt"/>
              </a:rPr>
              <a:t>Di tích lịch sử này có từ bao giờ và có giá trị gì nổi bật?</a:t>
            </a:r>
          </a:p>
          <a:p>
            <a:pPr algn="just"/>
            <a:r>
              <a:rPr lang="en-US" sz="4400" dirty="0">
                <a:solidFill>
                  <a:srgbClr val="000000"/>
                </a:solidFill>
                <a:latin typeface="+mj-lt"/>
              </a:rPr>
              <a:t>+</a:t>
            </a:r>
            <a:r>
              <a:rPr lang="vi-VN" sz="4400" dirty="0">
                <a:solidFill>
                  <a:srgbClr val="000000"/>
                </a:solidFill>
                <a:latin typeface="+mj-lt"/>
              </a:rPr>
              <a:t> Hiện nay nó đang bị xuống cấp như thế nào?</a:t>
            </a:r>
          </a:p>
          <a:p>
            <a:pPr algn="just"/>
            <a:r>
              <a:rPr lang="en-US" sz="4400" dirty="0">
                <a:solidFill>
                  <a:srgbClr val="000000"/>
                </a:solidFill>
                <a:latin typeface="+mj-lt"/>
              </a:rPr>
              <a:t>+</a:t>
            </a:r>
            <a:r>
              <a:rPr lang="vi-VN" sz="4400" dirty="0">
                <a:solidFill>
                  <a:srgbClr val="000000"/>
                </a:solidFill>
                <a:latin typeface="+mj-lt"/>
              </a:rPr>
              <a:t> Những nguyên nhân nào dẫn đến hiện trạng xuống cấp này?</a:t>
            </a:r>
          </a:p>
          <a:p>
            <a:pPr algn="just"/>
            <a:r>
              <a:rPr lang="en-US" sz="4400" dirty="0">
                <a:solidFill>
                  <a:srgbClr val="000000"/>
                </a:solidFill>
                <a:latin typeface="+mj-lt"/>
              </a:rPr>
              <a:t>+</a:t>
            </a:r>
            <a:r>
              <a:rPr lang="vi-VN" sz="4400" dirty="0">
                <a:solidFill>
                  <a:srgbClr val="000000"/>
                </a:solidFill>
                <a:latin typeface="+mj-lt"/>
              </a:rPr>
              <a:t> Cần phải làm gì để khắc phục tình trạng xuống cấp của di sản?</a:t>
            </a:r>
          </a:p>
        </p:txBody>
      </p:sp>
    </p:spTree>
    <p:extLst>
      <p:ext uri="{BB962C8B-B14F-4D97-AF65-F5344CB8AC3E}">
        <p14:creationId xmlns:p14="http://schemas.microsoft.com/office/powerpoint/2010/main" val="147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3.</a:t>
            </a:r>
            <a:r>
              <a:rPr lang="vi-VN" sz="4400" b="1" dirty="0">
                <a:solidFill>
                  <a:srgbClr val="000000"/>
                </a:solidFill>
                <a:latin typeface="Times New Roman" panose="02020603050405020304" pitchFamily="18" charset="0"/>
                <a:cs typeface="Times New Roman" panose="02020603050405020304" pitchFamily="18" charset="0"/>
              </a:rPr>
              <a:t> Thực hành phỏng vấn</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3" name="Freeform 6">
            <a:extLst>
              <a:ext uri="{FF2B5EF4-FFF2-40B4-BE49-F238E27FC236}">
                <a16:creationId xmlns:a16="http://schemas.microsoft.com/office/drawing/2014/main" id="{8765BE66-AEC2-20E6-E32D-EAEC92483CE2}"/>
              </a:ext>
            </a:extLst>
          </p:cNvPr>
          <p:cNvSpPr/>
          <p:nvPr/>
        </p:nvSpPr>
        <p:spPr>
          <a:xfrm>
            <a:off x="-152400" y="-266700"/>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
            <a:extLst>
              <a:ext uri="{FF2B5EF4-FFF2-40B4-BE49-F238E27FC236}">
                <a16:creationId xmlns:a16="http://schemas.microsoft.com/office/drawing/2014/main" id="{053E5336-25BA-BECA-E7DF-21ACAB264EC3}"/>
              </a:ext>
            </a:extLst>
          </p:cNvPr>
          <p:cNvSpPr/>
          <p:nvPr/>
        </p:nvSpPr>
        <p:spPr>
          <a:xfrm>
            <a:off x="15011400" y="-95250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Rectangle 5"/>
          <p:cNvSpPr/>
          <p:nvPr/>
        </p:nvSpPr>
        <p:spPr>
          <a:xfrm>
            <a:off x="1127569" y="2400300"/>
            <a:ext cx="15925800" cy="6863417"/>
          </a:xfrm>
          <a:prstGeom prst="rect">
            <a:avLst/>
          </a:prstGeom>
        </p:spPr>
        <p:txBody>
          <a:bodyPr wrap="square">
            <a:spAutoFit/>
          </a:bodyPr>
          <a:lstStyle/>
          <a:p>
            <a:pPr lvl="0" algn="just">
              <a:defRPr/>
            </a:pPr>
            <a:endParaRPr lang="en-US" sz="4400" dirty="0">
              <a:solidFill>
                <a:srgbClr val="000000"/>
              </a:solidFill>
            </a:endParaRPr>
          </a:p>
          <a:p>
            <a:pPr lvl="0" algn="just">
              <a:defRPr/>
            </a:pPr>
            <a:r>
              <a:rPr lang="vi-VN" sz="4400" b="1" dirty="0">
                <a:solidFill>
                  <a:srgbClr val="000000"/>
                </a:solidFill>
                <a:latin typeface="Times New Roman" panose="02020603050405020304" pitchFamily="18" charset="0"/>
              </a:rPr>
              <a:t>- Mở đầu: </a:t>
            </a:r>
            <a:r>
              <a:rPr lang="vi-VN" sz="4400" dirty="0">
                <a:solidFill>
                  <a:srgbClr val="000000"/>
                </a:solidFill>
                <a:latin typeface="Times New Roman" panose="02020603050405020304" pitchFamily="18" charset="0"/>
              </a:rPr>
              <a:t>chào hỏi, giới thiệu về người ph</a:t>
            </a:r>
            <a:r>
              <a:rPr lang="en-US" sz="4400" dirty="0">
                <a:solidFill>
                  <a:srgbClr val="000000"/>
                </a:solidFill>
                <a:latin typeface="Times New Roman" panose="02020603050405020304" pitchFamily="18" charset="0"/>
              </a:rPr>
              <a:t>ỏ</a:t>
            </a:r>
            <a:r>
              <a:rPr lang="vi-VN" sz="4400" dirty="0">
                <a:solidFill>
                  <a:srgbClr val="000000"/>
                </a:solidFill>
                <a:latin typeface="Times New Roman" panose="02020603050405020304" pitchFamily="18" charset="0"/>
              </a:rPr>
              <a:t>ng vấn (tên, phóng viên trang thông tin của </a:t>
            </a:r>
            <a:r>
              <a:rPr lang="en-US" sz="4400" dirty="0">
                <a:solidFill>
                  <a:srgbClr val="000000"/>
                </a:solidFill>
                <a:latin typeface="Times New Roman" panose="02020603050405020304" pitchFamily="18" charset="0"/>
              </a:rPr>
              <a:t>…</a:t>
            </a:r>
            <a:r>
              <a:rPr lang="vi-VN" sz="4400" dirty="0">
                <a:solidFill>
                  <a:srgbClr val="000000"/>
                </a:solidFill>
                <a:latin typeface="Times New Roman" panose="02020603050405020304" pitchFamily="18" charset="0"/>
              </a:rPr>
              <a:t>...) và người được phỏng vấn, giới thiệu khái quát mục đích và nội dung của cuộc phỏng vấn.</a:t>
            </a:r>
          </a:p>
          <a:p>
            <a:pPr lvl="0" algn="just">
              <a:defRPr/>
            </a:pPr>
            <a:r>
              <a:rPr lang="vi-VN" sz="4400" b="1" dirty="0">
                <a:solidFill>
                  <a:srgbClr val="000000"/>
                </a:solidFill>
                <a:latin typeface="Times New Roman" panose="02020603050405020304" pitchFamily="18" charset="0"/>
              </a:rPr>
              <a:t>- Phần chính:</a:t>
            </a:r>
          </a:p>
          <a:p>
            <a:pPr lvl="0" algn="just">
              <a:defRPr/>
            </a:pPr>
            <a:r>
              <a:rPr lang="vi-VN" sz="4400" dirty="0">
                <a:solidFill>
                  <a:srgbClr val="000000"/>
                </a:solidFill>
                <a:latin typeface="Times New Roman" panose="02020603050405020304" pitchFamily="18" charset="0"/>
              </a:rPr>
              <a:t>+ Lần lượt thực hiên nôi dung nhỏng vấn theo các câu hỏi đã chuẩn bị.</a:t>
            </a:r>
          </a:p>
          <a:p>
            <a:pPr lvl="0" algn="just">
              <a:defRPr/>
            </a:pPr>
            <a:r>
              <a:rPr lang="vi-VN" sz="4400" dirty="0">
                <a:solidFill>
                  <a:srgbClr val="000000"/>
                </a:solidFill>
                <a:latin typeface="Times New Roman" panose="02020603050405020304" pitchFamily="18" charset="0"/>
              </a:rPr>
              <a:t>+ Ghi chép nội dung trả lời của người được phỏng vấn theo từng câu hỏi.</a:t>
            </a:r>
          </a:p>
          <a:p>
            <a:pPr lvl="0" algn="just">
              <a:defRPr/>
            </a:pPr>
            <a:r>
              <a:rPr lang="vi-VN" sz="4400" b="1" dirty="0">
                <a:solidFill>
                  <a:srgbClr val="000000"/>
                </a:solidFill>
                <a:latin typeface="Times New Roman" panose="02020603050405020304" pitchFamily="18" charset="0"/>
              </a:rPr>
              <a:t>- Kết thúc</a:t>
            </a:r>
            <a:r>
              <a:rPr lang="vi-VN" sz="4400" dirty="0">
                <a:solidFill>
                  <a:srgbClr val="000000"/>
                </a:solidFill>
                <a:latin typeface="Times New Roman" panose="02020603050405020304" pitchFamily="18" charset="0"/>
              </a:rPr>
              <a:t>: cảm ơn và chúc sức khoẻ người được phỏng vấn.</a:t>
            </a:r>
          </a:p>
        </p:txBody>
      </p:sp>
      <p:sp>
        <p:nvSpPr>
          <p:cNvPr id="7" name="TextBox 10">
            <a:extLst>
              <a:ext uri="{FF2B5EF4-FFF2-40B4-BE49-F238E27FC236}">
                <a16:creationId xmlns:a16="http://schemas.microsoft.com/office/drawing/2014/main" id="{247BC557-5DD0-2865-BE8A-A2AD71C8B56F}"/>
              </a:ext>
            </a:extLst>
          </p:cNvPr>
          <p:cNvSpPr txBox="1"/>
          <p:nvPr/>
        </p:nvSpPr>
        <p:spPr>
          <a:xfrm>
            <a:off x="1905000" y="1723192"/>
            <a:ext cx="128016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Khi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phỏng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vấn</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7644987"/>
              </p:ext>
            </p:extLst>
          </p:nvPr>
        </p:nvGraphicFramePr>
        <p:xfrm>
          <a:off x="304800" y="1679496"/>
          <a:ext cx="17373600" cy="8112204"/>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2789732498"/>
                    </a:ext>
                  </a:extLst>
                </a:gridCol>
                <a:gridCol w="8686800">
                  <a:extLst>
                    <a:ext uri="{9D8B030D-6E8A-4147-A177-3AD203B41FA5}">
                      <a16:colId xmlns:a16="http://schemas.microsoft.com/office/drawing/2014/main" val="1308374748"/>
                    </a:ext>
                  </a:extLst>
                </a:gridCol>
              </a:tblGrid>
              <a:tr h="701431">
                <a:tc>
                  <a:txBody>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phỏng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phỏng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721754438"/>
                  </a:ext>
                </a:extLst>
              </a:tr>
              <a:tr h="74107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hỏi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trọng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ngắn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gọn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rõ</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ràng</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nghe</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kĩ</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đáp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án</a:t>
                      </a:r>
                      <a:r>
                        <a:rPr lang="en-US" sz="4000" baseline="0" dirty="0">
                          <a:latin typeface="Times New Roman" panose="02020603050405020304" pitchFamily="18" charset="0"/>
                          <a:cs typeface="Times New Roman" panose="02020603050405020304" pitchFamily="18" charset="0"/>
                        </a:rPr>
                        <a:t>, g</a:t>
                      </a:r>
                      <a:r>
                        <a:rPr lang="vi-VN" sz="4000" dirty="0">
                          <a:latin typeface="Times New Roman" panose="02020603050405020304" pitchFamily="18" charset="0"/>
                          <a:cs typeface="Times New Roman" panose="02020603050405020304" pitchFamily="18" charset="0"/>
                        </a:rPr>
                        <a:t>hi chép đầy đủ, chính xác, trung thực nội dung câu trả lời của người được</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phỏng vấn (nếu không dùng thiết bị ghi âm).</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nhặn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lịch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phù</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hợp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phi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p>
                    <a:p>
                      <a:pPr algn="just"/>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đầy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chính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rõ</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hỏi</a:t>
                      </a:r>
                      <a:endParaRPr lang="en-US" sz="4000"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ràng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 “Theo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aseline="0" dirty="0">
                        <a:latin typeface="Times New Roman" panose="02020603050405020304" pitchFamily="18" charset="0"/>
                        <a:cs typeface="Times New Roman" panose="02020603050405020304" pitchFamily="18" charset="0"/>
                      </a:endParaRPr>
                    </a:p>
                    <a:p>
                      <a:pPr marL="0" indent="0" algn="just">
                        <a:buFontTx/>
                        <a:buNone/>
                      </a:pP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tự</a:t>
                      </a:r>
                      <a:r>
                        <a:rPr lang="en-US" sz="4000" baseline="0" dirty="0">
                          <a:latin typeface="Times New Roman" panose="02020603050405020304" pitchFamily="18" charset="0"/>
                          <a:cs typeface="Times New Roman" panose="02020603050405020304" pitchFamily="18" charset="0"/>
                        </a:rPr>
                        <a:t> tin, </a:t>
                      </a:r>
                      <a:r>
                        <a:rPr lang="en-US" sz="4000" baseline="0" dirty="0" err="1">
                          <a:latin typeface="Times New Roman" panose="02020603050405020304" pitchFamily="18" charset="0"/>
                          <a:cs typeface="Times New Roman" panose="02020603050405020304" pitchFamily="18" charset="0"/>
                        </a:rPr>
                        <a:t>vui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vẻ</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lịch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phi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p>
                    <a:p>
                      <a:pPr marL="0" indent="0" algn="just">
                        <a:buFontTx/>
                        <a:buNone/>
                      </a:pP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Có</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quyền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giữ</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im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lặng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chối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hỏi</a:t>
                      </a:r>
                      <a:r>
                        <a:rPr lang="en-US" sz="4000" b="1" baseline="0" dirty="0">
                          <a:latin typeface="Times New Roman" panose="02020603050405020304" pitchFamily="18" charset="0"/>
                          <a:cs typeface="Times New Roman" panose="02020603050405020304" pitchFamily="18" charset="0"/>
                        </a:rPr>
                        <a:t> </a:t>
                      </a:r>
                      <a:r>
                        <a:rPr lang="en-US" sz="4000" b="0" baseline="0" dirty="0">
                          <a:latin typeface="Times New Roman" panose="02020603050405020304" pitchFamily="18" charset="0"/>
                          <a:cs typeface="Times New Roman" panose="02020603050405020304" pitchFamily="18" charset="0"/>
                        </a:rPr>
                        <a:t>(</a:t>
                      </a:r>
                      <a:r>
                        <a:rPr lang="en-US" sz="4000" b="0" baseline="0" dirty="0" err="1">
                          <a:latin typeface="Times New Roman" panose="02020603050405020304" pitchFamily="18" charset="0"/>
                          <a:cs typeface="Times New Roman" panose="02020603050405020304" pitchFamily="18" charset="0"/>
                        </a:rPr>
                        <a:t>nếu</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câu</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hỏi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đi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quá</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giới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hạn</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không</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phù</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hợp</a:t>
                      </a:r>
                      <a:r>
                        <a:rPr lang="en-US" sz="4000" b="0" baseline="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391106358"/>
                  </a:ext>
                </a:extLst>
              </a:tr>
            </a:tbl>
          </a:graphicData>
        </a:graphic>
      </p:graphicFrame>
      <p:sp>
        <p:nvSpPr>
          <p:cNvPr id="5" name="Rectangle 4"/>
          <p:cNvSpPr/>
          <p:nvPr/>
        </p:nvSpPr>
        <p:spPr>
          <a:xfrm>
            <a:off x="609600" y="571500"/>
            <a:ext cx="170688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C00000"/>
                </a:solidFill>
                <a:effectLst/>
                <a:uLnTx/>
                <a:uFillTx/>
                <a:latin typeface="#9Slide07 IcielPony" panose="02000000000000000000" pitchFamily="2" charset="0"/>
                <a:ea typeface="+mn-ea"/>
                <a:cs typeface="+mn-cs"/>
              </a:rPr>
              <a:t>SỔ TAY PHỎNG VẤN HIỆU QUẢ</a:t>
            </a:r>
            <a:endParaRPr kumimoji="0" lang="vi-VN" sz="6600" b="0" i="0" u="none" strike="noStrike" kern="1200" cap="none" spc="0" normalizeH="0" baseline="0" noProof="0" dirty="0">
              <a:ln>
                <a:noFill/>
              </a:ln>
              <a:solidFill>
                <a:srgbClr val="C00000"/>
              </a:solidFill>
              <a:effectLst/>
              <a:uLnTx/>
              <a:uFillTx/>
              <a:latin typeface="#9Slide07 IcielPony" panose="02000000000000000000" pitchFamily="2" charset="0"/>
              <a:ea typeface="+mn-ea"/>
              <a:cs typeface="+mn-cs"/>
            </a:endParaRPr>
          </a:p>
        </p:txBody>
      </p:sp>
    </p:spTree>
    <p:extLst>
      <p:ext uri="{BB962C8B-B14F-4D97-AF65-F5344CB8AC3E}">
        <p14:creationId xmlns:p14="http://schemas.microsoft.com/office/powerpoint/2010/main" val="20566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Thực hành phỏng vấn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Freeform 6">
            <a:extLst>
              <a:ext uri="{FF2B5EF4-FFF2-40B4-BE49-F238E27FC236}">
                <a16:creationId xmlns:a16="http://schemas.microsoft.com/office/drawing/2014/main" id="{8765BE66-AEC2-20E6-E32D-EAEC92483CE2}"/>
              </a:ext>
            </a:extLst>
          </p:cNvPr>
          <p:cNvSpPr/>
          <p:nvPr/>
        </p:nvSpPr>
        <p:spPr>
          <a:xfrm>
            <a:off x="-152400" y="-266700"/>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0">
            <a:extLst>
              <a:ext uri="{FF2B5EF4-FFF2-40B4-BE49-F238E27FC236}">
                <a16:creationId xmlns:a16="http://schemas.microsoft.com/office/drawing/2014/main" id="{247BC557-5DD0-2865-BE8A-A2AD71C8B56F}"/>
              </a:ext>
            </a:extLst>
          </p:cNvPr>
          <p:cNvSpPr txBox="1"/>
          <p:nvPr/>
        </p:nvSpPr>
        <p:spPr>
          <a:xfrm>
            <a:off x="1905000" y="1723192"/>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phỏng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vấn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771256" y="3028533"/>
            <a:ext cx="169926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Đọc lại nội dung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đã ghi chép hoặc nghe và ghi lại nội dung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đã ghi âm thành</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văn bản bằng các phần mềm chuyên dụng Gboa (board), La-ban Ki (LabanKey,..); có thể trao đổi lại với người được phóng vấn về những nội dung chưa</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hiểu rõ.</a:t>
            </a:r>
          </a:p>
        </p:txBody>
      </p:sp>
      <p:sp>
        <p:nvSpPr>
          <p:cNvPr id="9" name="Rectangle 8">
            <a:extLst>
              <a:ext uri="{FF2B5EF4-FFF2-40B4-BE49-F238E27FC236}">
                <a16:creationId xmlns:a16="http://schemas.microsoft.com/office/drawing/2014/main" id="{505EEEA5-958A-78F7-AC25-B81399CF936A}"/>
              </a:ext>
            </a:extLst>
          </p:cNvPr>
          <p:cNvSpPr/>
          <p:nvPr/>
        </p:nvSpPr>
        <p:spPr>
          <a:xfrm>
            <a:off x="771256" y="6076533"/>
            <a:ext cx="17006455"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Biên tập nội dung phỏng vấn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lược bớt những trả lời dài dòng, không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làm rõ câu trả lời (lưu ý đảm bảo thế hiện nội dung chính của câu trả lời); trích</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dẫn nguyên văn một số phần trả lời của người được phỏng vấn để bài phỏng vấn</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thêm sinh động và tăng độ tin cậy.</a:t>
            </a:r>
          </a:p>
        </p:txBody>
      </p:sp>
      <p:sp>
        <p:nvSpPr>
          <p:cNvPr id="4" name="Freeform 7">
            <a:extLst>
              <a:ext uri="{FF2B5EF4-FFF2-40B4-BE49-F238E27FC236}">
                <a16:creationId xmlns:a16="http://schemas.microsoft.com/office/drawing/2014/main" id="{D3D6439D-F1F5-334B-7A5B-EED7DE483498}"/>
              </a:ext>
            </a:extLst>
          </p:cNvPr>
          <p:cNvSpPr/>
          <p:nvPr/>
        </p:nvSpPr>
        <p:spPr>
          <a:xfrm>
            <a:off x="15773400" y="119271"/>
            <a:ext cx="3581400" cy="3119229"/>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4073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2663675" y="419100"/>
            <a:ext cx="12801600" cy="677108"/>
          </a:xfrm>
          <a:prstGeom prst="rect">
            <a:avLst/>
          </a:prstGeom>
        </p:spPr>
        <p:txBody>
          <a:bodyPr wrap="square" lIns="0" tIns="0" rIns="0" bIns="0" rtlCol="0" anchor="t">
            <a:spAutoFit/>
          </a:bodyPr>
          <a:lstStyle/>
          <a:p>
            <a:pPr lvl="0" algn="ctr">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1" name="Table 20">
            <a:extLst>
              <a:ext uri="{FF2B5EF4-FFF2-40B4-BE49-F238E27FC236}">
                <a16:creationId xmlns:a16="http://schemas.microsoft.com/office/drawing/2014/main" id="{489EEEFF-8267-0AFD-C759-0AC199817C58}"/>
              </a:ext>
            </a:extLst>
          </p:cNvPr>
          <p:cNvGraphicFramePr>
            <a:graphicFrameLocks noGrp="1"/>
          </p:cNvGraphicFramePr>
          <p:nvPr>
            <p:extLst>
              <p:ext uri="{D42A27DB-BD31-4B8C-83A1-F6EECF244321}">
                <p14:modId xmlns:p14="http://schemas.microsoft.com/office/powerpoint/2010/main" val="183437625"/>
              </p:ext>
            </p:extLst>
          </p:nvPr>
        </p:nvGraphicFramePr>
        <p:xfrm>
          <a:off x="228600" y="1409700"/>
          <a:ext cx="17678400" cy="8534399"/>
        </p:xfrm>
        <a:graphic>
          <a:graphicData uri="http://schemas.openxmlformats.org/drawingml/2006/table">
            <a:tbl>
              <a:tblPr firstRow="1" firstCol="1" bandRow="1"/>
              <a:tblGrid>
                <a:gridCol w="13538219">
                  <a:extLst>
                    <a:ext uri="{9D8B030D-6E8A-4147-A177-3AD203B41FA5}">
                      <a16:colId xmlns:a16="http://schemas.microsoft.com/office/drawing/2014/main" val="2163578109"/>
                    </a:ext>
                  </a:extLst>
                </a:gridCol>
                <a:gridCol w="2004675">
                  <a:extLst>
                    <a:ext uri="{9D8B030D-6E8A-4147-A177-3AD203B41FA5}">
                      <a16:colId xmlns:a16="http://schemas.microsoft.com/office/drawing/2014/main" val="70057416"/>
                    </a:ext>
                  </a:extLst>
                </a:gridCol>
                <a:gridCol w="2135506">
                  <a:extLst>
                    <a:ext uri="{9D8B030D-6E8A-4147-A177-3AD203B41FA5}">
                      <a16:colId xmlns:a16="http://schemas.microsoft.com/office/drawing/2014/main" val="3641976074"/>
                    </a:ext>
                  </a:extLst>
                </a:gridCol>
              </a:tblGrid>
              <a:tr h="1175661">
                <a:tc>
                  <a:txBody>
                    <a:bodyPr/>
                    <a:lstStyle/>
                    <a:p>
                      <a:pPr algn="just"/>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kiểm</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382270" algn="l"/>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153035" algn="ct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46491290"/>
                  </a:ext>
                </a:extLst>
              </a:tr>
              <a:tr h="904480">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Cuộc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đủ</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phần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mở</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đầu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kết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thúc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7324201"/>
                  </a:ext>
                </a:extLst>
              </a:tr>
              <a:tr h="66265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Chào</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hỏi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7141267"/>
                  </a:ext>
                </a:extLst>
              </a:tr>
              <a:tr h="93656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6890850"/>
                  </a:ext>
                </a:extLst>
              </a:tr>
              <a:tr h="66265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mục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đích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cuộc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5051209"/>
                  </a:ext>
                </a:extLst>
              </a:tr>
              <a:tr h="1175661">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Làm</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rõ</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hệ</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câu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hỏi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phù</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hợp</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536954"/>
                  </a:ext>
                </a:extLst>
              </a:tr>
              <a:tr h="93656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Cảm</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ơn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chúc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sức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khỏe</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4781471"/>
                  </a:ext>
                </a:extLst>
              </a:tr>
              <a:tr h="904480">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Nơi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lưu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loát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diễn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mạch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lạc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0722916"/>
                  </a:ext>
                </a:extLst>
              </a:tr>
              <a:tr h="1175661">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thái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độ</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sự</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tôn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9756848"/>
                  </a:ext>
                </a:extLst>
              </a:tr>
            </a:tbl>
          </a:graphicData>
        </a:graphic>
      </p:graphicFrame>
      <p:pic>
        <p:nvPicPr>
          <p:cNvPr id="22" name="Picture 21">
            <a:extLst>
              <a:ext uri="{FF2B5EF4-FFF2-40B4-BE49-F238E27FC236}">
                <a16:creationId xmlns:a16="http://schemas.microsoft.com/office/drawing/2014/main" id="{849A292C-7FB3-BAC9-A45F-9696E902A6B0}"/>
              </a:ext>
            </a:extLst>
          </p:cNvPr>
          <p:cNvPicPr>
            <a:picLocks noChangeAspect="1"/>
          </p:cNvPicPr>
          <p:nvPr/>
        </p:nvPicPr>
        <p:blipFill>
          <a:blip r:embed="rId3"/>
          <a:stretch>
            <a:fillRect/>
          </a:stretch>
        </p:blipFill>
        <p:spPr>
          <a:xfrm>
            <a:off x="14706600" y="4305300"/>
            <a:ext cx="4054495" cy="5753100"/>
          </a:xfrm>
          <a:prstGeom prst="rect">
            <a:avLst/>
          </a:prstGeom>
        </p:spPr>
      </p:pic>
    </p:spTree>
    <p:extLst>
      <p:ext uri="{BB962C8B-B14F-4D97-AF65-F5344CB8AC3E}">
        <p14:creationId xmlns:p14="http://schemas.microsoft.com/office/powerpoint/2010/main" val="47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F376C-257C-B73B-2F75-BA7B60DF1750}"/>
              </a:ext>
            </a:extLst>
          </p:cNvPr>
          <p:cNvSpPr txBox="1"/>
          <p:nvPr/>
        </p:nvSpPr>
        <p:spPr>
          <a:xfrm>
            <a:off x="76200" y="2324100"/>
            <a:ext cx="10900930" cy="424731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000000"/>
                </a:solidFill>
                <a:effectLst/>
                <a:uLnTx/>
                <a:uFillTx/>
                <a:latin typeface="#9Slide07 SVNSunshine" panose="00000500000000000000" pitchFamily="2" charset="0"/>
                <a:ea typeface="+mn-ea"/>
                <a:cs typeface="+mn-cs"/>
              </a:rPr>
              <a:t>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a:noFill/>
                </a:ln>
                <a:solidFill>
                  <a:srgbClr val="000000"/>
                </a:solidFill>
                <a:effectLst/>
                <a:uLnTx/>
                <a:uFillTx/>
                <a:latin typeface="#9Slide07 SVNSunshine" panose="00000500000000000000" pitchFamily="2" charset="0"/>
                <a:ea typeface="+mn-ea"/>
                <a:cs typeface="+mn-cs"/>
              </a:rPr>
              <a:t>Luyện</a:t>
            </a:r>
            <a:r>
              <a:rPr kumimoji="0" lang="en-US" sz="13800" b="0" i="0" u="none" strike="noStrike" kern="1200" cap="none" spc="0" normalizeH="0" baseline="0" noProof="0" dirty="0">
                <a:ln>
                  <a:noFill/>
                </a:ln>
                <a:solidFill>
                  <a:srgbClr val="000000"/>
                </a:solidFill>
                <a:effectLst/>
                <a:uLnTx/>
                <a:uFillTx/>
                <a:latin typeface="#9Slide07 SVNSunshine" panose="00000500000000000000" pitchFamily="2" charset="0"/>
                <a:ea typeface="+mn-ea"/>
                <a:cs typeface="+mn-cs"/>
              </a:rPr>
              <a:t> </a:t>
            </a:r>
            <a:r>
              <a:rPr kumimoji="0" lang="en-US" sz="13800" b="0" i="0" u="none" strike="noStrike" kern="1200" cap="none" spc="0" normalizeH="0" baseline="0" noProof="0" dirty="0" err="1">
                <a:ln>
                  <a:noFill/>
                </a:ln>
                <a:solidFill>
                  <a:srgbClr val="000000"/>
                </a:solidFill>
                <a:effectLst/>
                <a:uLnTx/>
                <a:uFillTx/>
                <a:latin typeface="#9Slide07 SVNSunshine" panose="00000500000000000000" pitchFamily="2" charset="0"/>
                <a:ea typeface="+mn-ea"/>
                <a:cs typeface="+mn-cs"/>
              </a:rPr>
              <a:t>tập</a:t>
            </a:r>
            <a:endParaRPr kumimoji="0" lang="en-US" sz="13800" b="0" i="0" u="none" strike="noStrike" kern="1200" cap="none" spc="0" normalizeH="0" baseline="0" noProof="0" dirty="0">
              <a:ln>
                <a:noFill/>
              </a:ln>
              <a:solidFill>
                <a:srgbClr val="000000"/>
              </a:solidFill>
              <a:effectLst/>
              <a:uLnTx/>
              <a:uFillTx/>
              <a:latin typeface="#9Slide07 SVNSunshine" panose="00000500000000000000" pitchFamily="2" charset="0"/>
              <a:ea typeface="+mn-ea"/>
              <a:cs typeface="+mn-cs"/>
            </a:endParaRPr>
          </a:p>
        </p:txBody>
      </p:sp>
      <p:sp>
        <p:nvSpPr>
          <p:cNvPr id="4" name="Freeform 4">
            <a:extLst>
              <a:ext uri="{FF2B5EF4-FFF2-40B4-BE49-F238E27FC236}">
                <a16:creationId xmlns:a16="http://schemas.microsoft.com/office/drawing/2014/main" id="{482714E5-D372-C034-ED04-4D238FF4C7CB}"/>
              </a:ext>
            </a:extLst>
          </p:cNvPr>
          <p:cNvSpPr/>
          <p:nvPr/>
        </p:nvSpPr>
        <p:spPr>
          <a:xfrm>
            <a:off x="8839200" y="3238500"/>
            <a:ext cx="8480474" cy="6896269"/>
          </a:xfrm>
          <a:custGeom>
            <a:avLst/>
            <a:gdLst/>
            <a:ahLst/>
            <a:cxnLst/>
            <a:rect l="l" t="t" r="r" b="b"/>
            <a:pathLst>
              <a:path w="4195219" h="3010069">
                <a:moveTo>
                  <a:pt x="0" y="0"/>
                </a:moveTo>
                <a:lnTo>
                  <a:pt x="4195219" y="0"/>
                </a:lnTo>
                <a:lnTo>
                  <a:pt x="4195219" y="3010069"/>
                </a:lnTo>
                <a:lnTo>
                  <a:pt x="0" y="3010069"/>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2490317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C8F262B-D1F0-09A6-D886-23F0F4C01C78}"/>
              </a:ext>
            </a:extLst>
          </p:cNvPr>
          <p:cNvGrpSpPr/>
          <p:nvPr/>
        </p:nvGrpSpPr>
        <p:grpSpPr>
          <a:xfrm>
            <a:off x="762000" y="723900"/>
            <a:ext cx="16687800" cy="7696200"/>
            <a:chOff x="0" y="0"/>
            <a:chExt cx="3591361" cy="1766134"/>
          </a:xfrm>
        </p:grpSpPr>
        <p:sp>
          <p:nvSpPr>
            <p:cNvPr id="6" name="Freeform 4">
              <a:extLst>
                <a:ext uri="{FF2B5EF4-FFF2-40B4-BE49-F238E27FC236}">
                  <a16:creationId xmlns:a16="http://schemas.microsoft.com/office/drawing/2014/main" id="{A2875429-8636-C148-1CCB-AE3364EE0E14}"/>
                </a:ext>
              </a:extLst>
            </p:cNvPr>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5">
              <a:extLst>
                <a:ext uri="{FF2B5EF4-FFF2-40B4-BE49-F238E27FC236}">
                  <a16:creationId xmlns:a16="http://schemas.microsoft.com/office/drawing/2014/main" id="{1141A38A-3829-B1E6-A851-37B5C0064D20}"/>
                </a:ext>
              </a:extLst>
            </p:cNvPr>
            <p:cNvSpPr txBox="1"/>
            <p:nvPr/>
          </p:nvSpPr>
          <p:spPr>
            <a:xfrm>
              <a:off x="0" y="-38100"/>
              <a:ext cx="3591361" cy="1804234"/>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99331D3B-DB9A-5765-9D48-D325EC766694}"/>
              </a:ext>
            </a:extLst>
          </p:cNvPr>
          <p:cNvSpPr/>
          <p:nvPr/>
        </p:nvSpPr>
        <p:spPr>
          <a:xfrm>
            <a:off x="1219200" y="952500"/>
            <a:ext cx="13716000" cy="72019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9Slide04 Podkova Medium" panose="00000600000000000000" pitchFamily="2" charset="0"/>
                <a:ea typeface="+mn-ea"/>
                <a:cs typeface="Times New Roman" panose="02020603050405020304" pitchFamily="18" charset="0"/>
              </a:rPr>
              <a:t>EM LÀ PHÓNG VIÊN</a:t>
            </a:r>
          </a:p>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Chọn một trong hai tình huống sau để xâu dựng một số câu hỏi và thực hành cuộc phỏng vấn ngắn:</a:t>
            </a:r>
          </a:p>
          <a:p>
            <a:pPr algn="just"/>
            <a:r>
              <a:rPr lang="vi-VN" sz="4400" i="1" dirty="0">
                <a:latin typeface="Times New Roman" panose="02020603050405020304" pitchFamily="18" charset="0"/>
                <a:cs typeface="Times New Roman" panose="02020603050405020304" pitchFamily="18" charset="0"/>
              </a:rPr>
              <a:t>(1) Lớp chuẩn bị tổ chức tham quan một di tích lịch sử hoặc một danh lam thắng cảnh, em hãy phỏng vấn ngắn thầy giáo (cô giáo) chủ nhiệm hoặc một học sinh (lớp trưởng hoặc học sinh khác) trước buổi đi tham quan tập thể này.</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(2) Em hãy đóng vai phóng viên để phỏng vấn một giám đốc Sở Văn hoá, Thể thao và Du lịch về một di sản đang bị xuống cấp ở địa phương.</a:t>
            </a:r>
            <a:endParaRPr lang="vi-VN" sz="4400" dirty="0">
              <a:latin typeface="Times New Roman" panose="02020603050405020304" pitchFamily="18" charset="0"/>
              <a:cs typeface="Times New Roman" panose="02020603050405020304" pitchFamily="18" charset="0"/>
            </a:endParaRPr>
          </a:p>
        </p:txBody>
      </p:sp>
      <p:sp>
        <p:nvSpPr>
          <p:cNvPr id="3" name="Freeform 6">
            <a:extLst>
              <a:ext uri="{FF2B5EF4-FFF2-40B4-BE49-F238E27FC236}">
                <a16:creationId xmlns:a16="http://schemas.microsoft.com/office/drawing/2014/main" id="{1EED9805-2E5B-387A-530E-F4A5D727F628}"/>
              </a:ext>
            </a:extLst>
          </p:cNvPr>
          <p:cNvSpPr/>
          <p:nvPr/>
        </p:nvSpPr>
        <p:spPr>
          <a:xfrm>
            <a:off x="14478000" y="6362700"/>
            <a:ext cx="3516284" cy="4114800"/>
          </a:xfrm>
          <a:custGeom>
            <a:avLst/>
            <a:gdLst/>
            <a:ahLst/>
            <a:cxnLst/>
            <a:rect l="l" t="t" r="r" b="b"/>
            <a:pathLst>
              <a:path w="3516284" h="4114800">
                <a:moveTo>
                  <a:pt x="0" y="0"/>
                </a:moveTo>
                <a:lnTo>
                  <a:pt x="3516283" y="0"/>
                </a:lnTo>
                <a:lnTo>
                  <a:pt x="35162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0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A0F3F3-2380-4DF7-8D00-8C3D45DAFD14}"/>
              </a:ext>
            </a:extLst>
          </p:cNvPr>
          <p:cNvGraphicFramePr>
            <a:graphicFrameLocks noGrp="1"/>
          </p:cNvGraphicFramePr>
          <p:nvPr/>
        </p:nvGraphicFramePr>
        <p:xfrm>
          <a:off x="228600" y="1668660"/>
          <a:ext cx="17373599" cy="8351642"/>
        </p:xfrm>
        <a:graphic>
          <a:graphicData uri="http://schemas.openxmlformats.org/drawingml/2006/table">
            <a:tbl>
              <a:tblPr firstRow="1" firstCol="1" bandRow="1"/>
              <a:tblGrid>
                <a:gridCol w="3458997">
                  <a:extLst>
                    <a:ext uri="{9D8B030D-6E8A-4147-A177-3AD203B41FA5}">
                      <a16:colId xmlns:a16="http://schemas.microsoft.com/office/drawing/2014/main" val="1226048416"/>
                    </a:ext>
                  </a:extLst>
                </a:gridCol>
                <a:gridCol w="4716814">
                  <a:extLst>
                    <a:ext uri="{9D8B030D-6E8A-4147-A177-3AD203B41FA5}">
                      <a16:colId xmlns:a16="http://schemas.microsoft.com/office/drawing/2014/main" val="629730985"/>
                    </a:ext>
                  </a:extLst>
                </a:gridCol>
                <a:gridCol w="9197788">
                  <a:extLst>
                    <a:ext uri="{9D8B030D-6E8A-4147-A177-3AD203B41FA5}">
                      <a16:colId xmlns:a16="http://schemas.microsoft.com/office/drawing/2014/main" val="2685581318"/>
                    </a:ext>
                  </a:extLst>
                </a:gridCol>
              </a:tblGrid>
              <a:tr h="1304731">
                <a:tc gridSpan="2">
                  <a:txBody>
                    <a:bodyPr/>
                    <a:lstStyle/>
                    <a:p>
                      <a:pPr algn="just">
                        <a:lnSpc>
                          <a:spcPct val="150000"/>
                        </a:lnSpc>
                        <a:spcAft>
                          <a:spcPts val="0"/>
                        </a:spcAft>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82362"/>
                  </a:ext>
                </a:extLst>
              </a:tr>
              <a:tr h="1304731">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6858"/>
                  </a:ext>
                </a:extLst>
              </a:tr>
              <a:tr h="957030">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34576"/>
                  </a:ext>
                </a:extLst>
              </a:tr>
              <a:tr h="957030">
                <a:tc gridSpan="2">
                  <a:txBody>
                    <a:bodyPr/>
                    <a:lstStyle/>
                    <a:p>
                      <a:pPr algn="just">
                        <a:lnSpc>
                          <a:spcPct val="150000"/>
                        </a:lnSpc>
                        <a:spcAft>
                          <a:spcPts val="0"/>
                        </a:spcAft>
                      </a:pP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601968"/>
                  </a:ext>
                </a:extLst>
              </a:tr>
              <a:tr h="957030">
                <a:tc rowSpan="4">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869846"/>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986660"/>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96624"/>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005171"/>
                  </a:ext>
                </a:extLst>
              </a:tr>
            </a:tbl>
          </a:graphicData>
        </a:graphic>
      </p:graphicFrame>
      <p:sp>
        <p:nvSpPr>
          <p:cNvPr id="3" name="Rectangle 2">
            <a:extLst>
              <a:ext uri="{FF2B5EF4-FFF2-40B4-BE49-F238E27FC236}">
                <a16:creationId xmlns:a16="http://schemas.microsoft.com/office/drawing/2014/main" id="{99331D3B-DB9A-5765-9D48-D325EC766694}"/>
              </a:ext>
            </a:extLst>
          </p:cNvPr>
          <p:cNvSpPr/>
          <p:nvPr/>
        </p:nvSpPr>
        <p:spPr>
          <a:xfrm>
            <a:off x="762000" y="468332"/>
            <a:ext cx="168402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C00000"/>
                </a:solidFill>
                <a:effectLst/>
                <a:uLnTx/>
                <a:uFillTx/>
                <a:latin typeface="#9Slide07 HLT Fall For You" panose="02000506000000020003" pitchFamily="2" charset="0"/>
                <a:ea typeface="+mn-ea"/>
                <a:cs typeface="Times New Roman" panose="02020603050405020304" pitchFamily="18" charset="0"/>
              </a:rPr>
              <a:t>Phiếu</a:t>
            </a:r>
            <a:r>
              <a:rPr kumimoji="0" lang="en-US" sz="7200" b="1" i="0" u="none" strike="noStrike" kern="1200" cap="none" spc="0" normalizeH="0" baseline="0" noProof="0" dirty="0">
                <a:ln>
                  <a:noFill/>
                </a:ln>
                <a:solidFill>
                  <a:srgbClr val="C00000"/>
                </a:solidFill>
                <a:effectLst/>
                <a:uLnTx/>
                <a:uFillTx/>
                <a:latin typeface="#9Slide07 HLT Fall For You" panose="02000506000000020003" pitchFamily="2"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C00000"/>
                </a:solidFill>
                <a:effectLst/>
                <a:uLnTx/>
                <a:uFillTx/>
                <a:latin typeface="#9Slide07 HLT Fall For You" panose="02000506000000020003" pitchFamily="2" charset="0"/>
                <a:ea typeface="+mn-ea"/>
                <a:cs typeface="Times New Roman" panose="02020603050405020304" pitchFamily="18" charset="0"/>
              </a:rPr>
              <a:t>học</a:t>
            </a:r>
            <a:r>
              <a:rPr kumimoji="0" lang="en-US" sz="7200" b="1" i="0" u="none" strike="noStrike" kern="1200" cap="none" spc="0" normalizeH="0" baseline="0" noProof="0" dirty="0">
                <a:ln>
                  <a:noFill/>
                </a:ln>
                <a:solidFill>
                  <a:srgbClr val="C00000"/>
                </a:solidFill>
                <a:effectLst/>
                <a:uLnTx/>
                <a:uFillTx/>
                <a:latin typeface="#9Slide07 HLT Fall For You" panose="02000506000000020003" pitchFamily="2"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C00000"/>
                </a:solidFill>
                <a:effectLst/>
                <a:uLnTx/>
                <a:uFillTx/>
                <a:latin typeface="#9Slide07 HLT Fall For You" panose="02000506000000020003" pitchFamily="2" charset="0"/>
                <a:ea typeface="+mn-ea"/>
                <a:cs typeface="Times New Roman" panose="02020603050405020304" pitchFamily="18" charset="0"/>
              </a:rPr>
              <a:t>tập</a:t>
            </a:r>
            <a:endParaRPr kumimoji="0" lang="vi-VN" sz="1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D620A5BA-6400-94B9-C600-9BB092AE5203}"/>
              </a:ext>
            </a:extLst>
          </p:cNvPr>
          <p:cNvPicPr>
            <a:picLocks noChangeAspect="1"/>
          </p:cNvPicPr>
          <p:nvPr/>
        </p:nvPicPr>
        <p:blipFill>
          <a:blip r:embed="rId3"/>
          <a:stretch>
            <a:fillRect/>
          </a:stretch>
        </p:blipFill>
        <p:spPr>
          <a:xfrm>
            <a:off x="12779861" y="2628900"/>
            <a:ext cx="5310712" cy="7581900"/>
          </a:xfrm>
          <a:prstGeom prst="rect">
            <a:avLst/>
          </a:prstGeom>
        </p:spPr>
      </p:pic>
    </p:spTree>
    <p:extLst>
      <p:ext uri="{BB962C8B-B14F-4D97-AF65-F5344CB8AC3E}">
        <p14:creationId xmlns:p14="http://schemas.microsoft.com/office/powerpoint/2010/main" val="897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331D3B-DB9A-5765-9D48-D325EC766694}"/>
              </a:ext>
            </a:extLst>
          </p:cNvPr>
          <p:cNvSpPr/>
          <p:nvPr/>
        </p:nvSpPr>
        <p:spPr>
          <a:xfrm>
            <a:off x="2667000" y="1181100"/>
            <a:ext cx="127254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C00000"/>
                </a:solidFill>
                <a:effectLst/>
                <a:uLnTx/>
                <a:uFillTx/>
                <a:latin typeface="#9Slide05 IcielSanelma" pitchFamily="2" charset="0"/>
                <a:ea typeface="+mn-ea"/>
                <a:cs typeface="Times New Roman" panose="02020603050405020304" pitchFamily="18" charset="0"/>
              </a:rPr>
              <a:t>EM LÀ PHÓNG VIÊN</a:t>
            </a:r>
          </a:p>
        </p:txBody>
      </p:sp>
      <p:sp>
        <p:nvSpPr>
          <p:cNvPr id="4" name="Freeform 3">
            <a:extLst>
              <a:ext uri="{FF2B5EF4-FFF2-40B4-BE49-F238E27FC236}">
                <a16:creationId xmlns:a16="http://schemas.microsoft.com/office/drawing/2014/main" id="{3A118752-1ABB-DACF-74FB-8BB94C8C1E70}"/>
              </a:ext>
            </a:extLst>
          </p:cNvPr>
          <p:cNvSpPr/>
          <p:nvPr/>
        </p:nvSpPr>
        <p:spPr>
          <a:xfrm>
            <a:off x="0" y="3074032"/>
            <a:ext cx="18364200" cy="6932486"/>
          </a:xfrm>
          <a:custGeom>
            <a:avLst/>
            <a:gdLst/>
            <a:ahLst/>
            <a:cxnLst/>
            <a:rect l="l" t="t" r="r" b="b"/>
            <a:pathLst>
              <a:path w="9652498" h="3643818">
                <a:moveTo>
                  <a:pt x="0" y="0"/>
                </a:moveTo>
                <a:lnTo>
                  <a:pt x="9652498" y="0"/>
                </a:lnTo>
                <a:lnTo>
                  <a:pt x="9652498" y="3643818"/>
                </a:lnTo>
                <a:lnTo>
                  <a:pt x="0" y="364381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500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857500"/>
            <a:ext cx="17221200" cy="5509200"/>
          </a:xfrm>
          <a:prstGeom prst="rect">
            <a:avLst/>
          </a:prstGeom>
          <a:solidFill>
            <a:schemeClr val="bg1"/>
          </a:solidFill>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 Phóng viên</a:t>
            </a:r>
            <a:r>
              <a:rPr lang="vi-VN" sz="4400" dirty="0">
                <a:latin typeface="Times New Roman" panose="02020603050405020304" pitchFamily="18" charset="0"/>
                <a:cs typeface="Times New Roman" panose="02020603050405020304" pitchFamily="18" charset="0"/>
              </a:rPr>
              <a:t>: Xin chào đồng chí Giám đốc. Xin đồng chí cho biết Hồ Gươm có những giá trị gì với người dân thủ đồ và cả nước.</a:t>
            </a:r>
          </a:p>
          <a:p>
            <a:pPr algn="just"/>
            <a:r>
              <a:rPr lang="vi-VN" sz="4400" b="1" dirty="0">
                <a:latin typeface="Times New Roman" panose="02020603050405020304" pitchFamily="18" charset="0"/>
                <a:cs typeface="Times New Roman" panose="02020603050405020304" pitchFamily="18" charset="0"/>
              </a:rPr>
              <a:t>- Giám đốc Sở Văn hoá, Thể thao và Du lịch</a:t>
            </a:r>
            <a:r>
              <a:rPr lang="vi-VN" sz="4400" dirty="0">
                <a:latin typeface="Times New Roman" panose="02020603050405020304" pitchFamily="18" charset="0"/>
                <a:cs typeface="Times New Roman" panose="02020603050405020304" pitchFamily="18" charset="0"/>
              </a:rPr>
              <a:t>: Được ví như “viên ngọc quý” của Thủ đô, hồ Gươm không chỉ ẩn chứa trong mình các giá trị văn hóa, lịch sử gắn với sự hình thành Thăng Long-Hà Nội mà nơi này còn là một không gian cảnh quan đẹp. Hồ Gươm (còn gọi là hồ Hoàn Kiếm) là niềm tự hào của lớp lớp người Hà Nội, là điểm dừng chân không thể thiếu của du khách khi đến thăm Thủ đô.</a:t>
            </a:r>
          </a:p>
        </p:txBody>
      </p:sp>
      <p:sp>
        <p:nvSpPr>
          <p:cNvPr id="3" name="Rectangle 2"/>
          <p:cNvSpPr/>
          <p:nvPr/>
        </p:nvSpPr>
        <p:spPr>
          <a:xfrm>
            <a:off x="695960" y="571500"/>
            <a:ext cx="17216120" cy="1446550"/>
          </a:xfrm>
          <a:prstGeom prst="rect">
            <a:avLst/>
          </a:prstGeom>
          <a:solidFill>
            <a:schemeClr val="bg1"/>
          </a:solidFill>
        </p:spPr>
        <p:txBody>
          <a:bodyPr wrap="square">
            <a:spAutoFit/>
          </a:bodyPr>
          <a:lstStyle/>
          <a:p>
            <a:pPr algn="just"/>
            <a:r>
              <a:rPr lang="vi-VN" sz="4400" i="1" dirty="0">
                <a:solidFill>
                  <a:srgbClr val="FF0000"/>
                </a:solidFill>
                <a:latin typeface="Times New Roman" panose="02020603050405020304" pitchFamily="18" charset="0"/>
                <a:cs typeface="Times New Roman" panose="02020603050405020304" pitchFamily="18" charset="0"/>
              </a:rPr>
              <a:t>(2) Em hãy đóng vai phóng viên để phỏng vấn một giám đốc Sở Văn hoá, Thể thao và Du lịch về một di sản đang bị xuống cấp ở địa phương.</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7E21221B-10AF-0941-96DB-46FF0663979E}"/>
              </a:ext>
            </a:extLst>
          </p:cNvPr>
          <p:cNvGrpSpPr/>
          <p:nvPr/>
        </p:nvGrpSpPr>
        <p:grpSpPr>
          <a:xfrm>
            <a:off x="762000" y="495300"/>
            <a:ext cx="16687800" cy="9220200"/>
            <a:chOff x="0" y="0"/>
            <a:chExt cx="3217882" cy="1487107"/>
          </a:xfrm>
        </p:grpSpPr>
        <p:sp>
          <p:nvSpPr>
            <p:cNvPr id="6" name="Freeform 4">
              <a:extLst>
                <a:ext uri="{FF2B5EF4-FFF2-40B4-BE49-F238E27FC236}">
                  <a16:creationId xmlns:a16="http://schemas.microsoft.com/office/drawing/2014/main" id="{D83E4EFD-CA0E-A88D-C9C9-4EBDE56CEDB2}"/>
                </a:ext>
              </a:extLst>
            </p:cNvPr>
            <p:cNvSpPr/>
            <p:nvPr/>
          </p:nvSpPr>
          <p:spPr>
            <a:xfrm>
              <a:off x="0" y="0"/>
              <a:ext cx="3217882" cy="1487107"/>
            </a:xfrm>
            <a:custGeom>
              <a:avLst/>
              <a:gdLst/>
              <a:ahLst/>
              <a:cxnLst/>
              <a:rect l="l" t="t" r="r" b="b"/>
              <a:pathLst>
                <a:path w="3217882" h="1487107">
                  <a:moveTo>
                    <a:pt x="19643" y="0"/>
                  </a:moveTo>
                  <a:lnTo>
                    <a:pt x="3198239" y="0"/>
                  </a:lnTo>
                  <a:cubicBezTo>
                    <a:pt x="3203449" y="0"/>
                    <a:pt x="3208445" y="2070"/>
                    <a:pt x="3212129" y="5753"/>
                  </a:cubicBezTo>
                  <a:cubicBezTo>
                    <a:pt x="3215813" y="9437"/>
                    <a:pt x="3217882" y="14434"/>
                    <a:pt x="3217882" y="19643"/>
                  </a:cubicBezTo>
                  <a:lnTo>
                    <a:pt x="3217882" y="1467464"/>
                  </a:lnTo>
                  <a:cubicBezTo>
                    <a:pt x="3217882" y="1478313"/>
                    <a:pt x="3209088" y="1487107"/>
                    <a:pt x="3198239" y="1487107"/>
                  </a:cubicBezTo>
                  <a:lnTo>
                    <a:pt x="19643" y="1487107"/>
                  </a:lnTo>
                  <a:cubicBezTo>
                    <a:pt x="8795" y="1487107"/>
                    <a:pt x="0" y="1478313"/>
                    <a:pt x="0" y="1467464"/>
                  </a:cubicBezTo>
                  <a:lnTo>
                    <a:pt x="0" y="19643"/>
                  </a:lnTo>
                  <a:cubicBezTo>
                    <a:pt x="0" y="8795"/>
                    <a:pt x="8795" y="0"/>
                    <a:pt x="19643" y="0"/>
                  </a:cubicBezTo>
                  <a:close/>
                </a:path>
              </a:pathLst>
            </a:custGeom>
            <a:solidFill>
              <a:srgbClr val="FEFEFE"/>
            </a:solidFill>
            <a:ln w="57150" cap="rnd">
              <a:solidFill>
                <a:srgbClr val="7D4C2A"/>
              </a:solidFill>
              <a:prstDash val="solid"/>
              <a:round/>
            </a:ln>
          </p:spPr>
          <p:txBody>
            <a:bodyPr/>
            <a:lstStyle/>
            <a:p>
              <a:endParaRPr lang="en-US"/>
            </a:p>
          </p:txBody>
        </p:sp>
        <p:sp>
          <p:nvSpPr>
            <p:cNvPr id="7" name="TextBox 5">
              <a:extLst>
                <a:ext uri="{FF2B5EF4-FFF2-40B4-BE49-F238E27FC236}">
                  <a16:creationId xmlns:a16="http://schemas.microsoft.com/office/drawing/2014/main" id="{04530117-94B8-0D00-5B36-A0B06465BBBD}"/>
                </a:ext>
              </a:extLst>
            </p:cNvPr>
            <p:cNvSpPr txBox="1"/>
            <p:nvPr/>
          </p:nvSpPr>
          <p:spPr>
            <a:xfrm>
              <a:off x="0" y="-38100"/>
              <a:ext cx="3217882" cy="1525207"/>
            </a:xfrm>
            <a:prstGeom prst="rect">
              <a:avLst/>
            </a:prstGeom>
          </p:spPr>
          <p:txBody>
            <a:bodyPr lIns="50800" tIns="50800" rIns="50800" bIns="50800" rtlCol="0" anchor="ctr"/>
            <a:lstStyle/>
            <a:p>
              <a:pPr algn="ctr">
                <a:lnSpc>
                  <a:spcPts val="2659"/>
                </a:lnSpc>
              </a:pPr>
              <a:endParaRPr/>
            </a:p>
          </p:txBody>
        </p:sp>
      </p:grpSp>
      <p:sp>
        <p:nvSpPr>
          <p:cNvPr id="2" name="Rectangle 1">
            <a:extLst>
              <a:ext uri="{FF2B5EF4-FFF2-40B4-BE49-F238E27FC236}">
                <a16:creationId xmlns:a16="http://schemas.microsoft.com/office/drawing/2014/main" id="{AEB09C64-EB75-E598-6144-B7361B337BBB}"/>
              </a:ext>
            </a:extLst>
          </p:cNvPr>
          <p:cNvSpPr/>
          <p:nvPr/>
        </p:nvSpPr>
        <p:spPr>
          <a:xfrm>
            <a:off x="2391545" y="6684167"/>
            <a:ext cx="13321353" cy="2215991"/>
          </a:xfrm>
          <a:prstGeom prst="rect">
            <a:avLst/>
          </a:prstGeom>
        </p:spPr>
        <p:txBody>
          <a:bodyPr wrap="square">
            <a:spAutoFit/>
          </a:bodyPr>
          <a:lstStyle/>
          <a:p>
            <a:pPr algn="ctr"/>
            <a:r>
              <a:rPr lang="en-US" sz="13800" b="1" dirty="0" err="1">
                <a:solidFill>
                  <a:schemeClr val="accent2"/>
                </a:solidFill>
                <a:latin typeface="#9Slide07 IcielBaliho Script" pitchFamily="2" charset="0"/>
              </a:rPr>
              <a:t>Phỏng</a:t>
            </a:r>
            <a:r>
              <a:rPr lang="en-US" sz="13800" b="1" dirty="0">
                <a:solidFill>
                  <a:schemeClr val="accent2"/>
                </a:solidFill>
                <a:latin typeface="#9Slide07 IcielBaliho Script" pitchFamily="2" charset="0"/>
              </a:rPr>
              <a:t> </a:t>
            </a:r>
            <a:r>
              <a:rPr lang="en-US" sz="13800" b="1" dirty="0" err="1">
                <a:solidFill>
                  <a:schemeClr val="accent2"/>
                </a:solidFill>
                <a:latin typeface="#9Slide07 IcielBaliho Script" pitchFamily="2" charset="0"/>
              </a:rPr>
              <a:t>vấn</a:t>
            </a:r>
            <a:r>
              <a:rPr lang="en-US" sz="13800" b="1" dirty="0">
                <a:solidFill>
                  <a:schemeClr val="accent2"/>
                </a:solidFill>
                <a:latin typeface="#9Slide07 IcielBaliho Script" pitchFamily="2" charset="0"/>
              </a:rPr>
              <a:t> </a:t>
            </a:r>
            <a:r>
              <a:rPr lang="en-US" sz="13800" b="1" dirty="0" err="1">
                <a:solidFill>
                  <a:schemeClr val="accent2"/>
                </a:solidFill>
                <a:latin typeface="#9Slide07 IcielBaliho Script" pitchFamily="2" charset="0"/>
              </a:rPr>
              <a:t>ngắn</a:t>
            </a:r>
            <a:endParaRPr lang="en-US" sz="138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5149957" y="936072"/>
            <a:ext cx="7845417" cy="769441"/>
          </a:xfrm>
          <a:prstGeom prst="rect">
            <a:avLst/>
          </a:prstGeom>
        </p:spPr>
        <p:txBody>
          <a:bodyPr wrap="none">
            <a:spAutoFit/>
          </a:bodyPr>
          <a:lstStyle/>
          <a:p>
            <a:pPr algn="ctr"/>
            <a:r>
              <a:rPr lang="en-US" sz="4400" dirty="0" err="1">
                <a:solidFill>
                  <a:srgbClr val="222222"/>
                </a:solidFill>
                <a:latin typeface="#9Slide07 SVNBango" panose="02000000000000000000" pitchFamily="2" charset="0"/>
              </a:rPr>
              <a:t>Bài</a:t>
            </a:r>
            <a:r>
              <a:rPr lang="en-US" sz="4400" dirty="0">
                <a:solidFill>
                  <a:srgbClr val="222222"/>
                </a:solidFill>
                <a:latin typeface="#9Slide07 SVNBango" panose="02000000000000000000" pitchFamily="2" charset="0"/>
              </a:rPr>
              <a:t> 8: Văn </a:t>
            </a:r>
            <a:r>
              <a:rPr lang="en-US" sz="4400" dirty="0" err="1">
                <a:solidFill>
                  <a:srgbClr val="222222"/>
                </a:solidFill>
                <a:latin typeface="#9Slide07 SVNBango" panose="02000000000000000000" pitchFamily="2" charset="0"/>
              </a:rPr>
              <a:t>bản</a:t>
            </a:r>
            <a:r>
              <a:rPr lang="en-US" sz="4400" dirty="0">
                <a:solidFill>
                  <a:srgbClr val="222222"/>
                </a:solidFill>
                <a:latin typeface="#9Slide07 SVNBango" panose="02000000000000000000" pitchFamily="2" charset="0"/>
              </a:rPr>
              <a:t> </a:t>
            </a:r>
            <a:r>
              <a:rPr lang="en-US" sz="4400" dirty="0" err="1">
                <a:solidFill>
                  <a:srgbClr val="222222"/>
                </a:solidFill>
                <a:latin typeface="#9Slide07 SVNBango" panose="02000000000000000000" pitchFamily="2" charset="0"/>
              </a:rPr>
              <a:t>thông</a:t>
            </a:r>
            <a:r>
              <a:rPr lang="en-US" sz="4400" dirty="0">
                <a:solidFill>
                  <a:srgbClr val="222222"/>
                </a:solidFill>
                <a:latin typeface="#9Slide07 SVNBango" panose="02000000000000000000" pitchFamily="2" charset="0"/>
              </a:rPr>
              <a:t> tin</a:t>
            </a:r>
            <a:endParaRPr lang="en-US" sz="4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6781800" y="3627546"/>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10" name="Freeform 3">
            <a:extLst>
              <a:ext uri="{FF2B5EF4-FFF2-40B4-BE49-F238E27FC236}">
                <a16:creationId xmlns:a16="http://schemas.microsoft.com/office/drawing/2014/main" id="{3D19FF81-9FD2-8A1C-BE3A-E521B7AB8FD1}"/>
              </a:ext>
            </a:extLst>
          </p:cNvPr>
          <p:cNvSpPr/>
          <p:nvPr/>
        </p:nvSpPr>
        <p:spPr>
          <a:xfrm>
            <a:off x="15227057" y="1389007"/>
            <a:ext cx="4048111" cy="2160679"/>
          </a:xfrm>
          <a:custGeom>
            <a:avLst/>
            <a:gdLst/>
            <a:ahLst/>
            <a:cxnLst/>
            <a:rect l="l" t="t" r="r" b="b"/>
            <a:pathLst>
              <a:path w="7315200" h="3904488">
                <a:moveTo>
                  <a:pt x="0" y="0"/>
                </a:moveTo>
                <a:lnTo>
                  <a:pt x="7315200" y="0"/>
                </a:lnTo>
                <a:lnTo>
                  <a:pt x="7315200" y="3904488"/>
                </a:lnTo>
                <a:lnTo>
                  <a:pt x="0" y="3904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4">
            <a:extLst>
              <a:ext uri="{FF2B5EF4-FFF2-40B4-BE49-F238E27FC236}">
                <a16:creationId xmlns:a16="http://schemas.microsoft.com/office/drawing/2014/main" id="{1D3DAC56-3FFA-2D4B-4C97-C72D65DE0702}"/>
              </a:ext>
            </a:extLst>
          </p:cNvPr>
          <p:cNvSpPr/>
          <p:nvPr/>
        </p:nvSpPr>
        <p:spPr>
          <a:xfrm>
            <a:off x="-293111" y="2095500"/>
            <a:ext cx="5410200" cy="1169956"/>
          </a:xfrm>
          <a:custGeom>
            <a:avLst/>
            <a:gdLst/>
            <a:ahLst/>
            <a:cxnLst/>
            <a:rect l="l" t="t" r="r" b="b"/>
            <a:pathLst>
              <a:path w="7315200" h="1581912">
                <a:moveTo>
                  <a:pt x="0" y="0"/>
                </a:moveTo>
                <a:lnTo>
                  <a:pt x="7315200" y="0"/>
                </a:lnTo>
                <a:lnTo>
                  <a:pt x="7315200" y="1581912"/>
                </a:lnTo>
                <a:lnTo>
                  <a:pt x="0" y="15819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2">
            <a:extLst>
              <a:ext uri="{FF2B5EF4-FFF2-40B4-BE49-F238E27FC236}">
                <a16:creationId xmlns:a16="http://schemas.microsoft.com/office/drawing/2014/main" id="{B46419BE-4161-F828-33F4-2EAE314C985C}"/>
              </a:ext>
            </a:extLst>
          </p:cNvPr>
          <p:cNvSpPr/>
          <p:nvPr/>
        </p:nvSpPr>
        <p:spPr>
          <a:xfrm>
            <a:off x="6096001" y="1562100"/>
            <a:ext cx="5638662" cy="541323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Tree>
    <p:extLst>
      <p:ext uri="{BB962C8B-B14F-4D97-AF65-F5344CB8AC3E}">
        <p14:creationId xmlns:p14="http://schemas.microsoft.com/office/powerpoint/2010/main" val="668295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880" y="419100"/>
            <a:ext cx="17221200" cy="9571851"/>
          </a:xfrm>
          <a:prstGeom prst="rect">
            <a:avLst/>
          </a:prstGeom>
          <a:solidFill>
            <a:schemeClr val="bg1"/>
          </a:solidFill>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 Phóng viên: </a:t>
            </a:r>
            <a:r>
              <a:rPr lang="vi-VN" sz="4400" dirty="0">
                <a:latin typeface="Times New Roman" panose="02020603050405020304" pitchFamily="18" charset="0"/>
                <a:cs typeface="Times New Roman" panose="02020603050405020304" pitchFamily="18" charset="0"/>
              </a:rPr>
              <a:t>Theo như những du khách đến với hồ Gươm thì hiện nay di tích này đang bị xuống cấp. Vậy, UBND TP Hà Nội và Sở Văn hoá, Thể thao và Du lịch có nắm được điều này?</a:t>
            </a:r>
          </a:p>
          <a:p>
            <a:pPr algn="just"/>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Giám đốc Sở Văn hoá, Thể thao và Du lịch</a:t>
            </a:r>
            <a:r>
              <a:rPr lang="vi-VN" sz="4400" dirty="0">
                <a:latin typeface="Times New Roman" panose="02020603050405020304" pitchFamily="18" charset="0"/>
                <a:cs typeface="Times New Roman" panose="02020603050405020304" pitchFamily="18" charset="0"/>
              </a:rPr>
              <a:t>: Chúng tôi đã nắm được và theo sát vấn đề này.</a:t>
            </a:r>
          </a:p>
          <a:p>
            <a:pPr algn="just"/>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Phóng viên: </a:t>
            </a:r>
            <a:r>
              <a:rPr lang="vi-VN" sz="4400" dirty="0">
                <a:latin typeface="Times New Roman" panose="02020603050405020304" pitchFamily="18" charset="0"/>
                <a:cs typeface="Times New Roman" panose="02020603050405020304" pitchFamily="18" charset="0"/>
              </a:rPr>
              <a:t>Sở Văn hoá, Thể thao và Du lịch đã có sự đánh giá như thế nào về tình trạng xuống cấp này?</a:t>
            </a:r>
          </a:p>
          <a:p>
            <a:pPr algn="just"/>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Giám đốc Sở Văn hoá, Thể thao và Du lịch</a:t>
            </a:r>
            <a:r>
              <a:rPr lang="vi-VN" sz="4400" dirty="0">
                <a:latin typeface="Times New Roman" panose="02020603050405020304" pitchFamily="18" charset="0"/>
                <a:cs typeface="Times New Roman" panose="02020603050405020304" pitchFamily="18" charset="0"/>
              </a:rPr>
              <a:t>: Vệ sinh môi trường nơi này vẫn là vấn đề đáng nói khi lượng rác xả ra nhiều; không được dọn dẹp kịp thời; tình trạng đá bóng gây hư hại các vật kiến trúc vườn hoa và các công trình kiến trúc khác; tình trạng viết, vẽ vô thức trên tường tháp Hòa Phong, tháp Bút vẫn diễn ra và chất lượng nước, các loại thủy sinh, động vật trong lòng hồ Hoàn Kiếm vẫn chưa được nghiên cứu để có biện pháp bảo tồn, bảo dưỡng.</a:t>
            </a:r>
          </a:p>
        </p:txBody>
      </p:sp>
    </p:spTree>
    <p:extLst>
      <p:ext uri="{BB962C8B-B14F-4D97-AF65-F5344CB8AC3E}">
        <p14:creationId xmlns:p14="http://schemas.microsoft.com/office/powerpoint/2010/main" val="42550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880" y="419100"/>
            <a:ext cx="17221200" cy="889474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Phóng viên</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Vậy Sở Văn hoá, Thể thao và Du lịch đã đưa ra được những biện pháp gì để khắc phục tình trạng trên?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Giám đốc Sở Văn hoá, Thể thao và Du lịch: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Để bảo vệ môi trường xung quanh hồ Gươm, chúng tôi đã cho các công nhân vệ sinh thường xuyên thu gom rác trên bờ lẫn dưới lòng hồ; đặt các thùng rác xung quanh hồ để người dân và du khách có thể bỏ rác đúng nơi quy định; tiến hành xử lí nguồn nước thải, nạo vét lòng hồ; có những khẩu hiệu bảo vệ môi trường xung quanh hồ để nâng cao ý thức người dân. Tôi hi vọng với những biện pháp mà Sở Văn hoá, Thể thao và Du lịch đưa ra, vấn đề môi trường ở hồ Gươm sẽ được cải thiện đáng kể trong thời gian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Phóng viên</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Vâng, tôi cũng mong rằng Hồ Gươm sẽ luôn là điểm đến thú vị không chỉ với người dân thủ đô mà còn với du khách trong và ngoài nước. Xin trân trọng cảm ơn ông!</a:t>
            </a:r>
          </a:p>
        </p:txBody>
      </p:sp>
    </p:spTree>
    <p:extLst>
      <p:ext uri="{BB962C8B-B14F-4D97-AF65-F5344CB8AC3E}">
        <p14:creationId xmlns:p14="http://schemas.microsoft.com/office/powerpoint/2010/main" val="390021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CA19EB74-EF55-E44B-45A1-B83BE1D4D3F7}"/>
              </a:ext>
            </a:extLst>
          </p:cNvPr>
          <p:cNvSpPr txBox="1"/>
          <p:nvPr/>
        </p:nvSpPr>
        <p:spPr>
          <a:xfrm>
            <a:off x="2438400" y="1562100"/>
            <a:ext cx="13411200" cy="415498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00" cap="none" spc="0" normalizeH="0" baseline="0" noProof="0" dirty="0">
                <a:ln>
                  <a:noFill/>
                </a:ln>
                <a:solidFill>
                  <a:srgbClr val="C00000"/>
                </a:solidFill>
                <a:effectLst/>
                <a:uLnTx/>
                <a:uFillTx/>
                <a:latin typeface="#9Slide05 IcielSanelma" pitchFamily="2" charset="0"/>
                <a:ea typeface="SimSun" panose="02010600030101010101" pitchFamily="2" charset="-122"/>
                <a:cs typeface="Times New Roman" panose="02020603050405020304" pitchFamily="18" charset="0"/>
              </a:rPr>
              <a:t>PHÓNG VIÊN DẠO</a:t>
            </a:r>
            <a:endParaRPr kumimoji="0" lang="en-US" sz="5400" b="1" i="0" u="none" strike="noStrike" kern="100" cap="none" spc="0" normalizeH="0" baseline="0" noProof="0" dirty="0">
              <a:ln>
                <a:noFill/>
              </a:ln>
              <a:solidFill>
                <a:srgbClr val="C00000"/>
              </a:solidFill>
              <a:effectLst/>
              <a:uLnTx/>
              <a:uFillTx/>
              <a:latin typeface="#9Slide05 IcielSanelma" pitchFamily="2"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Quay video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lại</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một</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cuộc</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phỏng</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vấn</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đề</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tài</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tự</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chọn</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đăng</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lên</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group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nhóm</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lớp</a:t>
            </a:r>
            <a:endPar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phỏng</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vấn</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nào</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được</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thả</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nhiều</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tim</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like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sẽ</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được</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khen</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thưởng</a:t>
            </a:r>
            <a:r>
              <a:rPr kumimoji="0" lang="en-US" sz="4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VnTime"/>
              <a:ea typeface="Times New Roman" panose="02020603050405020304" pitchFamily="18" charset="0"/>
              <a:cs typeface="Times New Roman" panose="02020603050405020304" pitchFamily="18" charset="0"/>
            </a:endParaRPr>
          </a:p>
        </p:txBody>
      </p:sp>
      <p:sp>
        <p:nvSpPr>
          <p:cNvPr id="5" name="Freeform 5"/>
          <p:cNvSpPr/>
          <p:nvPr/>
        </p:nvSpPr>
        <p:spPr>
          <a:xfrm>
            <a:off x="706739" y="6521797"/>
            <a:ext cx="16230600" cy="4402550"/>
          </a:xfrm>
          <a:custGeom>
            <a:avLst/>
            <a:gdLst/>
            <a:ahLst/>
            <a:cxnLst/>
            <a:rect l="l" t="t" r="r" b="b"/>
            <a:pathLst>
              <a:path w="16230600" h="4402550">
                <a:moveTo>
                  <a:pt x="0" y="0"/>
                </a:moveTo>
                <a:lnTo>
                  <a:pt x="16230600" y="0"/>
                </a:lnTo>
                <a:lnTo>
                  <a:pt x="16230600" y="4402550"/>
                </a:lnTo>
                <a:lnTo>
                  <a:pt x="0" y="440255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5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613317" y="27051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5" name="Freeform 4"/>
          <p:cNvSpPr/>
          <p:nvPr/>
        </p:nvSpPr>
        <p:spPr>
          <a:xfrm>
            <a:off x="11580278" y="1790700"/>
            <a:ext cx="3973708" cy="8733424"/>
          </a:xfrm>
          <a:custGeom>
            <a:avLst/>
            <a:gdLst/>
            <a:ahLst/>
            <a:cxnLst/>
            <a:rect l="l" t="t" r="r" b="b"/>
            <a:pathLst>
              <a:path w="1872234" h="4114800">
                <a:moveTo>
                  <a:pt x="0" y="0"/>
                </a:moveTo>
                <a:lnTo>
                  <a:pt x="1872234" y="0"/>
                </a:lnTo>
                <a:lnTo>
                  <a:pt x="18722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FAD4C37F-8F38-8A48-822B-EC029AFD63DC}"/>
              </a:ext>
            </a:extLst>
          </p:cNvPr>
          <p:cNvSpPr/>
          <p:nvPr/>
        </p:nvSpPr>
        <p:spPr>
          <a:xfrm>
            <a:off x="26020" y="0"/>
            <a:ext cx="7315200" cy="2926080"/>
          </a:xfrm>
          <a:custGeom>
            <a:avLst/>
            <a:gdLst/>
            <a:ahLst/>
            <a:cxnLst/>
            <a:rect l="l" t="t" r="r" b="b"/>
            <a:pathLst>
              <a:path w="7315200" h="2926080">
                <a:moveTo>
                  <a:pt x="0" y="0"/>
                </a:moveTo>
                <a:lnTo>
                  <a:pt x="7315200" y="0"/>
                </a:lnTo>
                <a:lnTo>
                  <a:pt x="7315200" y="2926080"/>
                </a:lnTo>
                <a:lnTo>
                  <a:pt x="0" y="2926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82245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5982EC6-FC98-E66C-6809-C2D1C45579E5}"/>
              </a:ext>
            </a:extLst>
          </p:cNvPr>
          <p:cNvSpPr/>
          <p:nvPr/>
        </p:nvSpPr>
        <p:spPr>
          <a:xfrm>
            <a:off x="1066800" y="2247899"/>
            <a:ext cx="16154400" cy="7399343"/>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id="{02E8B339-4CD8-3A2B-6FDA-C6D8373768D9}"/>
              </a:ext>
            </a:extLst>
          </p:cNvPr>
          <p:cNvSpPr txBox="1"/>
          <p:nvPr/>
        </p:nvSpPr>
        <p:spPr>
          <a:xfrm>
            <a:off x="909320" y="692618"/>
            <a:ext cx="86918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5E182D-5709-3899-271D-6C6D58B7ABE2}"/>
              </a:ext>
            </a:extLst>
          </p:cNvPr>
          <p:cNvSpPr txBox="1"/>
          <p:nvPr/>
        </p:nvSpPr>
        <p:spPr>
          <a:xfrm>
            <a:off x="1600201" y="2781300"/>
            <a:ext cx="14987324" cy="4832092"/>
          </a:xfrm>
          <a:prstGeom prst="rect">
            <a:avLst/>
          </a:prstGeom>
          <a:noFill/>
        </p:spPr>
        <p:txBody>
          <a:bodyPr wrap="square" rtlCol="0">
            <a:spAutoFit/>
          </a:bodyPr>
          <a:lstStyle/>
          <a:p>
            <a:pPr lvl="0" algn="just" eaLnBrk="0" fontAlgn="base" hangingPunct="0">
              <a:spcBef>
                <a:spcPct val="0"/>
              </a:spcBef>
              <a:spcAft>
                <a:spcPct val="0"/>
              </a:spcAft>
            </a:pP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Khái</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niệm</a:t>
            </a:r>
            <a:r>
              <a:rPr lang="en-US" altLang="en-US" sz="4400" b="1" dirty="0">
                <a:solidFill>
                  <a:srgbClr val="000000"/>
                </a:solidFill>
                <a:latin typeface="Times New Roman" panose="02020603050405020304" pitchFamily="18" charset="0"/>
                <a:cs typeface="Times New Roman" panose="02020603050405020304" pitchFamily="18" charset="0"/>
              </a:rPr>
              <a: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hình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thức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hỏi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đáp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nhanh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một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nội</a:t>
            </a:r>
            <a:r>
              <a:rPr lang="en-US" altLang="en-US" sz="4400" dirty="0">
                <a:solidFill>
                  <a:srgbClr val="000000"/>
                </a:solidFill>
                <a:latin typeface="Times New Roman" panose="02020603050405020304" pitchFamily="18" charset="0"/>
                <a:cs typeface="Times New Roman" panose="02020603050405020304" pitchFamily="18" charset="0"/>
              </a:rPr>
              <a:t> dung </a:t>
            </a:r>
            <a:r>
              <a:rPr lang="en-US" altLang="en-US" sz="4400" dirty="0" err="1">
                <a:solidFill>
                  <a:srgbClr val="000000"/>
                </a:solidFill>
                <a:latin typeface="Times New Roman" panose="02020603050405020304" pitchFamily="18" charset="0"/>
                <a:cs typeface="Times New Roman" panose="02020603050405020304" pitchFamily="18" charset="0"/>
              </a:rPr>
              <a:t>cụ</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thể</a:t>
            </a:r>
            <a:r>
              <a:rPr lang="en-US" altLang="en-US" sz="4400" dirty="0">
                <a:solidFill>
                  <a:srgbClr val="000000"/>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Mục</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đích</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để</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tiếp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nhận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kịp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thông</a:t>
            </a:r>
            <a:r>
              <a:rPr lang="en-US" altLang="en-US" sz="4400" dirty="0">
                <a:solidFill>
                  <a:srgbClr val="000000"/>
                </a:solidFill>
                <a:latin typeface="Times New Roman" panose="02020603050405020304" pitchFamily="18" charset="0"/>
                <a:cs typeface="Times New Roman" panose="02020603050405020304" pitchFamily="18" charset="0"/>
              </a:rPr>
              <a:t> tin </a:t>
            </a:r>
            <a:r>
              <a:rPr lang="en-US" altLang="en-US" sz="4400" dirty="0" err="1">
                <a:solidFill>
                  <a:srgbClr val="000000"/>
                </a:solidFill>
                <a:latin typeface="Times New Roman" panose="02020603050405020304" pitchFamily="18" charset="0"/>
                <a:cs typeface="Times New Roman" panose="02020603050405020304" pitchFamily="18" charset="0"/>
              </a:rPr>
              <a:t>về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một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nào</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đó</a:t>
            </a:r>
            <a:r>
              <a:rPr lang="en-US" altLang="en-US" sz="4400" dirty="0">
                <a:solidFill>
                  <a:srgbClr val="000000"/>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Tính</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chất</a:t>
            </a:r>
            <a:r>
              <a:rPr lang="en-US" altLang="en-US" sz="4400" dirty="0">
                <a:solidFill>
                  <a:srgbClr val="000000"/>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Tính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ngắn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gọn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thể</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hiện</a:t>
            </a:r>
            <a:r>
              <a:rPr lang="en-US" altLang="en-US" sz="4400" dirty="0">
                <a:solidFill>
                  <a:srgbClr val="000000"/>
                </a:solidFill>
                <a:latin typeface="Times New Roman" panose="02020603050405020304" pitchFamily="18" charset="0"/>
                <a:cs typeface="Times New Roman" panose="02020603050405020304" pitchFamily="18" charset="0"/>
              </a:rPr>
              <a:t> ở </a:t>
            </a:r>
            <a:r>
              <a:rPr lang="en-US" altLang="en-US" sz="4400" dirty="0" err="1">
                <a:solidFill>
                  <a:srgbClr val="000000"/>
                </a:solidFill>
                <a:latin typeface="Times New Roman" panose="02020603050405020304" pitchFamily="18" charset="0"/>
                <a:cs typeface="Times New Roman" panose="02020603050405020304" pitchFamily="18" charset="0"/>
              </a:rPr>
              <a:t>nội</a:t>
            </a:r>
            <a:r>
              <a:rPr lang="en-US" altLang="en-US" sz="4400" dirty="0">
                <a:solidFill>
                  <a:srgbClr val="000000"/>
                </a:solidFill>
                <a:latin typeface="Times New Roman" panose="02020603050405020304" pitchFamily="18" charset="0"/>
                <a:cs typeface="Times New Roman" panose="02020603050405020304" pitchFamily="18" charset="0"/>
              </a:rPr>
              <a:t> dung </a:t>
            </a:r>
            <a:r>
              <a:rPr lang="en-US" altLang="en-US" sz="4400" dirty="0" err="1">
                <a:solidFill>
                  <a:srgbClr val="000000"/>
                </a:solidFill>
                <a:latin typeface="Times New Roman" panose="02020603050405020304" pitchFamily="18" charset="0"/>
                <a:cs typeface="Times New Roman" panose="02020603050405020304" pitchFamily="18" charset="0"/>
              </a:rPr>
              <a:t>đơn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số</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lượng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câu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hỏi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đáp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không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nhiều</a:t>
            </a:r>
            <a:r>
              <a:rPr lang="en-US" altLang="en-US" sz="4400" dirty="0">
                <a:solidFill>
                  <a:srgbClr val="000000"/>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Người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hỏi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nêu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câu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hỏi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ngắn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gọn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rõ</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ràng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người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trả</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cũng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nói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ngắn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gọn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tập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trung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vào</a:t>
            </a:r>
            <a:r>
              <a:rPr lang="en-US" altLang="en-US" sz="4400" dirty="0">
                <a:solidFill>
                  <a:srgbClr val="000000"/>
                </a:solidFill>
                <a:latin typeface="Times New Roman" panose="02020603050405020304" pitchFamily="18" charset="0"/>
                <a:cs typeface="Times New Roman" panose="02020603050405020304" pitchFamily="18" charset="0"/>
              </a:rPr>
              <a:t> ý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hỏi</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9051634"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Freeform 2">
            <a:extLst>
              <a:ext uri="{FF2B5EF4-FFF2-40B4-BE49-F238E27FC236}">
                <a16:creationId xmlns:a16="http://schemas.microsoft.com/office/drawing/2014/main" id="{BA116536-8835-82B8-A7DE-EE4379CF5F64}"/>
              </a:ext>
            </a:extLst>
          </p:cNvPr>
          <p:cNvSpPr/>
          <p:nvPr/>
        </p:nvSpPr>
        <p:spPr>
          <a:xfrm>
            <a:off x="13212772" y="7124700"/>
            <a:ext cx="4325266" cy="4779582"/>
          </a:xfrm>
          <a:custGeom>
            <a:avLst/>
            <a:gdLst/>
            <a:ahLst/>
            <a:cxnLst/>
            <a:rect l="l" t="t" r="r" b="b"/>
            <a:pathLst>
              <a:path w="7458075" h="8229600">
                <a:moveTo>
                  <a:pt x="0" y="0"/>
                </a:moveTo>
                <a:lnTo>
                  <a:pt x="7458075" y="0"/>
                </a:lnTo>
                <a:lnTo>
                  <a:pt x="7458075"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5E182D-5709-3899-271D-6C6D58B7ABE2}"/>
              </a:ext>
            </a:extLst>
          </p:cNvPr>
          <p:cNvSpPr txBox="1"/>
          <p:nvPr/>
        </p:nvSpPr>
        <p:spPr>
          <a:xfrm>
            <a:off x="990600" y="2247900"/>
            <a:ext cx="16383000" cy="280076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Lớp</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tổ</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chức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lịch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sử</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hoặc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lam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thắng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cảnh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phỏng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thầy</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giáo</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giáo</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nhiệm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hoặc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sinh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lớp</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trưởng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hoặc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sinh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khác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buổi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tập</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9051634"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2342682" y="876300"/>
            <a:ext cx="13583118" cy="769441"/>
          </a:xfrm>
          <a:prstGeom prst="rect">
            <a:avLst/>
          </a:prstGeom>
        </p:spPr>
        <p:txBody>
          <a:bodyPr wrap="square">
            <a:spAutoFit/>
          </a:bodyPr>
          <a:lstStyle/>
          <a:p>
            <a:pPr lvl="0" algn="ctr" eaLnBrk="0" fontAlgn="base" hangingPunct="0">
              <a:spcBef>
                <a:spcPct val="0"/>
              </a:spcBef>
              <a:spcAft>
                <a:spcPct val="0"/>
              </a:spcAft>
              <a:defRPr/>
            </a:pPr>
            <a:r>
              <a:rPr lang="en-US" altLang="en-US" sz="4400" b="1" dirty="0" err="1">
                <a:solidFill>
                  <a:srgbClr val="000000"/>
                </a:solidFill>
                <a:latin typeface="Times New Roman" panose="02020603050405020304" pitchFamily="18" charset="0"/>
                <a:cs typeface="Times New Roman" panose="02020603050405020304" pitchFamily="18" charset="0"/>
              </a:rPr>
              <a:t>Một</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số</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tình</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huống</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có</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thể</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tiến</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hành</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phỏng</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vấn</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dirty="0" err="1">
                <a:solidFill>
                  <a:srgbClr val="000000"/>
                </a:solidFill>
                <a:latin typeface="Times New Roman" panose="02020603050405020304" pitchFamily="18" charset="0"/>
                <a:cs typeface="Times New Roman" panose="02020603050405020304" pitchFamily="18" charset="0"/>
              </a:rPr>
              <a:t>ngắn</a:t>
            </a:r>
            <a:endParaRPr lang="en-US" altLang="en-US" sz="4400" b="1" dirty="0">
              <a:solidFill>
                <a:prstClr val="black"/>
              </a:solidFill>
              <a:latin typeface="Times New Roman" panose="02020603050405020304" pitchFamily="18" charset="0"/>
              <a:cs typeface="Times New Roman" panose="02020603050405020304" pitchFamily="18" charset="0"/>
            </a:endParaRPr>
          </a:p>
        </p:txBody>
      </p:sp>
      <p:sp>
        <p:nvSpPr>
          <p:cNvPr id="2" name="Freeform 5">
            <a:extLst>
              <a:ext uri="{FF2B5EF4-FFF2-40B4-BE49-F238E27FC236}">
                <a16:creationId xmlns:a16="http://schemas.microsoft.com/office/drawing/2014/main" id="{10F1EC66-669A-DF8A-6330-2D4AE19DD8C7}"/>
              </a:ext>
            </a:extLst>
          </p:cNvPr>
          <p:cNvSpPr/>
          <p:nvPr/>
        </p:nvSpPr>
        <p:spPr>
          <a:xfrm>
            <a:off x="228600" y="5410200"/>
            <a:ext cx="5823046" cy="4876800"/>
          </a:xfrm>
          <a:custGeom>
            <a:avLst/>
            <a:gdLst/>
            <a:ahLst/>
            <a:cxnLst/>
            <a:rect l="l" t="t" r="r" b="b"/>
            <a:pathLst>
              <a:path w="4445960" h="3723491">
                <a:moveTo>
                  <a:pt x="0" y="0"/>
                </a:moveTo>
                <a:lnTo>
                  <a:pt x="4445960" y="0"/>
                </a:lnTo>
                <a:lnTo>
                  <a:pt x="4445960" y="3723492"/>
                </a:lnTo>
                <a:lnTo>
                  <a:pt x="0" y="3723492"/>
                </a:lnTo>
                <a:lnTo>
                  <a:pt x="0" y="0"/>
                </a:lnTo>
                <a:close/>
              </a:path>
            </a:pathLst>
          </a:custGeom>
          <a:blipFill>
            <a:blip r:embed="rId3"/>
            <a:stretch>
              <a:fillRect/>
            </a:stretch>
          </a:blipFill>
        </p:spPr>
        <p:txBody>
          <a:bodyPr/>
          <a:lstStyle/>
          <a:p>
            <a:endParaRPr lang="en-US"/>
          </a:p>
        </p:txBody>
      </p:sp>
      <p:sp>
        <p:nvSpPr>
          <p:cNvPr id="4" name="TextBox 3">
            <a:extLst>
              <a:ext uri="{FF2B5EF4-FFF2-40B4-BE49-F238E27FC236}">
                <a16:creationId xmlns:a16="http://schemas.microsoft.com/office/drawing/2014/main" id="{A1D3E9E4-96C8-B96D-5CA8-92B197140746}"/>
              </a:ext>
            </a:extLst>
          </p:cNvPr>
          <p:cNvSpPr txBox="1"/>
          <p:nvPr/>
        </p:nvSpPr>
        <p:spPr>
          <a:xfrm>
            <a:off x="6330856" y="4838700"/>
            <a:ext cx="11042744" cy="483209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Em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phóng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viên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phỏng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Văn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hoá</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thao</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Du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lịch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xuống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cấp</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địa</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thăm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lịch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sử</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Địa</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đạo</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Chi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phố</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Minh)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hoặc</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Ăng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 (Cam-</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pu</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-chia),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sẽ</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hướng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dẫn</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du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lịch</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gì</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0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44018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Yêu cầu cần chú ý</a:t>
            </a:r>
          </a:p>
        </p:txBody>
      </p:sp>
      <p:sp>
        <p:nvSpPr>
          <p:cNvPr id="4" name="Rectangle 3"/>
          <p:cNvSpPr/>
          <p:nvPr/>
        </p:nvSpPr>
        <p:spPr>
          <a:xfrm>
            <a:off x="457200" y="2019300"/>
            <a:ext cx="17373600" cy="6863417"/>
          </a:xfrm>
          <a:prstGeom prst="rect">
            <a:avLst/>
          </a:prstGeom>
        </p:spPr>
        <p:txBody>
          <a:bodyPr wrap="square">
            <a:spAutoFit/>
          </a:bodyPr>
          <a:lstStyle/>
          <a:p>
            <a:pPr algn="just"/>
            <a:r>
              <a:rPr lang="vi-VN" sz="4000" b="1" dirty="0">
                <a:solidFill>
                  <a:srgbClr val="000000"/>
                </a:solidFill>
                <a:latin typeface="+mj-lt"/>
              </a:rPr>
              <a:t>- Chuẩn bị:</a:t>
            </a:r>
          </a:p>
          <a:p>
            <a:pPr algn="just"/>
            <a:r>
              <a:rPr lang="vi-VN" sz="4000" dirty="0">
                <a:solidFill>
                  <a:srgbClr val="000000"/>
                </a:solidFill>
                <a:latin typeface="+mj-lt"/>
              </a:rPr>
              <a:t>+ Xác định nội dung và đối tượng phỏng vấn: Hỏi cái gì, để làm gì và hỏi ai?</a:t>
            </a:r>
          </a:p>
          <a:p>
            <a:pPr algn="just"/>
            <a:r>
              <a:rPr lang="vi-VN" sz="4000" dirty="0">
                <a:solidFill>
                  <a:srgbClr val="000000"/>
                </a:solidFill>
                <a:latin typeface="+mj-lt"/>
              </a:rPr>
              <a:t>+ Cách thức: Hỏi như thế nào, bằng cách nào?</a:t>
            </a:r>
          </a:p>
          <a:p>
            <a:pPr algn="just"/>
            <a:r>
              <a:rPr lang="vi-VN" sz="4000" b="1" dirty="0">
                <a:solidFill>
                  <a:srgbClr val="000000"/>
                </a:solidFill>
                <a:latin typeface="+mj-lt"/>
              </a:rPr>
              <a:t>- Tiến hành phỏng vấn:</a:t>
            </a:r>
          </a:p>
          <a:p>
            <a:pPr algn="just"/>
            <a:r>
              <a:rPr lang="vi-VN" sz="4000" dirty="0">
                <a:solidFill>
                  <a:srgbClr val="000000"/>
                </a:solidFill>
                <a:latin typeface="+mj-lt"/>
              </a:rPr>
              <a:t>+ Cần chú ý chủ động, linh hoạt trong khi phỏng vấn. Chuẩn bị hỏi và trả lời những nội dung phát sinh trong khi phỏng vấn.</a:t>
            </a:r>
          </a:p>
          <a:p>
            <a:pPr algn="just"/>
            <a:r>
              <a:rPr lang="vi-VN" sz="4000" dirty="0">
                <a:solidFill>
                  <a:srgbClr val="000000"/>
                </a:solidFill>
                <a:latin typeface="+mj-lt"/>
              </a:rPr>
              <a:t>+ Người phỏng ván và người trả lời phỏng vấn cần có thái độ nghiêm túc, lịch sự, kiên nhẫn; cần hỏi và trả lời ngắn gọn, rõ ràng…</a:t>
            </a:r>
          </a:p>
          <a:p>
            <a:pPr algn="just"/>
            <a:r>
              <a:rPr lang="vi-VN" sz="4000" dirty="0">
                <a:solidFill>
                  <a:srgbClr val="000000"/>
                </a:solidFill>
                <a:latin typeface="+mj-lt"/>
              </a:rPr>
              <a:t>+ Kết thúc phỏng vấn, người phỏng vấn phải cảm ơn người trả lời phỏng vấn.</a:t>
            </a:r>
          </a:p>
          <a:p>
            <a:pPr algn="just"/>
            <a:r>
              <a:rPr lang="vi-VN" sz="4000" dirty="0">
                <a:solidFill>
                  <a:srgbClr val="000000"/>
                </a:solidFill>
                <a:latin typeface="+mj-lt"/>
              </a:rPr>
              <a:t>- Biết cách phỏng vấn và trả lời phỏng vấn theo một trình tự và tạo được sự hấp dẫn.</a:t>
            </a:r>
          </a:p>
          <a:p>
            <a:pPr algn="just"/>
            <a:r>
              <a:rPr lang="vi-VN" sz="4000" b="1" dirty="0">
                <a:solidFill>
                  <a:srgbClr val="000000"/>
                </a:solidFill>
                <a:latin typeface="+mj-lt"/>
              </a:rPr>
              <a:t>- Có tác phong và thái độ phù hợp với bối cảnh, đối tượng người nghe.</a:t>
            </a:r>
            <a:endParaRPr lang="vi-VN" sz="4000" b="1" i="0" dirty="0">
              <a:solidFill>
                <a:srgbClr val="000000"/>
              </a:solidFill>
              <a:effectLst/>
              <a:latin typeface="+mj-lt"/>
            </a:endParaRPr>
          </a:p>
        </p:txBody>
      </p:sp>
      <p:sp>
        <p:nvSpPr>
          <p:cNvPr id="3" name="Freeform 7">
            <a:extLst>
              <a:ext uri="{FF2B5EF4-FFF2-40B4-BE49-F238E27FC236}">
                <a16:creationId xmlns:a16="http://schemas.microsoft.com/office/drawing/2014/main" id="{4B3D88B9-1B49-1AE8-1C79-40BDDCF2F87F}"/>
              </a:ext>
            </a:extLst>
          </p:cNvPr>
          <p:cNvSpPr/>
          <p:nvPr/>
        </p:nvSpPr>
        <p:spPr>
          <a:xfrm>
            <a:off x="15316200" y="0"/>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arn(inVertical)">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arn(inVertical)">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barn(inVertical)">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152400" y="16383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5" name="Freeform 6">
            <a:extLst>
              <a:ext uri="{FF2B5EF4-FFF2-40B4-BE49-F238E27FC236}">
                <a16:creationId xmlns:a16="http://schemas.microsoft.com/office/drawing/2014/main" id="{2DEAFC06-AE0C-D771-E0FC-732B1B13195F}"/>
              </a:ext>
            </a:extLst>
          </p:cNvPr>
          <p:cNvSpPr/>
          <p:nvPr/>
        </p:nvSpPr>
        <p:spPr>
          <a:xfrm>
            <a:off x="167778" y="220597"/>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3">
            <a:extLst>
              <a:ext uri="{FF2B5EF4-FFF2-40B4-BE49-F238E27FC236}">
                <a16:creationId xmlns:a16="http://schemas.microsoft.com/office/drawing/2014/main" id="{018B658A-5AD6-8BAA-A242-A68D258B89C4}"/>
              </a:ext>
            </a:extLst>
          </p:cNvPr>
          <p:cNvSpPr/>
          <p:nvPr/>
        </p:nvSpPr>
        <p:spPr>
          <a:xfrm>
            <a:off x="9525000" y="3695701"/>
            <a:ext cx="8085464" cy="6605154"/>
          </a:xfrm>
          <a:custGeom>
            <a:avLst/>
            <a:gdLst/>
            <a:ahLst/>
            <a:cxnLst/>
            <a:rect l="l" t="t" r="r" b="b"/>
            <a:pathLst>
              <a:path w="4903708" h="3843281">
                <a:moveTo>
                  <a:pt x="0" y="0"/>
                </a:moveTo>
                <a:lnTo>
                  <a:pt x="4903709" y="0"/>
                </a:lnTo>
                <a:lnTo>
                  <a:pt x="4903709" y="3843281"/>
                </a:lnTo>
                <a:lnTo>
                  <a:pt x="0" y="384328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E1D80929-DDAA-A345-6E41-3CDB5DE4F427}"/>
              </a:ext>
            </a:extLst>
          </p:cNvPr>
          <p:cNvSpPr/>
          <p:nvPr/>
        </p:nvSpPr>
        <p:spPr>
          <a:xfrm>
            <a:off x="4267200" y="1638300"/>
            <a:ext cx="13335000" cy="7924800"/>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id="{6FC6FCE0-6BB3-9589-BA75-17818C755FE7}"/>
              </a:ext>
            </a:extLst>
          </p:cNvPr>
          <p:cNvSpPr txBox="1"/>
          <p:nvPr/>
        </p:nvSpPr>
        <p:spPr>
          <a:xfrm>
            <a:off x="4491789" y="2160300"/>
            <a:ext cx="12805611" cy="6863417"/>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Chọn một trong hai tình huống sau để xâu dựng một số câu hỏi và thực hành cuộc phỏng vấn ngắn:</a:t>
            </a:r>
          </a:p>
          <a:p>
            <a:pPr algn="just"/>
            <a:r>
              <a:rPr lang="vi-VN" sz="4400" i="1" dirty="0">
                <a:latin typeface="Times New Roman" panose="02020603050405020304" pitchFamily="18" charset="0"/>
                <a:cs typeface="Times New Roman" panose="02020603050405020304" pitchFamily="18" charset="0"/>
              </a:rPr>
              <a:t>(1) Lớp chuẩn bị tổ chức tham quan một di tích lịch sử hoặc một danh lam thắng cảnh, em hãy phỏng vấn ngắn thầy giáo (cô giáo) chủ nhiệm hoặc một học sinh (lớp trưởng hoặc học sinh khác) trước buổi đi tham quan tập thể này.</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(2) Em hãy đóng vai phóng viên để phỏng vấn một giám đốc Sở Văn hoá, Thể thao và Du lịch về một di sản đang bị xuống cấp ở địa phương.</a:t>
            </a:r>
            <a:endParaRPr lang="vi-VN" sz="44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3"/>
          <p:cNvSpPr/>
          <p:nvPr/>
        </p:nvSpPr>
        <p:spPr>
          <a:xfrm>
            <a:off x="1114562" y="2247900"/>
            <a:ext cx="2931795" cy="8229600"/>
          </a:xfrm>
          <a:custGeom>
            <a:avLst/>
            <a:gdLst/>
            <a:ahLst/>
            <a:cxnLst/>
            <a:rect l="l" t="t" r="r" b="b"/>
            <a:pathLst>
              <a:path w="2931795" h="8229600">
                <a:moveTo>
                  <a:pt x="0" y="0"/>
                </a:moveTo>
                <a:lnTo>
                  <a:pt x="2931795" y="0"/>
                </a:lnTo>
                <a:lnTo>
                  <a:pt x="2931795"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bị</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vi-VN" sz="4400" dirty="0">
              <a:solidFill>
                <a:srgbClr val="00000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959173" y="1943100"/>
            <a:ext cx="16338227"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Trước khi tiến hành cuộc phỏng vấn, em cần xác định: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Mục đích của cuộc phỏng vấn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Người được phóng vấn là 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Phỏng vấn bằng cách gặp mặt trực tiếp, trực tuyến hay gửi câu hỏi và nhận câu trả lời qua thư điện tử?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Dùng phương tiện gì để ghi lại câu trả lời của người được phỏng vấn?</a:t>
            </a:r>
          </a:p>
        </p:txBody>
      </p:sp>
      <p:sp>
        <p:nvSpPr>
          <p:cNvPr id="3" name="Freeform 6">
            <a:extLst>
              <a:ext uri="{FF2B5EF4-FFF2-40B4-BE49-F238E27FC236}">
                <a16:creationId xmlns:a16="http://schemas.microsoft.com/office/drawing/2014/main" id="{D41AC083-55CD-5782-0D3D-7286AEC47388}"/>
              </a:ext>
            </a:extLst>
          </p:cNvPr>
          <p:cNvSpPr/>
          <p:nvPr/>
        </p:nvSpPr>
        <p:spPr>
          <a:xfrm>
            <a:off x="14478000" y="6362700"/>
            <a:ext cx="3516284" cy="4114800"/>
          </a:xfrm>
          <a:custGeom>
            <a:avLst/>
            <a:gdLst/>
            <a:ahLst/>
            <a:cxnLst/>
            <a:rect l="l" t="t" r="r" b="b"/>
            <a:pathLst>
              <a:path w="3516284" h="4114800">
                <a:moveTo>
                  <a:pt x="0" y="0"/>
                </a:moveTo>
                <a:lnTo>
                  <a:pt x="3516283" y="0"/>
                </a:lnTo>
                <a:lnTo>
                  <a:pt x="35162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2310</Words>
  <Application>Microsoft Office PowerPoint</Application>
  <PresentationFormat>Custom</PresentationFormat>
  <Paragraphs>168</Paragraphs>
  <Slides>22</Slides>
  <Notes>22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Arial</vt:lpstr>
      <vt:lpstr>#9Slide05 IcielSanelma</vt:lpstr>
      <vt:lpstr>#9Slide07 IcielPony</vt:lpstr>
      <vt:lpstr>Times New Roman</vt:lpstr>
      <vt:lpstr>#9Slide07 HLT Fall For You</vt:lpstr>
      <vt:lpstr>#9Slide04 Podkova Medium</vt:lpstr>
      <vt:lpstr>#9Slide07 SVNSunshine</vt:lpstr>
      <vt:lpstr>.VnTime</vt:lpstr>
      <vt:lpstr>Calibri</vt:lpstr>
      <vt:lpstr>#9Slide07 SVNBango</vt:lpstr>
      <vt:lpstr>#9Slide07 IcielBaliho Script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Dell Inspiron 5320</cp:lastModifiedBy>
  <cp:revision>91</cp:revision>
  <dcterms:created xsi:type="dcterms:W3CDTF">2006-08-16T00:00:00Z</dcterms:created>
  <dcterms:modified xsi:type="dcterms:W3CDTF">2025-01-10T12:06:48Z</dcterms:modified>
  <dc:identifier>DAGIwXzUk7U</dc:identifier>
</cp:coreProperties>
</file>