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Lst>
  <p:notesMasterIdLst>
    <p:notesMasterId r:id="rId30"/>
  </p:notesMasterIdLst>
  <p:sldIdLst>
    <p:sldId id="403" r:id="rId3"/>
    <p:sldId id="256" r:id="rId4"/>
    <p:sldId id="259" r:id="rId5"/>
    <p:sldId id="384" r:id="rId6"/>
    <p:sldId id="402" r:id="rId7"/>
    <p:sldId id="364" r:id="rId8"/>
    <p:sldId id="260" r:id="rId9"/>
    <p:sldId id="309" r:id="rId10"/>
    <p:sldId id="308" r:id="rId11"/>
    <p:sldId id="361" r:id="rId12"/>
    <p:sldId id="370" r:id="rId13"/>
    <p:sldId id="371" r:id="rId14"/>
    <p:sldId id="372" r:id="rId15"/>
    <p:sldId id="400" r:id="rId16"/>
    <p:sldId id="365" r:id="rId17"/>
    <p:sldId id="334" r:id="rId18"/>
    <p:sldId id="330" r:id="rId19"/>
    <p:sldId id="391" r:id="rId20"/>
    <p:sldId id="393" r:id="rId21"/>
    <p:sldId id="392" r:id="rId22"/>
    <p:sldId id="394" r:id="rId23"/>
    <p:sldId id="373" r:id="rId24"/>
    <p:sldId id="395" r:id="rId25"/>
    <p:sldId id="320" r:id="rId26"/>
    <p:sldId id="397" r:id="rId27"/>
    <p:sldId id="398" r:id="rId28"/>
    <p:sldId id="399" r:id="rId29"/>
  </p:sldIdLst>
  <p:sldSz cx="18288000" cy="10287000"/>
  <p:notesSz cx="6858000" cy="9144000"/>
  <p:embeddedFontLst>
    <p:embeddedFont>
      <p:font typeface="#9Slide04 Maitree Bold" panose="00000800000000000000" pitchFamily="2" charset="-34"/>
      <p:bold r:id="rId31"/>
    </p:embeddedFont>
    <p:embeddedFont>
      <p:font typeface="#9Slide04 Pridi SemiBold" panose="00000700000000000000" pitchFamily="2" charset="-34"/>
      <p:bold r:id="rId32"/>
    </p:embeddedFont>
    <p:embeddedFont>
      <p:font typeface="#9Slide04 Spectral Bold" panose="02020802060000000000" pitchFamily="18" charset="0"/>
      <p:bold r:id="rId33"/>
    </p:embeddedFont>
    <p:embeddedFont>
      <p:font typeface="#9Slide05 Agile Script Calligra" panose="03070402050302030203" pitchFamily="66" charset="0"/>
      <p:regular r:id="rId34"/>
    </p:embeddedFont>
    <p:embeddedFont>
      <p:font typeface="#9Slide05 Motion Picture" panose="02000000000000000000" pitchFamily="2" charset="0"/>
      <p:regular r:id="rId35"/>
    </p:embeddedFont>
    <p:embeddedFont>
      <p:font typeface="#9Slide07 SVNBango" panose="02000000000000000000" pitchFamily="2" charset="0"/>
      <p:regular r:id="rId36"/>
    </p:embeddedFont>
    <p:embeddedFont>
      <p:font typeface="#9Slide07 SVNGuerrilla" panose="00000500000000000000" pitchFamily="2" charset="0"/>
      <p:regular r:id="rId37"/>
    </p:embeddedFont>
    <p:embeddedFont>
      <p:font typeface="Open Sans" panose="020B0606030504020204" pitchFamily="3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9636" autoAdjust="0"/>
  </p:normalViewPr>
  <p:slideViewPr>
    <p:cSldViewPr>
      <p:cViewPr varScale="1">
        <p:scale>
          <a:sx n="44" d="100"/>
          <a:sy n="44" d="100"/>
        </p:scale>
        <p:origin x="66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Hành</a:t>
            </a:r>
            <a:r>
              <a:rPr lang="en-US" dirty="0"/>
              <a:t> </a:t>
            </a:r>
            <a:r>
              <a:rPr lang="en-US" dirty="0" err="1"/>
              <a:t>trình</a:t>
            </a:r>
            <a:r>
              <a:rPr lang="en-US" dirty="0"/>
              <a:t> Di </a:t>
            </a:r>
            <a:r>
              <a:rPr lang="en-US" dirty="0" err="1"/>
              <a:t>sản</a:t>
            </a:r>
            <a:r>
              <a:rPr lang="en-US" dirty="0"/>
              <a:t> </a:t>
            </a:r>
            <a:r>
              <a:rPr lang="en-US" dirty="0" err="1"/>
              <a:t>Bắc</a:t>
            </a:r>
            <a:r>
              <a:rPr lang="en-US" dirty="0"/>
              <a:t> - Trung - Nam“. </a:t>
            </a:r>
            <a:r>
              <a:rPr lang="en-US" dirty="0" err="1"/>
              <a:t>Yêu</a:t>
            </a:r>
            <a:r>
              <a:rPr lang="en-US" dirty="0"/>
              <a:t> </a:t>
            </a:r>
            <a:r>
              <a:rPr lang="en-US" dirty="0" err="1"/>
              <a:t>cầu</a:t>
            </a:r>
            <a:r>
              <a:rPr lang="en-US" dirty="0"/>
              <a:t>: </a:t>
            </a:r>
            <a:r>
              <a:rPr lang="en-US" dirty="0" err="1"/>
              <a:t>Học</a:t>
            </a:r>
            <a:r>
              <a:rPr lang="en-US" dirty="0"/>
              <a:t> </a:t>
            </a:r>
            <a:r>
              <a:rPr lang="en-US" dirty="0" err="1"/>
              <a:t>sinh</a:t>
            </a:r>
            <a:r>
              <a:rPr lang="en-US" dirty="0"/>
              <a:t> </a:t>
            </a:r>
            <a:r>
              <a:rPr lang="en-US" dirty="0" err="1"/>
              <a:t>khám</a:t>
            </a:r>
            <a:r>
              <a:rPr lang="en-US" dirty="0"/>
              <a:t> </a:t>
            </a:r>
            <a:r>
              <a:rPr lang="en-US" dirty="0" err="1"/>
              <a:t>phá</a:t>
            </a:r>
            <a:r>
              <a:rPr lang="en-US" dirty="0"/>
              <a:t>, </a:t>
            </a:r>
            <a:r>
              <a:rPr lang="en-US" dirty="0" err="1"/>
              <a:t>tìm</a:t>
            </a:r>
            <a:r>
              <a:rPr lang="en-US" dirty="0"/>
              <a:t> </a:t>
            </a:r>
            <a:r>
              <a:rPr lang="en-US" dirty="0" err="1"/>
              <a:t>hiểu</a:t>
            </a:r>
            <a:r>
              <a:rPr lang="en-US" dirty="0"/>
              <a:t> </a:t>
            </a:r>
            <a:r>
              <a:rPr lang="en-US" dirty="0" err="1"/>
              <a:t>các</a:t>
            </a:r>
            <a:r>
              <a:rPr lang="en-US" dirty="0"/>
              <a:t> di </a:t>
            </a:r>
            <a:r>
              <a:rPr lang="en-US" dirty="0" err="1"/>
              <a:t>sản</a:t>
            </a:r>
            <a:r>
              <a:rPr lang="en-US" dirty="0"/>
              <a:t> </a:t>
            </a:r>
            <a:r>
              <a:rPr lang="en-US" dirty="0" err="1"/>
              <a:t>văn</a:t>
            </a:r>
            <a:r>
              <a:rPr lang="en-US" dirty="0"/>
              <a:t> </a:t>
            </a:r>
            <a:r>
              <a:rPr lang="en-US" dirty="0" err="1"/>
              <a:t>hóa</a:t>
            </a:r>
            <a:r>
              <a:rPr lang="en-US" dirty="0"/>
              <a:t> </a:t>
            </a:r>
            <a:r>
              <a:rPr lang="en-US" dirty="0" err="1"/>
              <a:t>và</a:t>
            </a:r>
            <a:r>
              <a:rPr lang="en-US" dirty="0"/>
              <a:t> </a:t>
            </a:r>
            <a:r>
              <a:rPr lang="en-US" dirty="0" err="1"/>
              <a:t>danh</a:t>
            </a:r>
            <a:r>
              <a:rPr lang="en-US" dirty="0"/>
              <a:t> lam </a:t>
            </a:r>
            <a:r>
              <a:rPr lang="en-US" dirty="0" err="1"/>
              <a:t>thắng</a:t>
            </a:r>
            <a:r>
              <a:rPr lang="en-US" dirty="0"/>
              <a:t> </a:t>
            </a:r>
            <a:r>
              <a:rPr lang="en-US" dirty="0" err="1"/>
              <a:t>cảnh</a:t>
            </a:r>
            <a:r>
              <a:rPr lang="en-US" dirty="0"/>
              <a:t> </a:t>
            </a:r>
            <a:r>
              <a:rPr lang="en-US" dirty="0" err="1"/>
              <a:t>nổi</a:t>
            </a:r>
            <a:r>
              <a:rPr lang="en-US" dirty="0"/>
              <a:t> </a:t>
            </a:r>
            <a:r>
              <a:rPr lang="en-US" dirty="0" err="1"/>
              <a:t>bật</a:t>
            </a:r>
            <a:r>
              <a:rPr lang="en-US" dirty="0"/>
              <a:t> </a:t>
            </a:r>
            <a:r>
              <a:rPr lang="en-US" dirty="0" err="1"/>
              <a:t>của</a:t>
            </a:r>
            <a:r>
              <a:rPr lang="en-US" dirty="0"/>
              <a:t> </a:t>
            </a:r>
            <a:r>
              <a:rPr lang="en-US" dirty="0" err="1"/>
              <a:t>ba</a:t>
            </a:r>
            <a:r>
              <a:rPr lang="en-US" dirty="0"/>
              <a:t> </a:t>
            </a:r>
            <a:r>
              <a:rPr lang="en-US" dirty="0" err="1"/>
              <a:t>miền</a:t>
            </a:r>
            <a:r>
              <a:rPr lang="en-US" dirty="0"/>
              <a:t> </a:t>
            </a:r>
            <a:r>
              <a:rPr lang="en-US" dirty="0" err="1"/>
              <a:t>Bắc</a:t>
            </a:r>
            <a:r>
              <a:rPr lang="en-US" dirty="0"/>
              <a:t> - Trung - Nam </a:t>
            </a:r>
            <a:r>
              <a:rPr lang="en-US" dirty="0" err="1"/>
              <a:t>Việt</a:t>
            </a:r>
            <a:r>
              <a:rPr lang="en-US" dirty="0"/>
              <a:t> Nam.</a:t>
            </a:r>
          </a:p>
          <a:p>
            <a:r>
              <a:rPr lang="en-US" dirty="0"/>
              <a:t>C</a:t>
            </a:r>
            <a:r>
              <a:rPr lang="vi-VN" dirty="0"/>
              <a:t>hia lớp thành 3 nhóm lớn (Bắc, Trung, Nam)</a:t>
            </a:r>
            <a:r>
              <a:rPr lang="en-US" dirty="0"/>
              <a:t>, </a:t>
            </a:r>
            <a:r>
              <a:rPr lang="vi-VN" dirty="0"/>
              <a:t>học sinh chuẩn bị trước thông tin về di sản thuộc vùng của nhóm mình: tên di sản, đặc điểm nổi bật, ý nghĩa văn hóa/lịch sử, và các khó khăn trong việc bảo tồn.</a:t>
            </a:r>
            <a:r>
              <a:rPr lang="en-US" dirty="0"/>
              <a:t> </a:t>
            </a:r>
            <a:r>
              <a:rPr lang="en-US" dirty="0" err="1"/>
              <a:t>Các</a:t>
            </a:r>
            <a:r>
              <a:rPr lang="en-US" dirty="0"/>
              <a:t> </a:t>
            </a:r>
            <a:r>
              <a:rPr lang="en-US" dirty="0" err="1"/>
              <a:t>nhóm</a:t>
            </a:r>
            <a:r>
              <a:rPr lang="en-US" dirty="0"/>
              <a:t> </a:t>
            </a:r>
            <a:r>
              <a:rPr lang="en-US" dirty="0" err="1"/>
              <a:t>báo</a:t>
            </a:r>
            <a:r>
              <a:rPr lang="en-US" dirty="0"/>
              <a:t> </a:t>
            </a:r>
            <a:r>
              <a:rPr lang="en-US" dirty="0" err="1"/>
              <a:t>cáo</a:t>
            </a:r>
            <a:r>
              <a:rPr lang="en-US" dirty="0"/>
              <a:t> </a:t>
            </a:r>
            <a:r>
              <a:rPr lang="en-US" dirty="0" err="1"/>
              <a:t>trước</a:t>
            </a:r>
            <a:r>
              <a:rPr lang="en-US" dirty="0"/>
              <a:t> </a:t>
            </a:r>
            <a:r>
              <a:rPr lang="en-US" dirty="0" err="1"/>
              <a:t>lớp</a:t>
            </a:r>
            <a:r>
              <a:rPr lang="en-US" dirty="0"/>
              <a:t> </a:t>
            </a:r>
            <a:r>
              <a:rPr lang="en-US" dirty="0" err="1"/>
              <a:t>về</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nhóm</a:t>
            </a:r>
            <a:r>
              <a:rPr lang="en-US" dirty="0"/>
              <a:t> </a:t>
            </a:r>
            <a:r>
              <a:rPr lang="en-US" dirty="0" err="1"/>
              <a:t>mình</a:t>
            </a:r>
            <a:r>
              <a:rPr lang="en-US" dirty="0"/>
              <a:t>.</a:t>
            </a:r>
          </a:p>
          <a:p>
            <a:r>
              <a:rPr lang="en-US" dirty="0" err="1"/>
              <a:t>Gợi</a:t>
            </a:r>
            <a:r>
              <a:rPr lang="en-US" dirty="0"/>
              <a:t> ý: </a:t>
            </a:r>
            <a:r>
              <a:rPr lang="vi-VN" b="1" dirty="0"/>
              <a:t>Miền Bắc:</a:t>
            </a:r>
            <a:r>
              <a:rPr lang="vi-VN" dirty="0"/>
              <a:t> Hoàng thành Thăng Long, Vịnh Hạ Long, Chùa Một Cột.</a:t>
            </a:r>
            <a:r>
              <a:rPr lang="en-US" dirty="0"/>
              <a:t> </a:t>
            </a:r>
            <a:r>
              <a:rPr lang="vi-VN" b="1" dirty="0"/>
              <a:t>Miền Trung:</a:t>
            </a:r>
            <a:r>
              <a:rPr lang="vi-VN" dirty="0"/>
              <a:t> Cố đô Huế, Phong Nha - Kẻ Bàng, Phố cổ Hội An.</a:t>
            </a:r>
            <a:r>
              <a:rPr lang="en-US" dirty="0"/>
              <a:t> </a:t>
            </a:r>
            <a:r>
              <a:rPr lang="vi-VN" b="1" dirty="0"/>
              <a:t>Miền Nam:</a:t>
            </a:r>
            <a:r>
              <a:rPr lang="vi-VN" dirty="0"/>
              <a:t> Nhà thờ Đức Bà, Côn Đảo, Rừng tràm Trà Sư.</a:t>
            </a:r>
            <a:r>
              <a:rPr lang="en-US" dirty="0"/>
              <a:t> </a:t>
            </a:r>
          </a:p>
        </p:txBody>
      </p:sp>
      <p:sp>
        <p:nvSpPr>
          <p:cNvPr id="4" name="Slide Number Placeholder 3"/>
          <p:cNvSpPr>
            <a:spLocks noGrp="1"/>
          </p:cNvSpPr>
          <p:nvPr>
            <p:ph type="sldNum" sz="quarter" idx="5"/>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314302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4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11</a:t>
            </a:fld>
            <a:endParaRPr lang="en-US"/>
          </a:p>
        </p:txBody>
      </p:sp>
    </p:spTree>
    <p:extLst>
      <p:ext uri="{BB962C8B-B14F-4D97-AF65-F5344CB8AC3E}">
        <p14:creationId xmlns:p14="http://schemas.microsoft.com/office/powerpoint/2010/main" val="904449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12</a:t>
            </a:fld>
            <a:endParaRPr lang="en-US"/>
          </a:p>
        </p:txBody>
      </p:sp>
    </p:spTree>
    <p:extLst>
      <p:ext uri="{BB962C8B-B14F-4D97-AF65-F5344CB8AC3E}">
        <p14:creationId xmlns:p14="http://schemas.microsoft.com/office/powerpoint/2010/main" val="410474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13</a:t>
            </a:fld>
            <a:endParaRPr lang="en-US"/>
          </a:p>
        </p:txBody>
      </p:sp>
    </p:spTree>
    <p:extLst>
      <p:ext uri="{BB962C8B-B14F-4D97-AF65-F5344CB8AC3E}">
        <p14:creationId xmlns:p14="http://schemas.microsoft.com/office/powerpoint/2010/main" val="376871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đôi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971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06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16</a:t>
            </a:fld>
            <a:endParaRPr lang="en-US"/>
          </a:p>
        </p:txBody>
      </p:sp>
    </p:spTree>
    <p:extLst>
      <p:ext uri="{BB962C8B-B14F-4D97-AF65-F5344CB8AC3E}">
        <p14:creationId xmlns:p14="http://schemas.microsoft.com/office/powerpoint/2010/main" val="572384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49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18</a:t>
            </a:fld>
            <a:endParaRPr lang="en-US"/>
          </a:p>
        </p:txBody>
      </p:sp>
    </p:spTree>
    <p:extLst>
      <p:ext uri="{BB962C8B-B14F-4D97-AF65-F5344CB8AC3E}">
        <p14:creationId xmlns:p14="http://schemas.microsoft.com/office/powerpoint/2010/main" val="1322661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19</a:t>
            </a:fld>
            <a:endParaRPr lang="en-US"/>
          </a:p>
        </p:txBody>
      </p:sp>
    </p:spTree>
    <p:extLst>
      <p:ext uri="{BB962C8B-B14F-4D97-AF65-F5344CB8AC3E}">
        <p14:creationId xmlns:p14="http://schemas.microsoft.com/office/powerpoint/2010/main" val="223501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eaLnBrk="0" fontAlgn="base" hangingPunct="0">
              <a:spcBef>
                <a:spcPct val="0"/>
              </a:spcBef>
              <a:spcAft>
                <a:spcPct val="0"/>
              </a:spcAft>
            </a:pPr>
            <a:r>
              <a:rPr lang="en-US" altLang="en-US" dirty="0" err="1">
                <a:solidFill>
                  <a:srgbClr val="000000"/>
                </a:solidFill>
                <a:latin typeface="Open Sans"/>
              </a:rPr>
              <a:t>Trong</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5 (</a:t>
            </a:r>
            <a:r>
              <a:rPr lang="en-US" altLang="en-US" dirty="0" err="1">
                <a:solidFill>
                  <a:srgbClr val="000000"/>
                </a:solidFill>
                <a:latin typeface="Open Sans"/>
              </a:rPr>
              <a:t>sách</a:t>
            </a:r>
            <a:r>
              <a:rPr lang="en-US" altLang="en-US" dirty="0">
                <a:solidFill>
                  <a:srgbClr val="000000"/>
                </a:solidFill>
                <a:latin typeface="Open Sans"/>
              </a:rPr>
              <a:t> </a:t>
            </a:r>
            <a:r>
              <a:rPr lang="en-US" altLang="en-US" i="1" dirty="0" err="1">
                <a:solidFill>
                  <a:srgbClr val="000000"/>
                </a:solidFill>
                <a:latin typeface="Open Sans"/>
              </a:rPr>
              <a:t>Ngữ</a:t>
            </a:r>
            <a:r>
              <a:rPr lang="en-US" altLang="en-US" i="1" dirty="0">
                <a:solidFill>
                  <a:srgbClr val="000000"/>
                </a:solidFill>
                <a:latin typeface="Open Sans"/>
              </a:rPr>
              <a:t> </a:t>
            </a:r>
            <a:r>
              <a:rPr lang="en-US" altLang="en-US" i="1" dirty="0" err="1">
                <a:solidFill>
                  <a:srgbClr val="000000"/>
                </a:solidFill>
                <a:latin typeface="Open Sans"/>
              </a:rPr>
              <a:t>văn</a:t>
            </a:r>
            <a:r>
              <a:rPr lang="en-US" altLang="en-US" i="1" dirty="0">
                <a:solidFill>
                  <a:srgbClr val="000000"/>
                </a:solidFill>
                <a:latin typeface="Open Sans"/>
              </a:rPr>
              <a:t> 9</a:t>
            </a:r>
            <a:r>
              <a:rPr lang="en-US" altLang="en-US" dirty="0">
                <a:solidFill>
                  <a:srgbClr val="000000"/>
                </a:solidFill>
                <a:latin typeface="Open Sans"/>
              </a:rPr>
              <a:t>, </a:t>
            </a:r>
            <a:r>
              <a:rPr lang="en-US" altLang="en-US" dirty="0" err="1">
                <a:solidFill>
                  <a:srgbClr val="000000"/>
                </a:solidFill>
                <a:latin typeface="Open Sans"/>
              </a:rPr>
              <a:t>tập</a:t>
            </a:r>
            <a:r>
              <a:rPr lang="en-US" altLang="en-US" dirty="0">
                <a:solidFill>
                  <a:srgbClr val="000000"/>
                </a:solidFill>
                <a:latin typeface="Open Sans"/>
              </a:rPr>
              <a:t> </a:t>
            </a:r>
            <a:r>
              <a:rPr lang="en-US" altLang="en-US" dirty="0" err="1">
                <a:solidFill>
                  <a:srgbClr val="000000"/>
                </a:solidFill>
                <a:latin typeface="Open Sans"/>
              </a:rPr>
              <a:t>một</a:t>
            </a:r>
            <a:r>
              <a:rPr lang="en-US" altLang="en-US" dirty="0">
                <a:solidFill>
                  <a:srgbClr val="000000"/>
                </a:solidFill>
                <a:latin typeface="Open Sans"/>
              </a:rPr>
              <a:t>), </a:t>
            </a:r>
            <a:r>
              <a:rPr lang="en-US" altLang="en-US" dirty="0" err="1">
                <a:solidFill>
                  <a:srgbClr val="000000"/>
                </a:solidFill>
                <a:latin typeface="Open Sans"/>
              </a:rPr>
              <a:t>các</a:t>
            </a:r>
            <a:r>
              <a:rPr lang="en-US" altLang="en-US" dirty="0">
                <a:solidFill>
                  <a:srgbClr val="000000"/>
                </a:solidFill>
                <a:latin typeface="Open Sans"/>
              </a:rPr>
              <a:t> </a:t>
            </a:r>
            <a:r>
              <a:rPr lang="en-US" altLang="en-US" dirty="0" err="1">
                <a:solidFill>
                  <a:srgbClr val="000000"/>
                </a:solidFill>
                <a:latin typeface="Open Sans"/>
              </a:rPr>
              <a:t>em</a:t>
            </a:r>
            <a:r>
              <a:rPr lang="en-US" altLang="en-US" dirty="0">
                <a:solidFill>
                  <a:srgbClr val="000000"/>
                </a:solidFill>
                <a:latin typeface="Open Sans"/>
              </a:rPr>
              <a:t> </a:t>
            </a:r>
            <a:r>
              <a:rPr lang="en-US" altLang="en-US" dirty="0" err="1">
                <a:solidFill>
                  <a:srgbClr val="000000"/>
                </a:solidFill>
                <a:latin typeface="Open Sans"/>
              </a:rPr>
              <a:t>đã</a:t>
            </a:r>
            <a:r>
              <a:rPr lang="en-US" altLang="en-US" dirty="0">
                <a:solidFill>
                  <a:srgbClr val="000000"/>
                </a:solidFill>
                <a:latin typeface="Open Sans"/>
              </a:rPr>
              <a:t> </a:t>
            </a:r>
            <a:r>
              <a:rPr lang="en-US" altLang="en-US" dirty="0" err="1">
                <a:solidFill>
                  <a:srgbClr val="000000"/>
                </a:solidFill>
                <a:latin typeface="Open Sans"/>
              </a:rPr>
              <a:t>được</a:t>
            </a:r>
            <a:r>
              <a:rPr lang="en-US" altLang="en-US" dirty="0">
                <a:solidFill>
                  <a:srgbClr val="000000"/>
                </a:solidFill>
                <a:latin typeface="Open Sans"/>
              </a:rPr>
              <a:t> </a:t>
            </a:r>
            <a:r>
              <a:rPr lang="en-US" altLang="en-US" dirty="0" err="1">
                <a:solidFill>
                  <a:srgbClr val="000000"/>
                </a:solidFill>
                <a:latin typeface="Open Sans"/>
              </a:rPr>
              <a:t>rèn</a:t>
            </a:r>
            <a:r>
              <a:rPr lang="en-US" altLang="en-US" dirty="0">
                <a:solidFill>
                  <a:srgbClr val="000000"/>
                </a:solidFill>
                <a:latin typeface="Open Sans"/>
              </a:rPr>
              <a:t> </a:t>
            </a:r>
            <a:r>
              <a:rPr lang="en-US" altLang="en-US" dirty="0" err="1">
                <a:solidFill>
                  <a:srgbClr val="000000"/>
                </a:solidFill>
                <a:latin typeface="Open Sans"/>
              </a:rPr>
              <a:t>luyện</a:t>
            </a:r>
            <a:r>
              <a:rPr lang="en-US" altLang="en-US" dirty="0">
                <a:solidFill>
                  <a:srgbClr val="000000"/>
                </a:solidFill>
                <a:latin typeface="Open Sans"/>
              </a:rPr>
              <a:t> </a:t>
            </a:r>
            <a:r>
              <a:rPr lang="en-US" altLang="en-US" dirty="0" err="1">
                <a:solidFill>
                  <a:srgbClr val="000000"/>
                </a:solidFill>
                <a:latin typeface="Open Sans"/>
              </a:rPr>
              <a:t>kĩ</a:t>
            </a:r>
            <a:r>
              <a:rPr lang="en-US" altLang="en-US" dirty="0">
                <a:solidFill>
                  <a:srgbClr val="000000"/>
                </a:solidFill>
                <a:latin typeface="Open Sans"/>
              </a:rPr>
              <a:t> </a:t>
            </a:r>
            <a:r>
              <a:rPr lang="en-US" altLang="en-US" dirty="0" err="1">
                <a:solidFill>
                  <a:srgbClr val="000000"/>
                </a:solidFill>
                <a:latin typeface="Open Sans"/>
              </a:rPr>
              <a:t>năng</a:t>
            </a:r>
            <a:r>
              <a:rPr lang="en-US" altLang="en-US" dirty="0">
                <a:solidFill>
                  <a:srgbClr val="000000"/>
                </a:solidFill>
                <a:latin typeface="Open Sans"/>
              </a:rPr>
              <a:t> </a:t>
            </a:r>
            <a:r>
              <a:rPr lang="en-US" altLang="en-US" dirty="0" err="1">
                <a:solidFill>
                  <a:srgbClr val="000000"/>
                </a:solidFill>
                <a:latin typeface="Open Sans"/>
              </a:rPr>
              <a:t>viết</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a:t>
            </a:r>
            <a:r>
              <a:rPr lang="en-US" altLang="en-US" dirty="0" err="1">
                <a:solidFill>
                  <a:srgbClr val="000000"/>
                </a:solidFill>
                <a:latin typeface="Open Sans"/>
              </a:rPr>
              <a:t>văn</a:t>
            </a:r>
            <a:r>
              <a:rPr lang="en-US" altLang="en-US" dirty="0">
                <a:solidFill>
                  <a:srgbClr val="000000"/>
                </a:solidFill>
                <a:latin typeface="Open Sans"/>
              </a:rPr>
              <a:t> </a:t>
            </a:r>
            <a:r>
              <a:rPr lang="en-US" altLang="en-US" dirty="0" err="1">
                <a:solidFill>
                  <a:srgbClr val="000000"/>
                </a:solidFill>
                <a:latin typeface="Open Sans"/>
              </a:rPr>
              <a:t>nghị</a:t>
            </a:r>
            <a:r>
              <a:rPr lang="en-US" altLang="en-US" dirty="0">
                <a:solidFill>
                  <a:srgbClr val="000000"/>
                </a:solidFill>
                <a:latin typeface="Open Sans"/>
              </a:rPr>
              <a:t> </a:t>
            </a:r>
            <a:r>
              <a:rPr lang="en-US" altLang="en-US" dirty="0" err="1">
                <a:solidFill>
                  <a:srgbClr val="000000"/>
                </a:solidFill>
                <a:latin typeface="Open Sans"/>
              </a:rPr>
              <a:t>luận</a:t>
            </a:r>
            <a:r>
              <a:rPr lang="en-US" altLang="en-US" dirty="0">
                <a:solidFill>
                  <a:srgbClr val="000000"/>
                </a:solidFill>
                <a:latin typeface="Open Sans"/>
              </a:rPr>
              <a:t> </a:t>
            </a:r>
            <a:r>
              <a:rPr lang="en-US" altLang="en-US" dirty="0" err="1">
                <a:solidFill>
                  <a:srgbClr val="000000"/>
                </a:solidFill>
                <a:latin typeface="Open Sans"/>
              </a:rPr>
              <a:t>xã</a:t>
            </a:r>
            <a:r>
              <a:rPr lang="en-US" altLang="en-US" dirty="0">
                <a:solidFill>
                  <a:srgbClr val="000000"/>
                </a:solidFill>
                <a:latin typeface="Open Sans"/>
              </a:rPr>
              <a:t> </a:t>
            </a:r>
            <a:r>
              <a:rPr lang="en-US" altLang="en-US" dirty="0" err="1">
                <a:solidFill>
                  <a:srgbClr val="000000"/>
                </a:solidFill>
                <a:latin typeface="Open Sans"/>
              </a:rPr>
              <a:t>hội</a:t>
            </a:r>
            <a:r>
              <a:rPr lang="en-US" altLang="en-US" dirty="0">
                <a:solidFill>
                  <a:srgbClr val="000000"/>
                </a:solidFill>
                <a:latin typeface="Open Sans"/>
              </a:rPr>
              <a:t> </a:t>
            </a:r>
            <a:r>
              <a:rPr lang="en-US" altLang="en-US" dirty="0" err="1">
                <a:solidFill>
                  <a:srgbClr val="000000"/>
                </a:solidFill>
                <a:latin typeface="Open Sans"/>
              </a:rPr>
              <a:t>về</a:t>
            </a:r>
            <a:r>
              <a:rPr lang="en-US" altLang="en-US" dirty="0">
                <a:solidFill>
                  <a:srgbClr val="000000"/>
                </a:solidFill>
                <a:latin typeface="Open Sans"/>
              </a:rPr>
              <a:t> </a:t>
            </a:r>
            <a:r>
              <a:rPr lang="en-US" altLang="en-US" dirty="0" err="1">
                <a:solidFill>
                  <a:srgbClr val="000000"/>
                </a:solidFill>
                <a:latin typeface="Open Sans"/>
              </a:rPr>
              <a:t>một</a:t>
            </a:r>
            <a:r>
              <a:rPr lang="en-US" altLang="en-US" dirty="0">
                <a:solidFill>
                  <a:srgbClr val="000000"/>
                </a:solidFill>
                <a:latin typeface="Open Sans"/>
              </a:rPr>
              <a:t> </a:t>
            </a:r>
            <a:r>
              <a:rPr lang="en-US" altLang="en-US" dirty="0" err="1">
                <a:solidFill>
                  <a:srgbClr val="000000"/>
                </a:solidFill>
                <a:latin typeface="Open Sans"/>
              </a:rPr>
              <a:t>vấn</a:t>
            </a:r>
            <a:r>
              <a:rPr lang="en-US" altLang="en-US" dirty="0">
                <a:solidFill>
                  <a:srgbClr val="000000"/>
                </a:solidFill>
                <a:latin typeface="Open Sans"/>
              </a:rPr>
              <a:t> </a:t>
            </a:r>
            <a:r>
              <a:rPr lang="en-US" altLang="en-US" dirty="0" err="1">
                <a:solidFill>
                  <a:srgbClr val="000000"/>
                </a:solidFill>
                <a:latin typeface="Open Sans"/>
              </a:rPr>
              <a:t>đề</a:t>
            </a:r>
            <a:r>
              <a:rPr lang="en-US" altLang="en-US" dirty="0">
                <a:solidFill>
                  <a:srgbClr val="000000"/>
                </a:solidFill>
                <a:latin typeface="Open Sans"/>
              </a:rPr>
              <a:t> </a:t>
            </a:r>
            <a:r>
              <a:rPr lang="en-US" altLang="en-US" dirty="0" err="1">
                <a:solidFill>
                  <a:srgbClr val="000000"/>
                </a:solidFill>
                <a:latin typeface="Open Sans"/>
              </a:rPr>
              <a:t>cần</a:t>
            </a:r>
            <a:r>
              <a:rPr lang="en-US" altLang="en-US" dirty="0">
                <a:solidFill>
                  <a:srgbClr val="000000"/>
                </a:solidFill>
                <a:latin typeface="Open Sans"/>
              </a:rPr>
              <a:t> </a:t>
            </a:r>
            <a:r>
              <a:rPr lang="en-US" altLang="en-US" dirty="0" err="1">
                <a:solidFill>
                  <a:srgbClr val="000000"/>
                </a:solidFill>
                <a:latin typeface="Open Sans"/>
              </a:rPr>
              <a:t>giải</a:t>
            </a:r>
            <a:r>
              <a:rPr lang="en-US" altLang="en-US" dirty="0">
                <a:solidFill>
                  <a:srgbClr val="000000"/>
                </a:solidFill>
                <a:latin typeface="Open Sans"/>
              </a:rPr>
              <a:t> </a:t>
            </a:r>
            <a:r>
              <a:rPr lang="en-US" altLang="en-US" dirty="0" err="1">
                <a:solidFill>
                  <a:srgbClr val="000000"/>
                </a:solidFill>
                <a:latin typeface="Open Sans"/>
              </a:rPr>
              <a:t>quyết</a:t>
            </a:r>
            <a:r>
              <a:rPr lang="en-US" altLang="en-US" dirty="0">
                <a:solidFill>
                  <a:srgbClr val="000000"/>
                </a:solidFill>
                <a:latin typeface="Open Sans"/>
              </a:rPr>
              <a:t>, </a:t>
            </a:r>
            <a:r>
              <a:rPr lang="en-US" altLang="en-US" dirty="0" err="1">
                <a:solidFill>
                  <a:srgbClr val="000000"/>
                </a:solidFill>
                <a:latin typeface="Open Sans"/>
              </a:rPr>
              <a:t>trình</a:t>
            </a:r>
            <a:r>
              <a:rPr lang="en-US" altLang="en-US" dirty="0">
                <a:solidFill>
                  <a:srgbClr val="000000"/>
                </a:solidFill>
                <a:latin typeface="Open Sans"/>
              </a:rPr>
              <a:t> </a:t>
            </a:r>
            <a:r>
              <a:rPr lang="en-US" altLang="en-US" dirty="0" err="1">
                <a:solidFill>
                  <a:srgbClr val="000000"/>
                </a:solidFill>
                <a:latin typeface="Open Sans"/>
              </a:rPr>
              <a:t>bày</a:t>
            </a:r>
            <a:r>
              <a:rPr lang="en-US" altLang="en-US" dirty="0">
                <a:solidFill>
                  <a:srgbClr val="000000"/>
                </a:solidFill>
                <a:latin typeface="Open Sans"/>
              </a:rPr>
              <a:t> </a:t>
            </a:r>
            <a:r>
              <a:rPr lang="en-US" altLang="en-US" dirty="0" err="1">
                <a:solidFill>
                  <a:srgbClr val="000000"/>
                </a:solidFill>
                <a:latin typeface="Open Sans"/>
              </a:rPr>
              <a:t>được</a:t>
            </a:r>
            <a:r>
              <a:rPr lang="en-US" altLang="en-US" dirty="0">
                <a:solidFill>
                  <a:srgbClr val="000000"/>
                </a:solidFill>
                <a:latin typeface="Open Sans"/>
              </a:rPr>
              <a:t> </a:t>
            </a:r>
            <a:r>
              <a:rPr lang="en-US" altLang="en-US" dirty="0" err="1">
                <a:solidFill>
                  <a:srgbClr val="000000"/>
                </a:solidFill>
                <a:latin typeface="Open Sans"/>
              </a:rPr>
              <a:t>giải</a:t>
            </a:r>
            <a:r>
              <a:rPr lang="en-US" altLang="en-US" dirty="0">
                <a:solidFill>
                  <a:srgbClr val="000000"/>
                </a:solidFill>
                <a:latin typeface="Open Sans"/>
              </a:rPr>
              <a:t> </a:t>
            </a:r>
            <a:r>
              <a:rPr lang="en-US" altLang="en-US" dirty="0" err="1">
                <a:solidFill>
                  <a:srgbClr val="000000"/>
                </a:solidFill>
                <a:latin typeface="Open Sans"/>
              </a:rPr>
              <a:t>pháp</a:t>
            </a:r>
            <a:r>
              <a:rPr lang="en-US" altLang="en-US" dirty="0">
                <a:solidFill>
                  <a:srgbClr val="000000"/>
                </a:solidFill>
                <a:latin typeface="Open Sans"/>
              </a:rPr>
              <a:t> </a:t>
            </a:r>
            <a:r>
              <a:rPr lang="en-US" altLang="en-US" dirty="0" err="1">
                <a:solidFill>
                  <a:srgbClr val="000000"/>
                </a:solidFill>
                <a:latin typeface="Open Sans"/>
              </a:rPr>
              <a:t>khả</a:t>
            </a:r>
            <a:r>
              <a:rPr lang="en-US" altLang="en-US" dirty="0">
                <a:solidFill>
                  <a:srgbClr val="000000"/>
                </a:solidFill>
                <a:latin typeface="Open Sans"/>
              </a:rPr>
              <a:t> </a:t>
            </a:r>
            <a:r>
              <a:rPr lang="en-US" altLang="en-US" dirty="0" err="1">
                <a:solidFill>
                  <a:srgbClr val="000000"/>
                </a:solidFill>
                <a:latin typeface="Open Sans"/>
              </a:rPr>
              <a:t>thi</a:t>
            </a:r>
            <a:r>
              <a:rPr lang="en-US" altLang="en-US" dirty="0">
                <a:solidFill>
                  <a:srgbClr val="000000"/>
                </a:solidFill>
                <a:latin typeface="Open Sans"/>
              </a:rPr>
              <a:t> </a:t>
            </a:r>
            <a:r>
              <a:rPr lang="en-US" altLang="en-US" dirty="0" err="1">
                <a:solidFill>
                  <a:srgbClr val="000000"/>
                </a:solidFill>
                <a:latin typeface="Open Sans"/>
              </a:rPr>
              <a:t>và</a:t>
            </a:r>
            <a:r>
              <a:rPr lang="en-US" altLang="en-US" dirty="0">
                <a:solidFill>
                  <a:srgbClr val="000000"/>
                </a:solidFill>
                <a:latin typeface="Open Sans"/>
              </a:rPr>
              <a:t> </a:t>
            </a:r>
            <a:r>
              <a:rPr lang="en-US" altLang="en-US" dirty="0" err="1">
                <a:solidFill>
                  <a:srgbClr val="000000"/>
                </a:solidFill>
                <a:latin typeface="Open Sans"/>
              </a:rPr>
              <a:t>có</a:t>
            </a:r>
            <a:r>
              <a:rPr lang="en-US" altLang="en-US" dirty="0">
                <a:solidFill>
                  <a:srgbClr val="000000"/>
                </a:solidFill>
                <a:latin typeface="Open Sans"/>
              </a:rPr>
              <a:t> </a:t>
            </a:r>
            <a:r>
              <a:rPr lang="en-US" altLang="en-US" dirty="0" err="1">
                <a:solidFill>
                  <a:srgbClr val="000000"/>
                </a:solidFill>
                <a:latin typeface="Open Sans"/>
              </a:rPr>
              <a:t>sức</a:t>
            </a:r>
            <a:r>
              <a:rPr lang="en-US" altLang="en-US" dirty="0">
                <a:solidFill>
                  <a:srgbClr val="000000"/>
                </a:solidFill>
                <a:latin typeface="Open Sans"/>
              </a:rPr>
              <a:t> </a:t>
            </a:r>
            <a:r>
              <a:rPr lang="en-US" altLang="en-US" dirty="0" err="1">
                <a:solidFill>
                  <a:srgbClr val="000000"/>
                </a:solidFill>
                <a:latin typeface="Open Sans"/>
              </a:rPr>
              <a:t>thuyết</a:t>
            </a:r>
            <a:r>
              <a:rPr lang="en-US" altLang="en-US" dirty="0">
                <a:solidFill>
                  <a:srgbClr val="000000"/>
                </a:solidFill>
                <a:latin typeface="Open Sans"/>
              </a:rPr>
              <a:t> </a:t>
            </a:r>
            <a:r>
              <a:rPr lang="en-US" altLang="en-US" dirty="0" err="1">
                <a:solidFill>
                  <a:srgbClr val="000000"/>
                </a:solidFill>
                <a:latin typeface="Open Sans"/>
              </a:rPr>
              <a:t>phục</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8 </a:t>
            </a:r>
            <a:r>
              <a:rPr lang="en-US" altLang="en-US" dirty="0" err="1">
                <a:solidFill>
                  <a:srgbClr val="000000"/>
                </a:solidFill>
                <a:latin typeface="Open Sans"/>
              </a:rPr>
              <a:t>tiếp</a:t>
            </a:r>
            <a:r>
              <a:rPr lang="en-US" altLang="en-US" dirty="0">
                <a:solidFill>
                  <a:srgbClr val="000000"/>
                </a:solidFill>
                <a:latin typeface="Open Sans"/>
              </a:rPr>
              <a:t> </a:t>
            </a:r>
            <a:r>
              <a:rPr lang="en-US" altLang="en-US" dirty="0" err="1">
                <a:solidFill>
                  <a:srgbClr val="000000"/>
                </a:solidFill>
                <a:latin typeface="Open Sans"/>
              </a:rPr>
              <a:t>tục</a:t>
            </a:r>
            <a:r>
              <a:rPr lang="en-US" altLang="en-US" dirty="0">
                <a:solidFill>
                  <a:srgbClr val="000000"/>
                </a:solidFill>
                <a:latin typeface="Open Sans"/>
              </a:rPr>
              <a:t> </a:t>
            </a:r>
            <a:r>
              <a:rPr lang="en-US" altLang="en-US" dirty="0" err="1">
                <a:solidFill>
                  <a:srgbClr val="000000"/>
                </a:solidFill>
                <a:latin typeface="Open Sans"/>
              </a:rPr>
              <a:t>rèn</a:t>
            </a:r>
            <a:r>
              <a:rPr lang="en-US" altLang="en-US" dirty="0">
                <a:solidFill>
                  <a:srgbClr val="000000"/>
                </a:solidFill>
                <a:latin typeface="Open Sans"/>
              </a:rPr>
              <a:t> </a:t>
            </a:r>
            <a:r>
              <a:rPr lang="en-US" altLang="en-US" dirty="0" err="1">
                <a:solidFill>
                  <a:srgbClr val="000000"/>
                </a:solidFill>
                <a:latin typeface="Open Sans"/>
              </a:rPr>
              <a:t>luyện</a:t>
            </a:r>
            <a:r>
              <a:rPr lang="en-US" altLang="en-US" dirty="0">
                <a:solidFill>
                  <a:srgbClr val="000000"/>
                </a:solidFill>
                <a:latin typeface="Open Sans"/>
              </a:rPr>
              <a:t> </a:t>
            </a:r>
            <a:r>
              <a:rPr lang="en-US" altLang="en-US" dirty="0" err="1">
                <a:solidFill>
                  <a:srgbClr val="000000"/>
                </a:solidFill>
                <a:latin typeface="Open Sans"/>
              </a:rPr>
              <a:t>cách</a:t>
            </a:r>
            <a:r>
              <a:rPr lang="en-US" altLang="en-US" dirty="0">
                <a:solidFill>
                  <a:srgbClr val="000000"/>
                </a:solidFill>
                <a:latin typeface="Open Sans"/>
              </a:rPr>
              <a:t> </a:t>
            </a:r>
            <a:r>
              <a:rPr lang="en-US" altLang="en-US" dirty="0" err="1">
                <a:solidFill>
                  <a:srgbClr val="000000"/>
                </a:solidFill>
                <a:latin typeface="Open Sans"/>
              </a:rPr>
              <a:t>viết</a:t>
            </a:r>
            <a:r>
              <a:rPr lang="en-US" altLang="en-US" dirty="0">
                <a:solidFill>
                  <a:srgbClr val="000000"/>
                </a:solidFill>
                <a:latin typeface="Open Sans"/>
              </a:rPr>
              <a:t> </a:t>
            </a:r>
            <a:r>
              <a:rPr lang="en-US" altLang="en-US" dirty="0" err="1">
                <a:solidFill>
                  <a:srgbClr val="000000"/>
                </a:solidFill>
                <a:latin typeface="Open Sans"/>
              </a:rPr>
              <a:t>kiểu</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a:t>
            </a:r>
            <a:r>
              <a:rPr lang="en-US" altLang="en-US" dirty="0" err="1">
                <a:solidFill>
                  <a:srgbClr val="000000"/>
                </a:solidFill>
                <a:latin typeface="Open Sans"/>
              </a:rPr>
              <a:t>nghị</a:t>
            </a:r>
            <a:r>
              <a:rPr lang="en-US" altLang="en-US" dirty="0">
                <a:solidFill>
                  <a:srgbClr val="000000"/>
                </a:solidFill>
                <a:latin typeface="Open Sans"/>
              </a:rPr>
              <a:t> </a:t>
            </a:r>
            <a:r>
              <a:rPr lang="en-US" altLang="en-US" dirty="0" err="1">
                <a:solidFill>
                  <a:srgbClr val="000000"/>
                </a:solidFill>
                <a:latin typeface="Open Sans"/>
              </a:rPr>
              <a:t>luận</a:t>
            </a:r>
            <a:r>
              <a:rPr lang="en-US" altLang="en-US" dirty="0">
                <a:solidFill>
                  <a:srgbClr val="000000"/>
                </a:solidFill>
                <a:latin typeface="Open Sans"/>
              </a:rPr>
              <a:t> </a:t>
            </a:r>
            <a:r>
              <a:rPr lang="en-US" altLang="en-US" dirty="0" err="1">
                <a:solidFill>
                  <a:srgbClr val="000000"/>
                </a:solidFill>
                <a:latin typeface="Open Sans"/>
              </a:rPr>
              <a:t>này</a:t>
            </a:r>
            <a:r>
              <a:rPr lang="en-US" altLang="en-US" dirty="0">
                <a:solidFill>
                  <a:srgbClr val="000000"/>
                </a:solidFill>
                <a:latin typeface="Open Sans"/>
              </a:rPr>
              <a:t>. </a:t>
            </a:r>
            <a:r>
              <a:rPr lang="en-US" altLang="en-US" dirty="0" err="1">
                <a:solidFill>
                  <a:srgbClr val="000000"/>
                </a:solidFill>
                <a:latin typeface="Open Sans"/>
              </a:rPr>
              <a:t>Vấn</a:t>
            </a:r>
            <a:r>
              <a:rPr lang="en-US" altLang="en-US" dirty="0">
                <a:solidFill>
                  <a:srgbClr val="000000"/>
                </a:solidFill>
                <a:latin typeface="Open Sans"/>
              </a:rPr>
              <a:t> </a:t>
            </a:r>
            <a:r>
              <a:rPr lang="en-US" altLang="en-US" dirty="0" err="1">
                <a:solidFill>
                  <a:srgbClr val="000000"/>
                </a:solidFill>
                <a:latin typeface="Open Sans"/>
              </a:rPr>
              <a:t>đề</a:t>
            </a:r>
            <a:r>
              <a:rPr lang="en-US" altLang="en-US" dirty="0">
                <a:solidFill>
                  <a:srgbClr val="000000"/>
                </a:solidFill>
                <a:latin typeface="Open Sans"/>
              </a:rPr>
              <a:t> </a:t>
            </a:r>
            <a:r>
              <a:rPr lang="en-US" altLang="en-US" dirty="0" err="1">
                <a:solidFill>
                  <a:srgbClr val="000000"/>
                </a:solidFill>
                <a:latin typeface="Open Sans"/>
              </a:rPr>
              <a:t>cần</a:t>
            </a:r>
            <a:r>
              <a:rPr lang="en-US" altLang="en-US" dirty="0">
                <a:solidFill>
                  <a:srgbClr val="000000"/>
                </a:solidFill>
                <a:latin typeface="Open Sans"/>
              </a:rPr>
              <a:t> </a:t>
            </a:r>
            <a:r>
              <a:rPr lang="en-US" altLang="en-US" dirty="0" err="1">
                <a:solidFill>
                  <a:srgbClr val="000000"/>
                </a:solidFill>
                <a:latin typeface="Open Sans"/>
              </a:rPr>
              <a:t>gải</a:t>
            </a:r>
            <a:r>
              <a:rPr lang="en-US" altLang="en-US" dirty="0">
                <a:solidFill>
                  <a:srgbClr val="000000"/>
                </a:solidFill>
                <a:latin typeface="Open Sans"/>
              </a:rPr>
              <a:t> </a:t>
            </a:r>
            <a:r>
              <a:rPr lang="en-US" altLang="en-US" dirty="0" err="1">
                <a:solidFill>
                  <a:srgbClr val="000000"/>
                </a:solidFill>
                <a:latin typeface="Open Sans"/>
              </a:rPr>
              <a:t>quyết</a:t>
            </a:r>
            <a:r>
              <a:rPr lang="en-US" altLang="en-US" dirty="0">
                <a:solidFill>
                  <a:srgbClr val="000000"/>
                </a:solidFill>
                <a:latin typeface="Open Sans"/>
              </a:rPr>
              <a:t> ở </a:t>
            </a:r>
            <a:r>
              <a:rPr lang="en-US" altLang="en-US" dirty="0" err="1">
                <a:solidFill>
                  <a:srgbClr val="000000"/>
                </a:solidFill>
                <a:latin typeface="Open Sans"/>
              </a:rPr>
              <a:t>đây</a:t>
            </a:r>
            <a:r>
              <a:rPr lang="en-US" altLang="en-US" dirty="0">
                <a:solidFill>
                  <a:srgbClr val="000000"/>
                </a:solidFill>
                <a:latin typeface="Open Sans"/>
              </a:rPr>
              <a:t> </a:t>
            </a:r>
            <a:r>
              <a:rPr lang="en-US" altLang="en-US" dirty="0" err="1">
                <a:solidFill>
                  <a:srgbClr val="000000"/>
                </a:solidFill>
                <a:latin typeface="Open Sans"/>
              </a:rPr>
              <a:t>là</a:t>
            </a:r>
            <a:r>
              <a:rPr lang="en-US" altLang="en-US" dirty="0">
                <a:solidFill>
                  <a:srgbClr val="000000"/>
                </a:solidFill>
                <a:latin typeface="Open Sans"/>
              </a:rPr>
              <a:t>: </a:t>
            </a:r>
            <a:r>
              <a:rPr lang="en-US" altLang="en-US" dirty="0" err="1">
                <a:solidFill>
                  <a:srgbClr val="000000"/>
                </a:solidFill>
                <a:latin typeface="Open Sans"/>
              </a:rPr>
              <a:t>Làm</a:t>
            </a:r>
            <a:r>
              <a:rPr lang="en-US" altLang="en-US" dirty="0">
                <a:solidFill>
                  <a:srgbClr val="000000"/>
                </a:solidFill>
                <a:latin typeface="Open Sans"/>
              </a:rPr>
              <a:t> </a:t>
            </a:r>
            <a:r>
              <a:rPr lang="en-US" altLang="en-US" dirty="0" err="1">
                <a:solidFill>
                  <a:srgbClr val="000000"/>
                </a:solidFill>
                <a:latin typeface="Open Sans"/>
              </a:rPr>
              <a:t>thế</a:t>
            </a:r>
            <a:r>
              <a:rPr lang="en-US" altLang="en-US" dirty="0">
                <a:solidFill>
                  <a:srgbClr val="000000"/>
                </a:solidFill>
                <a:latin typeface="Open Sans"/>
              </a:rPr>
              <a:t> </a:t>
            </a:r>
            <a:r>
              <a:rPr lang="en-US" altLang="en-US" dirty="0" err="1">
                <a:solidFill>
                  <a:srgbClr val="000000"/>
                </a:solidFill>
                <a:latin typeface="Open Sans"/>
              </a:rPr>
              <a:t>nào</a:t>
            </a:r>
            <a:r>
              <a:rPr lang="en-US" altLang="en-US" dirty="0">
                <a:solidFill>
                  <a:srgbClr val="000000"/>
                </a:solidFill>
                <a:latin typeface="Open Sans"/>
              </a:rPr>
              <a:t> </a:t>
            </a:r>
            <a:r>
              <a:rPr lang="en-US" altLang="en-US" dirty="0" err="1">
                <a:solidFill>
                  <a:srgbClr val="000000"/>
                </a:solidFill>
                <a:latin typeface="Open Sans"/>
              </a:rPr>
              <a:t>để</a:t>
            </a:r>
            <a:r>
              <a:rPr lang="en-US" altLang="en-US" dirty="0">
                <a:solidFill>
                  <a:srgbClr val="000000"/>
                </a:solidFill>
                <a:latin typeface="Open Sans"/>
              </a:rPr>
              <a:t> </a:t>
            </a:r>
            <a:r>
              <a:rPr lang="en-US" altLang="en-US" dirty="0" err="1">
                <a:solidFill>
                  <a:srgbClr val="000000"/>
                </a:solidFill>
                <a:latin typeface="Open Sans"/>
              </a:rPr>
              <a:t>giữ</a:t>
            </a:r>
            <a:r>
              <a:rPr lang="en-US" altLang="en-US" dirty="0">
                <a:solidFill>
                  <a:srgbClr val="000000"/>
                </a:solidFill>
                <a:latin typeface="Open Sans"/>
              </a:rPr>
              <a:t> </a:t>
            </a:r>
            <a:r>
              <a:rPr lang="en-US" altLang="en-US" dirty="0" err="1">
                <a:solidFill>
                  <a:srgbClr val="000000"/>
                </a:solidFill>
                <a:latin typeface="Open Sans"/>
              </a:rPr>
              <a:t>gìn</a:t>
            </a:r>
            <a:r>
              <a:rPr lang="en-US" altLang="en-US" dirty="0">
                <a:solidFill>
                  <a:srgbClr val="000000"/>
                </a:solidFill>
                <a:latin typeface="Open Sans"/>
              </a:rPr>
              <a:t>, </a:t>
            </a:r>
            <a:r>
              <a:rPr lang="en-US" altLang="en-US" dirty="0" err="1">
                <a:solidFill>
                  <a:srgbClr val="000000"/>
                </a:solidFill>
                <a:latin typeface="Open Sans"/>
              </a:rPr>
              <a:t>tuyên</a:t>
            </a:r>
            <a:r>
              <a:rPr lang="en-US" altLang="en-US" dirty="0">
                <a:solidFill>
                  <a:srgbClr val="000000"/>
                </a:solidFill>
                <a:latin typeface="Open Sans"/>
              </a:rPr>
              <a:t> </a:t>
            </a:r>
            <a:r>
              <a:rPr lang="en-US" altLang="en-US" dirty="0" err="1">
                <a:solidFill>
                  <a:srgbClr val="000000"/>
                </a:solidFill>
                <a:latin typeface="Open Sans"/>
              </a:rPr>
              <a:t>tuyền</a:t>
            </a:r>
            <a:r>
              <a:rPr lang="en-US" altLang="en-US" dirty="0">
                <a:solidFill>
                  <a:srgbClr val="000000"/>
                </a:solidFill>
                <a:latin typeface="Open Sans"/>
              </a:rPr>
              <a:t>, </a:t>
            </a:r>
            <a:r>
              <a:rPr lang="en-US" altLang="en-US" dirty="0" err="1">
                <a:solidFill>
                  <a:srgbClr val="000000"/>
                </a:solidFill>
                <a:latin typeface="Open Sans"/>
              </a:rPr>
              <a:t>quảng</a:t>
            </a:r>
            <a:r>
              <a:rPr lang="en-US" altLang="en-US" dirty="0">
                <a:solidFill>
                  <a:srgbClr val="000000"/>
                </a:solidFill>
                <a:latin typeface="Open Sans"/>
              </a:rPr>
              <a:t> </a:t>
            </a:r>
            <a:r>
              <a:rPr lang="en-US" altLang="en-US" dirty="0" err="1">
                <a:solidFill>
                  <a:srgbClr val="000000"/>
                </a:solidFill>
                <a:latin typeface="Open Sans"/>
              </a:rPr>
              <a:t>bá</a:t>
            </a:r>
            <a:r>
              <a:rPr lang="en-US" altLang="en-US" dirty="0">
                <a:solidFill>
                  <a:srgbClr val="000000"/>
                </a:solidFill>
                <a:latin typeface="Open Sans"/>
              </a:rPr>
              <a:t> </a:t>
            </a:r>
            <a:r>
              <a:rPr lang="en-US" altLang="en-US" dirty="0" err="1">
                <a:solidFill>
                  <a:srgbClr val="000000"/>
                </a:solidFill>
                <a:latin typeface="Open Sans"/>
              </a:rPr>
              <a:t>và</a:t>
            </a:r>
            <a:r>
              <a:rPr lang="en-US" altLang="en-US" dirty="0">
                <a:solidFill>
                  <a:srgbClr val="000000"/>
                </a:solidFill>
                <a:latin typeface="Open Sans"/>
              </a:rPr>
              <a:t> </a:t>
            </a:r>
            <a:r>
              <a:rPr lang="en-US" altLang="en-US" dirty="0" err="1">
                <a:solidFill>
                  <a:srgbClr val="000000"/>
                </a:solidFill>
                <a:latin typeface="Open Sans"/>
              </a:rPr>
              <a:t>phát</a:t>
            </a:r>
            <a:r>
              <a:rPr lang="en-US" altLang="en-US" dirty="0">
                <a:solidFill>
                  <a:srgbClr val="000000"/>
                </a:solidFill>
                <a:latin typeface="Open Sans"/>
              </a:rPr>
              <a:t> </a:t>
            </a:r>
            <a:r>
              <a:rPr lang="en-US" altLang="en-US" dirty="0" err="1">
                <a:solidFill>
                  <a:srgbClr val="000000"/>
                </a:solidFill>
                <a:latin typeface="Open Sans"/>
              </a:rPr>
              <a:t>huy</a:t>
            </a:r>
            <a:r>
              <a:rPr lang="en-US" altLang="en-US" dirty="0">
                <a:solidFill>
                  <a:srgbClr val="000000"/>
                </a:solidFill>
                <a:latin typeface="Open Sans"/>
              </a:rPr>
              <a:t> </a:t>
            </a:r>
            <a:r>
              <a:rPr lang="en-US" altLang="en-US" dirty="0" err="1">
                <a:solidFill>
                  <a:srgbClr val="000000"/>
                </a:solidFill>
                <a:latin typeface="Open Sans"/>
              </a:rPr>
              <a:t>giá</a:t>
            </a:r>
            <a:r>
              <a:rPr lang="en-US" altLang="en-US" dirty="0">
                <a:solidFill>
                  <a:srgbClr val="000000"/>
                </a:solidFill>
                <a:latin typeface="Open Sans"/>
              </a:rPr>
              <a:t> </a:t>
            </a:r>
            <a:r>
              <a:rPr lang="en-US" altLang="en-US" dirty="0" err="1">
                <a:solidFill>
                  <a:srgbClr val="000000"/>
                </a:solidFill>
                <a:latin typeface="Open Sans"/>
              </a:rPr>
              <a:t>trị</a:t>
            </a:r>
            <a:r>
              <a:rPr lang="en-US" altLang="en-US" dirty="0">
                <a:solidFill>
                  <a:srgbClr val="000000"/>
                </a:solidFill>
                <a:latin typeface="Open Sans"/>
              </a:rPr>
              <a:t> </a:t>
            </a:r>
            <a:r>
              <a:rPr lang="en-US" altLang="en-US" dirty="0" err="1">
                <a:solidFill>
                  <a:srgbClr val="000000"/>
                </a:solidFill>
                <a:latin typeface="Open Sans"/>
              </a:rPr>
              <a:t>của</a:t>
            </a:r>
            <a:r>
              <a:rPr lang="en-US" altLang="en-US" dirty="0">
                <a:solidFill>
                  <a:srgbClr val="000000"/>
                </a:solidFill>
                <a:latin typeface="Open Sans"/>
              </a:rPr>
              <a:t> </a:t>
            </a:r>
            <a:r>
              <a:rPr lang="en-US" altLang="en-US" dirty="0" err="1">
                <a:solidFill>
                  <a:srgbClr val="000000"/>
                </a:solidFill>
                <a:latin typeface="Open Sans"/>
              </a:rPr>
              <a:t>các</a:t>
            </a:r>
            <a:r>
              <a:rPr lang="en-US" altLang="en-US" dirty="0">
                <a:solidFill>
                  <a:srgbClr val="000000"/>
                </a:solidFill>
                <a:latin typeface="Open Sans"/>
              </a:rPr>
              <a:t> di </a:t>
            </a:r>
            <a:r>
              <a:rPr lang="en-US" altLang="en-US" dirty="0" err="1">
                <a:solidFill>
                  <a:srgbClr val="000000"/>
                </a:solidFill>
                <a:latin typeface="Open Sans"/>
              </a:rPr>
              <a:t>tích</a:t>
            </a:r>
            <a:r>
              <a:rPr lang="en-US" altLang="en-US" dirty="0">
                <a:solidFill>
                  <a:srgbClr val="000000"/>
                </a:solidFill>
                <a:latin typeface="Open Sans"/>
              </a:rPr>
              <a:t> </a:t>
            </a:r>
            <a:r>
              <a:rPr lang="en-US" altLang="en-US" dirty="0" err="1">
                <a:solidFill>
                  <a:srgbClr val="000000"/>
                </a:solidFill>
                <a:latin typeface="Open Sans"/>
              </a:rPr>
              <a:t>lịch</a:t>
            </a:r>
            <a:r>
              <a:rPr lang="en-US" altLang="en-US" dirty="0">
                <a:solidFill>
                  <a:srgbClr val="000000"/>
                </a:solidFill>
                <a:latin typeface="Open Sans"/>
              </a:rPr>
              <a:t> </a:t>
            </a:r>
            <a:r>
              <a:rPr lang="en-US" altLang="en-US" dirty="0" err="1">
                <a:solidFill>
                  <a:srgbClr val="000000"/>
                </a:solidFill>
                <a:latin typeface="Open Sans"/>
              </a:rPr>
              <a:t>sử</a:t>
            </a:r>
            <a:r>
              <a:rPr lang="en-US" altLang="en-US" dirty="0">
                <a:solidFill>
                  <a:srgbClr val="000000"/>
                </a:solidFill>
                <a:latin typeface="Open Sans"/>
              </a:rPr>
              <a:t> </a:t>
            </a:r>
            <a:r>
              <a:rPr lang="en-US" altLang="en-US" dirty="0" err="1">
                <a:solidFill>
                  <a:srgbClr val="000000"/>
                </a:solidFill>
                <a:latin typeface="Open Sans"/>
              </a:rPr>
              <a:t>và</a:t>
            </a:r>
            <a:r>
              <a:rPr lang="en-US" altLang="en-US" dirty="0">
                <a:solidFill>
                  <a:srgbClr val="000000"/>
                </a:solidFill>
                <a:latin typeface="Open Sans"/>
              </a:rPr>
              <a:t> </a:t>
            </a:r>
            <a:r>
              <a:rPr lang="en-US" altLang="en-US" dirty="0" err="1">
                <a:solidFill>
                  <a:srgbClr val="000000"/>
                </a:solidFill>
                <a:latin typeface="Open Sans"/>
              </a:rPr>
              <a:t>danh</a:t>
            </a:r>
            <a:r>
              <a:rPr lang="en-US" altLang="en-US" dirty="0">
                <a:solidFill>
                  <a:srgbClr val="000000"/>
                </a:solidFill>
                <a:latin typeface="Open Sans"/>
              </a:rPr>
              <a:t> </a:t>
            </a:r>
            <a:r>
              <a:rPr lang="en-US" altLang="en-US" dirty="0" err="1">
                <a:solidFill>
                  <a:srgbClr val="000000"/>
                </a:solidFill>
                <a:latin typeface="Open Sans"/>
              </a:rPr>
              <a:t>làm</a:t>
            </a:r>
            <a:r>
              <a:rPr lang="en-US" altLang="en-US" dirty="0">
                <a:solidFill>
                  <a:srgbClr val="000000"/>
                </a:solidFill>
                <a:latin typeface="Open Sans"/>
              </a:rPr>
              <a:t> </a:t>
            </a:r>
            <a:r>
              <a:rPr lang="en-US" altLang="en-US" dirty="0" err="1">
                <a:solidFill>
                  <a:srgbClr val="000000"/>
                </a:solidFill>
                <a:latin typeface="Open Sans"/>
              </a:rPr>
              <a:t>thắng</a:t>
            </a:r>
            <a:r>
              <a:rPr lang="en-US" altLang="en-US" dirty="0">
                <a:solidFill>
                  <a:srgbClr val="000000"/>
                </a:solidFill>
                <a:latin typeface="Open Sans"/>
              </a:rPr>
              <a:t> </a:t>
            </a:r>
            <a:r>
              <a:rPr lang="en-US" altLang="en-US" dirty="0" err="1">
                <a:solidFill>
                  <a:srgbClr val="000000"/>
                </a:solidFill>
                <a:latin typeface="Open Sans"/>
              </a:rPr>
              <a:t>cảnh</a:t>
            </a:r>
            <a:r>
              <a:rPr lang="en-US" altLang="en-US" dirty="0">
                <a:solidFill>
                  <a:srgbClr val="000000"/>
                </a:solidFill>
                <a:latin typeface="Open Sans"/>
              </a:rPr>
              <a:t> </a:t>
            </a:r>
            <a:r>
              <a:rPr lang="en-US" altLang="en-US" dirty="0" err="1">
                <a:solidFill>
                  <a:srgbClr val="000000"/>
                </a:solidFill>
                <a:latin typeface="Open Sans"/>
              </a:rPr>
              <a:t>một</a:t>
            </a:r>
            <a:r>
              <a:rPr lang="en-US" altLang="en-US" dirty="0">
                <a:solidFill>
                  <a:srgbClr val="000000"/>
                </a:solidFill>
                <a:latin typeface="Open Sans"/>
              </a:rPr>
              <a:t> </a:t>
            </a:r>
            <a:r>
              <a:rPr lang="en-US" altLang="en-US" dirty="0" err="1">
                <a:solidFill>
                  <a:srgbClr val="000000"/>
                </a:solidFill>
                <a:latin typeface="Open Sans"/>
              </a:rPr>
              <a:t>cách</a:t>
            </a:r>
            <a:r>
              <a:rPr lang="en-US" altLang="en-US" dirty="0">
                <a:solidFill>
                  <a:srgbClr val="000000"/>
                </a:solidFill>
                <a:latin typeface="Open Sans"/>
              </a:rPr>
              <a:t> </a:t>
            </a:r>
            <a:r>
              <a:rPr lang="en-US" altLang="en-US" dirty="0" err="1">
                <a:solidFill>
                  <a:srgbClr val="000000"/>
                </a:solidFill>
                <a:latin typeface="Open Sans"/>
              </a:rPr>
              <a:t>hiệu</a:t>
            </a:r>
            <a:r>
              <a:rPr lang="en-US" altLang="en-US" dirty="0">
                <a:solidFill>
                  <a:srgbClr val="000000"/>
                </a:solidFill>
                <a:latin typeface="Open Sans"/>
              </a:rPr>
              <a:t> </a:t>
            </a:r>
            <a:r>
              <a:rPr lang="en-US" altLang="en-US" dirty="0" err="1">
                <a:solidFill>
                  <a:srgbClr val="000000"/>
                </a:solidFill>
                <a:latin typeface="Open Sans"/>
              </a:rPr>
              <a:t>quả</a:t>
            </a:r>
            <a:r>
              <a:rPr lang="en-US" altLang="en-US" dirty="0">
                <a:solidFill>
                  <a:srgbClr val="000000"/>
                </a:solidFill>
                <a:latin typeface="Open Sans"/>
              </a:rPr>
              <a:t>? </a:t>
            </a:r>
            <a:r>
              <a:rPr lang="en-US" altLang="en-US" dirty="0" err="1">
                <a:solidFill>
                  <a:srgbClr val="000000"/>
                </a:solidFill>
                <a:latin typeface="Open Sans"/>
              </a:rPr>
              <a:t>Chúng</a:t>
            </a:r>
            <a:r>
              <a:rPr lang="en-US" altLang="en-US" dirty="0">
                <a:solidFill>
                  <a:srgbClr val="000000"/>
                </a:solidFill>
                <a:latin typeface="Open Sans"/>
              </a:rPr>
              <a:t> ta </a:t>
            </a:r>
            <a:r>
              <a:rPr lang="en-US" altLang="en-US" dirty="0" err="1">
                <a:solidFill>
                  <a:srgbClr val="000000"/>
                </a:solidFill>
                <a:latin typeface="Open Sans"/>
              </a:rPr>
              <a:t>cùng</a:t>
            </a:r>
            <a:r>
              <a:rPr lang="en-US" altLang="en-US" dirty="0">
                <a:solidFill>
                  <a:srgbClr val="000000"/>
                </a:solidFill>
                <a:latin typeface="Open Sans"/>
              </a:rPr>
              <a:t> </a:t>
            </a:r>
            <a:r>
              <a:rPr lang="en-US" altLang="en-US" dirty="0" err="1">
                <a:solidFill>
                  <a:srgbClr val="000000"/>
                </a:solidFill>
                <a:latin typeface="Open Sans"/>
              </a:rPr>
              <a:t>vào</a:t>
            </a:r>
            <a:r>
              <a:rPr lang="en-US" altLang="en-US" dirty="0">
                <a:solidFill>
                  <a:srgbClr val="000000"/>
                </a:solidFill>
                <a:latin typeface="Open Sans"/>
              </a:rPr>
              <a:t> </a:t>
            </a:r>
            <a:r>
              <a:rPr lang="en-US" altLang="en-US" dirty="0" err="1">
                <a:solidFill>
                  <a:srgbClr val="000000"/>
                </a:solidFill>
                <a:latin typeface="Open Sans"/>
              </a:rPr>
              <a:t>bài</a:t>
            </a:r>
            <a:r>
              <a:rPr lang="en-US" altLang="en-US" dirty="0">
                <a:solidFill>
                  <a:srgbClr val="000000"/>
                </a:solidFill>
                <a:latin typeface="Open Sans"/>
              </a:rPr>
              <a:t> </a:t>
            </a:r>
            <a:r>
              <a:rPr lang="en-US" altLang="en-US" dirty="0" err="1">
                <a:solidFill>
                  <a:srgbClr val="000000"/>
                </a:solidFill>
                <a:latin typeface="Open Sans"/>
              </a:rPr>
              <a:t>học</a:t>
            </a:r>
            <a:r>
              <a:rPr lang="en-US" altLang="en-US" dirty="0">
                <a:solidFill>
                  <a:srgbClr val="000000"/>
                </a:solidFill>
                <a:latin typeface="Open Sans"/>
              </a:rPr>
              <a:t> </a:t>
            </a:r>
            <a:r>
              <a:rPr lang="en-US" altLang="en-US" dirty="0" err="1">
                <a:solidFill>
                  <a:srgbClr val="000000"/>
                </a:solidFill>
                <a:latin typeface="Open Sans"/>
              </a:rPr>
              <a:t>luôn</a:t>
            </a:r>
            <a:r>
              <a:rPr lang="en-US" altLang="en-US" dirty="0">
                <a:solidFill>
                  <a:srgbClr val="000000"/>
                </a:solidFill>
                <a:latin typeface="Open Sans"/>
              </a:rPr>
              <a:t> </a:t>
            </a:r>
            <a:r>
              <a:rPr lang="en-US" altLang="en-US" dirty="0" err="1">
                <a:solidFill>
                  <a:srgbClr val="000000"/>
                </a:solidFill>
                <a:latin typeface="Open Sans"/>
              </a:rPr>
              <a:t>nhé</a:t>
            </a:r>
            <a:r>
              <a:rPr lang="en-US" altLang="en-US" dirty="0">
                <a:solidFill>
                  <a:srgbClr val="000000"/>
                </a:solidFill>
                <a:latin typeface="Open Sans"/>
              </a:rPr>
              <a:t>!</a:t>
            </a:r>
            <a:endParaRPr lang="en-US" altLang="en-US" sz="1100" dirty="0"/>
          </a:p>
        </p:txBody>
      </p:sp>
      <p:sp>
        <p:nvSpPr>
          <p:cNvPr id="4" name="Slide Number Placeholder 3"/>
          <p:cNvSpPr>
            <a:spLocks noGrp="1"/>
          </p:cNvSpPr>
          <p:nvPr>
            <p:ph type="sldNum" sz="quarter" idx="5"/>
          </p:nvPr>
        </p:nvSpPr>
        <p:spPr/>
        <p:txBody>
          <a:bodyPr/>
          <a:lstStyle/>
          <a:p>
            <a:fld id="{AC302F1D-DF2A-4C7B-B7E5-5BB91B25CE7A}" type="slidenum">
              <a:rPr lang="en-US" smtClean="0"/>
              <a:t>2</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20</a:t>
            </a:fld>
            <a:endParaRPr lang="en-US"/>
          </a:p>
        </p:txBody>
      </p:sp>
    </p:spTree>
    <p:extLst>
      <p:ext uri="{BB962C8B-B14F-4D97-AF65-F5344CB8AC3E}">
        <p14:creationId xmlns:p14="http://schemas.microsoft.com/office/powerpoint/2010/main" val="1051763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21</a:t>
            </a:fld>
            <a:endParaRPr lang="en-US"/>
          </a:p>
        </p:txBody>
      </p:sp>
    </p:spTree>
    <p:extLst>
      <p:ext uri="{BB962C8B-B14F-4D97-AF65-F5344CB8AC3E}">
        <p14:creationId xmlns:p14="http://schemas.microsoft.com/office/powerpoint/2010/main" val="433740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140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23</a:t>
            </a:fld>
            <a:endParaRPr lang="en-US"/>
          </a:p>
        </p:txBody>
      </p:sp>
    </p:spTree>
    <p:extLst>
      <p:ext uri="{BB962C8B-B14F-4D97-AF65-F5344CB8AC3E}">
        <p14:creationId xmlns:p14="http://schemas.microsoft.com/office/powerpoint/2010/main" val="336754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Cho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các</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luận</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điểm</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sau</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hay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viết</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câu</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văn</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bình</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luận</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phù</a:t>
            </a:r>
            <a:r>
              <a:rPr kumimoji="0" lang="en-US"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A70945"/>
                </a:solidFill>
                <a:effectLst/>
                <a:uLnTx/>
                <a:uFillTx/>
                <a:latin typeface="Times New Roman" panose="02020603050405020304" pitchFamily="18" charset="0"/>
                <a:cs typeface="Times New Roman" panose="02020603050405020304" pitchFamily="18" charset="0"/>
              </a:rPr>
              <a:t>hợp</a:t>
            </a:r>
            <a:endParaRPr kumimoji="0" lang="vi-VN"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Giao</a:t>
            </a:r>
            <a:r>
              <a:rPr lang="en-US" dirty="0"/>
              <a:t> </a:t>
            </a:r>
            <a:r>
              <a:rPr lang="en-US" dirty="0" err="1"/>
              <a:t>về</a:t>
            </a:r>
            <a:r>
              <a:rPr lang="en-US" baseline="0" dirty="0"/>
              <a:t> </a:t>
            </a:r>
            <a:r>
              <a:rPr lang="en-US" baseline="0" dirty="0" err="1"/>
              <a:t>nhà</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1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just" defTabSz="914400" rtl="0" eaLnBrk="1" fontAlgn="auto" latinLnBrk="0" hangingPunct="1">
              <a:lnSpc>
                <a:spcPct val="100000"/>
              </a:lnSpc>
              <a:spcBef>
                <a:spcPts val="0"/>
              </a:spcBef>
              <a:spcAft>
                <a:spcPts val="0"/>
              </a:spcAft>
              <a:buClrTx/>
              <a:buSzTx/>
              <a:buFontTx/>
              <a:buNone/>
              <a:tabLst/>
              <a:defRPr/>
            </a:pPr>
            <a:endParaRPr lang="vi-VN" sz="1200" dirty="0">
              <a:latin typeface="#9Slide04 Spectral Bold" panose="02020802060000000000"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41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295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just" defTabSz="914400" rtl="0" eaLnBrk="1" fontAlgn="auto" latinLnBrk="0" hangingPunct="1">
              <a:lnSpc>
                <a:spcPct val="100000"/>
              </a:lnSpc>
              <a:spcBef>
                <a:spcPts val="0"/>
              </a:spcBef>
              <a:spcAft>
                <a:spcPts val="0"/>
              </a:spcAft>
              <a:buClrTx/>
              <a:buSzTx/>
              <a:buFontTx/>
              <a:buNone/>
              <a:tabLst/>
              <a:defRPr/>
            </a:pPr>
            <a:endParaRPr lang="vi-VN" sz="1200" dirty="0">
              <a:latin typeface="#9Slide04 Spectral Bold" panose="02020802060000000000"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910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366851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112225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78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561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31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153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70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8277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076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82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98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32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39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alpha val="2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704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5">
              <a:alphaModFix amt="90000"/>
            </a:blip>
            <a:stretch>
              <a:fillRect/>
            </a:stretch>
          </a:blipFill>
        </p:spPr>
        <p:txBody>
          <a:bodyPr/>
          <a:lstStyle/>
          <a:p>
            <a:endParaRPr lang="en-US"/>
          </a:p>
        </p:txBody>
      </p:sp>
      <p:sp>
        <p:nvSpPr>
          <p:cNvPr id="6" name="Freeform 6"/>
          <p:cNvSpPr/>
          <p:nvPr/>
        </p:nvSpPr>
        <p:spPr>
          <a:xfrm>
            <a:off x="4096057" y="1885848"/>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6">
              <a:alphaModFix amt="56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003668" y="6928080"/>
            <a:ext cx="3736230" cy="3281089"/>
          </a:xfrm>
          <a:custGeom>
            <a:avLst/>
            <a:gdLst/>
            <a:ahLst/>
            <a:cxnLst/>
            <a:rect l="l" t="t" r="r" b="b"/>
            <a:pathLst>
              <a:path w="3736230" h="3281089">
                <a:moveTo>
                  <a:pt x="0" y="0"/>
                </a:moveTo>
                <a:lnTo>
                  <a:pt x="3736230" y="0"/>
                </a:lnTo>
                <a:lnTo>
                  <a:pt x="3736230" y="3281089"/>
                </a:lnTo>
                <a:lnTo>
                  <a:pt x="0" y="3281089"/>
                </a:lnTo>
                <a:lnTo>
                  <a:pt x="0" y="0"/>
                </a:lnTo>
                <a:close/>
              </a:path>
            </a:pathLst>
          </a:custGeom>
          <a:blipFill>
            <a:blip r:embed="rId12"/>
            <a:stretch>
              <a:fillRect/>
            </a:stretch>
          </a:blipFill>
        </p:spPr>
        <p:txBody>
          <a:bodyPr/>
          <a:lstStyle/>
          <a:p>
            <a:endParaRPr lang="en-US"/>
          </a:p>
        </p:txBody>
      </p:sp>
      <p:sp>
        <p:nvSpPr>
          <p:cNvPr id="14" name="Freeform 14"/>
          <p:cNvSpPr/>
          <p:nvPr/>
        </p:nvSpPr>
        <p:spPr>
          <a:xfrm>
            <a:off x="4739898" y="7230197"/>
            <a:ext cx="5640078" cy="3305067"/>
          </a:xfrm>
          <a:custGeom>
            <a:avLst/>
            <a:gdLst/>
            <a:ahLst/>
            <a:cxnLst/>
            <a:rect l="l" t="t" r="r" b="b"/>
            <a:pathLst>
              <a:path w="5640078" h="3305067">
                <a:moveTo>
                  <a:pt x="0" y="0"/>
                </a:moveTo>
                <a:lnTo>
                  <a:pt x="5640077" y="0"/>
                </a:lnTo>
                <a:lnTo>
                  <a:pt x="5640077" y="3305068"/>
                </a:lnTo>
                <a:lnTo>
                  <a:pt x="0" y="3305068"/>
                </a:lnTo>
                <a:lnTo>
                  <a:pt x="0" y="0"/>
                </a:lnTo>
                <a:close/>
              </a:path>
            </a:pathLst>
          </a:custGeom>
          <a:blipFill>
            <a:blip r:embed="rId13"/>
            <a:stretch>
              <a:fillRect t="-28123"/>
            </a:stretch>
          </a:blipFill>
        </p:spPr>
        <p:txBody>
          <a:bodyPr/>
          <a:lstStyle/>
          <a:p>
            <a:endParaRPr lang="en-US"/>
          </a:p>
        </p:txBody>
      </p:sp>
      <p:sp>
        <p:nvSpPr>
          <p:cNvPr id="15" name="Freeform 15"/>
          <p:cNvSpPr/>
          <p:nvPr/>
        </p:nvSpPr>
        <p:spPr>
          <a:xfrm>
            <a:off x="10570774" y="6631028"/>
            <a:ext cx="2262491" cy="3383163"/>
          </a:xfrm>
          <a:custGeom>
            <a:avLst/>
            <a:gdLst/>
            <a:ahLst/>
            <a:cxnLst/>
            <a:rect l="l" t="t" r="r" b="b"/>
            <a:pathLst>
              <a:path w="2262491" h="3383163">
                <a:moveTo>
                  <a:pt x="0" y="0"/>
                </a:moveTo>
                <a:lnTo>
                  <a:pt x="2262490" y="0"/>
                </a:lnTo>
                <a:lnTo>
                  <a:pt x="2262490" y="3383164"/>
                </a:lnTo>
                <a:lnTo>
                  <a:pt x="0" y="3383164"/>
                </a:lnTo>
                <a:lnTo>
                  <a:pt x="0" y="0"/>
                </a:lnTo>
                <a:close/>
              </a:path>
            </a:pathLst>
          </a:custGeom>
          <a:blipFill>
            <a:blip r:embed="rId14"/>
            <a:stretch>
              <a:fillRect/>
            </a:stretch>
          </a:blipFill>
        </p:spPr>
        <p:txBody>
          <a:bodyPr/>
          <a:lstStyle/>
          <a:p>
            <a:endParaRPr lang="en-US"/>
          </a:p>
        </p:txBody>
      </p:sp>
      <p:sp>
        <p:nvSpPr>
          <p:cNvPr id="16" name="TextBox 16"/>
          <p:cNvSpPr txBox="1"/>
          <p:nvPr/>
        </p:nvSpPr>
        <p:spPr>
          <a:xfrm>
            <a:off x="3585458" y="3208670"/>
            <a:ext cx="13407142" cy="1821653"/>
          </a:xfrm>
          <a:prstGeom prst="rect">
            <a:avLst/>
          </a:prstGeom>
        </p:spPr>
        <p:txBody>
          <a:bodyPr wrap="square" lIns="0" tIns="0" rIns="0" bIns="0" rtlCol="0" anchor="t">
            <a:spAutoFit/>
          </a:bodyPr>
          <a:lstStyle/>
          <a:p>
            <a:pPr algn="ctr">
              <a:lnSpc>
                <a:spcPts val="15113"/>
              </a:lnSpc>
            </a:pPr>
            <a:r>
              <a:rPr lang="en-US" sz="9600" spc="323" dirty="0" err="1">
                <a:solidFill>
                  <a:srgbClr val="002060"/>
                </a:solidFill>
                <a:latin typeface="#9Slide04 Maitree Bold" panose="00000800000000000000" pitchFamily="2" charset="-34"/>
                <a:ea typeface="Hina-Mincho"/>
                <a:cs typeface="#9Slide04 Maitree Bold" panose="00000800000000000000" pitchFamily="2" charset="-34"/>
                <a:sym typeface="Hina-Mincho"/>
              </a:rPr>
              <a:t>Bắc</a:t>
            </a:r>
            <a:r>
              <a:rPr lang="en-US" sz="9600" spc="323" dirty="0">
                <a:solidFill>
                  <a:srgbClr val="002060"/>
                </a:solidFill>
                <a:latin typeface="#9Slide04 Maitree Bold" panose="00000800000000000000" pitchFamily="2" charset="-34"/>
                <a:ea typeface="Hina-Mincho"/>
                <a:cs typeface="#9Slide04 Maitree Bold" panose="00000800000000000000" pitchFamily="2" charset="-34"/>
                <a:sym typeface="Hina-Mincho"/>
              </a:rPr>
              <a:t> – Trung - Nam</a:t>
            </a:r>
          </a:p>
        </p:txBody>
      </p:sp>
      <p:sp>
        <p:nvSpPr>
          <p:cNvPr id="17" name="TextBox 17"/>
          <p:cNvSpPr txBox="1"/>
          <p:nvPr/>
        </p:nvSpPr>
        <p:spPr>
          <a:xfrm>
            <a:off x="922433" y="2069809"/>
            <a:ext cx="17145000" cy="2879634"/>
          </a:xfrm>
          <a:prstGeom prst="rect">
            <a:avLst/>
          </a:prstGeom>
        </p:spPr>
        <p:txBody>
          <a:bodyPr wrap="square" lIns="0" tIns="0" rIns="0" bIns="0" rtlCol="0" anchor="t">
            <a:spAutoFit/>
          </a:bodyPr>
          <a:lstStyle/>
          <a:p>
            <a:pPr algn="l">
              <a:lnSpc>
                <a:spcPts val="17500"/>
              </a:lnSpc>
            </a:pPr>
            <a:r>
              <a:rPr lang="en-US" sz="31100" b="1" dirty="0" err="1">
                <a:solidFill>
                  <a:srgbClr val="FF0000"/>
                </a:solidFill>
                <a:latin typeface="#9Slide05 Agile Script Calligra" panose="03070402050302030203" pitchFamily="66" charset="0"/>
                <a:ea typeface="Slight"/>
                <a:cs typeface="Slight"/>
                <a:sym typeface="Slight"/>
              </a:rPr>
              <a:t>H</a:t>
            </a:r>
            <a:r>
              <a:rPr lang="en-US" sz="18000" b="1" dirty="0" err="1">
                <a:solidFill>
                  <a:srgbClr val="FF0000"/>
                </a:solidFill>
                <a:latin typeface="#9Slide05 Agile Script Calligra" panose="03070402050302030203" pitchFamily="66" charset="0"/>
                <a:ea typeface="Slight"/>
                <a:cs typeface="Slight"/>
                <a:sym typeface="Slight"/>
              </a:rPr>
              <a:t>ành</a:t>
            </a:r>
            <a:r>
              <a:rPr lang="en-US" sz="18000" b="1" dirty="0">
                <a:solidFill>
                  <a:srgbClr val="FF0000"/>
                </a:solidFill>
                <a:latin typeface="#9Slide05 Agile Script Calligra" panose="03070402050302030203" pitchFamily="66" charset="0"/>
                <a:ea typeface="Slight"/>
                <a:cs typeface="Slight"/>
                <a:sym typeface="Slight"/>
              </a:rPr>
              <a:t> </a:t>
            </a:r>
            <a:r>
              <a:rPr lang="en-US" sz="18000" b="1" dirty="0" err="1">
                <a:solidFill>
                  <a:srgbClr val="FF0000"/>
                </a:solidFill>
                <a:latin typeface="#9Slide05 Agile Script Calligra" panose="03070402050302030203" pitchFamily="66" charset="0"/>
                <a:ea typeface="Slight"/>
                <a:cs typeface="Slight"/>
                <a:sym typeface="Slight"/>
              </a:rPr>
              <a:t>trình</a:t>
            </a:r>
            <a:r>
              <a:rPr lang="en-US" sz="18000" b="1" dirty="0">
                <a:solidFill>
                  <a:srgbClr val="FF0000"/>
                </a:solidFill>
                <a:latin typeface="#9Slide05 Agile Script Calligra" panose="03070402050302030203" pitchFamily="66" charset="0"/>
                <a:ea typeface="Slight"/>
                <a:cs typeface="Slight"/>
                <a:sym typeface="Slight"/>
              </a:rPr>
              <a:t> di </a:t>
            </a:r>
            <a:r>
              <a:rPr lang="en-US" sz="18000" b="1" dirty="0" err="1">
                <a:solidFill>
                  <a:srgbClr val="FF0000"/>
                </a:solidFill>
                <a:latin typeface="#9Slide05 Agile Script Calligra" panose="03070402050302030203" pitchFamily="66" charset="0"/>
                <a:ea typeface="Slight"/>
                <a:cs typeface="Slight"/>
                <a:sym typeface="Slight"/>
              </a:rPr>
              <a:t>sản</a:t>
            </a:r>
            <a:endParaRPr lang="en-US" sz="18000" b="1" dirty="0">
              <a:solidFill>
                <a:srgbClr val="FF0000"/>
              </a:solidFill>
              <a:latin typeface="#9Slide05 Agile Script Calligra" panose="03070402050302030203" pitchFamily="66" charset="0"/>
              <a:ea typeface="Slight"/>
              <a:cs typeface="Slight"/>
              <a:sym typeface="Slight"/>
            </a:endParaRPr>
          </a:p>
        </p:txBody>
      </p:sp>
      <p:sp>
        <p:nvSpPr>
          <p:cNvPr id="18" name="Freeform 18"/>
          <p:cNvSpPr/>
          <p:nvPr/>
        </p:nvSpPr>
        <p:spPr>
          <a:xfrm>
            <a:off x="13140893" y="5991220"/>
            <a:ext cx="4521758" cy="4114800"/>
          </a:xfrm>
          <a:custGeom>
            <a:avLst/>
            <a:gdLst/>
            <a:ahLst/>
            <a:cxnLst/>
            <a:rect l="l" t="t" r="r" b="b"/>
            <a:pathLst>
              <a:path w="4521758" h="4114800">
                <a:moveTo>
                  <a:pt x="0" y="0"/>
                </a:moveTo>
                <a:lnTo>
                  <a:pt x="4521758" y="0"/>
                </a:lnTo>
                <a:lnTo>
                  <a:pt x="4521758" y="4114800"/>
                </a:lnTo>
                <a:lnTo>
                  <a:pt x="0" y="4114800"/>
                </a:lnTo>
                <a:lnTo>
                  <a:pt x="0" y="0"/>
                </a:lnTo>
                <a:close/>
              </a:path>
            </a:pathLst>
          </a:custGeom>
          <a:blipFill>
            <a:blip r:embed="rId15"/>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8" name="Rectangle 7"/>
          <p:cNvSpPr/>
          <p:nvPr/>
        </p:nvSpPr>
        <p:spPr>
          <a:xfrm>
            <a:off x="304800" y="2171700"/>
            <a:ext cx="17678400" cy="707886"/>
          </a:xfrm>
          <a:prstGeom prst="rect">
            <a:avLst/>
          </a:prstGeom>
        </p:spPr>
        <p:txBody>
          <a:bodyPr wrap="square">
            <a:spAutoFit/>
          </a:bodyPr>
          <a:lstStyle/>
          <a:p>
            <a:pPr algn="just"/>
            <a:r>
              <a:rPr lang="vi-VN" sz="4000" b="1" dirty="0">
                <a:solidFill>
                  <a:srgbClr val="000000"/>
                </a:solidFill>
                <a:latin typeface="+mj-lt"/>
              </a:rPr>
              <a:t>b</a:t>
            </a:r>
            <a:r>
              <a:rPr lang="en-US" sz="4000" b="1" dirty="0">
                <a:solidFill>
                  <a:srgbClr val="000000"/>
                </a:solidFill>
                <a:latin typeface="+mj-lt"/>
              </a:rPr>
              <a:t>.</a:t>
            </a:r>
            <a:r>
              <a:rPr lang="vi-VN" sz="4000" b="1" dirty="0">
                <a:solidFill>
                  <a:srgbClr val="000000"/>
                </a:solidFill>
                <a:latin typeface="+mj-lt"/>
              </a:rPr>
              <a:t> Tìm ý và lập dàn ý</a:t>
            </a:r>
            <a:endParaRPr lang="vi-VN" sz="4000" dirty="0">
              <a:solidFill>
                <a:srgbClr val="000000"/>
              </a:solidFill>
              <a:latin typeface="+mj-lt"/>
            </a:endParaRPr>
          </a:p>
        </p:txBody>
      </p:sp>
      <p:sp>
        <p:nvSpPr>
          <p:cNvPr id="9" name="Rectangle 8"/>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sp>
        <p:nvSpPr>
          <p:cNvPr id="2" name="Rectangle 1">
            <a:extLst>
              <a:ext uri="{FF2B5EF4-FFF2-40B4-BE49-F238E27FC236}">
                <a16:creationId xmlns:a16="http://schemas.microsoft.com/office/drawing/2014/main" id="{8884253A-20DA-9DDE-79CC-32665AD157AF}"/>
              </a:ext>
            </a:extLst>
          </p:cNvPr>
          <p:cNvSpPr/>
          <p:nvPr/>
        </p:nvSpPr>
        <p:spPr>
          <a:xfrm>
            <a:off x="838200" y="3314700"/>
            <a:ext cx="15087600" cy="5016758"/>
          </a:xfrm>
          <a:prstGeom prst="rect">
            <a:avLst/>
          </a:prstGeom>
        </p:spPr>
        <p:txBody>
          <a:bodyPr wrap="square">
            <a:spAutoFit/>
          </a:bodyPr>
          <a:lstStyle/>
          <a:p>
            <a:pPr algn="just"/>
            <a:r>
              <a:rPr lang="vi-VN" sz="4000" b="1" dirty="0">
                <a:solidFill>
                  <a:srgbClr val="000000"/>
                </a:solidFill>
                <a:latin typeface="+mj-lt"/>
              </a:rPr>
              <a:t>- Tìm ý: </a:t>
            </a:r>
            <a:r>
              <a:rPr lang="vi-VN" sz="4000" dirty="0">
                <a:solidFill>
                  <a:srgbClr val="000000"/>
                </a:solidFill>
                <a:latin typeface="+mj-lt"/>
              </a:rPr>
              <a:t>có thể đặt ra một số câu hỏi để tìm ý cho bài nghị luận</a:t>
            </a:r>
            <a:r>
              <a:rPr lang="en-US" sz="4000" dirty="0">
                <a:solidFill>
                  <a:srgbClr val="000000"/>
                </a:solidFill>
                <a:latin typeface="+mj-lt"/>
              </a:rPr>
              <a:t>:</a:t>
            </a:r>
          </a:p>
          <a:p>
            <a:pPr algn="just"/>
            <a:r>
              <a:rPr lang="vi-VN" sz="4000" dirty="0">
                <a:solidFill>
                  <a:srgbClr val="000000"/>
                </a:solidFill>
                <a:latin typeface="+mj-lt"/>
              </a:rPr>
              <a:t>+ Di sản đạng bị xuống cấp là một di tích lịch sử hay danh lam thắng cảnh? Di sản ấy ở đâu?</a:t>
            </a:r>
          </a:p>
          <a:p>
            <a:pPr algn="just"/>
            <a:r>
              <a:rPr lang="vi-VN" sz="4000" dirty="0">
                <a:solidFill>
                  <a:srgbClr val="000000"/>
                </a:solidFill>
                <a:latin typeface="+mj-lt"/>
              </a:rPr>
              <a:t>+ Di sản có gì đặc sắc và có giá trị như thế nào?</a:t>
            </a:r>
          </a:p>
          <a:p>
            <a:pPr algn="just"/>
            <a:r>
              <a:rPr lang="vi-VN" sz="4000" dirty="0">
                <a:solidFill>
                  <a:srgbClr val="000000"/>
                </a:solidFill>
                <a:latin typeface="+mj-lt"/>
              </a:rPr>
              <a:t>+ Hiện nay, di sản ấy đang bị xuống cấp như thế nào? Nguyên nhân bị xuống cấp là gì?</a:t>
            </a:r>
          </a:p>
          <a:p>
            <a:pPr algn="just"/>
            <a:r>
              <a:rPr lang="vi-VN" sz="4000" dirty="0">
                <a:solidFill>
                  <a:srgbClr val="000000"/>
                </a:solidFill>
                <a:latin typeface="+mj-lt"/>
              </a:rPr>
              <a:t>+ Em suy nghĩ gì về việc này? Cần phải làm gì để bảo vệ, giữ gìn những di sản đang bị xuống cấp?</a:t>
            </a:r>
          </a:p>
        </p:txBody>
      </p:sp>
      <p:sp>
        <p:nvSpPr>
          <p:cNvPr id="4" name="Freeform 4"/>
          <p:cNvSpPr/>
          <p:nvPr/>
        </p:nvSpPr>
        <p:spPr>
          <a:xfrm>
            <a:off x="15163800" y="5981700"/>
            <a:ext cx="2525458" cy="4114800"/>
          </a:xfrm>
          <a:custGeom>
            <a:avLst/>
            <a:gdLst/>
            <a:ahLst/>
            <a:cxnLst/>
            <a:rect l="l" t="t" r="r" b="b"/>
            <a:pathLst>
              <a:path w="2525458" h="4114800">
                <a:moveTo>
                  <a:pt x="0" y="0"/>
                </a:moveTo>
                <a:lnTo>
                  <a:pt x="2525459" y="0"/>
                </a:lnTo>
                <a:lnTo>
                  <a:pt x="2525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60979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48065975"/>
              </p:ext>
            </p:extLst>
          </p:nvPr>
        </p:nvGraphicFramePr>
        <p:xfrm>
          <a:off x="304800" y="1333500"/>
          <a:ext cx="8534400" cy="6248400"/>
        </p:xfrm>
        <a:graphic>
          <a:graphicData uri="http://schemas.openxmlformats.org/drawingml/2006/table">
            <a:tbl>
              <a:tblPr firstRow="1" bandRow="1">
                <a:tableStyleId>{5940675A-B579-460E-94D1-54222C63F5DA}</a:tableStyleId>
              </a:tblPr>
              <a:tblGrid>
                <a:gridCol w="2955636">
                  <a:extLst>
                    <a:ext uri="{9D8B030D-6E8A-4147-A177-3AD203B41FA5}">
                      <a16:colId xmlns:a16="http://schemas.microsoft.com/office/drawing/2014/main" val="49090596"/>
                    </a:ext>
                  </a:extLst>
                </a:gridCol>
                <a:gridCol w="5578764">
                  <a:extLst>
                    <a:ext uri="{9D8B030D-6E8A-4147-A177-3AD203B41FA5}">
                      <a16:colId xmlns:a16="http://schemas.microsoft.com/office/drawing/2014/main" val="2382259167"/>
                    </a:ext>
                  </a:extLst>
                </a:gridCol>
              </a:tblGrid>
              <a:tr h="62484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Di sản đạng bị xuống cấp là một di tích lịch sử hay danh lam thắng cảnh? Di sản ấy ở đâu?</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Di sản đang bị xuống cấp là một di tích lịch sử đồng thời cũng là một danh lam thắng cảnh nổi tiếng. Đó là Hồ Gươm – Hà Nội.</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03930094"/>
                  </a:ext>
                </a:extLst>
              </a:tr>
            </a:tbl>
          </a:graphicData>
        </a:graphic>
      </p:graphicFrame>
      <p:pic>
        <p:nvPicPr>
          <p:cNvPr id="2" name="Picture 1">
            <a:extLst>
              <a:ext uri="{FF2B5EF4-FFF2-40B4-BE49-F238E27FC236}">
                <a16:creationId xmlns:a16="http://schemas.microsoft.com/office/drawing/2014/main" id="{7A1DCBAF-452B-3C0E-AF3C-D059351C588E}"/>
              </a:ext>
            </a:extLst>
          </p:cNvPr>
          <p:cNvPicPr>
            <a:picLocks noChangeAspect="1"/>
          </p:cNvPicPr>
          <p:nvPr/>
        </p:nvPicPr>
        <p:blipFill>
          <a:blip r:embed="rId3"/>
          <a:stretch>
            <a:fillRect/>
          </a:stretch>
        </p:blipFill>
        <p:spPr>
          <a:xfrm>
            <a:off x="8991600" y="1333500"/>
            <a:ext cx="9095027" cy="6248400"/>
          </a:xfrm>
          <a:prstGeom prst="rect">
            <a:avLst/>
          </a:prstGeom>
        </p:spPr>
      </p:pic>
    </p:spTree>
    <p:extLst>
      <p:ext uri="{BB962C8B-B14F-4D97-AF65-F5344CB8AC3E}">
        <p14:creationId xmlns:p14="http://schemas.microsoft.com/office/powerpoint/2010/main" val="359112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96037248"/>
              </p:ext>
            </p:extLst>
          </p:nvPr>
        </p:nvGraphicFramePr>
        <p:xfrm>
          <a:off x="342900" y="876300"/>
          <a:ext cx="17602200" cy="801624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49090596"/>
                    </a:ext>
                  </a:extLst>
                </a:gridCol>
                <a:gridCol w="11506200">
                  <a:extLst>
                    <a:ext uri="{9D8B030D-6E8A-4147-A177-3AD203B41FA5}">
                      <a16:colId xmlns:a16="http://schemas.microsoft.com/office/drawing/2014/main" val="2382259167"/>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Di sản có gì đặc sắc và có giá trị như thế nào?</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Nước Hồ Gươm bốn mùa đều xanh. </a:t>
                      </a:r>
                      <a:endParaRPr lang="en-US" sz="4000" dirty="0">
                        <a:latin typeface="Times New Roman" panose="02020603050405020304" pitchFamily="18" charset="0"/>
                        <a:cs typeface="Times New Roman" panose="02020603050405020304" pitchFamily="18" charset="0"/>
                      </a:endParaRPr>
                    </a:p>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Có rùa quý sông trong hồ. Trong lòng hồ có hai đảo nổi: đảo Ngọc và đảo Rùa.</a:t>
                      </a:r>
                    </a:p>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Quần thể di tích và lối kiến trúc độc đáo đã tạo nên vẻ đẹp của Hồ Gươm: </a:t>
                      </a:r>
                      <a:endParaRPr lang="en-US" sz="4000" dirty="0">
                        <a:latin typeface="Times New Roman" panose="02020603050405020304" pitchFamily="18" charset="0"/>
                        <a:cs typeface="Times New Roman" panose="02020603050405020304" pitchFamily="18" charset="0"/>
                      </a:endParaRPr>
                    </a:p>
                    <a:p>
                      <a:pPr marL="0" lvl="0" indent="0" algn="just">
                        <a:buFontTx/>
                        <a:buNone/>
                      </a:pP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Tháp Bút, Đài Nghiên (do nhà nho Nguyễn Văn Siêu tu bổ, xây dựng). Tháp được xây bằng đá, đỉnh tháp hình ngọn bút l</a:t>
                      </a:r>
                      <a:r>
                        <a:rPr lang="en-US" sz="4000" dirty="0">
                          <a:latin typeface="Times New Roman" panose="02020603050405020304" pitchFamily="18" charset="0"/>
                          <a:cs typeface="Times New Roman" panose="02020603050405020304" pitchFamily="18" charset="0"/>
                        </a:rPr>
                        <a:t>ô</a:t>
                      </a:r>
                      <a:r>
                        <a:rPr lang="vi-VN" sz="4000" dirty="0">
                          <a:latin typeface="Times New Roman" panose="02020603050405020304" pitchFamily="18" charset="0"/>
                          <a:cs typeface="Times New Roman" panose="02020603050405020304" pitchFamily="18" charset="0"/>
                        </a:rPr>
                        <a:t>ng</a:t>
                      </a:r>
                      <a:r>
                        <a:rPr lang="en-US" sz="4000" dirty="0">
                          <a:latin typeface="Times New Roman" panose="02020603050405020304" pitchFamily="18" charset="0"/>
                          <a:cs typeface="Times New Roman" panose="02020603050405020304" pitchFamily="18" charset="0"/>
                        </a:rPr>
                        <a:t>.</a:t>
                      </a:r>
                    </a:p>
                    <a:p>
                      <a:pPr marL="0" lvl="0" indent="0" algn="just">
                        <a:buFontTx/>
                        <a:buNone/>
                      </a:pP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Cầu Thê Húc dẫn đến cổng đền Ngọc Sơn. Cầu làm bằng gỗ, sơn màu đỏ, cong cong như hình con tôm </a:t>
                      </a:r>
                      <a:endParaRPr lang="en-US" sz="4000" dirty="0">
                        <a:latin typeface="Times New Roman" panose="02020603050405020304" pitchFamily="18" charset="0"/>
                        <a:cs typeface="Times New Roman" panose="02020603050405020304" pitchFamily="18" charset="0"/>
                      </a:endParaRPr>
                    </a:p>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Đền Ngọc Sơn: xây trên Đảo Ngọc</a:t>
                      </a:r>
                      <a:endParaRPr lang="en-US" sz="4000" dirty="0">
                        <a:latin typeface="Times New Roman" panose="02020603050405020304" pitchFamily="18" charset="0"/>
                        <a:cs typeface="Times New Roman" panose="02020603050405020304" pitchFamily="18" charset="0"/>
                      </a:endParaRPr>
                    </a:p>
                    <a:p>
                      <a:pPr marL="0" lvl="0" indent="0" algn="just">
                        <a:buFontTx/>
                        <a:buNone/>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Tháp Rùa: xây trên Đảo Rùa giữa sóng nước lung linh với vẻ đẹp rêu phong cổ kính.</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09645763"/>
                  </a:ext>
                </a:extLst>
              </a:tr>
            </a:tbl>
          </a:graphicData>
        </a:graphic>
      </p:graphicFrame>
    </p:spTree>
    <p:extLst>
      <p:ext uri="{BB962C8B-B14F-4D97-AF65-F5344CB8AC3E}">
        <p14:creationId xmlns:p14="http://schemas.microsoft.com/office/powerpoint/2010/main" val="231714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78070919"/>
              </p:ext>
            </p:extLst>
          </p:nvPr>
        </p:nvGraphicFramePr>
        <p:xfrm>
          <a:off x="304800" y="419100"/>
          <a:ext cx="17602200" cy="505968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49090596"/>
                    </a:ext>
                  </a:extLst>
                </a:gridCol>
                <a:gridCol w="11506200">
                  <a:extLst>
                    <a:ext uri="{9D8B030D-6E8A-4147-A177-3AD203B41FA5}">
                      <a16:colId xmlns:a16="http://schemas.microsoft.com/office/drawing/2014/main" val="2382259167"/>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Hiện nay, di sản ấy đang bị xuống cấp như thế nào? Nguyên nhân bị xuống cấp là gì?</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Tình trạng mất vệ sinh, rác thải bừa bãi quanh khu vực bờ hồ lại tăng cao.</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6199433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Em suy nghĩ gì về việc này? Cần phải làm gì để bảo vệ, giữ gìn những di sản đang bị xuống cấp?</a:t>
                      </a:r>
                      <a:endParaRPr lang="vi-VN" sz="4000"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Đó là một thực trạng đáng buồn khiến cho hình ảnh về một Hồ Gươm- trái tim của thủ đô trở nên thật khác.</a:t>
                      </a:r>
                      <a:endParaRPr lang="en-US" sz="4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Vì vậy, muốn đảm bảo vệ sinh môi trường, tạo mỹ quan đô thị cần nâng cao ý thức của mỗi người dân.</a:t>
                      </a:r>
                      <a:endParaRPr lang="vi-VN" sz="40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08487826"/>
                  </a:ext>
                </a:extLst>
              </a:tr>
            </a:tbl>
          </a:graphicData>
        </a:graphic>
      </p:graphicFrame>
      <p:pic>
        <p:nvPicPr>
          <p:cNvPr id="2" name="Picture 1">
            <a:extLst>
              <a:ext uri="{FF2B5EF4-FFF2-40B4-BE49-F238E27FC236}">
                <a16:creationId xmlns:a16="http://schemas.microsoft.com/office/drawing/2014/main" id="{EC39A666-36F4-C4B0-5A12-2C668A3985F3}"/>
              </a:ext>
            </a:extLst>
          </p:cNvPr>
          <p:cNvPicPr>
            <a:picLocks noChangeAspect="1"/>
          </p:cNvPicPr>
          <p:nvPr/>
        </p:nvPicPr>
        <p:blipFill>
          <a:blip r:embed="rId3"/>
          <a:stretch>
            <a:fillRect/>
          </a:stretch>
        </p:blipFill>
        <p:spPr>
          <a:xfrm>
            <a:off x="337457" y="5981700"/>
            <a:ext cx="5076825" cy="3810000"/>
          </a:xfrm>
          <a:prstGeom prst="rect">
            <a:avLst/>
          </a:prstGeom>
        </p:spPr>
      </p:pic>
      <p:pic>
        <p:nvPicPr>
          <p:cNvPr id="4" name="Picture 3">
            <a:extLst>
              <a:ext uri="{FF2B5EF4-FFF2-40B4-BE49-F238E27FC236}">
                <a16:creationId xmlns:a16="http://schemas.microsoft.com/office/drawing/2014/main" id="{C824EF80-2E66-7885-7979-5D63DF9A3FF5}"/>
              </a:ext>
            </a:extLst>
          </p:cNvPr>
          <p:cNvPicPr>
            <a:picLocks noChangeAspect="1"/>
          </p:cNvPicPr>
          <p:nvPr/>
        </p:nvPicPr>
        <p:blipFill>
          <a:blip r:embed="rId4"/>
          <a:stretch>
            <a:fillRect/>
          </a:stretch>
        </p:blipFill>
        <p:spPr>
          <a:xfrm>
            <a:off x="5791200" y="5981700"/>
            <a:ext cx="5486400" cy="3810000"/>
          </a:xfrm>
          <a:prstGeom prst="rect">
            <a:avLst/>
          </a:prstGeom>
        </p:spPr>
      </p:pic>
      <p:pic>
        <p:nvPicPr>
          <p:cNvPr id="5" name="Picture 4">
            <a:extLst>
              <a:ext uri="{FF2B5EF4-FFF2-40B4-BE49-F238E27FC236}">
                <a16:creationId xmlns:a16="http://schemas.microsoft.com/office/drawing/2014/main" id="{ACF3F6F1-AC21-CABB-D945-F42989B3F991}"/>
              </a:ext>
            </a:extLst>
          </p:cNvPr>
          <p:cNvPicPr>
            <a:picLocks noChangeAspect="1"/>
          </p:cNvPicPr>
          <p:nvPr/>
        </p:nvPicPr>
        <p:blipFill>
          <a:blip r:embed="rId5"/>
          <a:stretch>
            <a:fillRect/>
          </a:stretch>
        </p:blipFill>
        <p:spPr>
          <a:xfrm>
            <a:off x="11654518" y="5987143"/>
            <a:ext cx="6252482" cy="3804557"/>
          </a:xfrm>
          <a:prstGeom prst="rect">
            <a:avLst/>
          </a:prstGeom>
        </p:spPr>
      </p:pic>
    </p:spTree>
    <p:extLst>
      <p:ext uri="{BB962C8B-B14F-4D97-AF65-F5344CB8AC3E}">
        <p14:creationId xmlns:p14="http://schemas.microsoft.com/office/powerpoint/2010/main" val="386535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71368688"/>
              </p:ext>
            </p:extLst>
          </p:nvPr>
        </p:nvGraphicFramePr>
        <p:xfrm>
          <a:off x="838200" y="2247900"/>
          <a:ext cx="16992600" cy="6335759"/>
        </p:xfrm>
        <a:graphic>
          <a:graphicData uri="http://schemas.openxmlformats.org/drawingml/2006/table">
            <a:tbl>
              <a:tblPr>
                <a:tableStyleId>{5940675A-B579-460E-94D1-54222C63F5DA}</a:tableStyleId>
              </a:tblPr>
              <a:tblGrid>
                <a:gridCol w="1295400">
                  <a:extLst>
                    <a:ext uri="{9D8B030D-6E8A-4147-A177-3AD203B41FA5}">
                      <a16:colId xmlns:a16="http://schemas.microsoft.com/office/drawing/2014/main" val="666718946"/>
                    </a:ext>
                  </a:extLst>
                </a:gridCol>
                <a:gridCol w="15697200">
                  <a:extLst>
                    <a:ext uri="{9D8B030D-6E8A-4147-A177-3AD203B41FA5}">
                      <a16:colId xmlns:a16="http://schemas.microsoft.com/office/drawing/2014/main" val="449584190"/>
                    </a:ext>
                  </a:extLst>
                </a:gridCol>
              </a:tblGrid>
              <a:tr h="293349">
                <a:tc>
                  <a:txBody>
                    <a:bodyPr/>
                    <a:lstStyle/>
                    <a:p>
                      <a:pPr algn="ctr"/>
                      <a:r>
                        <a:rPr lang="en-US" sz="4000" b="1" dirty="0" err="1">
                          <a:effectLst/>
                          <a:latin typeface="Times New Roman" panose="02020603050405020304" pitchFamily="18" charset="0"/>
                          <a:cs typeface="Times New Roman" panose="02020603050405020304" pitchFamily="18" charset="0"/>
                        </a:rPr>
                        <a:t>Mở</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marL="0" indent="0" algn="jus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thiệu</a:t>
                      </a:r>
                      <a:r>
                        <a:rPr lang="en-US" sz="4000" dirty="0">
                          <a:effectLst/>
                          <a:latin typeface="Times New Roman" panose="02020603050405020304" pitchFamily="18" charset="0"/>
                          <a:cs typeface="Times New Roman" panose="02020603050405020304" pitchFamily="18" charset="0"/>
                        </a:rPr>
                        <a:t> …..</a:t>
                      </a:r>
                    </a:p>
                    <a:p>
                      <a:pPr marL="0" indent="0" algn="just">
                        <a:buFontTx/>
                        <a:buNone/>
                      </a:pPr>
                      <a:r>
                        <a:rPr lang="en-US" sz="4000" b="0" dirty="0">
                          <a:solidFill>
                            <a:prstClr val="black"/>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Đưa</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txBody>
                  <a:tcPr marL="41907" marR="41907" marT="20954" marB="20954">
                    <a:solidFill>
                      <a:schemeClr val="bg1"/>
                    </a:solidFill>
                  </a:tcPr>
                </a:tc>
                <a:extLst>
                  <a:ext uri="{0D108BD9-81ED-4DB2-BD59-A6C34878D82A}">
                    <a16:rowId xmlns:a16="http://schemas.microsoft.com/office/drawing/2014/main" val="3617190106"/>
                  </a:ext>
                </a:extLst>
              </a:tr>
              <a:tr h="3813543">
                <a:tc>
                  <a:txBody>
                    <a:bodyPr/>
                    <a:lstStyle/>
                    <a:p>
                      <a:pPr algn="ctr"/>
                      <a:r>
                        <a:rPr lang="en-US" sz="4000" b="1" dirty="0" err="1">
                          <a:effectLst/>
                          <a:latin typeface="Times New Roman" panose="02020603050405020304" pitchFamily="18" charset="0"/>
                          <a:cs typeface="Times New Roman" panose="02020603050405020304" pitchFamily="18" charset="0"/>
                        </a:rPr>
                        <a:t>Thân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algn="just"/>
                      <a:r>
                        <a:rPr lang="en-US" sz="4000" b="1" dirty="0" err="1">
                          <a:effectLst/>
                          <a:latin typeface="Times New Roman" panose="02020603050405020304" pitchFamily="18" charset="0"/>
                          <a:cs typeface="Times New Roman" panose="02020603050405020304" pitchFamily="18" charset="0"/>
                        </a:rPr>
                        <a:t>Lần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lượt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trình</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bày</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những</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khía</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cạnh</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của</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vấn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đề</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giải</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quyết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vấn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đề</a:t>
                      </a:r>
                      <a:r>
                        <a:rPr lang="en-US" sz="4000" b="1" baseline="0" dirty="0">
                          <a:effectLst/>
                          <a:latin typeface="Times New Roman" panose="02020603050405020304" pitchFamily="18" charset="0"/>
                          <a:cs typeface="Times New Roman" panose="02020603050405020304" pitchFamily="18" charset="0"/>
                        </a:rPr>
                        <a:t>)</a:t>
                      </a:r>
                    </a:p>
                    <a:p>
                      <a:pPr algn="just"/>
                      <a:r>
                        <a:rPr lang="vi-VN"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cs typeface="Times New Roman" panose="02020603050405020304" pitchFamily="18" charset="0"/>
                      </a:endParaRPr>
                    </a:p>
                    <a:p>
                      <a:pPr algn="just"/>
                      <a:r>
                        <a:rPr lang="en-US" sz="4000" dirty="0">
                          <a:solidFill>
                            <a:srgbClr val="000000"/>
                          </a:solidFill>
                          <a:effectLst/>
                          <a:latin typeface="Times New Roman" panose="02020603050405020304" pitchFamily="18" charset="0"/>
                          <a:cs typeface="Times New Roman" panose="02020603050405020304" pitchFamily="18" charset="0"/>
                        </a:rPr>
                        <a:t>-</a:t>
                      </a:r>
                    </a:p>
                    <a:p>
                      <a:pPr algn="just"/>
                      <a:r>
                        <a:rPr lang="en-US" sz="4000" dirty="0">
                          <a:solidFill>
                            <a:srgbClr val="000000"/>
                          </a:solidFill>
                          <a:effectLst/>
                          <a:latin typeface="Times New Roman" panose="02020603050405020304" pitchFamily="18" charset="0"/>
                          <a:cs typeface="Times New Roman" panose="02020603050405020304" pitchFamily="18" charset="0"/>
                        </a:rPr>
                        <a:t>-</a:t>
                      </a:r>
                    </a:p>
                    <a:p>
                      <a:pPr algn="just"/>
                      <a:r>
                        <a:rPr lang="en-US" sz="4000" dirty="0">
                          <a:solidFill>
                            <a:srgbClr val="000000"/>
                          </a:solidFill>
                          <a:effectLst/>
                          <a:latin typeface="Times New Roman" panose="02020603050405020304" pitchFamily="18" charset="0"/>
                          <a:cs typeface="Times New Roman" panose="02020603050405020304" pitchFamily="18" charset="0"/>
                        </a:rPr>
                        <a:t>-</a:t>
                      </a:r>
                    </a:p>
                    <a:p>
                      <a:pPr algn="just"/>
                      <a:r>
                        <a:rPr lang="en-US" sz="4000" dirty="0">
                          <a:solidFill>
                            <a:srgbClr val="000000"/>
                          </a:solidFill>
                          <a:effectLst/>
                          <a:latin typeface="Times New Roman" panose="02020603050405020304" pitchFamily="18" charset="0"/>
                          <a:cs typeface="Times New Roman" panose="02020603050405020304" pitchFamily="18" charset="0"/>
                        </a:rPr>
                        <a:t>-</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solidFill>
                      <a:schemeClr val="bg1"/>
                    </a:solidFill>
                  </a:tcPr>
                </a:tc>
                <a:extLst>
                  <a:ext uri="{0D108BD9-81ED-4DB2-BD59-A6C34878D82A}">
                    <a16:rowId xmlns:a16="http://schemas.microsoft.com/office/drawing/2014/main" val="1115320438"/>
                  </a:ext>
                </a:extLst>
              </a:tr>
              <a:tr h="419071">
                <a:tc>
                  <a:txBody>
                    <a:bodyPr/>
                    <a:lstStyle/>
                    <a:p>
                      <a:pPr algn="ctr"/>
                      <a:r>
                        <a:rPr lang="en-US" sz="4000" b="1" dirty="0" err="1">
                          <a:effectLst/>
                          <a:latin typeface="Times New Roman" panose="02020603050405020304" pitchFamily="18" charset="0"/>
                          <a:cs typeface="Times New Roman" panose="02020603050405020304" pitchFamily="18" charset="0"/>
                        </a:rPr>
                        <a:t>Kết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marL="0" indent="0" algn="jus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Kết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thúc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định</a:t>
                      </a:r>
                      <a:r>
                        <a:rPr lang="en-US" sz="4000" baseline="0" dirty="0">
                          <a:effectLst/>
                          <a:latin typeface="Times New Roman" panose="02020603050405020304" pitchFamily="18" charset="0"/>
                          <a:cs typeface="Times New Roman" panose="02020603050405020304" pitchFamily="18" charset="0"/>
                        </a:rPr>
                        <a:t> ….</a:t>
                      </a:r>
                    </a:p>
                    <a:p>
                      <a:pPr marL="0" indent="0" algn="just">
                        <a:buFontTx/>
                        <a:buNone/>
                      </a:pP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Nêu</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lên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p>
                  </a:txBody>
                  <a:tcPr marL="41907" marR="41907" marT="20954" marB="20954">
                    <a:solidFill>
                      <a:schemeClr val="bg1"/>
                    </a:solidFill>
                  </a:tcPr>
                </a:tc>
                <a:extLst>
                  <a:ext uri="{0D108BD9-81ED-4DB2-BD59-A6C34878D82A}">
                    <a16:rowId xmlns:a16="http://schemas.microsoft.com/office/drawing/2014/main" val="707567922"/>
                  </a:ext>
                </a:extLst>
              </a:tr>
            </a:tbl>
          </a:graphicData>
        </a:graphic>
      </p:graphicFrame>
      <p:sp>
        <p:nvSpPr>
          <p:cNvPr id="8" name="Rectangle 7"/>
          <p:cNvSpPr/>
          <p:nvPr/>
        </p:nvSpPr>
        <p:spPr>
          <a:xfrm>
            <a:off x="495300" y="571500"/>
            <a:ext cx="17678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300 </a:t>
            </a:r>
            <a:r>
              <a:rPr kumimoji="0" lang="en-US" sz="6600" b="1" i="0" u="none" strike="noStrike" kern="1200" cap="none" spc="0" normalizeH="0" baseline="0" noProof="0" dirty="0" err="1">
                <a:ln>
                  <a:noFill/>
                </a:ln>
                <a:solidFill>
                  <a:srgbClr val="FF0000"/>
                </a:solidFill>
                <a:effectLst/>
                <a:uLnTx/>
                <a:uFillTx/>
                <a:latin typeface="#9Slide04 Pridi SemiBold" panose="00000700000000000000" pitchFamily="2" charset="-34"/>
                <a:cs typeface="#9Slide04 Pridi SemiBold" panose="00000700000000000000" pitchFamily="2" charset="-34"/>
              </a:rPr>
              <a:t>giây</a:t>
            </a:r>
            <a:r>
              <a:rPr kumimoji="0" lang="en-US" sz="66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a:t>
            </a:r>
            <a:r>
              <a:rPr kumimoji="0" lang="en-US" sz="6600" b="1" i="0" u="none" strike="noStrike" kern="1200" cap="none" spc="0" normalizeH="0" noProof="0" dirty="0" err="1">
                <a:ln>
                  <a:noFill/>
                </a:ln>
                <a:solidFill>
                  <a:srgbClr val="FF0000"/>
                </a:solidFill>
                <a:effectLst/>
                <a:uLnTx/>
                <a:uFillTx/>
                <a:latin typeface="#9Slide04 Pridi SemiBold" panose="00000700000000000000" pitchFamily="2" charset="-34"/>
                <a:cs typeface="#9Slide04 Pridi SemiBold" panose="00000700000000000000" pitchFamily="2" charset="-34"/>
              </a:rPr>
              <a:t>xây</a:t>
            </a:r>
            <a:r>
              <a:rPr kumimoji="0" lang="en-US" sz="66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a:t>
            </a:r>
            <a:r>
              <a:rPr kumimoji="0" lang="en-US" sz="6600" b="1" i="0" u="none" strike="noStrike" kern="1200" cap="none" spc="0" normalizeH="0" noProof="0" dirty="0" err="1">
                <a:ln>
                  <a:noFill/>
                </a:ln>
                <a:solidFill>
                  <a:srgbClr val="FF0000"/>
                </a:solidFill>
                <a:effectLst/>
                <a:uLnTx/>
                <a:uFillTx/>
                <a:latin typeface="#9Slide04 Pridi SemiBold" panose="00000700000000000000" pitchFamily="2" charset="-34"/>
                <a:cs typeface="#9Slide04 Pridi SemiBold" panose="00000700000000000000" pitchFamily="2" charset="-34"/>
              </a:rPr>
              <a:t>dựng</a:t>
            </a:r>
            <a:r>
              <a:rPr kumimoji="0" lang="en-US" sz="66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a:t>
            </a:r>
            <a:r>
              <a:rPr kumimoji="0" lang="en-US" sz="6600" b="1" i="0" u="none" strike="noStrike" kern="1200" cap="none" spc="0" normalizeH="0" noProof="0" dirty="0" err="1">
                <a:ln>
                  <a:noFill/>
                </a:ln>
                <a:solidFill>
                  <a:srgbClr val="FF0000"/>
                </a:solidFill>
                <a:effectLst/>
                <a:uLnTx/>
                <a:uFillTx/>
                <a:latin typeface="#9Slide04 Pridi SemiBold" panose="00000700000000000000" pitchFamily="2" charset="-34"/>
                <a:cs typeface="#9Slide04 Pridi SemiBold" panose="00000700000000000000" pitchFamily="2" charset="-34"/>
              </a:rPr>
              <a:t>dàn</a:t>
            </a:r>
            <a:r>
              <a:rPr kumimoji="0" lang="en-US" sz="66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ý</a:t>
            </a:r>
            <a:endParaRPr kumimoji="0" lang="vi-VN" sz="6600" b="0" i="0" u="none" strike="noStrike" kern="1200" cap="none" spc="0" normalizeH="0" baseline="0" noProof="0" dirty="0">
              <a:ln>
                <a:noFill/>
              </a:ln>
              <a:solidFill>
                <a:srgbClr val="FF0000"/>
              </a:solidFill>
              <a:effectLst/>
              <a:uLnTx/>
              <a:uFillTx/>
              <a:latin typeface="#9Slide04 Pridi SemiBold" panose="00000700000000000000" pitchFamily="2" charset="-34"/>
              <a:cs typeface="#9Slide04 Pridi SemiBold" panose="00000700000000000000" pitchFamily="2" charset="-34"/>
            </a:endParaRPr>
          </a:p>
        </p:txBody>
      </p:sp>
      <p:pic>
        <p:nvPicPr>
          <p:cNvPr id="4" name="Picture 3">
            <a:extLst>
              <a:ext uri="{FF2B5EF4-FFF2-40B4-BE49-F238E27FC236}">
                <a16:creationId xmlns:a16="http://schemas.microsoft.com/office/drawing/2014/main" id="{0178C04A-E252-7C4E-5006-5AE0030C9A9D}"/>
              </a:ext>
            </a:extLst>
          </p:cNvPr>
          <p:cNvPicPr>
            <a:picLocks noChangeAspect="1"/>
          </p:cNvPicPr>
          <p:nvPr/>
        </p:nvPicPr>
        <p:blipFill>
          <a:blip r:embed="rId3"/>
          <a:stretch>
            <a:fillRect/>
          </a:stretch>
        </p:blipFill>
        <p:spPr>
          <a:xfrm>
            <a:off x="11811000" y="4851313"/>
            <a:ext cx="5240051" cy="7464691"/>
          </a:xfrm>
          <a:prstGeom prst="rect">
            <a:avLst/>
          </a:prstGeom>
        </p:spPr>
      </p:pic>
    </p:spTree>
    <p:extLst>
      <p:ext uri="{BB962C8B-B14F-4D97-AF65-F5344CB8AC3E}">
        <p14:creationId xmlns:p14="http://schemas.microsoft.com/office/powerpoint/2010/main" val="2686702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32370212"/>
              </p:ext>
            </p:extLst>
          </p:nvPr>
        </p:nvGraphicFramePr>
        <p:xfrm>
          <a:off x="838200" y="1714500"/>
          <a:ext cx="16992600" cy="8050524"/>
        </p:xfrm>
        <a:graphic>
          <a:graphicData uri="http://schemas.openxmlformats.org/drawingml/2006/table">
            <a:tbl>
              <a:tblPr>
                <a:tableStyleId>{5940675A-B579-460E-94D1-54222C63F5DA}</a:tableStyleId>
              </a:tblPr>
              <a:tblGrid>
                <a:gridCol w="1295400">
                  <a:extLst>
                    <a:ext uri="{9D8B030D-6E8A-4147-A177-3AD203B41FA5}">
                      <a16:colId xmlns:a16="http://schemas.microsoft.com/office/drawing/2014/main" val="666718946"/>
                    </a:ext>
                  </a:extLst>
                </a:gridCol>
                <a:gridCol w="15697200">
                  <a:extLst>
                    <a:ext uri="{9D8B030D-6E8A-4147-A177-3AD203B41FA5}">
                      <a16:colId xmlns:a16="http://schemas.microsoft.com/office/drawing/2014/main" val="449584190"/>
                    </a:ext>
                  </a:extLst>
                </a:gridCol>
              </a:tblGrid>
              <a:tr h="293349">
                <a:tc>
                  <a:txBody>
                    <a:bodyPr/>
                    <a:lstStyle/>
                    <a:p>
                      <a:pPr algn="ctr"/>
                      <a:r>
                        <a:rPr lang="en-US" sz="4000" b="1" dirty="0" err="1">
                          <a:effectLst/>
                          <a:latin typeface="Times New Roman" panose="02020603050405020304" pitchFamily="18" charset="0"/>
                          <a:cs typeface="Times New Roman" panose="02020603050405020304" pitchFamily="18" charset="0"/>
                        </a:rPr>
                        <a:t>Mở</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thiệu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sự</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xuống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cấp</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của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một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số</a:t>
                      </a:r>
                      <a:r>
                        <a:rPr lang="en-US" sz="4000" baseline="0" dirty="0">
                          <a:effectLst/>
                          <a:latin typeface="Times New Roman" panose="02020603050405020304" pitchFamily="18" charset="0"/>
                          <a:cs typeface="Times New Roman" panose="02020603050405020304" pitchFamily="18" charset="0"/>
                        </a:rPr>
                        <a:t> di </a:t>
                      </a:r>
                      <a:r>
                        <a:rPr lang="en-US" sz="4000" baseline="0" dirty="0" err="1">
                          <a:effectLst/>
                          <a:latin typeface="Times New Roman" panose="02020603050405020304" pitchFamily="18" charset="0"/>
                          <a:cs typeface="Times New Roman" panose="02020603050405020304" pitchFamily="18" charset="0"/>
                        </a:rPr>
                        <a:t>tích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lịch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sử</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danh</a:t>
                      </a:r>
                      <a:r>
                        <a:rPr lang="en-US" sz="4000" baseline="0" dirty="0">
                          <a:effectLst/>
                          <a:latin typeface="Times New Roman" panose="02020603050405020304" pitchFamily="18" charset="0"/>
                          <a:cs typeface="Times New Roman" panose="02020603050405020304" pitchFamily="18" charset="0"/>
                        </a:rPr>
                        <a:t> lam </a:t>
                      </a:r>
                      <a:r>
                        <a:rPr lang="en-US" sz="4000" baseline="0" dirty="0" err="1">
                          <a:effectLst/>
                          <a:latin typeface="Times New Roman" panose="02020603050405020304" pitchFamily="18" charset="0"/>
                          <a:cs typeface="Times New Roman" panose="02020603050405020304" pitchFamily="18" charset="0"/>
                        </a:rPr>
                        <a:t>thắng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cảnh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Đó</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là</a:t>
                      </a:r>
                      <a:r>
                        <a:rPr lang="en-US" sz="4000" baseline="0" dirty="0">
                          <a:effectLst/>
                          <a:latin typeface="Times New Roman" panose="02020603050405020304" pitchFamily="18" charset="0"/>
                          <a:cs typeface="Times New Roman" panose="02020603050405020304" pitchFamily="18" charset="0"/>
                        </a:rPr>
                        <a:t> di </a:t>
                      </a:r>
                      <a:r>
                        <a:rPr lang="en-US" sz="4000" baseline="0" dirty="0" err="1">
                          <a:effectLst/>
                          <a:latin typeface="Times New Roman" panose="02020603050405020304" pitchFamily="18" charset="0"/>
                          <a:cs typeface="Times New Roman" panose="02020603050405020304" pitchFamily="18" charset="0"/>
                        </a:rPr>
                        <a:t>sản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nào</a:t>
                      </a:r>
                      <a:r>
                        <a:rPr lang="en-US" sz="4000" baseline="0" dirty="0">
                          <a:effectLst/>
                          <a:latin typeface="Times New Roman" panose="02020603050405020304" pitchFamily="18" charset="0"/>
                          <a:cs typeface="Times New Roman" panose="02020603050405020304" pitchFamily="18" charset="0"/>
                        </a:rPr>
                        <a:t>? Ở </a:t>
                      </a:r>
                      <a:r>
                        <a:rPr lang="en-US" sz="4000" baseline="0" dirty="0" err="1">
                          <a:effectLst/>
                          <a:latin typeface="Times New Roman" panose="02020603050405020304" pitchFamily="18" charset="0"/>
                          <a:cs typeface="Times New Roman" panose="02020603050405020304" pitchFamily="18" charset="0"/>
                        </a:rPr>
                        <a:t>đâu</a:t>
                      </a:r>
                      <a:r>
                        <a:rPr lang="en-US" sz="4000" baseline="0" dirty="0">
                          <a:effectLst/>
                          <a:latin typeface="Times New Roman" panose="02020603050405020304" pitchFamily="18" charset="0"/>
                          <a:cs typeface="Times New Roman" panose="02020603050405020304" pitchFamily="18" charset="0"/>
                        </a:rPr>
                        <a:t>?…)</a:t>
                      </a:r>
                    </a:p>
                    <a:p>
                      <a:pPr algn="just" defTabSz="1371600">
                        <a:buFontTx/>
                        <a:buChar char="-"/>
                      </a:pP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Đưa</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kiến</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khái</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quát</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vấn</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đề</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000" b="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txBody>
                  <a:tcPr marL="41907" marR="41907" marT="20954" marB="20954">
                    <a:solidFill>
                      <a:schemeClr val="bg1"/>
                    </a:solidFill>
                  </a:tcPr>
                </a:tc>
                <a:extLst>
                  <a:ext uri="{0D108BD9-81ED-4DB2-BD59-A6C34878D82A}">
                    <a16:rowId xmlns:a16="http://schemas.microsoft.com/office/drawing/2014/main" val="3617190106"/>
                  </a:ext>
                </a:extLst>
              </a:tr>
              <a:tr h="3813543">
                <a:tc>
                  <a:txBody>
                    <a:bodyPr/>
                    <a:lstStyle/>
                    <a:p>
                      <a:pPr algn="ctr"/>
                      <a:r>
                        <a:rPr lang="en-US" sz="4000" b="1" dirty="0" err="1">
                          <a:effectLst/>
                          <a:latin typeface="Times New Roman" panose="02020603050405020304" pitchFamily="18" charset="0"/>
                          <a:cs typeface="Times New Roman" panose="02020603050405020304" pitchFamily="18" charset="0"/>
                        </a:rPr>
                        <a:t>Thân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algn="just"/>
                      <a:r>
                        <a:rPr lang="en-US" sz="4000" b="1" dirty="0" err="1">
                          <a:effectLst/>
                          <a:latin typeface="Times New Roman" panose="02020603050405020304" pitchFamily="18" charset="0"/>
                          <a:cs typeface="Times New Roman" panose="02020603050405020304" pitchFamily="18" charset="0"/>
                        </a:rPr>
                        <a:t>Lần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lượt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trình</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bày</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những</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khía</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cạnh</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của</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vấn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đề</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giải</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quyết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vấn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đề</a:t>
                      </a:r>
                      <a:r>
                        <a:rPr lang="en-US" sz="4000" b="1" baseline="0" dirty="0">
                          <a:effectLst/>
                          <a:latin typeface="Times New Roman" panose="02020603050405020304" pitchFamily="18" charset="0"/>
                          <a:cs typeface="Times New Roman" panose="02020603050405020304" pitchFamily="18" charset="0"/>
                        </a:rPr>
                        <a:t>)</a:t>
                      </a:r>
                    </a:p>
                    <a:p>
                      <a:pPr algn="just"/>
                      <a:r>
                        <a:rPr lang="vi-VN"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Những</a:t>
                      </a:r>
                      <a:r>
                        <a:rPr lang="en-US" sz="4000" baseline="0" dirty="0">
                          <a:effectLst/>
                          <a:latin typeface="Times New Roman" panose="02020603050405020304" pitchFamily="18" charset="0"/>
                          <a:cs typeface="Times New Roman" panose="02020603050405020304" pitchFamily="18" charset="0"/>
                        </a:rPr>
                        <a:t> ý </a:t>
                      </a:r>
                      <a:r>
                        <a:rPr lang="en-US" sz="4000" baseline="0" dirty="0" err="1">
                          <a:effectLst/>
                          <a:latin typeface="Times New Roman" panose="02020603050405020304" pitchFamily="18" charset="0"/>
                          <a:cs typeface="Times New Roman" panose="02020603050405020304" pitchFamily="18" charset="0"/>
                        </a:rPr>
                        <a:t>nghĩa</a:t>
                      </a:r>
                      <a:r>
                        <a:rPr lang="en-US" sz="4000" baseline="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giá trị của di sản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nơi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người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dân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đến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thăm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viếng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tổ</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chức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các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hoạt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động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tâm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linh</a:t>
                      </a:r>
                      <a:r>
                        <a:rPr lang="en-US" sz="4000" baseline="0" dirty="0">
                          <a:effectLst/>
                          <a:latin typeface="Times New Roman" panose="02020603050405020304" pitchFamily="18" charset="0"/>
                          <a:cs typeface="Times New Roman" panose="02020603050405020304" pitchFamily="18" charset="0"/>
                        </a:rPr>
                        <a:t>,…)</a:t>
                      </a:r>
                      <a:endParaRPr lang="vi-VN" sz="4000" dirty="0">
                        <a:effectLst/>
                        <a:latin typeface="Times New Roman" panose="02020603050405020304" pitchFamily="18" charset="0"/>
                        <a:cs typeface="Times New Roman" panose="02020603050405020304" pitchFamily="18" charset="0"/>
                      </a:endParaRPr>
                    </a:p>
                    <a:p>
                      <a:pPr marL="0" indent="0" algn="just">
                        <a:buFontTx/>
                        <a:buNone/>
                      </a:pPr>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Hiện trạng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biểu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hiện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cụ</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thể</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của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sự</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xuống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cấp</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nguyên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nhân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chủ</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quan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khách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quan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hậu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quả</a:t>
                      </a:r>
                      <a:r>
                        <a:rPr lang="en-US" sz="4000" baseline="0" dirty="0">
                          <a:effectLst/>
                          <a:latin typeface="Times New Roman" panose="02020603050405020304" pitchFamily="18" charset="0"/>
                          <a:cs typeface="Times New Roman" panose="02020603050405020304" pitchFamily="18" charset="0"/>
                        </a:rPr>
                        <a:t>…</a:t>
                      </a:r>
                    </a:p>
                    <a:p>
                      <a:pPr marL="0" indent="0" algn="just">
                        <a:buFontTx/>
                        <a:buNone/>
                      </a:pPr>
                      <a:r>
                        <a:rPr lang="vi-VN"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Nêu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suy</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nghĩ</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cảm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xúc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của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em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buồn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tiếc</a:t>
                      </a:r>
                      <a:r>
                        <a:rPr lang="en-US" sz="4000" baseline="0" dirty="0">
                          <a:effectLst/>
                          <a:latin typeface="Times New Roman" panose="02020603050405020304" pitchFamily="18" charset="0"/>
                          <a:cs typeface="Times New Roman" panose="02020603050405020304" pitchFamily="18" charset="0"/>
                        </a:rPr>
                        <a:t>…)</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Giải pháp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khắc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phục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người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dân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chính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quyền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địa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phương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bản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thân</a:t>
                      </a:r>
                      <a:r>
                        <a:rPr lang="en-US" sz="4000" baseline="0" dirty="0">
                          <a:effectLst/>
                          <a:latin typeface="Times New Roman" panose="02020603050405020304" pitchFamily="18" charset="0"/>
                          <a:cs typeface="Times New Roman" panose="02020603050405020304" pitchFamily="18" charset="0"/>
                        </a:rPr>
                        <a:t>…)</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solidFill>
                      <a:schemeClr val="bg1"/>
                    </a:solidFill>
                  </a:tcPr>
                </a:tc>
                <a:extLst>
                  <a:ext uri="{0D108BD9-81ED-4DB2-BD59-A6C34878D82A}">
                    <a16:rowId xmlns:a16="http://schemas.microsoft.com/office/drawing/2014/main" val="1115320438"/>
                  </a:ext>
                </a:extLst>
              </a:tr>
              <a:tr h="419071">
                <a:tc>
                  <a:txBody>
                    <a:bodyPr/>
                    <a:lstStyle/>
                    <a:p>
                      <a:pPr algn="ctr"/>
                      <a:r>
                        <a:rPr lang="en-US" sz="4000" b="1" dirty="0" err="1">
                          <a:effectLst/>
                          <a:latin typeface="Times New Roman" panose="02020603050405020304" pitchFamily="18" charset="0"/>
                          <a:cs typeface="Times New Roman" panose="02020603050405020304" pitchFamily="18" charset="0"/>
                        </a:rPr>
                        <a:t>Kết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41907" marR="41907" marT="20954" marB="20954" anchor="ctr">
                    <a:solidFill>
                      <a:schemeClr val="accent1">
                        <a:lumMod val="20000"/>
                        <a:lumOff val="80000"/>
                      </a:schemeClr>
                    </a:solidFill>
                  </a:tcPr>
                </a:tc>
                <a:tc>
                  <a:txBody>
                    <a:bodyPr/>
                    <a:lstStyle/>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Kết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thúc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định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lại</a:t>
                      </a:r>
                      <a:r>
                        <a:rPr lang="en-US" sz="4000" baseline="0" dirty="0">
                          <a:effectLst/>
                          <a:latin typeface="Times New Roman" panose="02020603050405020304" pitchFamily="18" charset="0"/>
                          <a:cs typeface="Times New Roman" panose="02020603050405020304" pitchFamily="18" charset="0"/>
                        </a:rPr>
                        <a:t> ý </a:t>
                      </a:r>
                      <a:r>
                        <a:rPr lang="en-US" sz="4000" baseline="0" dirty="0" err="1">
                          <a:effectLst/>
                          <a:latin typeface="Times New Roman" panose="02020603050405020304" pitchFamily="18" charset="0"/>
                          <a:cs typeface="Times New Roman" panose="02020603050405020304" pitchFamily="18" charset="0"/>
                        </a:rPr>
                        <a:t>kiến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vấn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đề</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cần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được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quan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tâm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giải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quyết</a:t>
                      </a:r>
                      <a:r>
                        <a:rPr lang="en-US" sz="4000" baseline="0" dirty="0">
                          <a:effectLst/>
                          <a:latin typeface="Times New Roman" panose="02020603050405020304" pitchFamily="18" charset="0"/>
                          <a:cs typeface="Times New Roman" panose="02020603050405020304" pitchFamily="18" charset="0"/>
                        </a:rPr>
                        <a:t>…)</a:t>
                      </a:r>
                    </a:p>
                    <a:p>
                      <a:pPr algn="just"/>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Nêu</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lên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suy</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nghĩ</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mong</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muốn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bản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thân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về</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vấn</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a:t>
                      </a:r>
                    </a:p>
                  </a:txBody>
                  <a:tcPr marL="41907" marR="41907" marT="20954" marB="20954">
                    <a:solidFill>
                      <a:schemeClr val="bg1"/>
                    </a:solidFill>
                  </a:tcPr>
                </a:tc>
                <a:extLst>
                  <a:ext uri="{0D108BD9-81ED-4DB2-BD59-A6C34878D82A}">
                    <a16:rowId xmlns:a16="http://schemas.microsoft.com/office/drawing/2014/main" val="707567922"/>
                  </a:ext>
                </a:extLst>
              </a:tr>
            </a:tbl>
          </a:graphicData>
        </a:graphic>
      </p:graphicFrame>
      <p:sp>
        <p:nvSpPr>
          <p:cNvPr id="8" name="Rectangle 7"/>
          <p:cNvSpPr/>
          <p:nvPr/>
        </p:nvSpPr>
        <p:spPr>
          <a:xfrm>
            <a:off x="495300" y="571500"/>
            <a:ext cx="17678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L</a:t>
            </a:r>
            <a:r>
              <a:rPr lang="vi-VN" sz="4400" b="1" dirty="0">
                <a:solidFill>
                  <a:srgbClr val="000000"/>
                </a:solidFill>
                <a:latin typeface="Times New Roman" panose="02020603050405020304" pitchFamily="18" charset="0"/>
                <a:cs typeface="Times New Roman" panose="02020603050405020304" pitchFamily="18" charset="0"/>
              </a:rPr>
              <a:t>ập dàn ý</a:t>
            </a:r>
            <a:endParaRPr lang="vi-VN"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3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6" name="Rectangle 5"/>
          <p:cNvSpPr/>
          <p:nvPr/>
        </p:nvSpPr>
        <p:spPr>
          <a:xfrm>
            <a:off x="304800" y="2171700"/>
            <a:ext cx="176784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c. </a:t>
            </a:r>
            <a:r>
              <a:rPr lang="en-US" sz="4400" b="1" dirty="0" err="1">
                <a:solidFill>
                  <a:srgbClr val="000000"/>
                </a:solidFill>
                <a:latin typeface="Times New Roman" panose="02020603050405020304" pitchFamily="18" charset="0"/>
                <a:cs typeface="Times New Roman" panose="02020603050405020304" pitchFamily="18" charset="0"/>
              </a:rPr>
              <a:t>Viết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7" name="Rectangle 6"/>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sp>
        <p:nvSpPr>
          <p:cNvPr id="9" name="Freeform 9"/>
          <p:cNvSpPr/>
          <p:nvPr/>
        </p:nvSpPr>
        <p:spPr>
          <a:xfrm>
            <a:off x="326571" y="4381500"/>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53F004FE-7124-0F93-9E1C-3C471A10E920}"/>
              </a:ext>
            </a:extLst>
          </p:cNvPr>
          <p:cNvSpPr/>
          <p:nvPr/>
        </p:nvSpPr>
        <p:spPr>
          <a:xfrm>
            <a:off x="6530837" y="3695700"/>
            <a:ext cx="10918964" cy="3477875"/>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dàn</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phục</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vẫn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5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8" name="Rectangle 7"/>
          <p:cNvSpPr/>
          <p:nvPr/>
        </p:nvSpPr>
        <p:spPr>
          <a:xfrm>
            <a:off x="304800" y="2171700"/>
            <a:ext cx="10134600" cy="6863417"/>
          </a:xfrm>
          <a:prstGeom prst="rect">
            <a:avLst/>
          </a:prstGeom>
        </p:spPr>
        <p:txBody>
          <a:bodyPr wrap="square">
            <a:spAutoFit/>
          </a:bodyPr>
          <a:lstStyle/>
          <a:p>
            <a:pPr algn="just"/>
            <a:r>
              <a:rPr lang="vi-VN" sz="4000" b="1" dirty="0">
                <a:solidFill>
                  <a:srgbClr val="000000"/>
                </a:solidFill>
                <a:latin typeface="+mj-lt"/>
              </a:rPr>
              <a:t>d</a:t>
            </a:r>
            <a:r>
              <a:rPr lang="en-US" sz="4000" b="1" dirty="0">
                <a:solidFill>
                  <a:srgbClr val="000000"/>
                </a:solidFill>
                <a:latin typeface="+mj-lt"/>
              </a:rPr>
              <a:t>.</a:t>
            </a:r>
            <a:r>
              <a:rPr lang="vi-VN" sz="4000" b="1" dirty="0">
                <a:solidFill>
                  <a:srgbClr val="000000"/>
                </a:solidFill>
                <a:latin typeface="+mj-lt"/>
              </a:rPr>
              <a:t> Kiểm tra và chỉnh sửa</a:t>
            </a:r>
            <a:endParaRPr lang="vi-VN" sz="4000" dirty="0">
              <a:solidFill>
                <a:srgbClr val="000000"/>
              </a:solidFill>
              <a:latin typeface="+mj-lt"/>
            </a:endParaRPr>
          </a:p>
          <a:p>
            <a:pPr algn="just"/>
            <a:r>
              <a:rPr lang="vi-VN" sz="4000" dirty="0">
                <a:solidFill>
                  <a:srgbClr val="000000"/>
                </a:solidFill>
                <a:latin typeface="+mj-lt"/>
              </a:rPr>
              <a:t>Đọc lại bài viết, đối chiếu với dàn ý đã lập để xem xét:</a:t>
            </a:r>
          </a:p>
          <a:p>
            <a:pPr algn="just"/>
            <a:r>
              <a:rPr lang="vi-VN" sz="4000" dirty="0">
                <a:solidFill>
                  <a:srgbClr val="000000"/>
                </a:solidFill>
                <a:latin typeface="+mj-lt"/>
              </a:rPr>
              <a:t>- Bài viết có đúng kiểu văn nghị luận không? Nội dung đã đầy đủ chưa?</a:t>
            </a:r>
          </a:p>
          <a:p>
            <a:pPr algn="just"/>
            <a:r>
              <a:rPr lang="vi-VN" sz="4000" dirty="0">
                <a:solidFill>
                  <a:srgbClr val="000000"/>
                </a:solidFill>
                <a:latin typeface="+mj-lt"/>
              </a:rPr>
              <a:t>- Có đủ các phần mỏ bài, thân bài và kết bài không?</a:t>
            </a:r>
          </a:p>
          <a:p>
            <a:pPr algn="just"/>
            <a:r>
              <a:rPr lang="vi-VN" sz="4000" dirty="0">
                <a:solidFill>
                  <a:srgbClr val="000000"/>
                </a:solidFill>
                <a:latin typeface="+mj-lt"/>
              </a:rPr>
              <a:t>- Bài viết còn mắc phải những lỗi gì (diễn đạt, dùng từ, chính tả, ngữ pháp…)?</a:t>
            </a:r>
          </a:p>
          <a:p>
            <a:pPr algn="just"/>
            <a:r>
              <a:rPr lang="vi-VN" sz="4000" dirty="0">
                <a:solidFill>
                  <a:srgbClr val="000000"/>
                </a:solidFill>
                <a:latin typeface="+mj-lt"/>
              </a:rPr>
              <a:t>- Em thấy phần nào của bài viết có nhiều ưu điểm nhất?</a:t>
            </a:r>
          </a:p>
        </p:txBody>
      </p:sp>
      <p:sp>
        <p:nvSpPr>
          <p:cNvPr id="9"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Rectangle 9"/>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pic>
        <p:nvPicPr>
          <p:cNvPr id="11" name="Picture 10">
            <a:extLst>
              <a:ext uri="{FF2B5EF4-FFF2-40B4-BE49-F238E27FC236}">
                <a16:creationId xmlns:a16="http://schemas.microsoft.com/office/drawing/2014/main" id="{44859E51-3426-B024-7EF9-5A71E681C6AA}"/>
              </a:ext>
            </a:extLst>
          </p:cNvPr>
          <p:cNvPicPr>
            <a:picLocks noChangeAspect="1"/>
          </p:cNvPicPr>
          <p:nvPr/>
        </p:nvPicPr>
        <p:blipFill>
          <a:blip r:embed="rId3"/>
          <a:stretch>
            <a:fillRect/>
          </a:stretch>
        </p:blipFill>
        <p:spPr>
          <a:xfrm>
            <a:off x="11120419" y="1943100"/>
            <a:ext cx="5869284" cy="8343900"/>
          </a:xfrm>
          <a:prstGeom prst="rect">
            <a:avLst/>
          </a:prstGeom>
        </p:spPr>
      </p:pic>
    </p:spTree>
    <p:extLst>
      <p:ext uri="{BB962C8B-B14F-4D97-AF65-F5344CB8AC3E}">
        <p14:creationId xmlns:p14="http://schemas.microsoft.com/office/powerpoint/2010/main" val="18997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3200400" y="952500"/>
            <a:ext cx="14401800" cy="8094524"/>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Có lẽ trong mỗi chúng ta không ai là không biết đến Hồ Gươm. Hồ Gươm là một di tích lịch sử, một thắng cảnh nổi tiếng của Hà Nội. Nếu ai đã từng đến đây chắc hẳn phải ghé thăm hồ để chiêm ngưỡng vẻ đẹp cổ kính độc đáo của nó.</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Hồ Gươm nằm tại trung tâm của thủ đô. Hồ hình bầu dục, bao quanh đó là những vườn hoa. Nhìn từ xa, hồ như </a:t>
            </a:r>
            <a:r>
              <a:rPr lang="en-US" sz="4000" dirty="0" err="1">
                <a:solidFill>
                  <a:srgbClr val="000000"/>
                </a:solidFill>
                <a:latin typeface="Times New Roman" panose="02020603050405020304" pitchFamily="18" charset="0"/>
                <a:cs typeface="Times New Roman" panose="02020603050405020304" pitchFamily="18" charset="0"/>
              </a:rPr>
              <a:t>lãng</a:t>
            </a:r>
            <a:r>
              <a:rPr lang="vi-VN" sz="4000" dirty="0">
                <a:solidFill>
                  <a:srgbClr val="000000"/>
                </a:solidFill>
                <a:latin typeface="Times New Roman" panose="02020603050405020304" pitchFamily="18" charset="0"/>
                <a:cs typeface="Times New Roman" panose="02020603050405020304" pitchFamily="18" charset="0"/>
              </a:rPr>
              <a:t> hoa xinh xắn. Hồ Gươm còn có tên gọi là hồ Lục Thuỷ vì nước rất trong và xanh. Ngoài ra nó còn được gọi là hồ Hoàn Kiếm hay hồ Tả Vọng. Hai tên gọi này có từ thời Lê. Truyền thuyết kể rằng: năm đó, sau khi đánh tan quân Minh xâm lược, vua Lê Lợi ngự trên thuyền rồng thì bỗng Rùa Vàng từ dưới hồ hiện lên để đòi lại gươm. Nhà vua trả lại gươm. Tên hồ Hoàn Kiếm, hay Hoàn Gươm cũng được gọi từ đó thay cho tên hồ Tả Vọng.</a:t>
            </a:r>
          </a:p>
        </p:txBody>
      </p:sp>
      <p:sp>
        <p:nvSpPr>
          <p:cNvPr id="3" name="Freeform 3">
            <a:extLst>
              <a:ext uri="{FF2B5EF4-FFF2-40B4-BE49-F238E27FC236}">
                <a16:creationId xmlns:a16="http://schemas.microsoft.com/office/drawing/2014/main" id="{41D68A3E-32E9-BCD3-A51D-2C2927073D9E}"/>
              </a:ext>
            </a:extLst>
          </p:cNvPr>
          <p:cNvSpPr/>
          <p:nvPr/>
        </p:nvSpPr>
        <p:spPr>
          <a:xfrm>
            <a:off x="457200" y="-876300"/>
            <a:ext cx="1752600" cy="93726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4" name="Rectangle 3"/>
          <p:cNvSpPr/>
          <p:nvPr/>
        </p:nvSpPr>
        <p:spPr>
          <a:xfrm rot="16200000">
            <a:off x="-3086724" y="3086726"/>
            <a:ext cx="8534399" cy="1446550"/>
          </a:xfrm>
          <a:prstGeom prst="rect">
            <a:avLst/>
          </a:prstGeom>
        </p:spPr>
        <p:txBody>
          <a:bodyPr wrap="square">
            <a:spAutoFit/>
          </a:bodyPr>
          <a:lstStyle/>
          <a:p>
            <a:pPr algn="ctr"/>
            <a:r>
              <a:rPr lang="en-US" sz="8800" dirty="0" err="1">
                <a:solidFill>
                  <a:srgbClr val="FF0000"/>
                </a:solidFill>
                <a:latin typeface="#9Slide05 Motion Picture" panose="02000000000000000000" pitchFamily="2" charset="0"/>
              </a:rPr>
              <a:t>Bài</a:t>
            </a:r>
            <a:r>
              <a:rPr lang="en-US" sz="8800" dirty="0">
                <a:solidFill>
                  <a:srgbClr val="FF0000"/>
                </a:solidFill>
                <a:latin typeface="#9Slide05 Motion Picture" panose="02000000000000000000" pitchFamily="2" charset="0"/>
              </a:rPr>
              <a:t> </a:t>
            </a:r>
            <a:r>
              <a:rPr lang="en-US" sz="8800" dirty="0" err="1">
                <a:solidFill>
                  <a:srgbClr val="FF0000"/>
                </a:solidFill>
                <a:latin typeface="#9Slide05 Motion Picture" panose="02000000000000000000" pitchFamily="2" charset="0"/>
              </a:rPr>
              <a:t>viết</a:t>
            </a:r>
            <a:r>
              <a:rPr lang="en-US" sz="8800" dirty="0">
                <a:solidFill>
                  <a:srgbClr val="FF0000"/>
                </a:solidFill>
                <a:latin typeface="#9Slide05 Motion Picture" panose="02000000000000000000" pitchFamily="2" charset="0"/>
              </a:rPr>
              <a:t> </a:t>
            </a:r>
            <a:r>
              <a:rPr lang="en-US" sz="8800" dirty="0" err="1">
                <a:solidFill>
                  <a:srgbClr val="FF0000"/>
                </a:solidFill>
                <a:latin typeface="#9Slide05 Motion Picture" panose="02000000000000000000" pitchFamily="2" charset="0"/>
              </a:rPr>
              <a:t>tham</a:t>
            </a:r>
            <a:r>
              <a:rPr lang="en-US" sz="8800" dirty="0">
                <a:solidFill>
                  <a:srgbClr val="FF0000"/>
                </a:solidFill>
                <a:latin typeface="#9Slide05 Motion Picture" panose="02000000000000000000" pitchFamily="2" charset="0"/>
              </a:rPr>
              <a:t> </a:t>
            </a:r>
            <a:r>
              <a:rPr lang="en-US" sz="8800" dirty="0" err="1">
                <a:solidFill>
                  <a:srgbClr val="FF0000"/>
                </a:solidFill>
                <a:latin typeface="#9Slide05 Motion Picture" panose="02000000000000000000" pitchFamily="2" charset="0"/>
              </a:rPr>
              <a:t>khảo</a:t>
            </a:r>
            <a:endParaRPr lang="vi-VN" sz="8800" dirty="0">
              <a:solidFill>
                <a:srgbClr val="FF0000"/>
              </a:solidFill>
              <a:latin typeface="#9Slide05 Motion Picture" panose="02000000000000000000" pitchFamily="2" charset="0"/>
            </a:endParaRPr>
          </a:p>
        </p:txBody>
      </p:sp>
    </p:spTree>
    <p:extLst>
      <p:ext uri="{BB962C8B-B14F-4D97-AF65-F5344CB8AC3E}">
        <p14:creationId xmlns:p14="http://schemas.microsoft.com/office/powerpoint/2010/main" val="20300322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56863-2FB9-32DB-0927-314BC13FC468}"/>
              </a:ext>
            </a:extLst>
          </p:cNvPr>
          <p:cNvPicPr>
            <a:picLocks noChangeAspect="1"/>
          </p:cNvPicPr>
          <p:nvPr/>
        </p:nvPicPr>
        <p:blipFill>
          <a:blip r:embed="rId3"/>
          <a:srcRect l="24324" r="25664" b="-1"/>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Rectangle 1"/>
          <p:cNvSpPr/>
          <p:nvPr/>
        </p:nvSpPr>
        <p:spPr>
          <a:xfrm>
            <a:off x="9448800" y="495300"/>
            <a:ext cx="8458200" cy="10284620"/>
          </a:xfrm>
          <a:prstGeom prst="rect">
            <a:avLst/>
          </a:prstGeom>
        </p:spPr>
        <p:txBody>
          <a:bodyPr vert="horz" lIns="91440" tIns="45720" rIns="91440" bIns="45720" rtlCol="0">
            <a:normAutofit lnSpcReduction="10000"/>
          </a:bodyPr>
          <a:lstStyle/>
          <a:p>
            <a:pPr lvl="0" algn="just">
              <a:lnSpc>
                <a:spcPct val="90000"/>
              </a:lnSpc>
              <a:spcAft>
                <a:spcPts val="600"/>
              </a:spcAft>
              <a:defRP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uốn</a:t>
            </a:r>
            <a:r>
              <a:rPr lang="en-US" sz="3600" dirty="0">
                <a:latin typeface="Times New Roman" panose="02020603050405020304" pitchFamily="18" charset="0"/>
                <a:cs typeface="Times New Roman" panose="02020603050405020304" pitchFamily="18" charset="0"/>
              </a:rPr>
              <a:t> thon </a:t>
            </a:r>
            <a:r>
              <a:rPr lang="en-US" sz="3600" dirty="0" err="1">
                <a:latin typeface="Times New Roman" panose="02020603050405020304" pitchFamily="18" charset="0"/>
                <a:cs typeface="Times New Roman" panose="02020603050405020304" pitchFamily="18" charset="0"/>
              </a:rPr>
              <a:t>gọn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Hà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ai </a:t>
            </a:r>
            <a:r>
              <a:rPr lang="en-US" sz="3600" dirty="0" err="1">
                <a:latin typeface="Times New Roman" panose="02020603050405020304" pitchFamily="18" charset="0"/>
                <a:cs typeface="Times New Roman" panose="02020603050405020304" pitchFamily="18" charset="0"/>
              </a:rPr>
              <a:t>cũng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son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Hoàn </a:t>
            </a:r>
            <a:r>
              <a:rPr lang="en-US" sz="3600" dirty="0" err="1">
                <a:latin typeface="Times New Roman" panose="02020603050405020304" pitchFamily="18" charset="0"/>
                <a:cs typeface="Times New Roman" panose="02020603050405020304" pitchFamily="18" charset="0"/>
              </a:rPr>
              <a:t>Kiếm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Lê....</a:t>
            </a:r>
          </a:p>
        </p:txBody>
      </p:sp>
    </p:spTree>
    <p:extLst>
      <p:ext uri="{BB962C8B-B14F-4D97-AF65-F5344CB8AC3E}">
        <p14:creationId xmlns:p14="http://schemas.microsoft.com/office/powerpoint/2010/main" val="10594700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EDDC377-DF89-AB5B-5F3F-C3CD6123AE29}"/>
              </a:ext>
            </a:extLst>
          </p:cNvPr>
          <p:cNvGrpSpPr/>
          <p:nvPr/>
        </p:nvGrpSpPr>
        <p:grpSpPr>
          <a:xfrm>
            <a:off x="609600" y="-3271836"/>
            <a:ext cx="13030200" cy="9369959"/>
            <a:chOff x="0" y="0"/>
            <a:chExt cx="4218789" cy="2167467"/>
          </a:xfrm>
          <a:solidFill>
            <a:schemeClr val="bg2"/>
          </a:solidFill>
        </p:grpSpPr>
        <p:sp>
          <p:nvSpPr>
            <p:cNvPr id="3" name="Freeform 5">
              <a:extLst>
                <a:ext uri="{FF2B5EF4-FFF2-40B4-BE49-F238E27FC236}">
                  <a16:creationId xmlns:a16="http://schemas.microsoft.com/office/drawing/2014/main" id="{07F59693-EFF2-E5A1-08F8-C2A0D165BF22}"/>
                </a:ext>
              </a:extLst>
            </p:cNvPr>
            <p:cNvSpPr>
              <a:spLocks/>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grpFill/>
            <a:ln w="76200" cap="rnd">
              <a:solidFill>
                <a:srgbClr val="462718"/>
              </a:solidFill>
              <a:prstDash val="solid"/>
              <a:round/>
            </a:ln>
          </p:spPr>
          <p:txBody>
            <a:bodyPr/>
            <a:lstStyle/>
            <a:p>
              <a:endParaRPr lang="en-US"/>
            </a:p>
          </p:txBody>
        </p:sp>
        <p:sp>
          <p:nvSpPr>
            <p:cNvPr id="4" name="TextBox 6">
              <a:extLst>
                <a:ext uri="{FF2B5EF4-FFF2-40B4-BE49-F238E27FC236}">
                  <a16:creationId xmlns:a16="http://schemas.microsoft.com/office/drawing/2014/main" id="{7496AFD0-0EDD-29C7-611B-D95CB35D213B}"/>
                </a:ext>
              </a:extLst>
            </p:cNvPr>
            <p:cNvSpPr txBox="1"/>
            <p:nvPr/>
          </p:nvSpPr>
          <p:spPr>
            <a:xfrm>
              <a:off x="0" y="0"/>
              <a:ext cx="4218789" cy="2167467"/>
            </a:xfrm>
            <a:prstGeom prst="rect">
              <a:avLst/>
            </a:prstGeom>
            <a:grpFill/>
          </p:spPr>
          <p:txBody>
            <a:bodyPr lIns="50800" tIns="50800" rIns="50800" bIns="50800" rtlCol="0" anchor="ctr"/>
            <a:lstStyle/>
            <a:p>
              <a:pPr algn="ctr">
                <a:lnSpc>
                  <a:spcPts val="2851"/>
                </a:lnSpc>
              </a:pPr>
              <a:endParaRPr/>
            </a:p>
          </p:txBody>
        </p:sp>
      </p:grpSp>
      <p:sp>
        <p:nvSpPr>
          <p:cNvPr id="19" name="Rectangle 18">
            <a:extLst>
              <a:ext uri="{FF2B5EF4-FFF2-40B4-BE49-F238E27FC236}">
                <a16:creationId xmlns:a16="http://schemas.microsoft.com/office/drawing/2014/main" id="{AA891B22-B5F2-36C7-2BCA-40A728B5767F}"/>
              </a:ext>
            </a:extLst>
          </p:cNvPr>
          <p:cNvSpPr/>
          <p:nvPr/>
        </p:nvSpPr>
        <p:spPr>
          <a:xfrm>
            <a:off x="1066800" y="4232420"/>
            <a:ext cx="10972800" cy="1938992"/>
          </a:xfrm>
          <a:prstGeom prst="rect">
            <a:avLst/>
          </a:prstGeom>
        </p:spPr>
        <p:txBody>
          <a:bodyPr wrap="square">
            <a:spAutoFit/>
          </a:bodyPr>
          <a:lstStyle/>
          <a:p>
            <a:pPr algn="ctr"/>
            <a:r>
              <a:rPr lang="en-US" sz="6000" dirty="0" err="1">
                <a:latin typeface="#9Slide04 Spectral Bold" panose="02020802060000000000" pitchFamily="18" charset="0"/>
              </a:rPr>
              <a:t>Viết</a:t>
            </a:r>
            <a:r>
              <a:rPr lang="en-US" sz="6000" dirty="0">
                <a:latin typeface="#9Slide04 Spectral Bold" panose="02020802060000000000" pitchFamily="18" charset="0"/>
              </a:rPr>
              <a:t> </a:t>
            </a:r>
            <a:r>
              <a:rPr lang="en-US" sz="6000" dirty="0" err="1">
                <a:latin typeface="#9Slide04 Spectral Bold" panose="02020802060000000000" pitchFamily="18" charset="0"/>
              </a:rPr>
              <a:t>bài</a:t>
            </a:r>
            <a:r>
              <a:rPr lang="en-US" sz="6000" dirty="0">
                <a:latin typeface="#9Slide04 Spectral Bold" panose="02020802060000000000" pitchFamily="18" charset="0"/>
              </a:rPr>
              <a:t> </a:t>
            </a:r>
            <a:r>
              <a:rPr lang="en-US" sz="6000" dirty="0" err="1">
                <a:latin typeface="#9Slide04 Spectral Bold" panose="02020802060000000000" pitchFamily="18" charset="0"/>
              </a:rPr>
              <a:t>văn</a:t>
            </a:r>
            <a:r>
              <a:rPr lang="en-US" sz="6000" dirty="0">
                <a:latin typeface="#9Slide04 Spectral Bold" panose="02020802060000000000" pitchFamily="18" charset="0"/>
              </a:rPr>
              <a:t> </a:t>
            </a:r>
            <a:r>
              <a:rPr lang="en-US" sz="6000" dirty="0" err="1">
                <a:latin typeface="#9Slide04 Spectral Bold" panose="02020802060000000000" pitchFamily="18" charset="0"/>
              </a:rPr>
              <a:t>nghị</a:t>
            </a:r>
            <a:r>
              <a:rPr lang="en-US" sz="6000" dirty="0">
                <a:latin typeface="#9Slide04 Spectral Bold" panose="02020802060000000000" pitchFamily="18" charset="0"/>
              </a:rPr>
              <a:t> </a:t>
            </a:r>
            <a:r>
              <a:rPr lang="en-US" sz="6000" dirty="0" err="1">
                <a:latin typeface="#9Slide04 Spectral Bold" panose="02020802060000000000" pitchFamily="18" charset="0"/>
              </a:rPr>
              <a:t>luận</a:t>
            </a:r>
            <a:r>
              <a:rPr lang="en-US" sz="6000" dirty="0">
                <a:latin typeface="#9Slide04 Spectral Bold" panose="02020802060000000000" pitchFamily="18" charset="0"/>
              </a:rPr>
              <a:t> </a:t>
            </a:r>
            <a:r>
              <a:rPr lang="en-US" sz="6000" dirty="0" err="1">
                <a:latin typeface="#9Slide04 Spectral Bold" panose="02020802060000000000" pitchFamily="18" charset="0"/>
              </a:rPr>
              <a:t>xã</a:t>
            </a:r>
            <a:r>
              <a:rPr lang="en-US" sz="6000" dirty="0">
                <a:latin typeface="#9Slide04 Spectral Bold" panose="02020802060000000000" pitchFamily="18" charset="0"/>
              </a:rPr>
              <a:t> </a:t>
            </a:r>
            <a:r>
              <a:rPr lang="en-US" sz="6000" dirty="0" err="1">
                <a:latin typeface="#9Slide04 Spectral Bold" panose="02020802060000000000" pitchFamily="18" charset="0"/>
              </a:rPr>
              <a:t>hội</a:t>
            </a:r>
            <a:r>
              <a:rPr lang="en-US" sz="6000" dirty="0">
                <a:latin typeface="#9Slide04 Spectral Bold" panose="02020802060000000000" pitchFamily="18" charset="0"/>
              </a:rPr>
              <a:t> </a:t>
            </a:r>
            <a:r>
              <a:rPr lang="en-US" sz="6000" dirty="0" err="1">
                <a:latin typeface="#9Slide04 Spectral Bold" panose="02020802060000000000" pitchFamily="18" charset="0"/>
              </a:rPr>
              <a:t>về</a:t>
            </a:r>
            <a:r>
              <a:rPr lang="en-US" sz="6000" dirty="0">
                <a:latin typeface="#9Slide04 Spectral Bold" panose="02020802060000000000" pitchFamily="18" charset="0"/>
              </a:rPr>
              <a:t> </a:t>
            </a:r>
            <a:r>
              <a:rPr lang="en-US" sz="6000" dirty="0" err="1">
                <a:latin typeface="#9Slide04 Spectral Bold" panose="02020802060000000000" pitchFamily="18" charset="0"/>
              </a:rPr>
              <a:t>một</a:t>
            </a:r>
            <a:r>
              <a:rPr lang="en-US" sz="6000" dirty="0">
                <a:latin typeface="#9Slide04 Spectral Bold" panose="02020802060000000000" pitchFamily="18" charset="0"/>
              </a:rPr>
              <a:t> </a:t>
            </a:r>
            <a:r>
              <a:rPr lang="en-US" sz="6000" dirty="0" err="1">
                <a:latin typeface="#9Slide04 Spectral Bold" panose="02020802060000000000" pitchFamily="18" charset="0"/>
              </a:rPr>
              <a:t>vấn</a:t>
            </a:r>
            <a:r>
              <a:rPr lang="en-US" sz="6000" dirty="0">
                <a:latin typeface="#9Slide04 Spectral Bold" panose="02020802060000000000" pitchFamily="18" charset="0"/>
              </a:rPr>
              <a:t> </a:t>
            </a:r>
            <a:r>
              <a:rPr lang="en-US" sz="6000" dirty="0" err="1">
                <a:latin typeface="#9Slide04 Spectral Bold" panose="02020802060000000000" pitchFamily="18" charset="0"/>
              </a:rPr>
              <a:t>đề</a:t>
            </a:r>
            <a:r>
              <a:rPr lang="en-US" sz="6000" dirty="0">
                <a:latin typeface="#9Slide04 Spectral Bold" panose="02020802060000000000" pitchFamily="18" charset="0"/>
              </a:rPr>
              <a:t> </a:t>
            </a:r>
            <a:r>
              <a:rPr lang="en-US" sz="6000" dirty="0" err="1">
                <a:latin typeface="#9Slide04 Spectral Bold" panose="02020802060000000000" pitchFamily="18" charset="0"/>
              </a:rPr>
              <a:t>cần</a:t>
            </a:r>
            <a:r>
              <a:rPr lang="en-US" sz="6000" dirty="0">
                <a:latin typeface="#9Slide04 Spectral Bold" panose="02020802060000000000" pitchFamily="18" charset="0"/>
              </a:rPr>
              <a:t> </a:t>
            </a:r>
            <a:r>
              <a:rPr lang="en-US" sz="6000" dirty="0" err="1">
                <a:latin typeface="#9Slide04 Spectral Bold" panose="02020802060000000000" pitchFamily="18" charset="0"/>
              </a:rPr>
              <a:t>giải</a:t>
            </a:r>
            <a:r>
              <a:rPr lang="en-US" sz="6000" dirty="0">
                <a:latin typeface="#9Slide04 Spectral Bold" panose="02020802060000000000" pitchFamily="18" charset="0"/>
              </a:rPr>
              <a:t> </a:t>
            </a:r>
            <a:r>
              <a:rPr lang="en-US" sz="6000" dirty="0" err="1">
                <a:latin typeface="#9Slide04 Spectral Bold" panose="02020802060000000000" pitchFamily="18" charset="0"/>
              </a:rPr>
              <a:t>quyết</a:t>
            </a:r>
            <a:endParaRPr lang="vi-VN" sz="6000" dirty="0">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838200" y="1046268"/>
            <a:ext cx="12344400" cy="1569660"/>
          </a:xfrm>
          <a:prstGeom prst="rect">
            <a:avLst/>
          </a:prstGeom>
        </p:spPr>
        <p:txBody>
          <a:bodyPr wrap="square">
            <a:spAutoFit/>
          </a:bodyPr>
          <a:lstStyle/>
          <a:p>
            <a:pPr algn="ctr"/>
            <a:r>
              <a:rPr lang="en-US" sz="4800" dirty="0" err="1">
                <a:latin typeface="#9Slide07 SVNBango" panose="02000000000000000000" pitchFamily="2" charset="0"/>
              </a:rPr>
              <a:t>Bài</a:t>
            </a:r>
            <a:r>
              <a:rPr lang="en-US" sz="4800" dirty="0">
                <a:latin typeface="#9Slide07 SVNBango" panose="02000000000000000000" pitchFamily="2" charset="0"/>
              </a:rPr>
              <a:t> 8.</a:t>
            </a:r>
          </a:p>
          <a:p>
            <a:pPr algn="ctr"/>
            <a:r>
              <a:rPr lang="en-US" sz="4800" b="0" i="0" dirty="0" err="1">
                <a:effectLst/>
                <a:latin typeface="#9Slide07 SVNBango" panose="02000000000000000000" pitchFamily="2" charset="0"/>
              </a:rPr>
              <a:t>Văn</a:t>
            </a:r>
            <a:r>
              <a:rPr lang="en-US" sz="4800" b="0" i="0" dirty="0">
                <a:effectLst/>
                <a:latin typeface="#9Slide07 SVNBango" panose="02000000000000000000" pitchFamily="2" charset="0"/>
              </a:rPr>
              <a:t> </a:t>
            </a:r>
            <a:r>
              <a:rPr lang="en-US" sz="4800" b="0" i="0" dirty="0" err="1">
                <a:effectLst/>
                <a:latin typeface="#9Slide07 SVNBango" panose="02000000000000000000" pitchFamily="2" charset="0"/>
              </a:rPr>
              <a:t>bản</a:t>
            </a:r>
            <a:r>
              <a:rPr lang="en-US" sz="4800" b="0" i="0" dirty="0">
                <a:effectLst/>
                <a:latin typeface="#9Slide07 SVNBango" panose="02000000000000000000" pitchFamily="2" charset="0"/>
              </a:rPr>
              <a:t> </a:t>
            </a:r>
            <a:r>
              <a:rPr lang="en-US" sz="4800" b="0" i="0" dirty="0" err="1">
                <a:effectLst/>
                <a:latin typeface="#9Slide07 SVNBango" panose="02000000000000000000" pitchFamily="2" charset="0"/>
              </a:rPr>
              <a:t>thông</a:t>
            </a:r>
            <a:r>
              <a:rPr lang="en-US" sz="4800" b="0" i="0" dirty="0">
                <a:effectLst/>
                <a:latin typeface="#9Slide07 SVNBango" panose="02000000000000000000" pitchFamily="2" charset="0"/>
              </a:rPr>
              <a:t> tin</a:t>
            </a:r>
            <a:endParaRPr lang="vi-VN" sz="4000" b="0" i="0" dirty="0">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381000" y="2938956"/>
            <a:ext cx="12344400" cy="830997"/>
          </a:xfrm>
          <a:prstGeom prst="rect">
            <a:avLst/>
          </a:prstGeom>
        </p:spPr>
        <p:txBody>
          <a:bodyPr wrap="square">
            <a:spAutoFit/>
          </a:bodyPr>
          <a:lstStyle/>
          <a:p>
            <a:pPr algn="ctr"/>
            <a:r>
              <a:rPr lang="en-US" sz="4800" dirty="0" err="1">
                <a:latin typeface="#9Slide07 SVNBango" panose="02000000000000000000" pitchFamily="2" charset="0"/>
              </a:rPr>
              <a:t>Viết</a:t>
            </a:r>
            <a:endParaRPr lang="vi-VN" sz="4800" b="0" i="0" dirty="0">
              <a:effectLst/>
              <a:latin typeface="+mj-lt"/>
            </a:endParaRPr>
          </a:p>
        </p:txBody>
      </p:sp>
      <p:sp>
        <p:nvSpPr>
          <p:cNvPr id="6" name="Freeform 3"/>
          <p:cNvSpPr/>
          <p:nvPr/>
        </p:nvSpPr>
        <p:spPr>
          <a:xfrm>
            <a:off x="11903395" y="3390900"/>
            <a:ext cx="6384605" cy="6796727"/>
          </a:xfrm>
          <a:custGeom>
            <a:avLst/>
            <a:gdLst/>
            <a:ahLst/>
            <a:cxnLst/>
            <a:rect l="l" t="t" r="r" b="b"/>
            <a:pathLst>
              <a:path w="3168010" h="3420254">
                <a:moveTo>
                  <a:pt x="0" y="0"/>
                </a:moveTo>
                <a:lnTo>
                  <a:pt x="3168010" y="0"/>
                </a:lnTo>
                <a:lnTo>
                  <a:pt x="3168010" y="3420255"/>
                </a:lnTo>
                <a:lnTo>
                  <a:pt x="0" y="3420255"/>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457200" y="952500"/>
            <a:ext cx="17297400" cy="80945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Hồ Gươm rất đặc biệt. Nó có một màu sắc riêng, khác hẳn các hồ khác. Hồ Gươm xưa kia trong lắm, đẹp lắm, có màu nước xanh biêng biếc… Các bạn có biết màu xanh ấy là do đâu kh</a:t>
            </a:r>
            <a:r>
              <a:rPr lang="en-US" sz="4000" dirty="0">
                <a:solidFill>
                  <a:srgbClr val="000000"/>
                </a:solidFill>
                <a:latin typeface="Times New Roman" panose="02020603050405020304" pitchFamily="18" charset="0"/>
              </a:rPr>
              <a:t>ô</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 Trong lớp bùn của Hồ Gươm, có sự sinh sống của một loài tảo. Nhờ sự quang hợp của loài tảo đó mà Hồ Gươm có màu xanh như vậy! Đã có lần, các nhà khoa học đã thử lấy thứ tảo ấy đem đi nơi khác trồng nhưng chúng không sống được! Phải chăng Hồ Gươm có một điều đặc biệt khác?… Nhưng bây giờ, màu xanh trong trẻo ấy đã bị ô nhiễm mà nguyên nhân chính là do con người gây ra. Chính những người dân không ý thức, vứt rác bừa bãi xuống hồ và Nhà nước không có biện pháp làm sạch hồ thường xuyên nên đã làm cho nước hồ đục hơn và bên bờ hồ vương vãi những túi rác mà người dân đã vứt xuống. Điều đó sẽ dẫn đ</a:t>
            </a:r>
            <a:r>
              <a:rPr lang="en-US" sz="4000" noProof="0" dirty="0">
                <a:solidFill>
                  <a:srgbClr val="000000"/>
                </a:solidFill>
                <a:latin typeface="Times New Roman" panose="02020603050405020304" pitchFamily="18" charset="0"/>
              </a:rPr>
              <a:t>ế</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 hậu quả gì? Trước hết, Hồ Gươm đã không còn đẹp như trước nữa mà đã mất đi vẻ tự nhiên của nó. Và hậu quả thứ hai là sự ra đi của “cụ Rùa” Hồ Gươm hàng trăm tuổi đã khiến người dân không khỏi bàng hoàng và suy tư,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bởi</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cụ</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520048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CC3B3B-3E90-67EC-9CED-6E559FD5DBC0}"/>
              </a:ext>
            </a:extLst>
          </p:cNvPr>
          <p:cNvPicPr>
            <a:picLocks noChangeAspect="1"/>
          </p:cNvPicPr>
          <p:nvPr/>
        </p:nvPicPr>
        <p:blipFill>
          <a:blip r:embed="rId3"/>
          <a:srcRect t="5436"/>
          <a:stretch/>
        </p:blipFill>
        <p:spPr>
          <a:xfrm>
            <a:off x="3783534" y="10"/>
            <a:ext cx="14504463" cy="10286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33400" y="1562100"/>
            <a:ext cx="7391400" cy="8001000"/>
          </a:xfrm>
          <a:prstGeom prst="rect">
            <a:avLst/>
          </a:prstGeom>
        </p:spPr>
        <p:txBody>
          <a:bodyPr vert="horz" lIns="91440" tIns="45720" rIns="91440" bIns="45720" rtlCol="0">
            <a:normAutofit fontScale="92500"/>
          </a:bodyPr>
          <a:lstStyle/>
          <a:p>
            <a:pPr marR="0" lvl="0" algn="just" fontAlgn="auto">
              <a:lnSpc>
                <a:spcPct val="90000"/>
              </a:lnSpc>
              <a:spcBef>
                <a:spcPts val="0"/>
              </a:spcBef>
              <a:spcAft>
                <a:spcPts val="600"/>
              </a:spcAft>
              <a:buClrTx/>
              <a:buSzTx/>
              <a:tabLst/>
              <a:defRPr/>
            </a:pP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gắn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liền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truyền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thuyết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hào</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hùng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suốt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dựng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giữ</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dân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tộc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lẽ</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vứt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rác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xuống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hiểu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việc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sạch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Gươm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bắt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đầu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chú</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trọng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Tất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cả</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chúng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ta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đều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thấy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rằng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mặc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dù</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phủ</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đưa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ra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biện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pháp</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để</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giải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quyết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vấn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nhưng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càng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bẩn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thêm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0" lvl="0" algn="just" fontAlgn="auto">
              <a:lnSpc>
                <a:spcPct val="90000"/>
              </a:lnSpc>
              <a:spcBef>
                <a:spcPts val="0"/>
              </a:spcBef>
              <a:spcAft>
                <a:spcPts val="600"/>
              </a:spcAft>
              <a:buClrTx/>
              <a:buSzTx/>
              <a:tabLst/>
              <a:defRPr/>
            </a:pP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Vì</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vậy</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quan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trọng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vẫn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dân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chúng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ta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phải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giữ</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gìn</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sạch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sẽ</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để</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mất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vẻ</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đẹp</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Hồ</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Gươm</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riêng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vẻ</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đẹp</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Thủ</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đô</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Hà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ảnh</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tốt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đẹp</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Việt</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Nam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nói</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chung</a:t>
            </a:r>
            <a:r>
              <a:rPr kumimoji="0" lang="en-US" sz="36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88458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457200" y="2476500"/>
            <a:ext cx="175260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000" b="1" i="0" u="none" strike="noStrike" kern="1200" cap="none" spc="0" normalizeH="0" baseline="0" noProof="0" dirty="0">
                <a:ln>
                  <a:noFill/>
                </a:ln>
                <a:solidFill>
                  <a:srgbClr val="000000"/>
                </a:solidFill>
                <a:effectLst/>
                <a:uLnTx/>
                <a:uFillTx/>
                <a:latin typeface="Calibri"/>
                <a:ea typeface="+mn-ea"/>
                <a:cs typeface="+mn-cs"/>
              </a:rPr>
              <a:t>.</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 name="Freeform 3">
            <a:extLst>
              <a:ext uri="{FF2B5EF4-FFF2-40B4-BE49-F238E27FC236}">
                <a16:creationId xmlns:a16="http://schemas.microsoft.com/office/drawing/2014/main" id="{41D68A3E-32E9-BCD3-A51D-2C2927073D9E}"/>
              </a:ext>
            </a:extLst>
          </p:cNvPr>
          <p:cNvSpPr/>
          <p:nvPr/>
        </p:nvSpPr>
        <p:spPr>
          <a:xfrm>
            <a:off x="152400" y="342899"/>
            <a:ext cx="17983200" cy="162534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1524000" y="521695"/>
            <a:ext cx="147828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Rèn luyện kĩ năng viết: Bình luận (nhận xét và đánh giá) trong bài văn nghị luận</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Rectangle 4"/>
          <p:cNvSpPr/>
          <p:nvPr/>
        </p:nvSpPr>
        <p:spPr>
          <a:xfrm>
            <a:off x="11049000" y="4305300"/>
            <a:ext cx="7086600" cy="4154984"/>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p>
          <a:p>
            <a:pPr algn="just"/>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minh</a:t>
            </a:r>
          </a:p>
          <a:p>
            <a:pPr algn="just"/>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So </a:t>
            </a:r>
            <a:r>
              <a:rPr lang="en-US" sz="4400" dirty="0" err="1">
                <a:solidFill>
                  <a:srgbClr val="000000"/>
                </a:solidFill>
                <a:latin typeface="Times New Roman" panose="02020603050405020304" pitchFamily="18" charset="0"/>
                <a:cs typeface="Times New Roman" panose="02020603050405020304" pitchFamily="18" charset="0"/>
              </a:rPr>
              <a:t>sánh</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err="1">
                <a:solidFill>
                  <a:srgbClr val="000000"/>
                </a:solidFill>
                <a:latin typeface="Times New Roman" panose="02020603050405020304" pitchFamily="18" charset="0"/>
                <a:cs typeface="Times New Roman" panose="02020603050405020304" pitchFamily="18" charset="0"/>
              </a:rPr>
              <a:t>Bác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E647737-DBB5-200B-5E96-67CFC85FD6F3}"/>
              </a:ext>
            </a:extLst>
          </p:cNvPr>
          <p:cNvPicPr>
            <a:picLocks noChangeAspect="1"/>
          </p:cNvPicPr>
          <p:nvPr/>
        </p:nvPicPr>
        <p:blipFill>
          <a:blip r:embed="rId3"/>
          <a:stretch>
            <a:fillRect/>
          </a:stretch>
        </p:blipFill>
        <p:spPr>
          <a:xfrm>
            <a:off x="4191001" y="3078584"/>
            <a:ext cx="4800600" cy="6865517"/>
          </a:xfrm>
          <a:prstGeom prst="rect">
            <a:avLst/>
          </a:prstGeom>
        </p:spPr>
      </p:pic>
    </p:spTree>
    <p:extLst>
      <p:ext uri="{BB962C8B-B14F-4D97-AF65-F5344CB8AC3E}">
        <p14:creationId xmlns:p14="http://schemas.microsoft.com/office/powerpoint/2010/main" val="1973308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10885411"/>
              </p:ext>
            </p:extLst>
          </p:nvPr>
        </p:nvGraphicFramePr>
        <p:xfrm>
          <a:off x="457200" y="480060"/>
          <a:ext cx="17373600" cy="9326880"/>
        </p:xfrm>
        <a:graphic>
          <a:graphicData uri="http://schemas.openxmlformats.org/drawingml/2006/table">
            <a:tbl>
              <a:tblPr firstRow="1" bandRow="1">
                <a:tableStyleId>{5940675A-B579-460E-94D1-54222C63F5DA}</a:tableStyleId>
              </a:tblPr>
              <a:tblGrid>
                <a:gridCol w="1447800">
                  <a:extLst>
                    <a:ext uri="{9D8B030D-6E8A-4147-A177-3AD203B41FA5}">
                      <a16:colId xmlns:a16="http://schemas.microsoft.com/office/drawing/2014/main" val="2918549084"/>
                    </a:ext>
                  </a:extLst>
                </a:gridCol>
                <a:gridCol w="2514600">
                  <a:extLst>
                    <a:ext uri="{9D8B030D-6E8A-4147-A177-3AD203B41FA5}">
                      <a16:colId xmlns:a16="http://schemas.microsoft.com/office/drawing/2014/main" val="169013178"/>
                    </a:ext>
                  </a:extLst>
                </a:gridCol>
                <a:gridCol w="6019800">
                  <a:extLst>
                    <a:ext uri="{9D8B030D-6E8A-4147-A177-3AD203B41FA5}">
                      <a16:colId xmlns:a16="http://schemas.microsoft.com/office/drawing/2014/main" val="2325240027"/>
                    </a:ext>
                  </a:extLst>
                </a:gridCol>
                <a:gridCol w="7391400">
                  <a:extLst>
                    <a:ext uri="{9D8B030D-6E8A-4147-A177-3AD203B41FA5}">
                      <a16:colId xmlns:a16="http://schemas.microsoft.com/office/drawing/2014/main" val="1821494353"/>
                    </a:ext>
                  </a:extLst>
                </a:gridCol>
              </a:tblGrid>
              <a:tr h="370840">
                <a:tc>
                  <a:txBody>
                    <a:bodyPr/>
                    <a:lstStyle/>
                    <a:p>
                      <a:pPr algn="ctr">
                        <a:lnSpc>
                          <a:spcPct val="100000"/>
                        </a:lnSpc>
                      </a:pPr>
                      <a:r>
                        <a:rPr lang="en-US" sz="4000" b="1" dirty="0">
                          <a:latin typeface="Times New Roman" panose="02020603050405020304" pitchFamily="18" charset="0"/>
                          <a:cs typeface="Times New Roman" panose="02020603050405020304" pitchFamily="18" charset="0"/>
                        </a:rPr>
                        <a:t>Thao </a:t>
                      </a:r>
                      <a:r>
                        <a:rPr lang="en-US" sz="4000" b="1" dirty="0" err="1">
                          <a:latin typeface="Times New Roman" panose="02020603050405020304" pitchFamily="18" charset="0"/>
                          <a:cs typeface="Times New Roman" panose="02020603050405020304" pitchFamily="18" charset="0"/>
                        </a:rPr>
                        <a:t>tác</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Khái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niệm</a:t>
                      </a:r>
                      <a:endParaRPr lang="en-US" sz="4000" b="1" dirty="0">
                        <a:latin typeface="Times New Roman" panose="02020603050405020304" pitchFamily="18" charset="0"/>
                        <a:cs typeface="Times New Roman" panose="02020603050405020304" pitchFamily="18" charset="0"/>
                      </a:endParaRPr>
                    </a:p>
                    <a:p>
                      <a:pPr algn="ctr">
                        <a:lnSpc>
                          <a:spcPct val="100000"/>
                        </a:lnSpc>
                      </a:pP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100000"/>
                        </a:lnSpc>
                      </a:pPr>
                      <a:r>
                        <a:rPr lang="en-US" sz="4000" b="1" dirty="0" err="1">
                          <a:latin typeface="Times New Roman" panose="02020603050405020304" pitchFamily="18" charset="0"/>
                          <a:cs typeface="Times New Roman" panose="02020603050405020304" pitchFamily="18" charset="0"/>
                        </a:rPr>
                        <a:t>Cách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thức</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100000"/>
                        </a:lnSpc>
                      </a:pPr>
                      <a:r>
                        <a:rPr lang="en-US" sz="4000" b="1" dirty="0" err="1">
                          <a:latin typeface="Times New Roman" panose="02020603050405020304" pitchFamily="18" charset="0"/>
                          <a:cs typeface="Times New Roman" panose="02020603050405020304" pitchFamily="18" charset="0"/>
                        </a:rPr>
                        <a:t>Ví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9569224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Bình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ra</a:t>
                      </a:r>
                      <a:r>
                        <a:rPr lang="en-US" sz="4000" b="1" dirty="0">
                          <a:solidFill>
                            <a:srgbClr val="000000"/>
                          </a:solidFill>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những nhận xét, đánh giá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(khen hoặc chê) của cá nhân để làm rõ thêm vấn đề nghị luận. </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Xác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rõ</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sai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đề</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Sử</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dụng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văn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bình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luận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a:p>
                      <a:pPr marL="0" marR="0" lvl="0" indent="0" algn="just" defTabSz="13716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Có</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sử</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dụng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văn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giàu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hình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ảnh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ẩn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dụ</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13716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dẫn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chứng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tế</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liên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hệ</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tiễn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Lưu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ý: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những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văn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bình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luận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phải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phù</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hợp</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với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chuẩn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mực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đúng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đắn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txBody>
                  <a:tcPr/>
                </a:tc>
                <a:tc>
                  <a:txBody>
                    <a:bodyPr/>
                    <a:lstStyle/>
                    <a:p>
                      <a:pPr lvl="0" algn="just">
                        <a:lnSpc>
                          <a:spcPct val="100000"/>
                        </a:lnSpc>
                        <a:defRPr/>
                      </a:pP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L</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uận điểm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Đọc sách không cốt để lấy nhiều, quan trong nhất là phải chọn cho tinh, đọc cho kĩ.</a:t>
                      </a:r>
                      <a:r>
                        <a:rPr lang="vi-VN" sz="4000" dirty="0">
                          <a:solidFill>
                            <a:srgbClr val="000000"/>
                          </a:solidFill>
                          <a:latin typeface="Times New Roman" panose="02020603050405020304" pitchFamily="18" charset="0"/>
                          <a:cs typeface="Times New Roman" panose="02020603050405020304" pitchFamily="18" charset="0"/>
                        </a:rPr>
                        <a:t>” (</a:t>
                      </a:r>
                      <a:r>
                        <a:rPr lang="vi-VN" sz="4000" i="1" dirty="0">
                          <a:solidFill>
                            <a:srgbClr val="000000"/>
                          </a:solidFill>
                          <a:latin typeface="Times New Roman" panose="02020603050405020304" pitchFamily="18" charset="0"/>
                          <a:cs typeface="Times New Roman" panose="02020603050405020304" pitchFamily="18" charset="0"/>
                        </a:rPr>
                        <a:t>Bàn về đọc sách</a:t>
                      </a:r>
                      <a:r>
                        <a:rPr lang="vi-VN" sz="40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0000"/>
                          </a:solidFill>
                          <a:latin typeface="Times New Roman" panose="02020603050405020304" pitchFamily="18" charset="0"/>
                          <a:cs typeface="Times New Roman" panose="02020603050405020304" pitchFamily="18" charset="0"/>
                        </a:rPr>
                        <a:t>- </a:t>
                      </a:r>
                      <a:r>
                        <a:rPr lang="en-US" sz="4000" b="1" noProof="0" dirty="0">
                          <a:solidFill>
                            <a:srgbClr val="000000"/>
                          </a:solidFill>
                          <a:latin typeface="Times New Roman" panose="02020603050405020304" pitchFamily="18" charset="0"/>
                          <a:cs typeface="Times New Roman" panose="02020603050405020304" pitchFamily="18" charset="0"/>
                        </a:rPr>
                        <a:t>B</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ình luận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Thế gian có biết bao người đọc sách chỉ để trang trí bộ mặt, như kẻ trọc phú khoe của, chỉ biết lấy nhiều làm quý</a:t>
                      </a: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Đối với việc học tập, cách đó chỉ là lừa mình dối người, đối với việc làm người thì cách đó thể hiện phẩm chất tầm thường, thấp kém.</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2165537835"/>
                  </a:ext>
                </a:extLst>
              </a:tr>
            </a:tbl>
          </a:graphicData>
        </a:graphic>
      </p:graphicFrame>
    </p:spTree>
    <p:extLst>
      <p:ext uri="{BB962C8B-B14F-4D97-AF65-F5344CB8AC3E}">
        <p14:creationId xmlns:p14="http://schemas.microsoft.com/office/powerpoint/2010/main" val="6063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457200" y="2476500"/>
            <a:ext cx="17526000" cy="707886"/>
          </a:xfrm>
          <a:prstGeom prst="rect">
            <a:avLst/>
          </a:prstGeom>
        </p:spPr>
        <p:txBody>
          <a:bodyPr wrap="square">
            <a:spAutoFit/>
          </a:bodyPr>
          <a:lstStyle/>
          <a:p>
            <a:pPr algn="just"/>
            <a:r>
              <a:rPr lang="vi-VN" sz="4000" b="1" dirty="0">
                <a:latin typeface="+mj-lt"/>
              </a:rPr>
              <a:t>b</a:t>
            </a:r>
            <a:r>
              <a:rPr lang="en-US" sz="4000" b="1" dirty="0">
                <a:latin typeface="+mj-lt"/>
              </a:rPr>
              <a:t>.</a:t>
            </a:r>
            <a:r>
              <a:rPr lang="vi-VN" sz="4000" b="1" dirty="0">
                <a:latin typeface="+mj-lt"/>
              </a:rPr>
              <a:t> Bài tập</a:t>
            </a:r>
            <a:endParaRPr lang="vi-VN" sz="4000" b="0" i="0" dirty="0">
              <a:effectLst/>
              <a:latin typeface="+mj-lt"/>
            </a:endParaRPr>
          </a:p>
        </p:txBody>
      </p:sp>
      <p:sp>
        <p:nvSpPr>
          <p:cNvPr id="6" name="Freeform 3">
            <a:extLst>
              <a:ext uri="{FF2B5EF4-FFF2-40B4-BE49-F238E27FC236}">
                <a16:creationId xmlns:a16="http://schemas.microsoft.com/office/drawing/2014/main" id="{41D68A3E-32E9-BCD3-A51D-2C2927073D9E}"/>
              </a:ext>
            </a:extLst>
          </p:cNvPr>
          <p:cNvSpPr/>
          <p:nvPr/>
        </p:nvSpPr>
        <p:spPr>
          <a:xfrm>
            <a:off x="152400" y="342899"/>
            <a:ext cx="17983200" cy="162534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7" name="Rectangle 6"/>
          <p:cNvSpPr/>
          <p:nvPr/>
        </p:nvSpPr>
        <p:spPr>
          <a:xfrm>
            <a:off x="1524000" y="521695"/>
            <a:ext cx="14782800" cy="1446550"/>
          </a:xfrm>
          <a:prstGeom prst="rect">
            <a:avLst/>
          </a:prstGeom>
        </p:spPr>
        <p:txBody>
          <a:bodyPr wrap="square">
            <a:spAutoFit/>
          </a:bodyPr>
          <a:lstStyle/>
          <a:p>
            <a:pPr algn="ctr"/>
            <a:r>
              <a:rPr lang="vi-VN" sz="4400" b="1" dirty="0">
                <a:solidFill>
                  <a:srgbClr val="000000"/>
                </a:solidFill>
                <a:latin typeface="+mj-lt"/>
              </a:rPr>
              <a:t>2.</a:t>
            </a:r>
            <a:r>
              <a:rPr lang="en-US" sz="4400" b="1" dirty="0">
                <a:solidFill>
                  <a:srgbClr val="000000"/>
                </a:solidFill>
                <a:latin typeface="+mj-lt"/>
              </a:rPr>
              <a:t> </a:t>
            </a:r>
            <a:r>
              <a:rPr lang="vi-VN" sz="4400" b="1" dirty="0">
                <a:solidFill>
                  <a:srgbClr val="000000"/>
                </a:solidFill>
                <a:latin typeface="+mj-lt"/>
              </a:rPr>
              <a:t>Rèn luyện kĩ năng viết: Bình luận (nhận xét và đánh giá) trong bài văn nghị luận</a:t>
            </a:r>
            <a:endParaRPr lang="vi-VN" sz="4400" dirty="0">
              <a:solidFill>
                <a:srgbClr val="000000"/>
              </a:solidFill>
              <a:latin typeface="+mj-lt"/>
            </a:endParaRPr>
          </a:p>
        </p:txBody>
      </p:sp>
      <p:sp>
        <p:nvSpPr>
          <p:cNvPr id="9" name="Title 4">
            <a:extLst>
              <a:ext uri="{FF2B5EF4-FFF2-40B4-BE49-F238E27FC236}">
                <a16:creationId xmlns:a16="http://schemas.microsoft.com/office/drawing/2014/main" id="{55BE2E46-FB9F-4E75-94A0-C74C35F4A857}"/>
              </a:ext>
            </a:extLst>
          </p:cNvPr>
          <p:cNvSpPr txBox="1">
            <a:spLocks/>
          </p:cNvSpPr>
          <p:nvPr/>
        </p:nvSpPr>
        <p:spPr>
          <a:xfrm>
            <a:off x="785910" y="3414300"/>
            <a:ext cx="16258980" cy="16329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err="1">
                <a:solidFill>
                  <a:srgbClr val="FF0000"/>
                </a:solidFill>
                <a:latin typeface="#9Slide04 Pridi SemiBold" panose="00000700000000000000" pitchFamily="2" charset="-34"/>
                <a:cs typeface="#9Slide04 Pridi SemiBold" panose="00000700000000000000" pitchFamily="2" charset="-34"/>
              </a:rPr>
              <a:t>Bình</a:t>
            </a:r>
            <a:r>
              <a:rPr lang="en-US" sz="6600" b="1" dirty="0">
                <a:solidFill>
                  <a:srgbClr val="FF0000"/>
                </a:solidFill>
                <a:latin typeface="#9Slide04 Pridi SemiBold" panose="00000700000000000000" pitchFamily="2" charset="-34"/>
                <a:cs typeface="#9Slide04 Pridi SemiBold" panose="00000700000000000000" pitchFamily="2" charset="-34"/>
              </a:rPr>
              <a:t> </a:t>
            </a:r>
            <a:r>
              <a:rPr lang="en-US" sz="6600" b="1" dirty="0" err="1">
                <a:solidFill>
                  <a:srgbClr val="FF0000"/>
                </a:solidFill>
                <a:latin typeface="#9Slide04 Pridi SemiBold" panose="00000700000000000000" pitchFamily="2" charset="-34"/>
                <a:cs typeface="#9Slide04 Pridi SemiBold" panose="00000700000000000000" pitchFamily="2" charset="-34"/>
              </a:rPr>
              <a:t>luận</a:t>
            </a:r>
            <a:r>
              <a:rPr lang="en-US" sz="6600" b="1" dirty="0">
                <a:solidFill>
                  <a:srgbClr val="FF0000"/>
                </a:solidFill>
                <a:latin typeface="#9Slide04 Pridi SemiBold" panose="00000700000000000000" pitchFamily="2" charset="-34"/>
                <a:cs typeface="#9Slide04 Pridi SemiBold" panose="00000700000000000000" pitchFamily="2" charset="-34"/>
              </a:rPr>
              <a:t> </a:t>
            </a:r>
            <a:r>
              <a:rPr lang="en-US" sz="6600" b="1" dirty="0" err="1">
                <a:solidFill>
                  <a:srgbClr val="FF0000"/>
                </a:solidFill>
                <a:latin typeface="#9Slide04 Pridi SemiBold" panose="00000700000000000000" pitchFamily="2" charset="-34"/>
                <a:cs typeface="#9Slide04 Pridi SemiBold" panose="00000700000000000000" pitchFamily="2" charset="-34"/>
              </a:rPr>
              <a:t>cùng</a:t>
            </a:r>
            <a:r>
              <a:rPr lang="en-US" sz="6600" b="1" dirty="0">
                <a:solidFill>
                  <a:srgbClr val="FF0000"/>
                </a:solidFill>
                <a:latin typeface="#9Slide04 Pridi SemiBold" panose="00000700000000000000" pitchFamily="2" charset="-34"/>
                <a:cs typeface="#9Slide04 Pridi SemiBold" panose="00000700000000000000" pitchFamily="2" charset="-34"/>
              </a:rPr>
              <a:t> </a:t>
            </a:r>
            <a:r>
              <a:rPr lang="en-US" sz="6600" b="1" dirty="0" err="1">
                <a:solidFill>
                  <a:srgbClr val="FF0000"/>
                </a:solidFill>
                <a:latin typeface="#9Slide04 Pridi SemiBold" panose="00000700000000000000" pitchFamily="2" charset="-34"/>
                <a:cs typeface="#9Slide04 Pridi SemiBold" panose="00000700000000000000" pitchFamily="2" charset="-34"/>
              </a:rPr>
              <a:t>tôi</a:t>
            </a:r>
            <a:r>
              <a:rPr lang="en-US" sz="6600" b="1" dirty="0">
                <a:solidFill>
                  <a:srgbClr val="FF0000"/>
                </a:solidFill>
                <a:latin typeface="#9Slide04 Pridi SemiBold" panose="00000700000000000000" pitchFamily="2" charset="-34"/>
                <a:cs typeface="#9Slide04 Pridi SemiBold" panose="00000700000000000000" pitchFamily="2" charset="-34"/>
              </a:rPr>
              <a:t>!</a:t>
            </a:r>
          </a:p>
        </p:txBody>
      </p:sp>
      <p:sp>
        <p:nvSpPr>
          <p:cNvPr id="10" name="Rectangle 5">
            <a:extLst>
              <a:ext uri="{FF2B5EF4-FFF2-40B4-BE49-F238E27FC236}">
                <a16:creationId xmlns:a16="http://schemas.microsoft.com/office/drawing/2014/main" id="{DD8B7C07-5950-0FFC-6E28-0193F7467497}"/>
              </a:ext>
            </a:extLst>
          </p:cNvPr>
          <p:cNvSpPr/>
          <p:nvPr/>
        </p:nvSpPr>
        <p:spPr>
          <a:xfrm>
            <a:off x="1790700" y="5047271"/>
            <a:ext cx="14706600" cy="1384995"/>
          </a:xfrm>
          <a:prstGeom prst="rect">
            <a:avLst/>
          </a:prstGeom>
          <a:solidFill>
            <a:schemeClr val="bg1">
              <a:lumMod val="95000"/>
            </a:schemeClr>
          </a:solidFill>
        </p:spPr>
        <p:txBody>
          <a:bodyPr wrap="square">
            <a:spAutoFit/>
          </a:bodyPr>
          <a:lstStyle/>
          <a:p>
            <a:pPr marL="771525" marR="0" lvl="0" indent="-771525" algn="just" defTabSz="914445" rtl="0" eaLnBrk="1" fontAlgn="auto" latinLnBrk="0" hangingPunct="1">
              <a:lnSpc>
                <a:spcPct val="100000"/>
              </a:lnSpc>
              <a:spcBef>
                <a:spcPts val="0"/>
              </a:spcBef>
              <a:spcAft>
                <a:spcPts val="0"/>
              </a:spcAft>
              <a:buClrTx/>
              <a:buSzTx/>
              <a:buFontTx/>
              <a:buAutoNum type="arabicPeriod"/>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771525" marR="0" lvl="0" indent="-771525" algn="just" defTabSz="914445" rtl="0" eaLnBrk="1" fontAlgn="auto" latinLnBrk="0" hangingPunct="1">
              <a:lnSpc>
                <a:spcPct val="100000"/>
              </a:lnSpc>
              <a:spcBef>
                <a:spcPts val="0"/>
              </a:spcBef>
              <a:spcAft>
                <a:spcPts val="0"/>
              </a:spcAft>
              <a:buClrTx/>
              <a:buSzTx/>
              <a:buFontTx/>
              <a:buAutoNum type="arabicPeriod"/>
              <a:tabLst/>
              <a:defRPr/>
            </a:pP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Kiên trì, không bỏ cuộc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D8B7C07-5950-0FFC-6E28-0193F7467497}"/>
              </a:ext>
            </a:extLst>
          </p:cNvPr>
          <p:cNvSpPr/>
          <p:nvPr/>
        </p:nvSpPr>
        <p:spPr>
          <a:xfrm>
            <a:off x="533400" y="492591"/>
            <a:ext cx="17373600" cy="6863417"/>
          </a:xfrm>
          <a:prstGeom prst="rect">
            <a:avLst/>
          </a:prstGeom>
          <a:solidFill>
            <a:schemeClr val="bg1">
              <a:lumMod val="95000"/>
            </a:schemeClr>
          </a:solidFill>
        </p:spPr>
        <p:txBody>
          <a:bodyPr wrap="square">
            <a:spAutoFit/>
          </a:bodyPr>
          <a:lstStyle/>
          <a:p>
            <a:pPr marL="771525" marR="0" lvl="0" indent="-771525" algn="just" defTabSz="914445"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p>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Đôi khi sự thất bại lại cho mình những bài học quý giá, giúp ta áp dụng cho con đường thành công sau này. Tuy nhiên, bên cạnh những người biết thừa nhận thất bại thì vẫn có không ít kẻ mù quáng, hiểu sai lệch về câu “thất bại là mẹ thành công” mà ngông cuồng khiến thất bại nối tiếp thất bại. Và cũng có không ít kẻ hèn nhát khi gặp thất bại thì liền trốn tránh vào bóng tối, không dám đối diện với nó. Hãy nhìn nhận lại chính mình để học cách chấp nhận thất bại vì đó là bài học đầu tiên dẫn đến sự thành công trong cuộc sống. </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Freeform 3"/>
          <p:cNvSpPr>
            <a:spLocks/>
          </p:cNvSpPr>
          <p:nvPr/>
        </p:nvSpPr>
        <p:spPr>
          <a:xfrm>
            <a:off x="13563600" y="6591300"/>
            <a:ext cx="4436442" cy="3886200"/>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42314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D8B7C07-5950-0FFC-6E28-0193F7467497}"/>
              </a:ext>
            </a:extLst>
          </p:cNvPr>
          <p:cNvSpPr/>
          <p:nvPr/>
        </p:nvSpPr>
        <p:spPr>
          <a:xfrm>
            <a:off x="457200" y="1485900"/>
            <a:ext cx="16992600" cy="5509200"/>
          </a:xfrm>
          <a:prstGeom prst="rect">
            <a:avLst/>
          </a:prstGeom>
          <a:solidFill>
            <a:schemeClr val="bg1">
              <a:lumMod val="95000"/>
            </a:schemeClr>
          </a:solidFill>
        </p:spPr>
        <p:txBody>
          <a:bodyPr wrap="square">
            <a:spAutoFit/>
          </a:bodyPr>
          <a:lstStyle/>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Kiên trì, không bỏ cuộc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p>
          <a:p>
            <a:pPr marL="0" marR="0" lvl="0" indent="0" algn="just" defTabSz="9144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Luôn luôn nỗ lực, luôn luôn kiên trì là một đức tính tốt mà chúng ta cần có. Thế nhưng không phải lúc nào tính kiên trì cũng đem đến cho bản thân kết quả tốt. Việc kiên trì, không bỏ cuộc phải đi đôi với những quyết định đúng đắn, theo đuổi những lựa chọn phù hợp mới có hiệu quả, nếu không nó rất dễ trở thành cố chấp, tốn thời gian. Vì thế, hãy luôn thông minh để đặt sự kiên trì đúng lúc, đúng chỗ.</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Freeform 2"/>
          <p:cNvSpPr/>
          <p:nvPr/>
        </p:nvSpPr>
        <p:spPr>
          <a:xfrm>
            <a:off x="13944600" y="6177643"/>
            <a:ext cx="4236602" cy="4114800"/>
          </a:xfrm>
          <a:custGeom>
            <a:avLst/>
            <a:gdLst/>
            <a:ahLst/>
            <a:cxnLst/>
            <a:rect l="l" t="t" r="r" b="b"/>
            <a:pathLst>
              <a:path w="4236602" h="4114800">
                <a:moveTo>
                  <a:pt x="0" y="0"/>
                </a:moveTo>
                <a:lnTo>
                  <a:pt x="4236603" y="0"/>
                </a:lnTo>
                <a:lnTo>
                  <a:pt x="42366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87332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2" name="Rectangle 1"/>
          <p:cNvSpPr/>
          <p:nvPr/>
        </p:nvSpPr>
        <p:spPr>
          <a:xfrm>
            <a:off x="457200" y="2476500"/>
            <a:ext cx="17526000"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en-US" sz="4000" b="1" i="0" u="none" strike="noStrike" kern="1200" cap="none" spc="0" normalizeH="0" baseline="0" noProof="0" dirty="0">
                <a:ln>
                  <a:noFill/>
                </a:ln>
                <a:solidFill>
                  <a:prstClr val="black"/>
                </a:solidFill>
                <a:effectLst/>
                <a:uLnTx/>
                <a:uFillTx/>
                <a:latin typeface="Calibri"/>
                <a:ea typeface="+mn-ea"/>
                <a:cs typeface="+mn-cs"/>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Bài tập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bài văn đã làm, em hãy dẫn ra một đoạn văn trong đó có nêu ý kiến bình luận của mình.</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Freeform 3">
            <a:extLst>
              <a:ext uri="{FF2B5EF4-FFF2-40B4-BE49-F238E27FC236}">
                <a16:creationId xmlns:a16="http://schemas.microsoft.com/office/drawing/2014/main" id="{41D68A3E-32E9-BCD3-A51D-2C2927073D9E}"/>
              </a:ext>
            </a:extLst>
          </p:cNvPr>
          <p:cNvSpPr/>
          <p:nvPr/>
        </p:nvSpPr>
        <p:spPr>
          <a:xfrm>
            <a:off x="152400" y="342899"/>
            <a:ext cx="17983200" cy="162534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1524000" y="521695"/>
            <a:ext cx="147828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Rèn luyện kĩ năng viết: Bình luận (nhận xét và đánh giá) trong bài văn nghị luận</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Freeform 4"/>
          <p:cNvSpPr/>
          <p:nvPr/>
        </p:nvSpPr>
        <p:spPr>
          <a:xfrm>
            <a:off x="5067300" y="4680858"/>
            <a:ext cx="8153400" cy="5257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630359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B87BF20E-FD7F-740A-5693-65FC3FBB8533}"/>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9"/>
          <p:cNvSpPr txBox="1"/>
          <p:nvPr/>
        </p:nvSpPr>
        <p:spPr>
          <a:xfrm>
            <a:off x="7284844" y="2476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2"/>
          <p:cNvSpPr/>
          <p:nvPr/>
        </p:nvSpPr>
        <p:spPr>
          <a:xfrm>
            <a:off x="388620" y="1449124"/>
            <a:ext cx="8829842" cy="7951752"/>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778165" y="952500"/>
            <a:ext cx="16916400"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kiểu</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7" name="Group 6"/>
          <p:cNvGrpSpPr/>
          <p:nvPr/>
        </p:nvGrpSpPr>
        <p:grpSpPr>
          <a:xfrm>
            <a:off x="629319" y="3456224"/>
            <a:ext cx="5493127" cy="5040076"/>
            <a:chOff x="18332" y="2530913"/>
            <a:chExt cx="5493127" cy="3374551"/>
          </a:xfrm>
        </p:grpSpPr>
        <p:sp>
          <p:nvSpPr>
            <p:cNvPr id="14" name="Rounded Rectangle 13"/>
            <p:cNvSpPr/>
            <p:nvPr/>
          </p:nvSpPr>
          <p:spPr>
            <a:xfrm>
              <a:off x="18332" y="2530913"/>
              <a:ext cx="5493127" cy="3374551"/>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sz="4400"/>
            </a:p>
          </p:txBody>
        </p:sp>
        <p:sp>
          <p:nvSpPr>
            <p:cNvPr id="15" name="Rounded Rectangle 5"/>
            <p:cNvSpPr txBox="1"/>
            <p:nvPr/>
          </p:nvSpPr>
          <p:spPr>
            <a:xfrm>
              <a:off x="183064" y="2695645"/>
              <a:ext cx="5163663" cy="3045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t" anchorCtr="0">
              <a:noAutofit/>
            </a:bodyPr>
            <a:lstStyle/>
            <a:p>
              <a:pPr lvl="0" algn="just" defTabSz="1511300">
                <a:lnSpc>
                  <a:spcPct val="90000"/>
                </a:lnSpc>
                <a:spcBef>
                  <a:spcPct val="0"/>
                </a:spcBef>
                <a:spcAft>
                  <a:spcPct val="35000"/>
                </a:spcAft>
              </a:pPr>
              <a:r>
                <a:rPr lang="en-US" sz="4400" kern="1200" dirty="0">
                  <a:solidFill>
                    <a:schemeClr val="bg1"/>
                  </a:solidFill>
                  <a:latin typeface="Times New Roman" panose="02020603050405020304" pitchFamily="18" charset="0"/>
                  <a:cs typeface="Times New Roman" panose="02020603050405020304" pitchFamily="18" charset="0"/>
                </a:rPr>
                <a:t>- </a:t>
              </a:r>
              <a:r>
                <a:rPr lang="vi-VN" sz="4400" kern="1200" dirty="0">
                  <a:solidFill>
                    <a:schemeClr val="bg1"/>
                  </a:solidFill>
                  <a:latin typeface="Times New Roman" panose="02020603050405020304" pitchFamily="18" charset="0"/>
                  <a:cs typeface="Times New Roman" panose="02020603050405020304" pitchFamily="18" charset="0"/>
                </a:rPr>
                <a:t>Cần nêu lên được </a:t>
              </a:r>
              <a:r>
                <a:rPr lang="en-US" sz="4400" kern="1200" dirty="0" err="1">
                  <a:solidFill>
                    <a:schemeClr val="bg1"/>
                  </a:solidFill>
                  <a:latin typeface="Times New Roman" panose="02020603050405020304" pitchFamily="18" charset="0"/>
                  <a:cs typeface="Times New Roman" panose="02020603050405020304" pitchFamily="18" charset="0"/>
                </a:rPr>
                <a:t>vấn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đề</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cần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giải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quyết</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trình</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bày</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được</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giải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pháp</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khả</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thi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thuyết</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phục</a:t>
              </a:r>
              <a:endParaRPr lang="en-US" sz="4400" kern="12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6397437" y="3456224"/>
            <a:ext cx="5493127" cy="5040076"/>
            <a:chOff x="5786450" y="2530913"/>
            <a:chExt cx="5493127" cy="3374551"/>
          </a:xfrm>
        </p:grpSpPr>
        <p:sp>
          <p:nvSpPr>
            <p:cNvPr id="12" name="Rounded Rectangle 11"/>
            <p:cNvSpPr/>
            <p:nvPr/>
          </p:nvSpPr>
          <p:spPr>
            <a:xfrm>
              <a:off x="5786450" y="2530913"/>
              <a:ext cx="5493127" cy="3374551"/>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sz="4400"/>
            </a:p>
          </p:txBody>
        </p:sp>
        <p:sp>
          <p:nvSpPr>
            <p:cNvPr id="13" name="Rounded Rectangle 7"/>
            <p:cNvSpPr txBox="1"/>
            <p:nvPr/>
          </p:nvSpPr>
          <p:spPr>
            <a:xfrm>
              <a:off x="5951182" y="2695645"/>
              <a:ext cx="5163663" cy="3045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t" anchorCtr="0">
              <a:noAutofit/>
            </a:bodyPr>
            <a:lstStyle/>
            <a:p>
              <a:pPr lvl="0" algn="just" defTabSz="1511300">
                <a:lnSpc>
                  <a:spcPct val="90000"/>
                </a:lnSpc>
                <a:spcBef>
                  <a:spcPct val="0"/>
                </a:spcBef>
                <a:spcAft>
                  <a:spcPct val="35000"/>
                </a:spcAft>
                <a:buFontTx/>
                <a:buChar char="-"/>
              </a:pPr>
              <a:r>
                <a:rPr lang="en-US" sz="4400" kern="1200" dirty="0">
                  <a:solidFill>
                    <a:schemeClr val="bg1"/>
                  </a:solidFill>
                  <a:latin typeface="Times New Roman" panose="02020603050405020304" pitchFamily="18" charset="0"/>
                  <a:cs typeface="Times New Roman" panose="02020603050405020304" pitchFamily="18" charset="0"/>
                </a:rPr>
                <a:t> </a:t>
              </a:r>
              <a:r>
                <a:rPr lang="vi-VN" sz="4400" kern="1200" dirty="0">
                  <a:solidFill>
                    <a:schemeClr val="bg1"/>
                  </a:solidFill>
                  <a:latin typeface="Times New Roman" panose="02020603050405020304" pitchFamily="18" charset="0"/>
                  <a:cs typeface="Times New Roman" panose="02020603050405020304" pitchFamily="18" charset="0"/>
                </a:rPr>
                <a:t>Trình bày rõ vấn đề</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Làm</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thế</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nào</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để</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giữ</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gìn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tuyên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truyền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quảng</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bá</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và</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phát</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huy</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giá</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trị</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của</a:t>
              </a:r>
              <a:r>
                <a:rPr lang="en-US" sz="4400" kern="1200" dirty="0">
                  <a:solidFill>
                    <a:schemeClr val="bg1"/>
                  </a:solidFill>
                  <a:latin typeface="Times New Roman" panose="02020603050405020304" pitchFamily="18" charset="0"/>
                  <a:cs typeface="Times New Roman" panose="02020603050405020304" pitchFamily="18" charset="0"/>
                </a:rPr>
                <a:t> di </a:t>
              </a:r>
              <a:r>
                <a:rPr lang="en-US" sz="4400" kern="1200" dirty="0" err="1">
                  <a:solidFill>
                    <a:schemeClr val="bg1"/>
                  </a:solidFill>
                  <a:latin typeface="Times New Roman" panose="02020603050405020304" pitchFamily="18" charset="0"/>
                  <a:cs typeface="Times New Roman" panose="02020603050405020304" pitchFamily="18" charset="0"/>
                </a:rPr>
                <a:t>tích</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lịch</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sử</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danh</a:t>
              </a:r>
              <a:r>
                <a:rPr lang="en-US" sz="4400" kern="1200" dirty="0">
                  <a:solidFill>
                    <a:schemeClr val="bg1"/>
                  </a:solidFill>
                  <a:latin typeface="Times New Roman" panose="02020603050405020304" pitchFamily="18" charset="0"/>
                  <a:cs typeface="Times New Roman" panose="02020603050405020304" pitchFamily="18" charset="0"/>
                </a:rPr>
                <a:t> lam </a:t>
              </a:r>
              <a:r>
                <a:rPr lang="en-US" sz="4400" kern="1200" dirty="0" err="1">
                  <a:solidFill>
                    <a:schemeClr val="bg1"/>
                  </a:solidFill>
                  <a:latin typeface="Times New Roman" panose="02020603050405020304" pitchFamily="18" charset="0"/>
                  <a:cs typeface="Times New Roman" panose="02020603050405020304" pitchFamily="18" charset="0"/>
                </a:rPr>
                <a:t>thắng</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cảnh</a:t>
              </a:r>
              <a:r>
                <a:rPr lang="en-US" sz="4400" kern="1200" dirty="0">
                  <a:solidFill>
                    <a:schemeClr val="bg1"/>
                  </a:solidFill>
                  <a:latin typeface="Times New Roman" panose="02020603050405020304" pitchFamily="18" charset="0"/>
                  <a:cs typeface="Times New Roman" panose="02020603050405020304" pitchFamily="18" charset="0"/>
                </a:rPr>
                <a:t>.</a:t>
              </a:r>
            </a:p>
          </p:txBody>
        </p:sp>
      </p:grpSp>
      <p:grpSp>
        <p:nvGrpSpPr>
          <p:cNvPr id="9" name="Group 8"/>
          <p:cNvGrpSpPr/>
          <p:nvPr/>
        </p:nvGrpSpPr>
        <p:grpSpPr>
          <a:xfrm>
            <a:off x="12165554" y="3456224"/>
            <a:ext cx="5493127" cy="5040076"/>
            <a:chOff x="11554567" y="2530913"/>
            <a:chExt cx="5493127" cy="3374551"/>
          </a:xfrm>
        </p:grpSpPr>
        <p:sp>
          <p:nvSpPr>
            <p:cNvPr id="10" name="Rounded Rectangle 9"/>
            <p:cNvSpPr/>
            <p:nvPr/>
          </p:nvSpPr>
          <p:spPr>
            <a:xfrm>
              <a:off x="11554567" y="2530913"/>
              <a:ext cx="5493127" cy="3374551"/>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sz="4400"/>
            </a:p>
          </p:txBody>
        </p:sp>
        <p:sp>
          <p:nvSpPr>
            <p:cNvPr id="11" name="Rounded Rectangle 9"/>
            <p:cNvSpPr txBox="1"/>
            <p:nvPr/>
          </p:nvSpPr>
          <p:spPr>
            <a:xfrm>
              <a:off x="11719299" y="2695645"/>
              <a:ext cx="5163663" cy="3045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t" anchorCtr="0">
              <a:noAutofit/>
            </a:bodyPr>
            <a:lstStyle/>
            <a:p>
              <a:pPr lvl="0" algn="just" defTabSz="1511300">
                <a:lnSpc>
                  <a:spcPct val="90000"/>
                </a:lnSpc>
                <a:spcBef>
                  <a:spcPct val="0"/>
                </a:spcBef>
                <a:spcAft>
                  <a:spcPct val="35000"/>
                </a:spcAft>
                <a:buNone/>
              </a:pP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Nội</a:t>
              </a:r>
              <a:r>
                <a:rPr lang="en-US" sz="4400" kern="1200" dirty="0">
                  <a:solidFill>
                    <a:schemeClr val="bg1"/>
                  </a:solidFill>
                  <a:latin typeface="Times New Roman" panose="02020603050405020304" pitchFamily="18" charset="0"/>
                  <a:cs typeface="Times New Roman" panose="02020603050405020304" pitchFamily="18" charset="0"/>
                </a:rPr>
                <a:t> dung </a:t>
              </a:r>
              <a:r>
                <a:rPr lang="en-US" sz="4400" kern="1200" dirty="0" err="1">
                  <a:solidFill>
                    <a:schemeClr val="bg1"/>
                  </a:solidFill>
                  <a:latin typeface="Times New Roman" panose="02020603050405020304" pitchFamily="18" charset="0"/>
                  <a:cs typeface="Times New Roman" panose="02020603050405020304" pitchFamily="18" charset="0"/>
                </a:rPr>
                <a:t>trình</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bày</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phải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chặt</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chẽ</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với</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các</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văn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bản</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thông</a:t>
              </a:r>
              <a:r>
                <a:rPr lang="en-US" sz="4400" kern="1200" dirty="0">
                  <a:solidFill>
                    <a:schemeClr val="bg1"/>
                  </a:solidFill>
                  <a:latin typeface="Times New Roman" panose="02020603050405020304" pitchFamily="18" charset="0"/>
                  <a:cs typeface="Times New Roman" panose="02020603050405020304" pitchFamily="18" charset="0"/>
                </a:rPr>
                <a:t> tin </a:t>
              </a:r>
              <a:r>
                <a:rPr lang="en-US" sz="4400" kern="1200" dirty="0" err="1">
                  <a:solidFill>
                    <a:schemeClr val="bg1"/>
                  </a:solidFill>
                  <a:latin typeface="Times New Roman" panose="02020603050405020304" pitchFamily="18" charset="0"/>
                  <a:cs typeface="Times New Roman" panose="02020603050405020304" pitchFamily="18" charset="0"/>
                </a:rPr>
                <a:t>đã</a:t>
              </a:r>
              <a:r>
                <a:rPr lang="en-US" sz="4400" kern="1200" dirty="0">
                  <a:solidFill>
                    <a:schemeClr val="bg1"/>
                  </a:solidFill>
                  <a:latin typeface="Times New Roman" panose="02020603050405020304" pitchFamily="18" charset="0"/>
                  <a:cs typeface="Times New Roman" panose="02020603050405020304" pitchFamily="18" charset="0"/>
                </a:rPr>
                <a:t> </a:t>
              </a:r>
              <a:r>
                <a:rPr lang="en-US" sz="4400" kern="1200" dirty="0" err="1">
                  <a:solidFill>
                    <a:schemeClr val="bg1"/>
                  </a:solidFill>
                  <a:latin typeface="Times New Roman" panose="02020603050405020304" pitchFamily="18" charset="0"/>
                  <a:cs typeface="Times New Roman" panose="02020603050405020304" pitchFamily="18" charset="0"/>
                </a:rPr>
                <a:t>học</a:t>
              </a:r>
              <a:endParaRPr lang="en-US" sz="4400" kern="1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359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8" name="Rectangle 7"/>
          <p:cNvSpPr/>
          <p:nvPr/>
        </p:nvSpPr>
        <p:spPr>
          <a:xfrm>
            <a:off x="2514600" y="5897077"/>
            <a:ext cx="13944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HS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có</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2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phút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đọc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và</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ghi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nhớ</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văn nghị luận về một vấn đề cần giải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Trình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bày</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trong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60s</a:t>
            </a:r>
            <a:endParaRPr kumimoji="0" lang="vi-VN" sz="44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3" name="Rectangle 2">
            <a:extLst>
              <a:ext uri="{FF2B5EF4-FFF2-40B4-BE49-F238E27FC236}">
                <a16:creationId xmlns:a16="http://schemas.microsoft.com/office/drawing/2014/main" id="{8ECF37E4-75B3-7C0F-EB0C-1C374B653694}"/>
              </a:ext>
            </a:extLst>
          </p:cNvPr>
          <p:cNvSpPr/>
          <p:nvPr/>
        </p:nvSpPr>
        <p:spPr>
          <a:xfrm>
            <a:off x="4251137" y="2019300"/>
            <a:ext cx="123444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9BBB59">
                    <a:lumMod val="50000"/>
                  </a:srgbClr>
                </a:solidFill>
                <a:effectLst/>
                <a:uLnTx/>
                <a:uFillTx/>
                <a:latin typeface="#9Slide07 SVNBango" panose="02000000000000000000" pitchFamily="2" charset="0"/>
                <a:ea typeface="+mn-ea"/>
                <a:cs typeface="+mn-cs"/>
              </a:rPr>
              <a:t>thử</a:t>
            </a:r>
            <a:r>
              <a:rPr kumimoji="0" lang="en-US" sz="9600" b="0" i="0" u="none" strike="noStrike" kern="1200" cap="none" spc="0" normalizeH="0" baseline="0" noProof="0" dirty="0">
                <a:ln>
                  <a:noFill/>
                </a:ln>
                <a:solidFill>
                  <a:srgbClr val="9BBB59">
                    <a:lumMod val="50000"/>
                  </a:srgbClr>
                </a:solidFill>
                <a:effectLst/>
                <a:uLnTx/>
                <a:uFillTx/>
                <a:latin typeface="#9Slide07 SVNBango" panose="02000000000000000000" pitchFamily="2" charset="0"/>
                <a:ea typeface="+mn-ea"/>
                <a:cs typeface="+mn-cs"/>
              </a:rPr>
              <a:t> </a:t>
            </a:r>
            <a:r>
              <a:rPr kumimoji="0" lang="en-US" sz="9600" b="0" i="0" u="none" strike="noStrike" kern="1200" cap="none" spc="0" normalizeH="0" baseline="0" noProof="0" dirty="0" err="1">
                <a:ln>
                  <a:noFill/>
                </a:ln>
                <a:solidFill>
                  <a:srgbClr val="9BBB59">
                    <a:lumMod val="50000"/>
                  </a:srgbClr>
                </a:solidFill>
                <a:effectLst/>
                <a:uLnTx/>
                <a:uFillTx/>
                <a:latin typeface="#9Slide07 SVNBango" panose="02000000000000000000" pitchFamily="2" charset="0"/>
                <a:ea typeface="+mn-ea"/>
                <a:cs typeface="+mn-cs"/>
              </a:rPr>
              <a:t>thách</a:t>
            </a:r>
            <a:endParaRPr kumimoji="0" lang="vi-VN" sz="9600" b="0"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mn-cs"/>
            </a:endParaRPr>
          </a:p>
        </p:txBody>
      </p:sp>
      <p:sp>
        <p:nvSpPr>
          <p:cNvPr id="2" name="Freeform 2">
            <a:extLst>
              <a:ext uri="{FF2B5EF4-FFF2-40B4-BE49-F238E27FC236}">
                <a16:creationId xmlns:a16="http://schemas.microsoft.com/office/drawing/2014/main" id="{9D436EDA-30C1-BE0B-EC12-EB4D7EE6C6A5}"/>
              </a:ext>
            </a:extLst>
          </p:cNvPr>
          <p:cNvSpPr/>
          <p:nvPr/>
        </p:nvSpPr>
        <p:spPr>
          <a:xfrm>
            <a:off x="533400" y="419100"/>
            <a:ext cx="3739325" cy="4114800"/>
          </a:xfrm>
          <a:custGeom>
            <a:avLst/>
            <a:gdLst/>
            <a:ahLst/>
            <a:cxnLst/>
            <a:rect l="l" t="t" r="r" b="b"/>
            <a:pathLst>
              <a:path w="3739325" h="4114800">
                <a:moveTo>
                  <a:pt x="0" y="0"/>
                </a:moveTo>
                <a:lnTo>
                  <a:pt x="3739325" y="0"/>
                </a:lnTo>
                <a:lnTo>
                  <a:pt x="3739325"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26239496-A226-2E17-38BA-76769022E74A}"/>
              </a:ext>
            </a:extLst>
          </p:cNvPr>
          <p:cNvSpPr/>
          <p:nvPr/>
        </p:nvSpPr>
        <p:spPr>
          <a:xfrm rot="20119216">
            <a:off x="3642456" y="419100"/>
            <a:ext cx="4125113" cy="4114800"/>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9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p:cNvSpPr/>
          <p:nvPr/>
        </p:nvSpPr>
        <p:spPr>
          <a:xfrm>
            <a:off x="778165" y="952500"/>
            <a:ext cx="16916400"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a:solidFill>
                  <a:srgbClr val="000000"/>
                </a:solidFill>
                <a:latin typeface="Times New Roman" panose="02020603050405020304" pitchFamily="18" charset="0"/>
                <a:cs typeface="Times New Roman" panose="02020603050405020304" pitchFamily="18" charset="0"/>
              </a:rPr>
              <a:t>2. </a:t>
            </a:r>
            <a:r>
              <a:rPr lang="en-US" altLang="en-US" sz="4400" b="1" dirty="0" err="1">
                <a:solidFill>
                  <a:srgbClr val="000000"/>
                </a:solidFill>
                <a:latin typeface="Times New Roman" panose="02020603050405020304" pitchFamily="18" charset="0"/>
                <a:cs typeface="Times New Roman" panose="02020603050405020304" pitchFamily="18" charset="0"/>
              </a:rPr>
              <a:t>Những</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điều</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cần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chú</a:t>
            </a:r>
            <a:r>
              <a:rPr lang="en-US" altLang="en-US" sz="4400" b="1" dirty="0">
                <a:solidFill>
                  <a:srgbClr val="000000"/>
                </a:solidFill>
                <a:latin typeface="Times New Roman" panose="02020603050405020304" pitchFamily="18" charset="0"/>
                <a:cs typeface="Times New Roman" panose="02020603050405020304" pitchFamily="18" charset="0"/>
              </a:rPr>
              <a:t> ý</a:t>
            </a:r>
            <a:endParaRPr lang="en-US" altLang="en-US" sz="4000" dirty="0">
              <a:latin typeface="Times New Roman" panose="02020603050405020304" pitchFamily="18" charset="0"/>
              <a:cs typeface="Times New Roman" panose="02020603050405020304" pitchFamily="18" charset="0"/>
            </a:endParaRPr>
          </a:p>
        </p:txBody>
      </p:sp>
      <p:sp>
        <p:nvSpPr>
          <p:cNvPr id="2" name="Freeform 6"/>
          <p:cNvSpPr/>
          <p:nvPr/>
        </p:nvSpPr>
        <p:spPr>
          <a:xfrm>
            <a:off x="6553200" y="337985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EA8939EA-80E4-82DA-8D78-04F5D7C7A7E5}"/>
              </a:ext>
            </a:extLst>
          </p:cNvPr>
          <p:cNvSpPr/>
          <p:nvPr/>
        </p:nvSpPr>
        <p:spPr>
          <a:xfrm>
            <a:off x="752583" y="2478852"/>
            <a:ext cx="5666178" cy="3170099"/>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định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vấn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cụ</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luận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xung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quanh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tài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giữ</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gìn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tuyên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tuyền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phát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huy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giá</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trị</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giá</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trị</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di </a:t>
            </a:r>
            <a:r>
              <a:rPr lang="en-US" altLang="en-US" sz="4000" dirty="0" err="1">
                <a:solidFill>
                  <a:srgbClr val="000000"/>
                </a:solidFill>
                <a:latin typeface="Times New Roman" panose="02020603050405020304" pitchFamily="18" charset="0"/>
                <a:cs typeface="Times New Roman" panose="02020603050405020304" pitchFamily="18" charset="0"/>
              </a:rPr>
              <a:t>sản</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ACD9878-8644-753C-694A-725441BFDC0F}"/>
              </a:ext>
            </a:extLst>
          </p:cNvPr>
          <p:cNvSpPr/>
          <p:nvPr/>
        </p:nvSpPr>
        <p:spPr>
          <a:xfrm>
            <a:off x="10802439" y="2261175"/>
            <a:ext cx="6678549" cy="5016758"/>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Xem</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lại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văn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bản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đã</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đọc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hiểu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di </a:t>
            </a:r>
            <a:r>
              <a:rPr lang="en-US" altLang="en-US" sz="4000" dirty="0" err="1">
                <a:solidFill>
                  <a:srgbClr val="000000"/>
                </a:solidFill>
                <a:latin typeface="Times New Roman" panose="02020603050405020304" pitchFamily="18" charset="0"/>
                <a:cs typeface="Times New Roman" panose="02020603050405020304" pitchFamily="18" charset="0"/>
              </a:rPr>
              <a:t>tích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lịch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sử</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danh</a:t>
            </a:r>
            <a:r>
              <a:rPr lang="en-US" altLang="en-US" sz="4000" dirty="0">
                <a:solidFill>
                  <a:srgbClr val="000000"/>
                </a:solidFill>
                <a:latin typeface="Times New Roman" panose="02020603050405020304" pitchFamily="18" charset="0"/>
                <a:cs typeface="Times New Roman" panose="02020603050405020304" pitchFamily="18" charset="0"/>
              </a:rPr>
              <a:t> lam </a:t>
            </a:r>
            <a:r>
              <a:rPr lang="en-US" altLang="en-US" sz="4000" dirty="0" err="1">
                <a:solidFill>
                  <a:srgbClr val="000000"/>
                </a:solidFill>
                <a:latin typeface="Times New Roman" panose="02020603050405020304" pitchFamily="18" charset="0"/>
                <a:cs typeface="Times New Roman" panose="02020603050405020304" pitchFamily="18" charset="0"/>
              </a:rPr>
              <a:t>thắng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cảnh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đã</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học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liên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hệ</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với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những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hiểu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thực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tiễn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di </a:t>
            </a:r>
            <a:r>
              <a:rPr lang="en-US" altLang="en-US" sz="4000" dirty="0" err="1">
                <a:solidFill>
                  <a:srgbClr val="000000"/>
                </a:solidFill>
                <a:latin typeface="Times New Roman" panose="02020603050405020304" pitchFamily="18" charset="0"/>
                <a:cs typeface="Times New Roman" panose="02020603050405020304" pitchFamily="18" charset="0"/>
              </a:rPr>
              <a:t>sản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trong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nước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quốc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tế</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ghi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lại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thông</a:t>
            </a:r>
            <a:r>
              <a:rPr lang="en-US" altLang="en-US" sz="4000" dirty="0">
                <a:solidFill>
                  <a:srgbClr val="000000"/>
                </a:solidFill>
                <a:latin typeface="Times New Roman" panose="02020603050405020304" pitchFamily="18" charset="0"/>
                <a:cs typeface="Times New Roman" panose="02020603050405020304" pitchFamily="18" charset="0"/>
              </a:rPr>
              <a:t> tin </a:t>
            </a:r>
            <a:r>
              <a:rPr lang="en-US" altLang="en-US" sz="4000" dirty="0" err="1">
                <a:solidFill>
                  <a:srgbClr val="000000"/>
                </a:solidFill>
                <a:latin typeface="Times New Roman" panose="02020603050405020304" pitchFamily="18" charset="0"/>
                <a:cs typeface="Times New Roman" panose="02020603050405020304" pitchFamily="18" charset="0"/>
              </a:rPr>
              <a:t>quan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trọng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luận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di </a:t>
            </a:r>
            <a:r>
              <a:rPr lang="en-US" altLang="en-US" sz="4000" dirty="0" err="1">
                <a:solidFill>
                  <a:srgbClr val="000000"/>
                </a:solidFill>
                <a:latin typeface="Times New Roman" panose="02020603050405020304" pitchFamily="18" charset="0"/>
                <a:cs typeface="Times New Roman" panose="02020603050405020304" pitchFamily="18" charset="0"/>
              </a:rPr>
              <a:t>sản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đó</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DA886CF-9E8B-454D-E6AE-5398CAD6797A}"/>
              </a:ext>
            </a:extLst>
          </p:cNvPr>
          <p:cNvSpPr/>
          <p:nvPr/>
        </p:nvSpPr>
        <p:spPr>
          <a:xfrm>
            <a:off x="381000" y="8095417"/>
            <a:ext cx="16916400" cy="1323439"/>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triển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khai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văn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nghị</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luận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một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vấn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xã</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hội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theo</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bố</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nội</a:t>
            </a:r>
            <a:r>
              <a:rPr lang="en-US" altLang="en-US" sz="4000" dirty="0">
                <a:solidFill>
                  <a:srgbClr val="000000"/>
                </a:solidFill>
                <a:latin typeface="Times New Roman" panose="02020603050405020304" pitchFamily="18" charset="0"/>
                <a:cs typeface="Times New Roman" panose="02020603050405020304" pitchFamily="18" charset="0"/>
              </a:rPr>
              <a:t> dung </a:t>
            </a:r>
            <a:r>
              <a:rPr lang="en-US" altLang="en-US" sz="4000" dirty="0" err="1">
                <a:solidFill>
                  <a:srgbClr val="000000"/>
                </a:solidFill>
                <a:latin typeface="Times New Roman" panose="02020603050405020304" pitchFamily="18" charset="0"/>
                <a:cs typeface="Times New Roman" panose="02020603050405020304" pitchFamily="18" charset="0"/>
              </a:rPr>
              <a:t>cụ</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mỗi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thuyết</a:t>
            </a:r>
            <a:r>
              <a:rPr lang="en-US" altLang="en-US" sz="4000" dirty="0">
                <a:solidFill>
                  <a:srgbClr val="000000"/>
                </a:solidFill>
                <a:latin typeface="Times New Roman" panose="02020603050405020304" pitchFamily="18" charset="0"/>
                <a:cs typeface="Times New Roman" panose="02020603050405020304" pitchFamily="18" charset="0"/>
              </a:rPr>
              <a:t> minh, </a:t>
            </a:r>
            <a:r>
              <a:rPr lang="en-US" altLang="en-US" sz="4000" dirty="0" err="1">
                <a:solidFill>
                  <a:srgbClr val="000000"/>
                </a:solidFill>
                <a:latin typeface="Times New Roman" panose="02020603050405020304" pitchFamily="18" charset="0"/>
                <a:cs typeface="Times New Roman" panose="02020603050405020304" pitchFamily="18" charset="0"/>
              </a:rPr>
              <a:t>tự</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sự</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miêu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tả</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biểu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cảm</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6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41D68A3E-32E9-BCD3-A51D-2C2927073D9E}"/>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9"/>
          <p:cNvSpPr txBox="1"/>
          <p:nvPr/>
        </p:nvSpPr>
        <p:spPr>
          <a:xfrm>
            <a:off x="-457200" y="3238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8" name="Freeform 8"/>
          <p:cNvSpPr/>
          <p:nvPr/>
        </p:nvSpPr>
        <p:spPr>
          <a:xfrm>
            <a:off x="7924800" y="3327292"/>
            <a:ext cx="9378099" cy="5562600"/>
          </a:xfrm>
          <a:custGeom>
            <a:avLst/>
            <a:gdLst/>
            <a:ahLst/>
            <a:cxnLst/>
            <a:rect l="l" t="t" r="r" b="b"/>
            <a:pathLst>
              <a:path w="6787299" h="4114800">
                <a:moveTo>
                  <a:pt x="0" y="0"/>
                </a:moveTo>
                <a:lnTo>
                  <a:pt x="6787299" y="0"/>
                </a:lnTo>
                <a:lnTo>
                  <a:pt x="67872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8" name="Rectangle 7"/>
          <p:cNvSpPr/>
          <p:nvPr/>
        </p:nvSpPr>
        <p:spPr>
          <a:xfrm>
            <a:off x="1028699" y="1181100"/>
            <a:ext cx="16230600" cy="1569660"/>
          </a:xfrm>
          <a:prstGeom prst="rect">
            <a:avLst/>
          </a:prstGeom>
        </p:spPr>
        <p:txBody>
          <a:bodyPr wrap="square">
            <a:spAutoFit/>
          </a:bodyPr>
          <a:lstStyle/>
          <a:p>
            <a:pPr algn="just"/>
            <a:r>
              <a:rPr lang="en-US" sz="4800" b="1" dirty="0" err="1">
                <a:latin typeface="Times New Roman" panose="02020603050405020304" pitchFamily="18" charset="0"/>
                <a:cs typeface="Times New Roman" panose="02020603050405020304" pitchFamily="18" charset="0"/>
              </a:rPr>
              <a:t>Đề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a:t>
            </a:r>
            <a:r>
              <a:rPr lang="vi-VN" sz="4800" b="1"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Suy nghĩ của em khi đứng trước một di sản (di tích lịch sử hoặc danh lam thắng cảnh) đang bị xuống cấ</a:t>
            </a:r>
            <a:r>
              <a:rPr lang="en-US" sz="4800" i="1" dirty="0">
                <a:latin typeface="Times New Roman" panose="02020603050405020304" pitchFamily="18" charset="0"/>
                <a:cs typeface="Times New Roman" panose="02020603050405020304" pitchFamily="18" charset="0"/>
              </a:rPr>
              <a:t>p</a:t>
            </a:r>
            <a:endParaRPr lang="vi-VN" sz="4800" dirty="0">
              <a:latin typeface="Times New Roman" panose="02020603050405020304" pitchFamily="18" charset="0"/>
              <a:cs typeface="Times New Roman" panose="02020603050405020304" pitchFamily="18" charset="0"/>
            </a:endParaRPr>
          </a:p>
        </p:txBody>
      </p:sp>
      <p:sp>
        <p:nvSpPr>
          <p:cNvPr id="7" name="Freeform 7"/>
          <p:cNvSpPr/>
          <p:nvPr/>
        </p:nvSpPr>
        <p:spPr>
          <a:xfrm>
            <a:off x="6729126" y="4000500"/>
            <a:ext cx="4829747" cy="6185676"/>
          </a:xfrm>
          <a:custGeom>
            <a:avLst/>
            <a:gdLst/>
            <a:ahLst/>
            <a:cxnLst/>
            <a:rect l="l" t="t" r="r" b="b"/>
            <a:pathLst>
              <a:path w="2772347" h="4114800">
                <a:moveTo>
                  <a:pt x="0" y="0"/>
                </a:moveTo>
                <a:lnTo>
                  <a:pt x="2772346" y="0"/>
                </a:lnTo>
                <a:lnTo>
                  <a:pt x="27723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alpha val="6000"/>
          </a:srgbClr>
        </a:solidFill>
        <a:effectLst/>
      </p:bgPr>
    </p:bg>
    <p:spTree>
      <p:nvGrpSpPr>
        <p:cNvPr id="1" name=""/>
        <p:cNvGrpSpPr/>
        <p:nvPr/>
      </p:nvGrpSpPr>
      <p:grpSpPr>
        <a:xfrm>
          <a:off x="0" y="0"/>
          <a:ext cx="0" cy="0"/>
          <a:chOff x="0" y="0"/>
          <a:chExt cx="0" cy="0"/>
        </a:xfrm>
      </p:grpSpPr>
      <p:sp>
        <p:nvSpPr>
          <p:cNvPr id="5" name="Rectangle 4"/>
          <p:cNvSpPr/>
          <p:nvPr/>
        </p:nvSpPr>
        <p:spPr>
          <a:xfrm>
            <a:off x="304800" y="1943100"/>
            <a:ext cx="17678400" cy="707886"/>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Chuẩn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bị</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6" name="Rectangle 5"/>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grpSp>
        <p:nvGrpSpPr>
          <p:cNvPr id="10" name="Group 9"/>
          <p:cNvGrpSpPr/>
          <p:nvPr/>
        </p:nvGrpSpPr>
        <p:grpSpPr>
          <a:xfrm>
            <a:off x="929640" y="2980085"/>
            <a:ext cx="17053560" cy="1341330"/>
            <a:chOff x="6492240" y="2477"/>
            <a:chExt cx="9738360" cy="1341330"/>
          </a:xfrm>
        </p:grpSpPr>
        <p:sp>
          <p:nvSpPr>
            <p:cNvPr id="11" name="Right Arrow 10"/>
            <p:cNvSpPr/>
            <p:nvPr/>
          </p:nvSpPr>
          <p:spPr>
            <a:xfrm>
              <a:off x="6492240" y="2477"/>
              <a:ext cx="9738360" cy="1341330"/>
            </a:xfrm>
            <a:prstGeom prst="rightArrow">
              <a:avLst>
                <a:gd name="adj1" fmla="val 75000"/>
                <a:gd name="adj2" fmla="val 50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ight Arrow 4"/>
            <p:cNvSpPr txBox="1"/>
            <p:nvPr/>
          </p:nvSpPr>
          <p:spPr>
            <a:xfrm>
              <a:off x="6492240" y="170143"/>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t" anchorCtr="0">
              <a:noAutofit/>
            </a:bodyPr>
            <a:lstStyle/>
            <a:p>
              <a:pPr marL="0" lvl="1" algn="l" defTabSz="1511300">
                <a:lnSpc>
                  <a:spcPct val="90000"/>
                </a:lnSpc>
                <a:spcBef>
                  <a:spcPct val="0"/>
                </a:spcBef>
                <a:spcAft>
                  <a:spcPct val="15000"/>
                </a:spcAft>
              </a:pP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Xác</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định</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trọng</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tâm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Suy</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nghĩ</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của</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cá</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nhân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trước</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một</a:t>
              </a:r>
              <a:r>
                <a:rPr lang="en-US" sz="4000" kern="1200" dirty="0">
                  <a:latin typeface="Times New Roman" panose="02020603050405020304" pitchFamily="18" charset="0"/>
                  <a:cs typeface="Times New Roman" panose="02020603050405020304" pitchFamily="18" charset="0"/>
                </a:rPr>
                <a:t> di </a:t>
              </a:r>
              <a:r>
                <a:rPr lang="en-US" sz="4000" kern="1200" dirty="0" err="1">
                  <a:latin typeface="Times New Roman" panose="02020603050405020304" pitchFamily="18" charset="0"/>
                  <a:cs typeface="Times New Roman" panose="02020603050405020304" pitchFamily="18" charset="0"/>
                </a:rPr>
                <a:t>sản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đang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bị</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hủy</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hoại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và</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hư</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hỏng</a:t>
              </a:r>
              <a:r>
                <a:rPr lang="en-US" sz="4000" kern="1200" dirty="0">
                  <a:latin typeface="Times New Roman" panose="02020603050405020304" pitchFamily="18" charset="0"/>
                  <a:cs typeface="Times New Roman" panose="02020603050405020304" pitchFamily="18" charset="0"/>
                </a:rPr>
                <a:t>…</a:t>
              </a:r>
            </a:p>
          </p:txBody>
        </p:sp>
      </p:grpSp>
      <p:grpSp>
        <p:nvGrpSpPr>
          <p:cNvPr id="13" name="Group 12"/>
          <p:cNvGrpSpPr/>
          <p:nvPr/>
        </p:nvGrpSpPr>
        <p:grpSpPr>
          <a:xfrm>
            <a:off x="929640" y="4487970"/>
            <a:ext cx="17053560" cy="1341330"/>
            <a:chOff x="6492240" y="1477940"/>
            <a:chExt cx="9738360" cy="1341330"/>
          </a:xfrm>
        </p:grpSpPr>
        <p:sp>
          <p:nvSpPr>
            <p:cNvPr id="14" name="Right Arrow 13"/>
            <p:cNvSpPr/>
            <p:nvPr/>
          </p:nvSpPr>
          <p:spPr>
            <a:xfrm>
              <a:off x="6492240" y="1477940"/>
              <a:ext cx="9738360" cy="1341330"/>
            </a:xfrm>
            <a:prstGeom prst="rightArrow">
              <a:avLst>
                <a:gd name="adj1" fmla="val 75000"/>
                <a:gd name="adj2" fmla="val 50000"/>
              </a:avLst>
            </a:prstGeom>
          </p:spPr>
          <p:style>
            <a:lnRef idx="2">
              <a:schemeClr val="accent2">
                <a:tint val="40000"/>
                <a:alpha val="90000"/>
                <a:hueOff val="1256455"/>
                <a:satOff val="-1094"/>
                <a:lumOff val="-1"/>
                <a:alphaOff val="0"/>
              </a:schemeClr>
            </a:lnRef>
            <a:fillRef idx="1">
              <a:schemeClr val="accent2">
                <a:tint val="40000"/>
                <a:alpha val="90000"/>
                <a:hueOff val="1256455"/>
                <a:satOff val="-1094"/>
                <a:lumOff val="-1"/>
                <a:alphaOff val="0"/>
              </a:schemeClr>
            </a:fillRef>
            <a:effectRef idx="0">
              <a:schemeClr val="accent2">
                <a:tint val="40000"/>
                <a:alpha val="90000"/>
                <a:hueOff val="1256455"/>
                <a:satOff val="-1094"/>
                <a:lumOff val="-1"/>
                <a:alphaOff val="0"/>
              </a:schemeClr>
            </a:effectRef>
            <a:fontRef idx="minor">
              <a:schemeClr val="dk1">
                <a:hueOff val="0"/>
                <a:satOff val="0"/>
                <a:lumOff val="0"/>
                <a:alphaOff val="0"/>
              </a:schemeClr>
            </a:fontRef>
          </p:style>
          <p:txBody>
            <a:bodyPr/>
            <a:lstStyle/>
            <a:p>
              <a:endParaRPr lang="en-US"/>
            </a:p>
          </p:txBody>
        </p:sp>
        <p:sp>
          <p:nvSpPr>
            <p:cNvPr id="15" name="Right Arrow 4"/>
            <p:cNvSpPr txBox="1"/>
            <p:nvPr/>
          </p:nvSpPr>
          <p:spPr>
            <a:xfrm>
              <a:off x="6492240" y="1645606"/>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marL="0" lvl="1" algn="l" defTabSz="1511300">
                <a:lnSpc>
                  <a:spcPct val="90000"/>
                </a:lnSpc>
                <a:spcBef>
                  <a:spcPct val="0"/>
                </a:spcBef>
                <a:spcAft>
                  <a:spcPct val="15000"/>
                </a:spcAft>
              </a:pP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Kiểu</a:t>
              </a: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văn</a:t>
              </a: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bản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Nghị</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luận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xã</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hội</a:t>
              </a:r>
              <a:endParaRPr lang="en-US" sz="4000"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929640" y="6011970"/>
            <a:ext cx="17053560" cy="1341330"/>
            <a:chOff x="6492240" y="2953403"/>
            <a:chExt cx="9738360" cy="1341330"/>
          </a:xfrm>
        </p:grpSpPr>
        <p:sp>
          <p:nvSpPr>
            <p:cNvPr id="18" name="Right Arrow 17"/>
            <p:cNvSpPr/>
            <p:nvPr/>
          </p:nvSpPr>
          <p:spPr>
            <a:xfrm>
              <a:off x="6492240" y="2953403"/>
              <a:ext cx="9738360" cy="1341330"/>
            </a:xfrm>
            <a:prstGeom prst="rightArrow">
              <a:avLst>
                <a:gd name="adj1" fmla="val 75000"/>
                <a:gd name="adj2" fmla="val 50000"/>
              </a:avLst>
            </a:prstGeom>
          </p:spPr>
          <p:style>
            <a:lnRef idx="2">
              <a:schemeClr val="accent2">
                <a:tint val="40000"/>
                <a:alpha val="90000"/>
                <a:hueOff val="2512910"/>
                <a:satOff val="-2189"/>
                <a:lumOff val="-3"/>
                <a:alphaOff val="0"/>
              </a:schemeClr>
            </a:lnRef>
            <a:fillRef idx="1">
              <a:schemeClr val="accent2">
                <a:tint val="40000"/>
                <a:alpha val="90000"/>
                <a:hueOff val="2512910"/>
                <a:satOff val="-2189"/>
                <a:lumOff val="-3"/>
                <a:alphaOff val="0"/>
              </a:schemeClr>
            </a:fillRef>
            <a:effectRef idx="0">
              <a:schemeClr val="accent2">
                <a:tint val="40000"/>
                <a:alpha val="90000"/>
                <a:hueOff val="2512910"/>
                <a:satOff val="-2189"/>
                <a:lumOff val="-3"/>
                <a:alphaOff val="0"/>
              </a:schemeClr>
            </a:effectRef>
            <a:fontRef idx="minor">
              <a:schemeClr val="dk1">
                <a:hueOff val="0"/>
                <a:satOff val="0"/>
                <a:lumOff val="0"/>
                <a:alphaOff val="0"/>
              </a:schemeClr>
            </a:fontRef>
          </p:style>
          <p:txBody>
            <a:bodyPr/>
            <a:lstStyle/>
            <a:p>
              <a:endParaRPr lang="en-US"/>
            </a:p>
          </p:txBody>
        </p:sp>
        <p:sp>
          <p:nvSpPr>
            <p:cNvPr id="19" name="Right Arrow 4"/>
            <p:cNvSpPr txBox="1"/>
            <p:nvPr/>
          </p:nvSpPr>
          <p:spPr>
            <a:xfrm>
              <a:off x="6492240" y="3126657"/>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marL="0" lvl="1" algn="l" defTabSz="1511300">
                <a:lnSpc>
                  <a:spcPct val="90000"/>
                </a:lnSpc>
                <a:spcBef>
                  <a:spcPct val="0"/>
                </a:spcBef>
                <a:spcAft>
                  <a:spcPct val="15000"/>
                </a:spcAft>
              </a:pPr>
              <a:r>
                <a:rPr lang="en-US" sz="4000" kern="1200" dirty="0">
                  <a:latin typeface="Times New Roman" panose="02020603050405020304" pitchFamily="18" charset="0"/>
                  <a:cs typeface="Times New Roman" panose="02020603050405020304" pitchFamily="18" charset="0"/>
                </a:rPr>
                <a:t>- </a:t>
              </a:r>
              <a:r>
                <a:rPr lang="en-US" sz="4000" b="1" kern="1200" dirty="0">
                  <a:latin typeface="Times New Roman" panose="02020603050405020304" pitchFamily="18" charset="0"/>
                  <a:cs typeface="Times New Roman" panose="02020603050405020304" pitchFamily="18" charset="0"/>
                </a:rPr>
                <a:t>PTBĐ</a:t>
              </a: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chính</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Nghị</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luận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kết</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hợp</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tự</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sự</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miêu</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tả</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biểu</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cảm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thuyết</a:t>
              </a:r>
              <a:r>
                <a:rPr lang="en-US" sz="4000" kern="1200" dirty="0">
                  <a:latin typeface="Times New Roman" panose="02020603050405020304" pitchFamily="18" charset="0"/>
                  <a:cs typeface="Times New Roman" panose="02020603050405020304" pitchFamily="18" charset="0"/>
                </a:rPr>
                <a:t> minh…)</a:t>
              </a:r>
            </a:p>
          </p:txBody>
        </p:sp>
      </p:grpSp>
      <p:grpSp>
        <p:nvGrpSpPr>
          <p:cNvPr id="20" name="Group 19"/>
          <p:cNvGrpSpPr/>
          <p:nvPr/>
        </p:nvGrpSpPr>
        <p:grpSpPr>
          <a:xfrm>
            <a:off x="929640" y="7459770"/>
            <a:ext cx="17053560" cy="1341330"/>
            <a:chOff x="6403556" y="4413629"/>
            <a:chExt cx="9738360" cy="1341330"/>
          </a:xfrm>
        </p:grpSpPr>
        <p:sp>
          <p:nvSpPr>
            <p:cNvPr id="21" name="Right Arrow 20"/>
            <p:cNvSpPr/>
            <p:nvPr/>
          </p:nvSpPr>
          <p:spPr>
            <a:xfrm>
              <a:off x="6403556" y="4413629"/>
              <a:ext cx="9738360" cy="1341330"/>
            </a:xfrm>
            <a:prstGeom prst="rightArrow">
              <a:avLst>
                <a:gd name="adj1" fmla="val 75000"/>
                <a:gd name="adj2" fmla="val 50000"/>
              </a:avLst>
            </a:prstGeom>
          </p:spPr>
          <p:style>
            <a:lnRef idx="2">
              <a:schemeClr val="accent2">
                <a:tint val="40000"/>
                <a:alpha val="90000"/>
                <a:hueOff val="3769366"/>
                <a:satOff val="-3283"/>
                <a:lumOff val="-4"/>
                <a:alphaOff val="0"/>
              </a:schemeClr>
            </a:lnRef>
            <a:fillRef idx="1">
              <a:schemeClr val="accent2">
                <a:tint val="40000"/>
                <a:alpha val="90000"/>
                <a:hueOff val="3769366"/>
                <a:satOff val="-3283"/>
                <a:lumOff val="-4"/>
                <a:alphaOff val="0"/>
              </a:schemeClr>
            </a:fillRef>
            <a:effectRef idx="0">
              <a:schemeClr val="accent2">
                <a:tint val="40000"/>
                <a:alpha val="90000"/>
                <a:hueOff val="3769366"/>
                <a:satOff val="-3283"/>
                <a:lumOff val="-4"/>
                <a:alphaOff val="0"/>
              </a:schemeClr>
            </a:effectRef>
            <a:fontRef idx="minor">
              <a:schemeClr val="dk1">
                <a:hueOff val="0"/>
                <a:satOff val="0"/>
                <a:lumOff val="0"/>
                <a:alphaOff val="0"/>
              </a:schemeClr>
            </a:fontRef>
          </p:style>
          <p:txBody>
            <a:bodyPr/>
            <a:lstStyle/>
            <a:p>
              <a:endParaRPr lang="en-US"/>
            </a:p>
          </p:txBody>
        </p:sp>
        <p:sp>
          <p:nvSpPr>
            <p:cNvPr id="22" name="Right Arrow 4"/>
            <p:cNvSpPr txBox="1"/>
            <p:nvPr/>
          </p:nvSpPr>
          <p:spPr>
            <a:xfrm>
              <a:off x="6403556" y="4581295"/>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1" algn="l" defTabSz="889000">
                <a:lnSpc>
                  <a:spcPct val="90000"/>
                </a:lnSpc>
                <a:spcBef>
                  <a:spcPct val="0"/>
                </a:spcBef>
                <a:spcAft>
                  <a:spcPct val="15000"/>
                </a:spcAft>
              </a:pPr>
              <a:r>
                <a:rPr lang="en-US" sz="4000"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Phạm</a:t>
              </a:r>
              <a:r>
                <a:rPr lang="en-US" sz="4000" b="1" kern="1200" dirty="0">
                  <a:latin typeface="Times New Roman" panose="02020603050405020304" pitchFamily="18" charset="0"/>
                  <a:cs typeface="Times New Roman" panose="02020603050405020304" pitchFamily="18" charset="0"/>
                </a:rPr>
                <a:t> vi </a:t>
              </a:r>
              <a:r>
                <a:rPr lang="en-US" sz="4000" b="1" kern="1200" dirty="0" err="1">
                  <a:latin typeface="Times New Roman" panose="02020603050405020304" pitchFamily="18" charset="0"/>
                  <a:cs typeface="Times New Roman" panose="02020603050405020304" pitchFamily="18" charset="0"/>
                </a:rPr>
                <a:t>bằng</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chứng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Kiến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thức</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địa</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lí</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lịch</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sử</a:t>
              </a:r>
              <a:r>
                <a:rPr lang="en-US" sz="4000" kern="1200" dirty="0">
                  <a:latin typeface="Times New Roman" panose="02020603050405020304" pitchFamily="18" charset="0"/>
                  <a:cs typeface="Times New Roman" panose="02020603050405020304" pitchFamily="18" charset="0"/>
                </a:rPr>
                <a:t> …</a:t>
              </a:r>
            </a:p>
          </p:txBody>
        </p:sp>
      </p:grpSp>
      <p:grpSp>
        <p:nvGrpSpPr>
          <p:cNvPr id="23" name="Group 22"/>
          <p:cNvGrpSpPr/>
          <p:nvPr/>
        </p:nvGrpSpPr>
        <p:grpSpPr>
          <a:xfrm>
            <a:off x="929640" y="8862296"/>
            <a:ext cx="17053560" cy="1341330"/>
            <a:chOff x="6492240" y="5904330"/>
            <a:chExt cx="9738360" cy="1341330"/>
          </a:xfrm>
        </p:grpSpPr>
        <p:sp>
          <p:nvSpPr>
            <p:cNvPr id="24" name="Right Arrow 23"/>
            <p:cNvSpPr/>
            <p:nvPr/>
          </p:nvSpPr>
          <p:spPr>
            <a:xfrm>
              <a:off x="6492240" y="5904330"/>
              <a:ext cx="9738360" cy="1341330"/>
            </a:xfrm>
            <a:prstGeom prst="rightArrow">
              <a:avLst>
                <a:gd name="adj1" fmla="val 75000"/>
                <a:gd name="adj2" fmla="val 50000"/>
              </a:avLst>
            </a:prstGeom>
          </p:spPr>
          <p:style>
            <a:lnRef idx="2">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0">
              <a:schemeClr val="accent2">
                <a:tint val="40000"/>
                <a:alpha val="90000"/>
                <a:hueOff val="5025821"/>
                <a:satOff val="-4378"/>
                <a:lumOff val="-6"/>
                <a:alphaOff val="0"/>
              </a:schemeClr>
            </a:effectRef>
            <a:fontRef idx="minor">
              <a:schemeClr val="dk1">
                <a:hueOff val="0"/>
                <a:satOff val="0"/>
                <a:lumOff val="0"/>
                <a:alphaOff val="0"/>
              </a:schemeClr>
            </a:fontRef>
          </p:style>
          <p:txBody>
            <a:bodyPr/>
            <a:lstStyle/>
            <a:p>
              <a:endParaRPr lang="en-US"/>
            </a:p>
          </p:txBody>
        </p:sp>
        <p:sp>
          <p:nvSpPr>
            <p:cNvPr id="25" name="Right Arrow 4"/>
            <p:cNvSpPr txBox="1"/>
            <p:nvPr/>
          </p:nvSpPr>
          <p:spPr>
            <a:xfrm>
              <a:off x="6492240" y="6071996"/>
              <a:ext cx="9235361" cy="10059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t" anchorCtr="0">
              <a:noAutofit/>
            </a:bodyPr>
            <a:lstStyle/>
            <a:p>
              <a:pPr marL="0" lvl="1" algn="l" defTabSz="889000">
                <a:lnSpc>
                  <a:spcPct val="90000"/>
                </a:lnSpc>
                <a:spcBef>
                  <a:spcPct val="0"/>
                </a:spcBef>
                <a:spcAft>
                  <a:spcPct val="15000"/>
                </a:spcAft>
              </a:pP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Sưu</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tầm</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thêm</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tư</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liệu</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sách</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báo</a:t>
              </a:r>
              <a:r>
                <a:rPr lang="en-US" sz="4000" kern="1200" dirty="0">
                  <a:latin typeface="Times New Roman" panose="02020603050405020304" pitchFamily="18" charset="0"/>
                  <a:cs typeface="Times New Roman" panose="02020603050405020304" pitchFamily="18" charset="0"/>
                </a:rPr>
                <a:t>, internet </a:t>
              </a:r>
              <a:r>
                <a:rPr lang="en-US" sz="4000" kern="1200" dirty="0" err="1">
                  <a:latin typeface="Times New Roman" panose="02020603050405020304" pitchFamily="18" charset="0"/>
                  <a:cs typeface="Times New Roman" panose="02020603050405020304" pitchFamily="18" charset="0"/>
                </a:rPr>
                <a:t>về</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bảo</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vệ</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và</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phát</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huy</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giá</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trị</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của</a:t>
              </a:r>
              <a:r>
                <a:rPr lang="en-US" sz="4000" kern="1200" dirty="0">
                  <a:latin typeface="Times New Roman" panose="02020603050405020304" pitchFamily="18" charset="0"/>
                  <a:cs typeface="Times New Roman" panose="02020603050405020304" pitchFamily="18" charset="0"/>
                </a:rPr>
                <a:t> di </a:t>
              </a:r>
              <a:r>
                <a:rPr lang="en-US" sz="4000" kern="1200" dirty="0" err="1">
                  <a:latin typeface="Times New Roman" panose="02020603050405020304" pitchFamily="18" charset="0"/>
                  <a:cs typeface="Times New Roman" panose="02020603050405020304" pitchFamily="18" charset="0"/>
                </a:rPr>
                <a:t>sản</a:t>
              </a:r>
              <a:endParaRPr lang="en-US" sz="4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6953</TotalTime>
  <Words>3164</Words>
  <Application>Microsoft Office PowerPoint</Application>
  <PresentationFormat>Custom</PresentationFormat>
  <Paragraphs>184</Paragraphs>
  <Slides>27</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Times New Roman</vt:lpstr>
      <vt:lpstr>#9Slide04 Spectral Bold</vt:lpstr>
      <vt:lpstr>#9Slide05 Motion Picture</vt:lpstr>
      <vt:lpstr>Calibri</vt:lpstr>
      <vt:lpstr>#9Slide05 Agile Script Calligra</vt:lpstr>
      <vt:lpstr>#9Slide04 Pridi SemiBold</vt:lpstr>
      <vt:lpstr>Arial</vt:lpstr>
      <vt:lpstr>#9Slide07 SVNBango</vt:lpstr>
      <vt:lpstr>#9Slide04 Maitree Bold</vt:lpstr>
      <vt:lpstr>#9Slide07 SVNGuerrilla</vt:lpstr>
      <vt:lpstr>Open Sans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Dell Inspiron 5320</cp:lastModifiedBy>
  <cp:revision>236</cp:revision>
  <dcterms:created xsi:type="dcterms:W3CDTF">2006-08-16T00:00:00Z</dcterms:created>
  <dcterms:modified xsi:type="dcterms:W3CDTF">2025-01-10T12:04:11Z</dcterms:modified>
  <dc:identifier>DAFfUEe6qHg</dc:identifier>
</cp:coreProperties>
</file>