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 id="2147483708" r:id="rId3"/>
  </p:sldMasterIdLst>
  <p:notesMasterIdLst>
    <p:notesMasterId r:id="rId29"/>
  </p:notesMasterIdLst>
  <p:sldIdLst>
    <p:sldId id="448" r:id="rId4"/>
    <p:sldId id="378" r:id="rId5"/>
    <p:sldId id="319" r:id="rId6"/>
    <p:sldId id="320" r:id="rId7"/>
    <p:sldId id="321" r:id="rId8"/>
    <p:sldId id="449" r:id="rId9"/>
    <p:sldId id="390" r:id="rId10"/>
    <p:sldId id="423" r:id="rId11"/>
    <p:sldId id="399" r:id="rId12"/>
    <p:sldId id="400" r:id="rId13"/>
    <p:sldId id="441" r:id="rId14"/>
    <p:sldId id="442" r:id="rId15"/>
    <p:sldId id="450" r:id="rId16"/>
    <p:sldId id="419" r:id="rId17"/>
    <p:sldId id="435" r:id="rId18"/>
    <p:sldId id="436" r:id="rId19"/>
    <p:sldId id="407" r:id="rId20"/>
    <p:sldId id="408" r:id="rId21"/>
    <p:sldId id="432" r:id="rId22"/>
    <p:sldId id="433" r:id="rId23"/>
    <p:sldId id="447" r:id="rId24"/>
    <p:sldId id="451" r:id="rId25"/>
    <p:sldId id="445" r:id="rId26"/>
    <p:sldId id="446" r:id="rId27"/>
    <p:sldId id="444" r:id="rId28"/>
  </p:sldIdLst>
  <p:sldSz cx="18288000" cy="10287000"/>
  <p:notesSz cx="6858000" cy="9144000"/>
  <p:embeddedFontLst>
    <p:embeddedFont>
      <p:font typeface="#9Slide03 IcielNovecento sans E" panose="00000900000000000000" pitchFamily="2" charset="0"/>
      <p:bold r:id="rId30"/>
    </p:embeddedFont>
    <p:embeddedFont>
      <p:font typeface="#9Slide04 Maitree Medium" panose="00000600000000000000" pitchFamily="2" charset="-34"/>
      <p:regular r:id="rId31"/>
    </p:embeddedFont>
    <p:embeddedFont>
      <p:font typeface="#9Slide04 Maitree SemiBold" panose="00000700000000000000" pitchFamily="2" charset="-34"/>
      <p:bold r:id="rId32"/>
    </p:embeddedFont>
    <p:embeddedFont>
      <p:font typeface="#9Slide05 Braxton Regular" panose="03060000000000000000" pitchFamily="66" charset="0"/>
      <p:regular r:id="rId33"/>
    </p:embeddedFont>
    <p:embeddedFont>
      <p:font typeface="#9Slide05 Good Vibes Pro" panose="02000507080000020002" pitchFamily="2" charset="0"/>
      <p:regular r:id="rId34"/>
    </p:embeddedFont>
    <p:embeddedFont>
      <p:font typeface="#9Slide07 SVNGuerrilla" panose="000005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CDC"/>
    <a:srgbClr val="F8A4A4"/>
    <a:srgbClr val="D3E5DE"/>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p:cViewPr varScale="1">
        <p:scale>
          <a:sx n="46" d="100"/>
          <a:sy n="46" d="100"/>
        </p:scale>
        <p:origin x="567"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6A1FF-6DAF-4486-9EBA-C74F0BC9A1F8}"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E3F7A2F2-8816-408B-B41E-2710EEB8038F}">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sa pô </a:t>
          </a:r>
          <a:endParaRPr lang="en-US" sz="4400" b="1" dirty="0">
            <a:latin typeface="Times New Roman" panose="02020603050405020304" pitchFamily="18" charset="0"/>
            <a:cs typeface="Times New Roman" panose="02020603050405020304" pitchFamily="18" charset="0"/>
          </a:endParaRPr>
        </a:p>
      </dgm:t>
    </dgm:pt>
    <dgm:pt modelId="{CFB76EF3-8E9B-4045-9874-E46626026F9F}" type="parTrans" cxnId="{371201B2-F5DF-4F08-B214-5DCDA53A1329}">
      <dgm:prSet/>
      <dgm:spPr/>
      <dgm:t>
        <a:bodyPr/>
        <a:lstStyle/>
        <a:p>
          <a:endParaRPr lang="en-US" sz="1800">
            <a:latin typeface="Times New Roman" panose="02020603050405020304" pitchFamily="18" charset="0"/>
            <a:cs typeface="Times New Roman" panose="02020603050405020304" pitchFamily="18" charset="0"/>
          </a:endParaRPr>
        </a:p>
      </dgm:t>
    </dgm:pt>
    <dgm:pt modelId="{DEE04E3F-FAEC-498D-8B91-1B7AC63820EF}" type="sibTrans" cxnId="{371201B2-F5DF-4F08-B214-5DCDA53A1329}">
      <dgm:prSet/>
      <dgm:spPr/>
      <dgm:t>
        <a:bodyPr/>
        <a:lstStyle/>
        <a:p>
          <a:endParaRPr lang="en-US" sz="1800">
            <a:latin typeface="Times New Roman" panose="02020603050405020304" pitchFamily="18" charset="0"/>
            <a:cs typeface="Times New Roman" panose="02020603050405020304" pitchFamily="18" charset="0"/>
          </a:endParaRPr>
        </a:p>
      </dgm:t>
    </dgm:pt>
    <dgm:pt modelId="{F950EFA1-09A0-43F7-9BE8-444897D531E8}">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chung về di tích Ăng-co.</a:t>
          </a:r>
          <a:endParaRPr lang="en-US" sz="4800" dirty="0">
            <a:latin typeface="Times New Roman" panose="02020603050405020304" pitchFamily="18" charset="0"/>
            <a:cs typeface="Times New Roman" panose="02020603050405020304" pitchFamily="18" charset="0"/>
          </a:endParaRPr>
        </a:p>
      </dgm:t>
    </dgm:pt>
    <dgm:pt modelId="{3699B44C-DB52-4BC7-A0E4-2130532B2EFE}" type="parTrans" cxnId="{F43D2B2A-E6CA-490A-B28C-319F8CF4317E}">
      <dgm:prSet/>
      <dgm:spPr/>
      <dgm:t>
        <a:bodyPr/>
        <a:lstStyle/>
        <a:p>
          <a:endParaRPr lang="en-US" sz="1800">
            <a:latin typeface="Times New Roman" panose="02020603050405020304" pitchFamily="18" charset="0"/>
            <a:cs typeface="Times New Roman" panose="02020603050405020304" pitchFamily="18" charset="0"/>
          </a:endParaRPr>
        </a:p>
      </dgm:t>
    </dgm:pt>
    <dgm:pt modelId="{85232C2A-AF1C-4411-B816-F0460AAC866B}" type="sibTrans" cxnId="{F43D2B2A-E6CA-490A-B28C-319F8CF4317E}">
      <dgm:prSet/>
      <dgm:spPr/>
      <dgm:t>
        <a:bodyPr/>
        <a:lstStyle/>
        <a:p>
          <a:endParaRPr lang="en-US" sz="1800">
            <a:latin typeface="Times New Roman" panose="02020603050405020304" pitchFamily="18" charset="0"/>
            <a:cs typeface="Times New Roman" panose="02020603050405020304" pitchFamily="18" charset="0"/>
          </a:endParaRPr>
        </a:p>
      </dgm:t>
    </dgm:pt>
    <dgm:pt modelId="{D8AE6631-461A-4437-828A-392A662ABB51}">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Thành phố bình yên</a:t>
          </a:r>
          <a:endParaRPr lang="en-US" sz="4400" b="1" i="0" dirty="0">
            <a:latin typeface="Times New Roman" panose="02020603050405020304" pitchFamily="18" charset="0"/>
            <a:cs typeface="Times New Roman" panose="02020603050405020304" pitchFamily="18" charset="0"/>
          </a:endParaRPr>
        </a:p>
      </dgm:t>
    </dgm:pt>
    <dgm:pt modelId="{70B97248-E9A2-405A-B868-B4AA129F4AC4}" type="parTrans" cxnId="{3A287C61-5B3B-4279-9370-2FFF5D569154}">
      <dgm:prSet/>
      <dgm:spPr/>
      <dgm:t>
        <a:bodyPr/>
        <a:lstStyle/>
        <a:p>
          <a:endParaRPr lang="en-US" sz="1800">
            <a:latin typeface="Times New Roman" panose="02020603050405020304" pitchFamily="18" charset="0"/>
            <a:cs typeface="Times New Roman" panose="02020603050405020304" pitchFamily="18" charset="0"/>
          </a:endParaRPr>
        </a:p>
      </dgm:t>
    </dgm:pt>
    <dgm:pt modelId="{4984AC6C-DBF0-4D81-B402-CB0B9A14E033}" type="sibTrans" cxnId="{3A287C61-5B3B-4279-9370-2FFF5D569154}">
      <dgm:prSet/>
      <dgm:spPr/>
      <dgm:t>
        <a:bodyPr/>
        <a:lstStyle/>
        <a:p>
          <a:endParaRPr lang="en-US" sz="1800">
            <a:latin typeface="Times New Roman" panose="02020603050405020304" pitchFamily="18" charset="0"/>
            <a:cs typeface="Times New Roman" panose="02020603050405020304" pitchFamily="18" charset="0"/>
          </a:endParaRPr>
        </a:p>
      </dgm:t>
    </dgm:pt>
    <dgm:pt modelId="{0DF3B3DD-CACB-49E1-8502-D81F34FD86A1}">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về thành phố Xiêm Riệp, nơi có đền Ăng-co Vát và Ăng-co Thom.</a:t>
          </a:r>
          <a:endParaRPr lang="en-US" sz="4800" dirty="0">
            <a:latin typeface="Times New Roman" panose="02020603050405020304" pitchFamily="18" charset="0"/>
            <a:cs typeface="Times New Roman" panose="02020603050405020304" pitchFamily="18" charset="0"/>
          </a:endParaRPr>
        </a:p>
      </dgm:t>
    </dgm:pt>
    <dgm:pt modelId="{97DE263C-4C81-4C90-A430-1767AD5E605F}" type="parTrans" cxnId="{591AF7AD-1566-4E74-B066-06AB4A5D9861}">
      <dgm:prSet/>
      <dgm:spPr/>
      <dgm:t>
        <a:bodyPr/>
        <a:lstStyle/>
        <a:p>
          <a:endParaRPr lang="en-US" sz="1800">
            <a:latin typeface="Times New Roman" panose="02020603050405020304" pitchFamily="18" charset="0"/>
            <a:cs typeface="Times New Roman" panose="02020603050405020304" pitchFamily="18" charset="0"/>
          </a:endParaRPr>
        </a:p>
      </dgm:t>
    </dgm:pt>
    <dgm:pt modelId="{7C42EDA1-E325-4D03-ACD8-AE2E3B28F1F9}" type="sibTrans" cxnId="{591AF7AD-1566-4E74-B066-06AB4A5D9861}">
      <dgm:prSet/>
      <dgm:spPr/>
      <dgm:t>
        <a:bodyPr/>
        <a:lstStyle/>
        <a:p>
          <a:endParaRPr lang="en-US" sz="1800">
            <a:latin typeface="Times New Roman" panose="02020603050405020304" pitchFamily="18" charset="0"/>
            <a:cs typeface="Times New Roman" panose="02020603050405020304" pitchFamily="18" charset="0"/>
          </a:endParaRPr>
        </a:p>
      </dgm:t>
    </dgm:pt>
    <dgm:pt modelId="{AD7012B0-C331-4CD0-A6C0-D7C99B4EAEA8}">
      <dgm:prSet phldrT="[Text]" custT="1"/>
      <dgm:spPr/>
      <dgm:t>
        <a:bodyPr/>
        <a:lstStyle/>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Những ngôi đền </a:t>
          </a:r>
        </a:p>
        <a:p>
          <a:pPr>
            <a:buClrTx/>
            <a:buSzTx/>
            <a:buFontTx/>
            <a:buNone/>
          </a:pPr>
          <a:r>
            <a:rPr kumimoji="0" lang="en-US" sz="4400" b="1"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cổ kính</a:t>
          </a:r>
          <a:endParaRPr lang="en-US" sz="4400" b="1" i="0" dirty="0">
            <a:latin typeface="Times New Roman" panose="02020603050405020304" pitchFamily="18" charset="0"/>
            <a:cs typeface="Times New Roman" panose="02020603050405020304" pitchFamily="18" charset="0"/>
          </a:endParaRPr>
        </a:p>
      </dgm:t>
    </dgm:pt>
    <dgm:pt modelId="{193B1F15-BB78-4A9E-B1C2-BE8A4C66922E}" type="parTrans" cxnId="{12262836-2FFB-4645-BDFF-13502A4E837F}">
      <dgm:prSet/>
      <dgm:spPr/>
      <dgm:t>
        <a:bodyPr/>
        <a:lstStyle/>
        <a:p>
          <a:endParaRPr lang="en-US" sz="1800">
            <a:latin typeface="Times New Roman" panose="02020603050405020304" pitchFamily="18" charset="0"/>
            <a:cs typeface="Times New Roman" panose="02020603050405020304" pitchFamily="18" charset="0"/>
          </a:endParaRPr>
        </a:p>
      </dgm:t>
    </dgm:pt>
    <dgm:pt modelId="{27F1EFBD-72CA-4D89-879C-E0EC887EB717}" type="sibTrans" cxnId="{12262836-2FFB-4645-BDFF-13502A4E837F}">
      <dgm:prSet/>
      <dgm:spPr/>
      <dgm:t>
        <a:bodyPr/>
        <a:lstStyle/>
        <a:p>
          <a:endParaRPr lang="en-US" sz="1800">
            <a:latin typeface="Times New Roman" panose="02020603050405020304" pitchFamily="18" charset="0"/>
            <a:cs typeface="Times New Roman" panose="02020603050405020304" pitchFamily="18" charset="0"/>
          </a:endParaRPr>
        </a:p>
      </dgm:t>
    </dgm:pt>
    <dgm:pt modelId="{01C1C507-28BD-42C4-9DA3-3C22157450A5}">
      <dgm:prSet phldrT="[Text]" custT="1"/>
      <dgm:spPr/>
      <dgm:t>
        <a:bodyPr/>
        <a:lstStyle/>
        <a:p>
          <a:pPr>
            <a:buClrTx/>
            <a:buSzTx/>
            <a:buFontTx/>
            <a:buNone/>
          </a:pPr>
          <a:r>
            <a:rPr kumimoji="0" lang="en-US" sz="4800" b="0" i="0" u="none" strike="noStrike"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Đi sâu giới thiệu về đền tháp Ăng-co – đặc điểm kiến trúc và giá trị của di sản.</a:t>
          </a:r>
          <a:endParaRPr lang="en-US" sz="4800" dirty="0">
            <a:latin typeface="Times New Roman" panose="02020603050405020304" pitchFamily="18" charset="0"/>
            <a:cs typeface="Times New Roman" panose="02020603050405020304" pitchFamily="18" charset="0"/>
          </a:endParaRPr>
        </a:p>
      </dgm:t>
    </dgm:pt>
    <dgm:pt modelId="{0AB6A63D-475C-4686-9956-1AA9453A9808}" type="parTrans" cxnId="{D9A1DB59-26A0-475C-8AB4-AEF87130E8AC}">
      <dgm:prSet/>
      <dgm:spPr/>
      <dgm:t>
        <a:bodyPr/>
        <a:lstStyle/>
        <a:p>
          <a:endParaRPr lang="en-US" sz="1800">
            <a:latin typeface="Times New Roman" panose="02020603050405020304" pitchFamily="18" charset="0"/>
            <a:cs typeface="Times New Roman" panose="02020603050405020304" pitchFamily="18" charset="0"/>
          </a:endParaRPr>
        </a:p>
      </dgm:t>
    </dgm:pt>
    <dgm:pt modelId="{3159BEB0-7CE4-4B94-BCF0-FA8C5BB36931}" type="sibTrans" cxnId="{D9A1DB59-26A0-475C-8AB4-AEF87130E8AC}">
      <dgm:prSet/>
      <dgm:spPr/>
      <dgm:t>
        <a:bodyPr/>
        <a:lstStyle/>
        <a:p>
          <a:endParaRPr lang="en-US" sz="1800">
            <a:latin typeface="Times New Roman" panose="02020603050405020304" pitchFamily="18" charset="0"/>
            <a:cs typeface="Times New Roman" panose="02020603050405020304" pitchFamily="18" charset="0"/>
          </a:endParaRPr>
        </a:p>
      </dgm:t>
    </dgm:pt>
    <dgm:pt modelId="{2D39E560-E4B8-44C9-9A11-57827065B2C3}" type="pres">
      <dgm:prSet presAssocID="{F0D6A1FF-6DAF-4486-9EBA-C74F0BC9A1F8}" presName="Name0" presStyleCnt="0">
        <dgm:presLayoutVars>
          <dgm:dir/>
          <dgm:animLvl val="lvl"/>
          <dgm:resizeHandles val="exact"/>
        </dgm:presLayoutVars>
      </dgm:prSet>
      <dgm:spPr/>
    </dgm:pt>
    <dgm:pt modelId="{FF7C8477-172A-447E-B78E-F32533504C62}" type="pres">
      <dgm:prSet presAssocID="{E3F7A2F2-8816-408B-B41E-2710EEB8038F}" presName="linNode" presStyleCnt="0"/>
      <dgm:spPr/>
    </dgm:pt>
    <dgm:pt modelId="{6F5E59E0-A406-4CEF-B20D-85CE6024B7B9}" type="pres">
      <dgm:prSet presAssocID="{E3F7A2F2-8816-408B-B41E-2710EEB8038F}" presName="parentText" presStyleLbl="node1" presStyleIdx="0" presStyleCnt="3">
        <dgm:presLayoutVars>
          <dgm:chMax val="1"/>
          <dgm:bulletEnabled val="1"/>
        </dgm:presLayoutVars>
      </dgm:prSet>
      <dgm:spPr/>
    </dgm:pt>
    <dgm:pt modelId="{78FBC316-10FD-4090-8F4B-1F4297F904B8}" type="pres">
      <dgm:prSet presAssocID="{E3F7A2F2-8816-408B-B41E-2710EEB8038F}" presName="descendantText" presStyleLbl="alignAccFollowNode1" presStyleIdx="0" presStyleCnt="3">
        <dgm:presLayoutVars>
          <dgm:bulletEnabled val="1"/>
        </dgm:presLayoutVars>
      </dgm:prSet>
      <dgm:spPr/>
    </dgm:pt>
    <dgm:pt modelId="{6702CE25-0F7B-4F33-96AA-4FDCDAD3A9E4}" type="pres">
      <dgm:prSet presAssocID="{DEE04E3F-FAEC-498D-8B91-1B7AC63820EF}" presName="sp" presStyleCnt="0"/>
      <dgm:spPr/>
    </dgm:pt>
    <dgm:pt modelId="{1E4B15A2-5A07-4469-B3AD-51FCEFCA6441}" type="pres">
      <dgm:prSet presAssocID="{D8AE6631-461A-4437-828A-392A662ABB51}" presName="linNode" presStyleCnt="0"/>
      <dgm:spPr/>
    </dgm:pt>
    <dgm:pt modelId="{6E7D6967-EB97-4C28-893A-949584E24E0F}" type="pres">
      <dgm:prSet presAssocID="{D8AE6631-461A-4437-828A-392A662ABB51}" presName="parentText" presStyleLbl="node1" presStyleIdx="1" presStyleCnt="3">
        <dgm:presLayoutVars>
          <dgm:chMax val="1"/>
          <dgm:bulletEnabled val="1"/>
        </dgm:presLayoutVars>
      </dgm:prSet>
      <dgm:spPr/>
    </dgm:pt>
    <dgm:pt modelId="{2B46AE03-DC5B-413D-A322-E0EB1A95B2AB}" type="pres">
      <dgm:prSet presAssocID="{D8AE6631-461A-4437-828A-392A662ABB51}" presName="descendantText" presStyleLbl="alignAccFollowNode1" presStyleIdx="1" presStyleCnt="3">
        <dgm:presLayoutVars>
          <dgm:bulletEnabled val="1"/>
        </dgm:presLayoutVars>
      </dgm:prSet>
      <dgm:spPr/>
    </dgm:pt>
    <dgm:pt modelId="{FA9910BB-827D-4063-A9BD-912B975ACFFB}" type="pres">
      <dgm:prSet presAssocID="{4984AC6C-DBF0-4D81-B402-CB0B9A14E033}" presName="sp" presStyleCnt="0"/>
      <dgm:spPr/>
    </dgm:pt>
    <dgm:pt modelId="{57DD92F9-8DC0-4FDB-92CE-F38F61FA9491}" type="pres">
      <dgm:prSet presAssocID="{AD7012B0-C331-4CD0-A6C0-D7C99B4EAEA8}" presName="linNode" presStyleCnt="0"/>
      <dgm:spPr/>
    </dgm:pt>
    <dgm:pt modelId="{A107C98D-A263-4251-B1BE-B1091D6F422F}" type="pres">
      <dgm:prSet presAssocID="{AD7012B0-C331-4CD0-A6C0-D7C99B4EAEA8}" presName="parentText" presStyleLbl="node1" presStyleIdx="2" presStyleCnt="3">
        <dgm:presLayoutVars>
          <dgm:chMax val="1"/>
          <dgm:bulletEnabled val="1"/>
        </dgm:presLayoutVars>
      </dgm:prSet>
      <dgm:spPr/>
    </dgm:pt>
    <dgm:pt modelId="{0B735433-33F6-497C-8ED7-6B4C030E9D23}" type="pres">
      <dgm:prSet presAssocID="{AD7012B0-C331-4CD0-A6C0-D7C99B4EAEA8}" presName="descendantText" presStyleLbl="alignAccFollowNode1" presStyleIdx="2" presStyleCnt="3">
        <dgm:presLayoutVars>
          <dgm:bulletEnabled val="1"/>
        </dgm:presLayoutVars>
      </dgm:prSet>
      <dgm:spPr/>
    </dgm:pt>
  </dgm:ptLst>
  <dgm:cxnLst>
    <dgm:cxn modelId="{DF2FC404-97F4-4D58-85F4-D567AA1F60F1}" type="presOf" srcId="{AD7012B0-C331-4CD0-A6C0-D7C99B4EAEA8}" destId="{A107C98D-A263-4251-B1BE-B1091D6F422F}" srcOrd="0" destOrd="0" presId="urn:microsoft.com/office/officeart/2005/8/layout/vList5"/>
    <dgm:cxn modelId="{2C917D1D-B8D5-4571-B7F6-768C097184FD}" type="presOf" srcId="{E3F7A2F2-8816-408B-B41E-2710EEB8038F}" destId="{6F5E59E0-A406-4CEF-B20D-85CE6024B7B9}" srcOrd="0" destOrd="0" presId="urn:microsoft.com/office/officeart/2005/8/layout/vList5"/>
    <dgm:cxn modelId="{C80DBC1D-E4A3-4356-B154-516BEDF0107F}" type="presOf" srcId="{0DF3B3DD-CACB-49E1-8502-D81F34FD86A1}" destId="{2B46AE03-DC5B-413D-A322-E0EB1A95B2AB}" srcOrd="0" destOrd="0" presId="urn:microsoft.com/office/officeart/2005/8/layout/vList5"/>
    <dgm:cxn modelId="{F43D2B2A-E6CA-490A-B28C-319F8CF4317E}" srcId="{E3F7A2F2-8816-408B-B41E-2710EEB8038F}" destId="{F950EFA1-09A0-43F7-9BE8-444897D531E8}" srcOrd="0" destOrd="0" parTransId="{3699B44C-DB52-4BC7-A0E4-2130532B2EFE}" sibTransId="{85232C2A-AF1C-4411-B816-F0460AAC866B}"/>
    <dgm:cxn modelId="{12262836-2FFB-4645-BDFF-13502A4E837F}" srcId="{F0D6A1FF-6DAF-4486-9EBA-C74F0BC9A1F8}" destId="{AD7012B0-C331-4CD0-A6C0-D7C99B4EAEA8}" srcOrd="2" destOrd="0" parTransId="{193B1F15-BB78-4A9E-B1C2-BE8A4C66922E}" sibTransId="{27F1EFBD-72CA-4D89-879C-E0EC887EB717}"/>
    <dgm:cxn modelId="{3A287C61-5B3B-4279-9370-2FFF5D569154}" srcId="{F0D6A1FF-6DAF-4486-9EBA-C74F0BC9A1F8}" destId="{D8AE6631-461A-4437-828A-392A662ABB51}" srcOrd="1" destOrd="0" parTransId="{70B97248-E9A2-405A-B868-B4AA129F4AC4}" sibTransId="{4984AC6C-DBF0-4D81-B402-CB0B9A14E033}"/>
    <dgm:cxn modelId="{D9A1DB59-26A0-475C-8AB4-AEF87130E8AC}" srcId="{AD7012B0-C331-4CD0-A6C0-D7C99B4EAEA8}" destId="{01C1C507-28BD-42C4-9DA3-3C22157450A5}" srcOrd="0" destOrd="0" parTransId="{0AB6A63D-475C-4686-9956-1AA9453A9808}" sibTransId="{3159BEB0-7CE4-4B94-BCF0-FA8C5BB36931}"/>
    <dgm:cxn modelId="{3E614F98-0400-49F1-ABC6-53E0141AFAA3}" type="presOf" srcId="{D8AE6631-461A-4437-828A-392A662ABB51}" destId="{6E7D6967-EB97-4C28-893A-949584E24E0F}" srcOrd="0" destOrd="0" presId="urn:microsoft.com/office/officeart/2005/8/layout/vList5"/>
    <dgm:cxn modelId="{591AF7AD-1566-4E74-B066-06AB4A5D9861}" srcId="{D8AE6631-461A-4437-828A-392A662ABB51}" destId="{0DF3B3DD-CACB-49E1-8502-D81F34FD86A1}" srcOrd="0" destOrd="0" parTransId="{97DE263C-4C81-4C90-A430-1767AD5E605F}" sibTransId="{7C42EDA1-E325-4D03-ACD8-AE2E3B28F1F9}"/>
    <dgm:cxn modelId="{371201B2-F5DF-4F08-B214-5DCDA53A1329}" srcId="{F0D6A1FF-6DAF-4486-9EBA-C74F0BC9A1F8}" destId="{E3F7A2F2-8816-408B-B41E-2710EEB8038F}" srcOrd="0" destOrd="0" parTransId="{CFB76EF3-8E9B-4045-9874-E46626026F9F}" sibTransId="{DEE04E3F-FAEC-498D-8B91-1B7AC63820EF}"/>
    <dgm:cxn modelId="{B07747B3-0CF5-4F70-96A2-FE15D2E94905}" type="presOf" srcId="{F950EFA1-09A0-43F7-9BE8-444897D531E8}" destId="{78FBC316-10FD-4090-8F4B-1F4297F904B8}" srcOrd="0" destOrd="0" presId="urn:microsoft.com/office/officeart/2005/8/layout/vList5"/>
    <dgm:cxn modelId="{C01BCCB4-E498-4245-9345-C48C086EBB1E}" type="presOf" srcId="{F0D6A1FF-6DAF-4486-9EBA-C74F0BC9A1F8}" destId="{2D39E560-E4B8-44C9-9A11-57827065B2C3}" srcOrd="0" destOrd="0" presId="urn:microsoft.com/office/officeart/2005/8/layout/vList5"/>
    <dgm:cxn modelId="{654851C6-B9F4-4702-A99C-F20148AD8FED}" type="presOf" srcId="{01C1C507-28BD-42C4-9DA3-3C22157450A5}" destId="{0B735433-33F6-497C-8ED7-6B4C030E9D23}" srcOrd="0" destOrd="0" presId="urn:microsoft.com/office/officeart/2005/8/layout/vList5"/>
    <dgm:cxn modelId="{B7006AE7-7126-429E-A81F-B52D5B66C9BA}" type="presParOf" srcId="{2D39E560-E4B8-44C9-9A11-57827065B2C3}" destId="{FF7C8477-172A-447E-B78E-F32533504C62}" srcOrd="0" destOrd="0" presId="urn:microsoft.com/office/officeart/2005/8/layout/vList5"/>
    <dgm:cxn modelId="{40033483-5ADF-404E-956E-41FB84D41E69}" type="presParOf" srcId="{FF7C8477-172A-447E-B78E-F32533504C62}" destId="{6F5E59E0-A406-4CEF-B20D-85CE6024B7B9}" srcOrd="0" destOrd="0" presId="urn:microsoft.com/office/officeart/2005/8/layout/vList5"/>
    <dgm:cxn modelId="{F5C8CFBF-C76E-4190-A9D8-E66466A91FDD}" type="presParOf" srcId="{FF7C8477-172A-447E-B78E-F32533504C62}" destId="{78FBC316-10FD-4090-8F4B-1F4297F904B8}" srcOrd="1" destOrd="0" presId="urn:microsoft.com/office/officeart/2005/8/layout/vList5"/>
    <dgm:cxn modelId="{5956205E-1DBD-46EF-A392-E68C1695F508}" type="presParOf" srcId="{2D39E560-E4B8-44C9-9A11-57827065B2C3}" destId="{6702CE25-0F7B-4F33-96AA-4FDCDAD3A9E4}" srcOrd="1" destOrd="0" presId="urn:microsoft.com/office/officeart/2005/8/layout/vList5"/>
    <dgm:cxn modelId="{AC0A625D-24E1-47D8-883F-C46948E331A3}" type="presParOf" srcId="{2D39E560-E4B8-44C9-9A11-57827065B2C3}" destId="{1E4B15A2-5A07-4469-B3AD-51FCEFCA6441}" srcOrd="2" destOrd="0" presId="urn:microsoft.com/office/officeart/2005/8/layout/vList5"/>
    <dgm:cxn modelId="{3CDABA72-B6C2-4122-A365-A2AA1C80F0DD}" type="presParOf" srcId="{1E4B15A2-5A07-4469-B3AD-51FCEFCA6441}" destId="{6E7D6967-EB97-4C28-893A-949584E24E0F}" srcOrd="0" destOrd="0" presId="urn:microsoft.com/office/officeart/2005/8/layout/vList5"/>
    <dgm:cxn modelId="{94456B43-B15A-455B-BF8D-B01677D45D71}" type="presParOf" srcId="{1E4B15A2-5A07-4469-B3AD-51FCEFCA6441}" destId="{2B46AE03-DC5B-413D-A322-E0EB1A95B2AB}" srcOrd="1" destOrd="0" presId="urn:microsoft.com/office/officeart/2005/8/layout/vList5"/>
    <dgm:cxn modelId="{A4C32BE6-934D-4D2E-AFD4-FBDCDD5860F4}" type="presParOf" srcId="{2D39E560-E4B8-44C9-9A11-57827065B2C3}" destId="{FA9910BB-827D-4063-A9BD-912B975ACFFB}" srcOrd="3" destOrd="0" presId="urn:microsoft.com/office/officeart/2005/8/layout/vList5"/>
    <dgm:cxn modelId="{1ECD7ACD-0597-4DA5-A27F-8F1E52596A39}" type="presParOf" srcId="{2D39E560-E4B8-44C9-9A11-57827065B2C3}" destId="{57DD92F9-8DC0-4FDB-92CE-F38F61FA9491}" srcOrd="4" destOrd="0" presId="urn:microsoft.com/office/officeart/2005/8/layout/vList5"/>
    <dgm:cxn modelId="{7DE140F7-9BD2-48C1-A431-F6F037B6591E}" type="presParOf" srcId="{57DD92F9-8DC0-4FDB-92CE-F38F61FA9491}" destId="{A107C98D-A263-4251-B1BE-B1091D6F422F}" srcOrd="0" destOrd="0" presId="urn:microsoft.com/office/officeart/2005/8/layout/vList5"/>
    <dgm:cxn modelId="{CBF9AE65-00D1-4A33-AA22-D9F64A28569C}" type="presParOf" srcId="{57DD92F9-8DC0-4FDB-92CE-F38F61FA9491}" destId="{0B735433-33F6-497C-8ED7-6B4C030E9D23}"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BC316-10FD-4090-8F4B-1F4297F904B8}">
      <dsp:nvSpPr>
        <dsp:cNvPr id="0" name=""/>
        <dsp:cNvSpPr/>
      </dsp:nvSpPr>
      <dsp:spPr>
        <a:xfrm rot="5400000">
          <a:off x="10161364" y="-4048732"/>
          <a:ext cx="1872028" cy="1044459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chung về di tích Ăng-co.</a:t>
          </a:r>
          <a:endParaRPr lang="en-US" sz="4800" kern="1200" dirty="0">
            <a:latin typeface="Times New Roman" panose="02020603050405020304" pitchFamily="18" charset="0"/>
            <a:cs typeface="Times New Roman" panose="02020603050405020304" pitchFamily="18" charset="0"/>
          </a:endParaRPr>
        </a:p>
      </dsp:txBody>
      <dsp:txXfrm rot="-5400000">
        <a:off x="5875083" y="328934"/>
        <a:ext cx="10353207" cy="1689258"/>
      </dsp:txXfrm>
    </dsp:sp>
    <dsp:sp modelId="{6F5E59E0-A406-4CEF-B20D-85CE6024B7B9}">
      <dsp:nvSpPr>
        <dsp:cNvPr id="0" name=""/>
        <dsp:cNvSpPr/>
      </dsp:nvSpPr>
      <dsp:spPr>
        <a:xfrm>
          <a:off x="0" y="3545"/>
          <a:ext cx="5875083" cy="234003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sa pô </a:t>
          </a:r>
          <a:endParaRPr lang="en-US" sz="4400" b="1" kern="1200" dirty="0">
            <a:latin typeface="Times New Roman" panose="02020603050405020304" pitchFamily="18" charset="0"/>
            <a:cs typeface="Times New Roman" panose="02020603050405020304" pitchFamily="18" charset="0"/>
          </a:endParaRPr>
        </a:p>
      </dsp:txBody>
      <dsp:txXfrm>
        <a:off x="114231" y="117776"/>
        <a:ext cx="5646621" cy="2111573"/>
      </dsp:txXfrm>
    </dsp:sp>
    <dsp:sp modelId="{2B46AE03-DC5B-413D-A322-E0EB1A95B2AB}">
      <dsp:nvSpPr>
        <dsp:cNvPr id="0" name=""/>
        <dsp:cNvSpPr/>
      </dsp:nvSpPr>
      <dsp:spPr>
        <a:xfrm rot="5400000">
          <a:off x="10161364" y="-1591695"/>
          <a:ext cx="1872028" cy="10444592"/>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Giới thiệu về thành phố Xiêm Riệp, nơi có đền Ăng-co Vát và Ăng-co Thom.</a:t>
          </a:r>
          <a:endParaRPr lang="en-US" sz="4800" kern="1200" dirty="0">
            <a:latin typeface="Times New Roman" panose="02020603050405020304" pitchFamily="18" charset="0"/>
            <a:cs typeface="Times New Roman" panose="02020603050405020304" pitchFamily="18" charset="0"/>
          </a:endParaRPr>
        </a:p>
      </dsp:txBody>
      <dsp:txXfrm rot="-5400000">
        <a:off x="5875083" y="2785971"/>
        <a:ext cx="10353207" cy="1689258"/>
      </dsp:txXfrm>
    </dsp:sp>
    <dsp:sp modelId="{6E7D6967-EB97-4C28-893A-949584E24E0F}">
      <dsp:nvSpPr>
        <dsp:cNvPr id="0" name=""/>
        <dsp:cNvSpPr/>
      </dsp:nvSpPr>
      <dsp:spPr>
        <a:xfrm>
          <a:off x="0" y="2460582"/>
          <a:ext cx="5875083" cy="234003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Thành phố bình yên</a:t>
          </a:r>
          <a:endParaRPr lang="en-US" sz="4400" b="1" i="0" kern="1200" dirty="0">
            <a:latin typeface="Times New Roman" panose="02020603050405020304" pitchFamily="18" charset="0"/>
            <a:cs typeface="Times New Roman" panose="02020603050405020304" pitchFamily="18" charset="0"/>
          </a:endParaRPr>
        </a:p>
      </dsp:txBody>
      <dsp:txXfrm>
        <a:off x="114231" y="2574813"/>
        <a:ext cx="5646621" cy="2111573"/>
      </dsp:txXfrm>
    </dsp:sp>
    <dsp:sp modelId="{0B735433-33F6-497C-8ED7-6B4C030E9D23}">
      <dsp:nvSpPr>
        <dsp:cNvPr id="0" name=""/>
        <dsp:cNvSpPr/>
      </dsp:nvSpPr>
      <dsp:spPr>
        <a:xfrm rot="5400000">
          <a:off x="10161364" y="865341"/>
          <a:ext cx="1872028" cy="10444592"/>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133600">
            <a:lnSpc>
              <a:spcPct val="90000"/>
            </a:lnSpc>
            <a:spcBef>
              <a:spcPct val="0"/>
            </a:spcBef>
            <a:spcAft>
              <a:spcPct val="15000"/>
            </a:spcAft>
            <a:buClrTx/>
            <a:buSzTx/>
            <a:buFontTx/>
            <a:buNone/>
          </a:pPr>
          <a:r>
            <a:rPr kumimoji="0" lang="en-US" sz="4800" b="0"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Đi sâu giới thiệu về đền tháp Ăng-co – đặc điểm kiến trúc và giá trị của di sản.</a:t>
          </a:r>
          <a:endParaRPr lang="en-US" sz="4800" kern="1200" dirty="0">
            <a:latin typeface="Times New Roman" panose="02020603050405020304" pitchFamily="18" charset="0"/>
            <a:cs typeface="Times New Roman" panose="02020603050405020304" pitchFamily="18" charset="0"/>
          </a:endParaRPr>
        </a:p>
      </dsp:txBody>
      <dsp:txXfrm rot="-5400000">
        <a:off x="5875083" y="5243008"/>
        <a:ext cx="10353207" cy="1689258"/>
      </dsp:txXfrm>
    </dsp:sp>
    <dsp:sp modelId="{A107C98D-A263-4251-B1BE-B1091D6F422F}">
      <dsp:nvSpPr>
        <dsp:cNvPr id="0" name=""/>
        <dsp:cNvSpPr/>
      </dsp:nvSpPr>
      <dsp:spPr>
        <a:xfrm>
          <a:off x="0" y="4917620"/>
          <a:ext cx="5875083" cy="234003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Phần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Những ngôi đền </a:t>
          </a:r>
        </a:p>
        <a:p>
          <a:pPr marL="0" lvl="0" indent="0" algn="ctr" defTabSz="1955800">
            <a:lnSpc>
              <a:spcPct val="90000"/>
            </a:lnSpc>
            <a:spcBef>
              <a:spcPct val="0"/>
            </a:spcBef>
            <a:spcAft>
              <a:spcPct val="35000"/>
            </a:spcAft>
            <a:buClrTx/>
            <a:buSzTx/>
            <a:buFontTx/>
            <a:buNone/>
          </a:pPr>
          <a:r>
            <a:rPr kumimoji="0" lang="en-US" sz="4400" b="1" i="0" u="none" strike="noStrike" kern="1200" cap="none" spc="0" normalizeH="0" baseline="0" noProof="0">
              <a:ln/>
              <a:effectLst/>
              <a:uLnTx/>
              <a:uFillTx/>
              <a:latin typeface="Times New Roman" panose="02020603050405020304" pitchFamily="18" charset="0"/>
              <a:ea typeface="Roboto Condensed" panose="020B0604020202020204" charset="0"/>
              <a:cs typeface="Times New Roman" panose="02020603050405020304" pitchFamily="18" charset="0"/>
            </a:rPr>
            <a:t>cổ kính</a:t>
          </a:r>
          <a:endParaRPr lang="en-US" sz="4400" b="1" i="0" kern="1200" dirty="0">
            <a:latin typeface="Times New Roman" panose="02020603050405020304" pitchFamily="18" charset="0"/>
            <a:cs typeface="Times New Roman" panose="02020603050405020304" pitchFamily="18" charset="0"/>
          </a:endParaRPr>
        </a:p>
      </dsp:txBody>
      <dsp:txXfrm>
        <a:off x="114231" y="5031851"/>
        <a:ext cx="5646621" cy="21115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xem</a:t>
            </a:r>
            <a:r>
              <a:rPr lang="en-US" dirty="0"/>
              <a:t> video </a:t>
            </a:r>
            <a:r>
              <a:rPr lang="en-US" dirty="0" err="1"/>
              <a:t>và</a:t>
            </a:r>
            <a:r>
              <a:rPr lang="en-US" dirty="0"/>
              <a:t> </a:t>
            </a:r>
            <a:r>
              <a:rPr lang="en-US" dirty="0" err="1"/>
              <a:t>cho</a:t>
            </a:r>
            <a:r>
              <a:rPr lang="en-US" dirty="0"/>
              <a:t> </a:t>
            </a:r>
            <a:r>
              <a:rPr lang="en-US" dirty="0" err="1"/>
              <a:t>biết</a:t>
            </a:r>
            <a:r>
              <a:rPr lang="en-US" dirty="0"/>
              <a:t>: </a:t>
            </a:r>
            <a:r>
              <a:rPr lang="en-US" dirty="0" err="1"/>
              <a:t>Địa</a:t>
            </a:r>
            <a:r>
              <a:rPr lang="en-US" dirty="0"/>
              <a:t> </a:t>
            </a:r>
            <a:r>
              <a:rPr lang="en-US" dirty="0" err="1"/>
              <a:t>danh</a:t>
            </a:r>
            <a:r>
              <a:rPr lang="en-US" dirty="0"/>
              <a:t> </a:t>
            </a:r>
            <a:r>
              <a:rPr lang="en-US" dirty="0" err="1"/>
              <a:t>nào</a:t>
            </a:r>
            <a:r>
              <a:rPr lang="en-US" dirty="0"/>
              <a:t> </a:t>
            </a:r>
            <a:r>
              <a:rPr lang="en-US" dirty="0" err="1"/>
              <a:t>được</a:t>
            </a:r>
            <a:r>
              <a:rPr lang="en-US" dirty="0"/>
              <a:t> </a:t>
            </a:r>
            <a:r>
              <a:rPr lang="en-US" dirty="0" err="1"/>
              <a:t>nhắc</a:t>
            </a:r>
            <a:r>
              <a:rPr lang="en-US" dirty="0"/>
              <a:t> </a:t>
            </a:r>
            <a:r>
              <a:rPr lang="en-US" dirty="0" err="1"/>
              <a:t>đến</a:t>
            </a:r>
            <a:r>
              <a:rPr lang="en-US" dirty="0"/>
              <a:t> qua </a:t>
            </a:r>
            <a:r>
              <a:rPr lang="en-US" dirty="0" err="1"/>
              <a:t>đoạn</a:t>
            </a:r>
            <a:r>
              <a:rPr lang="en-US" dirty="0"/>
              <a:t> video? (</a:t>
            </a:r>
            <a:r>
              <a:rPr lang="en-US" dirty="0" err="1"/>
              <a:t>Đền</a:t>
            </a:r>
            <a:r>
              <a:rPr lang="en-US" dirty="0"/>
              <a:t> Angkor Wat)</a:t>
            </a:r>
          </a:p>
          <a:p>
            <a:r>
              <a:rPr lang="en-US" dirty="0"/>
              <a:t>https://www.youtube.com/watch?v=LEiqP3ZYh1E</a:t>
            </a:r>
          </a:p>
        </p:txBody>
      </p:sp>
      <p:sp>
        <p:nvSpPr>
          <p:cNvPr id="4" name="Slide Number Placeholder 3"/>
          <p:cNvSpPr>
            <a:spLocks noGrp="1"/>
          </p:cNvSpPr>
          <p:nvPr>
            <p:ph type="sldNum" sz="quarter" idx="5"/>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1920077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Phân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tin </a:t>
            </a:r>
            <a:r>
              <a:rPr lang="en-US" sz="1200" b="0" i="0" kern="1200" dirty="0" err="1">
                <a:solidFill>
                  <a:schemeClr val="tx1"/>
                </a:solidFill>
                <a:effectLst/>
                <a:latin typeface="+mn-lt"/>
                <a:ea typeface="+mn-ea"/>
                <a:cs typeface="+mn-cs"/>
              </a:rPr>
              <a:t>giới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thiệu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một</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tích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sử</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bài</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Đền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tháp</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vẫn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ngủ</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yên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Chỉ</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mối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này</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4274962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Em hiểu như thế nào về nhan đề </a:t>
            </a:r>
            <a:r>
              <a:rPr lang="vi-VN" sz="1200" b="0" i="1" kern="1200" dirty="0">
                <a:solidFill>
                  <a:schemeClr val="tx1"/>
                </a:solidFill>
                <a:effectLst/>
                <a:latin typeface="+mn-lt"/>
                <a:ea typeface="+mn-ea"/>
                <a:cs typeface="+mn-cs"/>
              </a:rPr>
              <a:t>Đền tháp vẫn ngủ yên</a:t>
            </a:r>
            <a:r>
              <a:rPr lang="vi-VN" sz="1200" b="0" i="0" kern="1200" dirty="0">
                <a:solidFill>
                  <a:schemeClr val="tx1"/>
                </a:solidFill>
                <a:effectLst/>
                <a:latin typeface="+mn-lt"/>
                <a:ea typeface="+mn-ea"/>
                <a:cs typeface="+mn-cs"/>
              </a:rPr>
              <a:t>? Nhan đề này có gì khác so với nhan đề các văn bản đọc hiểu trong Bài 8?</a:t>
            </a:r>
            <a:endParaRPr lang="en-US" sz="1200" b="0" i="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t>Đền</a:t>
            </a:r>
            <a:r>
              <a:rPr lang="en-US" dirty="0"/>
              <a:t> </a:t>
            </a:r>
            <a:r>
              <a:rPr lang="en-US" dirty="0" err="1"/>
              <a:t>tháp</a:t>
            </a:r>
            <a:r>
              <a:rPr lang="en-US" baseline="0" dirty="0"/>
              <a:t> </a:t>
            </a:r>
            <a:r>
              <a:rPr lang="en-US" baseline="0" dirty="0" err="1"/>
              <a:t>ngủ</a:t>
            </a:r>
            <a:r>
              <a:rPr lang="en-US" baseline="0" dirty="0"/>
              <a:t> </a:t>
            </a:r>
            <a:r>
              <a:rPr lang="en-US" baseline="0" dirty="0" err="1"/>
              <a:t>yên</a:t>
            </a:r>
            <a:r>
              <a:rPr lang="en-US" baseline="0" dirty="0"/>
              <a:t> </a:t>
            </a:r>
            <a:r>
              <a:rPr lang="en-US" baseline="0" dirty="0" err="1"/>
              <a:t>như</a:t>
            </a:r>
            <a:r>
              <a:rPr lang="en-US" baseline="0" dirty="0"/>
              <a:t> </a:t>
            </a:r>
            <a:r>
              <a:rPr lang="en-US" baseline="0" dirty="0" err="1"/>
              <a:t>một</a:t>
            </a:r>
            <a:r>
              <a:rPr lang="en-US" baseline="0" dirty="0"/>
              <a:t> con </a:t>
            </a:r>
            <a:r>
              <a:rPr lang="en-US" baseline="0" dirty="0" err="1"/>
              <a:t>người</a:t>
            </a:r>
            <a:r>
              <a:rPr lang="en-US" baseline="0" dirty="0"/>
              <a:t> </a:t>
            </a:r>
            <a:r>
              <a:rPr lang="en-US" baseline="0" dirty="0" err="1"/>
              <a:t>đang</a:t>
            </a:r>
            <a:r>
              <a:rPr lang="en-US" baseline="0" dirty="0"/>
              <a:t> </a:t>
            </a:r>
            <a:r>
              <a:rPr lang="en-US" baseline="0" dirty="0" err="1"/>
              <a:t>ngủ</a:t>
            </a:r>
            <a:r>
              <a:rPr lang="en-US" baseline="0" dirty="0"/>
              <a:t>, </a:t>
            </a:r>
            <a:r>
              <a:rPr lang="en-US" baseline="0" dirty="0" err="1"/>
              <a:t>ôm</a:t>
            </a:r>
            <a:r>
              <a:rPr lang="en-US" baseline="0" dirty="0"/>
              <a:t> </a:t>
            </a:r>
            <a:r>
              <a:rPr lang="en-US" baseline="0" dirty="0" err="1"/>
              <a:t>trọn</a:t>
            </a:r>
            <a:r>
              <a:rPr lang="en-US" baseline="0" dirty="0"/>
              <a:t> </a:t>
            </a:r>
            <a:r>
              <a:rPr lang="en-US" baseline="0" dirty="0" err="1"/>
              <a:t>trong</a:t>
            </a:r>
            <a:r>
              <a:rPr lang="en-US" baseline="0" dirty="0"/>
              <a:t> </a:t>
            </a:r>
            <a:r>
              <a:rPr lang="en-US" baseline="0" dirty="0" err="1"/>
              <a:t>nó</a:t>
            </a:r>
            <a:r>
              <a:rPr lang="en-US" baseline="0" dirty="0"/>
              <a:t> </a:t>
            </a:r>
            <a:r>
              <a:rPr lang="en-US" baseline="0" dirty="0" err="1"/>
              <a:t>muôn</a:t>
            </a:r>
            <a:r>
              <a:rPr lang="en-US" baseline="0" dirty="0"/>
              <a:t> </a:t>
            </a:r>
            <a:r>
              <a:rPr lang="en-US" baseline="0" dirty="0" err="1"/>
              <a:t>vàn</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và</a:t>
            </a:r>
            <a:r>
              <a:rPr lang="en-US" baseline="0" dirty="0"/>
              <a:t> </a:t>
            </a:r>
            <a:r>
              <a:rPr lang="en-US" baseline="0" dirty="0" err="1"/>
              <a:t>sống</a:t>
            </a:r>
            <a:r>
              <a:rPr lang="en-US" baseline="0" dirty="0"/>
              <a:t> </a:t>
            </a:r>
            <a:r>
              <a:rPr lang="en-US" baseline="0" dirty="0" err="1"/>
              <a:t>động</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204" normalizeH="0" baseline="0" noProof="0" dirty="0">
              <a:ln>
                <a:noFill/>
              </a:ln>
              <a:solidFill>
                <a:srgbClr val="356F88"/>
              </a:solidFill>
              <a:effectLst/>
              <a:uLnTx/>
              <a:uFillTx/>
              <a:latin typeface="Times New Roman" panose="02020603050405020304" pitchFamily="18" charset="0"/>
              <a:cs typeface="Times New Roman" panose="02020603050405020304" pitchFamily="18" charset="0"/>
              <a:sym typeface="ITC Avant Garde Gothic Bold"/>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0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553063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Em hiểu như thế nào về nhan đề </a:t>
            </a:r>
            <a:r>
              <a:rPr lang="vi-VN" sz="1200" b="0" i="1" kern="1200" dirty="0">
                <a:solidFill>
                  <a:schemeClr val="tx1"/>
                </a:solidFill>
                <a:effectLst/>
                <a:latin typeface="+mn-lt"/>
                <a:ea typeface="+mn-ea"/>
                <a:cs typeface="+mn-cs"/>
              </a:rPr>
              <a:t>Đền tháp vẫn ngủ yên</a:t>
            </a:r>
            <a:r>
              <a:rPr lang="vi-VN" sz="1200" b="0" i="0" kern="1200" dirty="0">
                <a:solidFill>
                  <a:schemeClr val="tx1"/>
                </a:solidFill>
                <a:effectLst/>
                <a:latin typeface="+mn-lt"/>
                <a:ea typeface="+mn-ea"/>
                <a:cs typeface="+mn-cs"/>
              </a:rPr>
              <a:t>? Nhan đề này có gì khác so với nhan đề các văn bản đọc hiểu trong Bài 8?</a:t>
            </a:r>
            <a:endParaRPr lang="en-US" sz="1200" b="0" i="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a:t>Đền</a:t>
            </a:r>
            <a:r>
              <a:rPr lang="en-US" dirty="0"/>
              <a:t> </a:t>
            </a:r>
            <a:r>
              <a:rPr lang="en-US" dirty="0" err="1"/>
              <a:t>tháp</a:t>
            </a:r>
            <a:r>
              <a:rPr lang="en-US" baseline="0" dirty="0"/>
              <a:t> </a:t>
            </a:r>
            <a:r>
              <a:rPr lang="en-US" baseline="0" dirty="0" err="1"/>
              <a:t>ngủ</a:t>
            </a:r>
            <a:r>
              <a:rPr lang="en-US" baseline="0" dirty="0"/>
              <a:t> </a:t>
            </a:r>
            <a:r>
              <a:rPr lang="en-US" baseline="0" dirty="0" err="1"/>
              <a:t>yên</a:t>
            </a:r>
            <a:r>
              <a:rPr lang="en-US" baseline="0" dirty="0"/>
              <a:t> </a:t>
            </a:r>
            <a:r>
              <a:rPr lang="en-US" baseline="0" dirty="0" err="1"/>
              <a:t>như</a:t>
            </a:r>
            <a:r>
              <a:rPr lang="en-US" baseline="0" dirty="0"/>
              <a:t> </a:t>
            </a:r>
            <a:r>
              <a:rPr lang="en-US" baseline="0" dirty="0" err="1"/>
              <a:t>một</a:t>
            </a:r>
            <a:r>
              <a:rPr lang="en-US" baseline="0" dirty="0"/>
              <a:t> con </a:t>
            </a:r>
            <a:r>
              <a:rPr lang="en-US" baseline="0" dirty="0" err="1"/>
              <a:t>người</a:t>
            </a:r>
            <a:r>
              <a:rPr lang="en-US" baseline="0" dirty="0"/>
              <a:t> </a:t>
            </a:r>
            <a:r>
              <a:rPr lang="en-US" baseline="0" dirty="0" err="1"/>
              <a:t>đang</a:t>
            </a:r>
            <a:r>
              <a:rPr lang="en-US" baseline="0" dirty="0"/>
              <a:t> </a:t>
            </a:r>
            <a:r>
              <a:rPr lang="en-US" baseline="0" dirty="0" err="1"/>
              <a:t>ngủ</a:t>
            </a:r>
            <a:r>
              <a:rPr lang="en-US" baseline="0" dirty="0"/>
              <a:t>, </a:t>
            </a:r>
            <a:r>
              <a:rPr lang="en-US" baseline="0" dirty="0" err="1"/>
              <a:t>ôm</a:t>
            </a:r>
            <a:r>
              <a:rPr lang="en-US" baseline="0" dirty="0"/>
              <a:t> </a:t>
            </a:r>
            <a:r>
              <a:rPr lang="en-US" baseline="0" dirty="0" err="1"/>
              <a:t>trọn</a:t>
            </a:r>
            <a:r>
              <a:rPr lang="en-US" baseline="0" dirty="0"/>
              <a:t> </a:t>
            </a:r>
            <a:r>
              <a:rPr lang="en-US" baseline="0" dirty="0" err="1"/>
              <a:t>trong</a:t>
            </a:r>
            <a:r>
              <a:rPr lang="en-US" baseline="0" dirty="0"/>
              <a:t> </a:t>
            </a:r>
            <a:r>
              <a:rPr lang="en-US" baseline="0" dirty="0" err="1"/>
              <a:t>nó</a:t>
            </a:r>
            <a:r>
              <a:rPr lang="en-US" baseline="0" dirty="0"/>
              <a:t> </a:t>
            </a:r>
            <a:r>
              <a:rPr lang="en-US" baseline="0" dirty="0" err="1"/>
              <a:t>muôn</a:t>
            </a:r>
            <a:r>
              <a:rPr lang="en-US" baseline="0" dirty="0"/>
              <a:t> </a:t>
            </a:r>
            <a:r>
              <a:rPr lang="en-US" baseline="0" dirty="0" err="1"/>
              <a:t>vàn</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và</a:t>
            </a:r>
            <a:r>
              <a:rPr lang="en-US" baseline="0" dirty="0"/>
              <a:t> </a:t>
            </a:r>
            <a:r>
              <a:rPr lang="en-US" baseline="0" dirty="0" err="1"/>
              <a:t>sống</a:t>
            </a:r>
            <a:r>
              <a:rPr lang="en-US" baseline="0" dirty="0"/>
              <a:t> </a:t>
            </a:r>
            <a:r>
              <a:rPr lang="en-US" baseline="0" dirty="0" err="1"/>
              <a:t>động</a:t>
            </a: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204" normalizeH="0" baseline="0" noProof="0" dirty="0">
              <a:ln>
                <a:noFill/>
              </a:ln>
              <a:solidFill>
                <a:srgbClr val="356F88"/>
              </a:solidFill>
              <a:effectLst/>
              <a:uLnTx/>
              <a:uFillTx/>
              <a:latin typeface="Times New Roman" panose="02020603050405020304" pitchFamily="18" charset="0"/>
              <a:cs typeface="Times New Roman" panose="02020603050405020304" pitchFamily="18" charset="0"/>
              <a:sym typeface="ITC Avant Garde Gothic Bold"/>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64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141770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Nhận xét và làm sáng tỏ tình cảm, thái độ của người viết thông qua một câu văn và các chi tiết cụ thể trong văn bản.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3754655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918665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25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80868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Trên thế giới có rất nhiều địa danh nổi tiếng được công nhận là Di sản văn hóa của nhân loại bởi ở đó chứa đứng không chỉ lịch sử, văn hóa mà còn là biểu tượng, là niềm tự hòa của cả một quốc gia, dân tộc. Trong bài học hôm nay, chúng ta sẽ cùng tìm hiểu văn bản </a:t>
            </a:r>
            <a:r>
              <a:rPr lang="vi-VN" sz="1200" b="1" i="1" kern="1200" dirty="0">
                <a:solidFill>
                  <a:schemeClr val="tx1"/>
                </a:solidFill>
                <a:effectLst/>
                <a:latin typeface="+mn-lt"/>
                <a:ea typeface="+mn-ea"/>
                <a:cs typeface="+mn-cs"/>
              </a:rPr>
              <a:t>Đền tháp ngủ yên </a:t>
            </a:r>
            <a:r>
              <a:rPr lang="vi-VN" sz="1200" b="0" i="1" kern="1200" dirty="0">
                <a:solidFill>
                  <a:schemeClr val="tx1"/>
                </a:solidFill>
                <a:effectLst/>
                <a:latin typeface="+mn-lt"/>
                <a:ea typeface="+mn-ea"/>
                <a:cs typeface="+mn-cs"/>
              </a:rPr>
              <a:t>để có thêm thông tin, kiến thức về một </a:t>
            </a:r>
            <a:r>
              <a:rPr lang="vi-VN" sz="1200" b="0" i="1" u="none" strike="noStrike" kern="1200" dirty="0">
                <a:solidFill>
                  <a:schemeClr val="tx1"/>
                </a:solidFill>
                <a:effectLst/>
                <a:latin typeface="+mn-lt"/>
                <a:ea typeface="+mn-ea"/>
                <a:cs typeface="+mn-cs"/>
              </a:rPr>
              <a:t>di tích tôn giáo</a:t>
            </a:r>
            <a:r>
              <a:rPr lang="en-US" sz="1200" b="0" i="1" u="none" strike="noStrike" kern="1200" baseline="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lớn nhất thế giới - Angkor Wat ở phía Tây Bắc Campuchia nhé!</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593229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400974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564874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384359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2879109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565830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403518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1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1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viết</a:t>
            </a:r>
            <a:r>
              <a:rPr lang="en-US" baseline="0" dirty="0"/>
              <a:t> </a:t>
            </a:r>
            <a:r>
              <a:rPr lang="en-US" baseline="0" dirty="0" err="1"/>
              <a:t>có</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 </a:t>
            </a:r>
            <a:r>
              <a:rPr lang="en-US" baseline="0" dirty="0" err="1"/>
              <a:t>Có</a:t>
            </a:r>
            <a:r>
              <a:rPr lang="en-US" baseline="0" dirty="0"/>
              <a:t> </a:t>
            </a:r>
            <a:r>
              <a:rPr lang="en-US" baseline="0" dirty="0" err="1"/>
              <a:t>thể</a:t>
            </a:r>
            <a:r>
              <a:rPr lang="en-US" baseline="0" dirty="0"/>
              <a:t> </a:t>
            </a:r>
            <a:r>
              <a:rPr lang="en-US" baseline="0" dirty="0" err="1"/>
              <a:t>dựa</a:t>
            </a:r>
            <a:r>
              <a:rPr lang="en-US" baseline="0" dirty="0"/>
              <a:t> </a:t>
            </a:r>
            <a:r>
              <a:rPr lang="en-US" baseline="0" dirty="0" err="1"/>
              <a:t>vào</a:t>
            </a:r>
            <a:r>
              <a:rPr lang="en-US" baseline="0" dirty="0"/>
              <a:t> </a:t>
            </a:r>
            <a:r>
              <a:rPr lang="en-US" baseline="0" dirty="0" err="1"/>
              <a:t>đâu</a:t>
            </a:r>
            <a:r>
              <a:rPr lang="en-US" baseline="0" dirty="0"/>
              <a:t> </a:t>
            </a:r>
            <a:r>
              <a:rPr lang="en-US" baseline="0" dirty="0" err="1"/>
              <a:t>để</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nhanh</a:t>
            </a:r>
            <a:r>
              <a:rPr lang="en-US" baseline="0" dirty="0"/>
              <a:t> </a:t>
            </a:r>
            <a:r>
              <a:rPr lang="en-US" baseline="0" dirty="0" err="1"/>
              <a:t>các</a:t>
            </a:r>
            <a:r>
              <a:rPr lang="en-US" baseline="0" dirty="0"/>
              <a:t> </a:t>
            </a:r>
            <a:r>
              <a:rPr lang="en-US" baseline="0" dirty="0" err="1"/>
              <a:t>nội</a:t>
            </a:r>
            <a:r>
              <a:rPr lang="en-US" baseline="0" dirty="0"/>
              <a:t> dung </a:t>
            </a:r>
            <a:r>
              <a:rPr lang="en-US" baseline="0" dirty="0" err="1"/>
              <a:t>ấy</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332831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910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732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15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302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8164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2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882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355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747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5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48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669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291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09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4847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9770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01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726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048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779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7824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01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892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93190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21.xml"/><Relationship Id="rId16"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sv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mp3.cc - How to discover Angkor Wat Temple_360p">
            <a:hlinkClick r:id="" action="ppaction://media"/>
            <a:extLst>
              <a:ext uri="{FF2B5EF4-FFF2-40B4-BE49-F238E27FC236}">
                <a16:creationId xmlns:a16="http://schemas.microsoft.com/office/drawing/2014/main" id="{DB0D2BFF-82ED-EB71-6A2C-ABA380C6DE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7708"/>
            <a:ext cx="18238740" cy="10259291"/>
          </a:xfrm>
          <a:prstGeom prst="rect">
            <a:avLst/>
          </a:prstGeom>
        </p:spPr>
      </p:pic>
    </p:spTree>
    <p:extLst>
      <p:ext uri="{BB962C8B-B14F-4D97-AF65-F5344CB8AC3E}">
        <p14:creationId xmlns:p14="http://schemas.microsoft.com/office/powerpoint/2010/main" val="2005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Freeform 2"/>
          <p:cNvSpPr/>
          <p:nvPr/>
        </p:nvSpPr>
        <p:spPr>
          <a:xfrm>
            <a:off x="-3200400" y="342900"/>
            <a:ext cx="13487400" cy="9944100"/>
          </a:xfrm>
          <a:custGeom>
            <a:avLst/>
            <a:gdLst/>
            <a:ahLst/>
            <a:cxnLst/>
            <a:rect l="l" t="t" r="r" b="b"/>
            <a:pathLst>
              <a:path w="7015998" h="4291765">
                <a:moveTo>
                  <a:pt x="0" y="0"/>
                </a:moveTo>
                <a:lnTo>
                  <a:pt x="7015998" y="0"/>
                </a:lnTo>
                <a:lnTo>
                  <a:pt x="7015998" y="4291765"/>
                </a:lnTo>
                <a:lnTo>
                  <a:pt x="0" y="4291765"/>
                </a:lnTo>
                <a:lnTo>
                  <a:pt x="0" y="0"/>
                </a:lnTo>
                <a:close/>
              </a:path>
            </a:pathLst>
          </a:custGeom>
          <a:blipFill>
            <a:blip r:embed="rId3"/>
            <a:stretch>
              <a:fillRect b="-8983"/>
            </a:stretch>
          </a:blipFill>
        </p:spPr>
        <p:txBody>
          <a:bodyPr/>
          <a:lstStyle/>
          <a:p>
            <a:endParaRPr lang="en-US"/>
          </a:p>
        </p:txBody>
      </p:sp>
      <p:sp>
        <p:nvSpPr>
          <p:cNvPr id="2" name="TextBox 10">
            <a:extLst>
              <a:ext uri="{FF2B5EF4-FFF2-40B4-BE49-F238E27FC236}">
                <a16:creationId xmlns:a16="http://schemas.microsoft.com/office/drawing/2014/main" id="{AFBE97CE-FD4E-F956-3264-197A39541D8E}"/>
              </a:ext>
            </a:extLst>
          </p:cNvPr>
          <p:cNvSpPr txBox="1"/>
          <p:nvPr/>
        </p:nvSpPr>
        <p:spPr>
          <a:xfrm>
            <a:off x="11658600" y="1714500"/>
            <a:ext cx="5638800" cy="66479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Đặc</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điểm</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của</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văn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bản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thông</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tin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thuyết</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minh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về</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một</a:t>
            </a:r>
            <a:r>
              <a:rPr lang="en-US" sz="7200" b="1" spc="-204" dirty="0">
                <a:latin typeface="#9Slide05 Braxton Regular" panose="03060000000000000000" pitchFamily="66" charset="0"/>
                <a:ea typeface="ITC Avant Garde Gothic Bold"/>
                <a:cs typeface="ITC Avant Garde Gothic Bold"/>
                <a:sym typeface="ITC Avant Garde Gothic Bold"/>
              </a:rPr>
              <a:t> di </a:t>
            </a:r>
            <a:r>
              <a:rPr lang="en-US" sz="7200" b="1" spc="-204" dirty="0" err="1">
                <a:latin typeface="#9Slide05 Braxton Regular" panose="03060000000000000000" pitchFamily="66" charset="0"/>
                <a:ea typeface="ITC Avant Garde Gothic Bold"/>
                <a:cs typeface="ITC Avant Garde Gothic Bold"/>
                <a:sym typeface="ITC Avant Garde Gothic Bold"/>
              </a:rPr>
              <a:t>tích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lịch</a:t>
            </a:r>
            <a:r>
              <a:rPr lang="en-US" sz="7200" b="1" spc="-204" dirty="0">
                <a:latin typeface="#9Slide05 Braxton Regular" panose="03060000000000000000" pitchFamily="66" charset="0"/>
                <a:ea typeface="ITC Avant Garde Gothic Bold"/>
                <a:cs typeface="ITC Avant Garde Gothic Bold"/>
                <a:sym typeface="ITC Avant Garde Gothic Bold"/>
              </a:rPr>
              <a:t> </a:t>
            </a:r>
            <a:r>
              <a:rPr lang="en-US" sz="7200" b="1" spc="-204" dirty="0" err="1">
                <a:latin typeface="#9Slide05 Braxton Regular" panose="03060000000000000000" pitchFamily="66" charset="0"/>
                <a:ea typeface="ITC Avant Garde Gothic Bold"/>
                <a:cs typeface="ITC Avant Garde Gothic Bold"/>
                <a:sym typeface="ITC Avant Garde Gothic Bold"/>
              </a:rPr>
              <a:t>sử</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thể</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hiện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trong</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văn</a:t>
            </a:r>
            <a:r>
              <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rPr>
              <a:t> </a:t>
            </a:r>
            <a:r>
              <a:rPr kumimoji="0" lang="en-US" sz="7200" b="1" i="0" u="none" strike="noStrike" kern="1200" cap="none" spc="-204" normalizeH="0" baseline="0" noProof="0" dirty="0" err="1">
                <a:ln>
                  <a:noFill/>
                </a:ln>
                <a:effectLst/>
                <a:uLnTx/>
                <a:uFillTx/>
                <a:latin typeface="#9Slide05 Braxton Regular" panose="03060000000000000000" pitchFamily="66" charset="0"/>
                <a:ea typeface="ITC Avant Garde Gothic Bold"/>
                <a:cs typeface="ITC Avant Garde Gothic Bold"/>
                <a:sym typeface="ITC Avant Garde Gothic Bold"/>
              </a:rPr>
              <a:t>bản</a:t>
            </a:r>
            <a:endParaRPr kumimoji="0" lang="en-US" sz="7200" b="1" i="0" u="none" strike="noStrike" kern="1200" cap="none" spc="-204" normalizeH="0" baseline="0" noProof="0" dirty="0">
              <a:ln>
                <a:noFill/>
              </a:ln>
              <a:effectLst/>
              <a:uLnTx/>
              <a:uFillTx/>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229221479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610865" y="2617477"/>
            <a:ext cx="54864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Mục</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đích</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di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lịch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sử</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Ăng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-co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nổi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ở Cam-</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pu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-chia</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pSp>
        <p:nvGrpSpPr>
          <p:cNvPr id="11" name="Group 11"/>
          <p:cNvGrpSpPr>
            <a:grpSpLocks noChangeAspect="1"/>
          </p:cNvGrpSpPr>
          <p:nvPr/>
        </p:nvGrpSpPr>
        <p:grpSpPr>
          <a:xfrm>
            <a:off x="6324600" y="3097530"/>
            <a:ext cx="5302331" cy="5246370"/>
            <a:chOff x="0" y="0"/>
            <a:chExt cx="19253200" cy="19050000"/>
          </a:xfrm>
        </p:grpSpPr>
        <p:sp>
          <p:nvSpPr>
            <p:cNvPr id="12" name="Freeform 12"/>
            <p:cNvSpPr/>
            <p:nvPr/>
          </p:nvSpPr>
          <p:spPr>
            <a:xfrm>
              <a:off x="389576" y="287976"/>
              <a:ext cx="18474047" cy="18474047"/>
            </a:xfrm>
            <a:custGeom>
              <a:avLst/>
              <a:gdLst/>
              <a:ahLst/>
              <a:cxnLst/>
              <a:rect l="l" t="t" r="r" b="b"/>
              <a:pathLst>
                <a:path w="18474047" h="18474047">
                  <a:moveTo>
                    <a:pt x="17583708" y="11200648"/>
                  </a:moveTo>
                  <a:cubicBezTo>
                    <a:pt x="18474048" y="13031766"/>
                    <a:pt x="18105484" y="15226006"/>
                    <a:pt x="16665746" y="16665746"/>
                  </a:cubicBezTo>
                  <a:cubicBezTo>
                    <a:pt x="15226006" y="18105484"/>
                    <a:pt x="13031766" y="18474048"/>
                    <a:pt x="11200648" y="17583708"/>
                  </a:cubicBezTo>
                  <a:lnTo>
                    <a:pt x="9237024" y="16628943"/>
                  </a:lnTo>
                  <a:lnTo>
                    <a:pt x="7273401" y="17583708"/>
                  </a:lnTo>
                  <a:cubicBezTo>
                    <a:pt x="5442282" y="18474048"/>
                    <a:pt x="3248042" y="18105484"/>
                    <a:pt x="1808304" y="16665746"/>
                  </a:cubicBezTo>
                  <a:cubicBezTo>
                    <a:pt x="368563" y="15226006"/>
                    <a:pt x="0" y="13031766"/>
                    <a:pt x="890339" y="11200648"/>
                  </a:cubicBezTo>
                  <a:lnTo>
                    <a:pt x="1845105" y="9237024"/>
                  </a:lnTo>
                  <a:lnTo>
                    <a:pt x="890339" y="7273401"/>
                  </a:lnTo>
                  <a:cubicBezTo>
                    <a:pt x="0" y="5442282"/>
                    <a:pt x="368563" y="3248042"/>
                    <a:pt x="1808302" y="1808302"/>
                  </a:cubicBezTo>
                  <a:cubicBezTo>
                    <a:pt x="3248041" y="368563"/>
                    <a:pt x="5442282" y="0"/>
                    <a:pt x="7273400" y="890339"/>
                  </a:cubicBezTo>
                  <a:lnTo>
                    <a:pt x="9237024" y="1845105"/>
                  </a:lnTo>
                  <a:lnTo>
                    <a:pt x="11200647" y="890339"/>
                  </a:lnTo>
                  <a:cubicBezTo>
                    <a:pt x="13031766" y="0"/>
                    <a:pt x="15226004" y="368563"/>
                    <a:pt x="16665746" y="1808303"/>
                  </a:cubicBezTo>
                  <a:cubicBezTo>
                    <a:pt x="18105484" y="3248042"/>
                    <a:pt x="18474048" y="5442282"/>
                    <a:pt x="17583708" y="7273400"/>
                  </a:cubicBezTo>
                  <a:lnTo>
                    <a:pt x="16628943" y="9237024"/>
                  </a:lnTo>
                  <a:lnTo>
                    <a:pt x="17583708" y="11200648"/>
                  </a:lnTo>
                  <a:close/>
                </a:path>
              </a:pathLst>
            </a:custGeom>
            <a:blipFill>
              <a:blip r:embed="rId3"/>
              <a:stretch>
                <a:fillRect l="-16666" r="-16666"/>
              </a:stretch>
            </a:blipFill>
          </p:spPr>
          <p:txBody>
            <a:bodyPr/>
            <a:lstStyle/>
            <a:p>
              <a:endParaRPr lang="en-US"/>
            </a:p>
          </p:txBody>
        </p:sp>
        <p:sp>
          <p:nvSpPr>
            <p:cNvPr id="13" name="Freeform 13"/>
            <p:cNvSpPr/>
            <p:nvPr/>
          </p:nvSpPr>
          <p:spPr>
            <a:xfrm>
              <a:off x="10160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l="-377" r="-377"/>
              </a:stretch>
            </a:blipFill>
          </p:spPr>
          <p:txBody>
            <a:bodyPr/>
            <a:lstStyle/>
            <a:p>
              <a:endParaRPr lang="en-US"/>
            </a:p>
          </p:txBody>
        </p:sp>
      </p:grpSp>
      <p:sp>
        <p:nvSpPr>
          <p:cNvPr id="3" name="TextBox 2">
            <a:extLst>
              <a:ext uri="{FF2B5EF4-FFF2-40B4-BE49-F238E27FC236}">
                <a16:creationId xmlns:a16="http://schemas.microsoft.com/office/drawing/2014/main" id="{2324237E-3E1F-9758-30D9-04267EFB42E7}"/>
              </a:ext>
            </a:extLst>
          </p:cNvPr>
          <p:cNvSpPr txBox="1"/>
          <p:nvPr/>
        </p:nvSpPr>
        <p:spPr>
          <a:xfrm>
            <a:off x="12344400" y="2099479"/>
            <a:ext cx="5029200"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dung: </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Nhan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Đền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tháp</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vẫn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ngủ</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N</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hóa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nhiều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nghĩ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spTree>
    <p:extLst>
      <p:ext uri="{BB962C8B-B14F-4D97-AF65-F5344CB8AC3E}">
        <p14:creationId xmlns:p14="http://schemas.microsoft.com/office/powerpoint/2010/main" val="15296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6335121"/>
              </p:ext>
            </p:extLst>
          </p:nvPr>
        </p:nvGraphicFramePr>
        <p:xfrm>
          <a:off x="457200" y="609600"/>
          <a:ext cx="17373600" cy="7010400"/>
        </p:xfrm>
        <a:graphic>
          <a:graphicData uri="http://schemas.openxmlformats.org/drawingml/2006/table">
            <a:tbl>
              <a:tblPr firstRow="1" bandRow="1">
                <a:tableStyleId>{5940675A-B579-460E-94D1-54222C63F5DA}</a:tableStyleId>
              </a:tblPr>
              <a:tblGrid>
                <a:gridCol w="5791200">
                  <a:extLst>
                    <a:ext uri="{9D8B030D-6E8A-4147-A177-3AD203B41FA5}">
                      <a16:colId xmlns:a16="http://schemas.microsoft.com/office/drawing/2014/main" val="1848211281"/>
                    </a:ext>
                  </a:extLst>
                </a:gridCol>
                <a:gridCol w="6261735">
                  <a:extLst>
                    <a:ext uri="{9D8B030D-6E8A-4147-A177-3AD203B41FA5}">
                      <a16:colId xmlns:a16="http://schemas.microsoft.com/office/drawing/2014/main" val="1081498620"/>
                    </a:ext>
                  </a:extLst>
                </a:gridCol>
                <a:gridCol w="5320665">
                  <a:extLst>
                    <a:ext uri="{9D8B030D-6E8A-4147-A177-3AD203B41FA5}">
                      <a16:colId xmlns:a16="http://schemas.microsoft.com/office/drawing/2014/main" val="3194283882"/>
                    </a:ext>
                  </a:extLst>
                </a:gridCol>
              </a:tblGrid>
              <a:tr h="2542632">
                <a:tc>
                  <a:txBody>
                    <a:bodyPr/>
                    <a:lstStyle/>
                    <a:p>
                      <a:pPr algn="ctr"/>
                      <a:r>
                        <a:rPr lang="en-US" sz="4400" b="1" dirty="0" err="1">
                          <a:latin typeface="Times New Roman" panose="02020603050405020304" pitchFamily="18" charset="0"/>
                          <a:cs typeface="Times New Roman" panose="02020603050405020304" pitchFamily="18" charset="0"/>
                        </a:rPr>
                        <a:t>Quần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baseline="0" dirty="0">
                          <a:latin typeface="Times New Roman" panose="02020603050405020304" pitchFamily="18" charset="0"/>
                          <a:cs typeface="Times New Roman" panose="02020603050405020304" pitchFamily="18" charset="0"/>
                        </a:rPr>
                        <a:t> di </a:t>
                      </a:r>
                      <a:r>
                        <a:rPr lang="en-US" sz="4400" b="1" baseline="0" dirty="0" err="1">
                          <a:latin typeface="Times New Roman" panose="02020603050405020304" pitchFamily="18" charset="0"/>
                          <a:cs typeface="Times New Roman" panose="02020603050405020304" pitchFamily="18" charset="0"/>
                        </a:rPr>
                        <a:t>tích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đô</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Huế</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Cùng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văn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Tô</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Hoài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ngắm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phố</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phường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Nội</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Đền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vẫn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ngủ</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yên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628991313"/>
                  </a:ext>
                </a:extLst>
              </a:tr>
              <a:tr h="4467768">
                <a:tc>
                  <a:txBody>
                    <a:bodyPr/>
                    <a:lstStyle/>
                    <a:p>
                      <a:pPr algn="ctr"/>
                      <a:r>
                        <a:rPr lang="en-US" sz="4400" dirty="0" err="1">
                          <a:latin typeface="Times New Roman" panose="02020603050405020304" pitchFamily="18" charset="0"/>
                          <a:cs typeface="Times New Roman" panose="02020603050405020304" pitchFamily="18" charset="0"/>
                        </a:rPr>
                        <a:t>Nêu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tên</a:t>
                      </a:r>
                      <a:r>
                        <a:rPr lang="en-US" sz="4400" baseline="0" dirty="0">
                          <a:latin typeface="Times New Roman" panose="02020603050405020304" pitchFamily="18" charset="0"/>
                          <a:cs typeface="Times New Roman" panose="02020603050405020304" pitchFamily="18" charset="0"/>
                        </a:rPr>
                        <a:t> di </a:t>
                      </a:r>
                      <a:r>
                        <a:rPr lang="en-US" sz="4400" baseline="0" dirty="0" err="1">
                          <a:latin typeface="Times New Roman" panose="02020603050405020304" pitchFamily="18" charset="0"/>
                          <a:cs typeface="Times New Roman" panose="02020603050405020304" pitchFamily="18" charset="0"/>
                        </a:rPr>
                        <a:t>tích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gắn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liền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danh</a:t>
                      </a:r>
                      <a:endParaRPr lang="en-US" sz="4400" dirty="0">
                        <a:latin typeface="Times New Roman" panose="02020603050405020304" pitchFamily="18" charset="0"/>
                        <a:cs typeface="Times New Roman" panose="02020603050405020304" pitchFamily="18" charset="0"/>
                      </a:endParaRPr>
                    </a:p>
                  </a:txBody>
                  <a:tcPr anchor="ctr"/>
                </a:tc>
                <a:tc>
                  <a:txBody>
                    <a:bodyPr/>
                    <a:lstStyle/>
                    <a:p>
                      <a:pPr algn="ctr"/>
                      <a:r>
                        <a:rPr lang="en-US" sz="4400" dirty="0" err="1">
                          <a:latin typeface="Times New Roman" panose="02020603050405020304" pitchFamily="18" charset="0"/>
                          <a:cs typeface="Times New Roman" panose="02020603050405020304" pitchFamily="18" charset="0"/>
                        </a:rPr>
                        <a:t>Nêu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endParaRPr lang="en-US" sz="4400" dirty="0">
                        <a:latin typeface="Times New Roman" panose="02020603050405020304" pitchFamily="18" charset="0"/>
                        <a:cs typeface="Times New Roman" panose="02020603050405020304" pitchFamily="18" charset="0"/>
                      </a:endParaRPr>
                    </a:p>
                  </a:txBody>
                  <a:tcPr anchor="ctr"/>
                </a:tc>
                <a:tc>
                  <a:txBody>
                    <a:bodyPr/>
                    <a:lstStyle/>
                    <a:p>
                      <a:pPr algn="ctr"/>
                      <a:r>
                        <a:rPr lang="en-US" sz="440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như</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người</a:t>
                      </a:r>
                      <a:endParaRPr lang="en-US" sz="4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98834240"/>
                  </a:ext>
                </a:extLst>
              </a:tr>
            </a:tbl>
          </a:graphicData>
        </a:graphic>
      </p:graphicFrame>
      <p:pic>
        <p:nvPicPr>
          <p:cNvPr id="3" name="Picture 2">
            <a:extLst>
              <a:ext uri="{FF2B5EF4-FFF2-40B4-BE49-F238E27FC236}">
                <a16:creationId xmlns:a16="http://schemas.microsoft.com/office/drawing/2014/main" id="{DC9CC4DD-257D-7BFC-14D5-4FC4365D41AB}"/>
              </a:ext>
            </a:extLst>
          </p:cNvPr>
          <p:cNvPicPr>
            <a:picLocks noChangeAspect="1"/>
          </p:cNvPicPr>
          <p:nvPr/>
        </p:nvPicPr>
        <p:blipFill>
          <a:blip r:embed="rId3"/>
          <a:stretch>
            <a:fillRect/>
          </a:stretch>
        </p:blipFill>
        <p:spPr>
          <a:xfrm>
            <a:off x="685800" y="6667500"/>
            <a:ext cx="5867400" cy="4147497"/>
          </a:xfrm>
          <a:prstGeom prst="rect">
            <a:avLst/>
          </a:prstGeom>
        </p:spPr>
      </p:pic>
      <p:sp>
        <p:nvSpPr>
          <p:cNvPr id="4" name="Freeform 3">
            <a:extLst>
              <a:ext uri="{FF2B5EF4-FFF2-40B4-BE49-F238E27FC236}">
                <a16:creationId xmlns:a16="http://schemas.microsoft.com/office/drawing/2014/main" id="{92994157-45CA-200F-3C82-0285851184D3}"/>
              </a:ext>
            </a:extLst>
          </p:cNvPr>
          <p:cNvSpPr/>
          <p:nvPr/>
        </p:nvSpPr>
        <p:spPr>
          <a:xfrm>
            <a:off x="10972800" y="6172200"/>
            <a:ext cx="2067687" cy="4114800"/>
          </a:xfrm>
          <a:custGeom>
            <a:avLst/>
            <a:gdLst/>
            <a:ahLst/>
            <a:cxnLst/>
            <a:rect l="l" t="t" r="r" b="b"/>
            <a:pathLst>
              <a:path w="2067687" h="4114800">
                <a:moveTo>
                  <a:pt x="0" y="0"/>
                </a:moveTo>
                <a:lnTo>
                  <a:pt x="2067687" y="0"/>
                </a:lnTo>
                <a:lnTo>
                  <a:pt x="20676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C05033F3-F215-390E-04F1-51A4C16A7252}"/>
              </a:ext>
            </a:extLst>
          </p:cNvPr>
          <p:cNvSpPr/>
          <p:nvPr/>
        </p:nvSpPr>
        <p:spPr>
          <a:xfrm>
            <a:off x="14366962" y="6972300"/>
            <a:ext cx="3692438" cy="3216749"/>
          </a:xfrm>
          <a:custGeom>
            <a:avLst/>
            <a:gdLst/>
            <a:ahLst/>
            <a:cxnLst/>
            <a:rect l="l" t="t" r="r" b="b"/>
            <a:pathLst>
              <a:path w="4763878" h="4114800">
                <a:moveTo>
                  <a:pt x="0" y="0"/>
                </a:moveTo>
                <a:lnTo>
                  <a:pt x="4763878" y="0"/>
                </a:lnTo>
                <a:lnTo>
                  <a:pt x="47638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93303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610865" y="1542356"/>
            <a:ext cx="54864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Mục</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đích</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di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lịch</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sử</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Ăng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-co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nổi</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tiếng</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ở Cam-</a:t>
            </a:r>
            <a:r>
              <a:rPr kumimoji="0" lang="en-US" sz="4400" b="0"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pu</a:t>
            </a:r>
            <a:r>
              <a:rPr kumimoji="0" lang="en-US" sz="4400" b="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-chia</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pSp>
        <p:nvGrpSpPr>
          <p:cNvPr id="11" name="Group 11"/>
          <p:cNvGrpSpPr>
            <a:grpSpLocks noChangeAspect="1"/>
          </p:cNvGrpSpPr>
          <p:nvPr/>
        </p:nvGrpSpPr>
        <p:grpSpPr>
          <a:xfrm>
            <a:off x="6324600" y="2022409"/>
            <a:ext cx="5302331" cy="5246370"/>
            <a:chOff x="0" y="0"/>
            <a:chExt cx="19253200" cy="19050000"/>
          </a:xfrm>
        </p:grpSpPr>
        <p:sp>
          <p:nvSpPr>
            <p:cNvPr id="12" name="Freeform 12"/>
            <p:cNvSpPr/>
            <p:nvPr/>
          </p:nvSpPr>
          <p:spPr>
            <a:xfrm>
              <a:off x="389576" y="287976"/>
              <a:ext cx="18474047" cy="18474047"/>
            </a:xfrm>
            <a:custGeom>
              <a:avLst/>
              <a:gdLst/>
              <a:ahLst/>
              <a:cxnLst/>
              <a:rect l="l" t="t" r="r" b="b"/>
              <a:pathLst>
                <a:path w="18474047" h="18474047">
                  <a:moveTo>
                    <a:pt x="17583708" y="11200648"/>
                  </a:moveTo>
                  <a:cubicBezTo>
                    <a:pt x="18474048" y="13031766"/>
                    <a:pt x="18105484" y="15226006"/>
                    <a:pt x="16665746" y="16665746"/>
                  </a:cubicBezTo>
                  <a:cubicBezTo>
                    <a:pt x="15226006" y="18105484"/>
                    <a:pt x="13031766" y="18474048"/>
                    <a:pt x="11200648" y="17583708"/>
                  </a:cubicBezTo>
                  <a:lnTo>
                    <a:pt x="9237024" y="16628943"/>
                  </a:lnTo>
                  <a:lnTo>
                    <a:pt x="7273401" y="17583708"/>
                  </a:lnTo>
                  <a:cubicBezTo>
                    <a:pt x="5442282" y="18474048"/>
                    <a:pt x="3248042" y="18105484"/>
                    <a:pt x="1808304" y="16665746"/>
                  </a:cubicBezTo>
                  <a:cubicBezTo>
                    <a:pt x="368563" y="15226006"/>
                    <a:pt x="0" y="13031766"/>
                    <a:pt x="890339" y="11200648"/>
                  </a:cubicBezTo>
                  <a:lnTo>
                    <a:pt x="1845105" y="9237024"/>
                  </a:lnTo>
                  <a:lnTo>
                    <a:pt x="890339" y="7273401"/>
                  </a:lnTo>
                  <a:cubicBezTo>
                    <a:pt x="0" y="5442282"/>
                    <a:pt x="368563" y="3248042"/>
                    <a:pt x="1808302" y="1808302"/>
                  </a:cubicBezTo>
                  <a:cubicBezTo>
                    <a:pt x="3248041" y="368563"/>
                    <a:pt x="5442282" y="0"/>
                    <a:pt x="7273400" y="890339"/>
                  </a:cubicBezTo>
                  <a:lnTo>
                    <a:pt x="9237024" y="1845105"/>
                  </a:lnTo>
                  <a:lnTo>
                    <a:pt x="11200647" y="890339"/>
                  </a:lnTo>
                  <a:cubicBezTo>
                    <a:pt x="13031766" y="0"/>
                    <a:pt x="15226004" y="368563"/>
                    <a:pt x="16665746" y="1808303"/>
                  </a:cubicBezTo>
                  <a:cubicBezTo>
                    <a:pt x="18105484" y="3248042"/>
                    <a:pt x="18474048" y="5442282"/>
                    <a:pt x="17583708" y="7273400"/>
                  </a:cubicBezTo>
                  <a:lnTo>
                    <a:pt x="16628943" y="9237024"/>
                  </a:lnTo>
                  <a:lnTo>
                    <a:pt x="17583708" y="11200648"/>
                  </a:lnTo>
                  <a:close/>
                </a:path>
              </a:pathLst>
            </a:custGeom>
            <a:blipFill>
              <a:blip r:embed="rId3"/>
              <a:stretch>
                <a:fillRect l="-16666" r="-16666"/>
              </a:stretch>
            </a:blipFill>
          </p:spPr>
          <p:txBody>
            <a:bodyPr/>
            <a:lstStyle/>
            <a:p>
              <a:endParaRPr lang="en-US"/>
            </a:p>
          </p:txBody>
        </p:sp>
        <p:sp>
          <p:nvSpPr>
            <p:cNvPr id="13" name="Freeform 13"/>
            <p:cNvSpPr/>
            <p:nvPr/>
          </p:nvSpPr>
          <p:spPr>
            <a:xfrm>
              <a:off x="10160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l="-377" r="-377"/>
              </a:stretch>
            </a:blipFill>
          </p:spPr>
          <p:txBody>
            <a:bodyPr/>
            <a:lstStyle/>
            <a:p>
              <a:endParaRPr lang="en-US"/>
            </a:p>
          </p:txBody>
        </p:sp>
      </p:grpSp>
      <p:sp>
        <p:nvSpPr>
          <p:cNvPr id="3" name="TextBox 2">
            <a:extLst>
              <a:ext uri="{FF2B5EF4-FFF2-40B4-BE49-F238E27FC236}">
                <a16:creationId xmlns:a16="http://schemas.microsoft.com/office/drawing/2014/main" id="{2324237E-3E1F-9758-30D9-04267EFB42E7}"/>
              </a:ext>
            </a:extLst>
          </p:cNvPr>
          <p:cNvSpPr txBox="1"/>
          <p:nvPr/>
        </p:nvSpPr>
        <p:spPr>
          <a:xfrm>
            <a:off x="12344400" y="1024358"/>
            <a:ext cx="5029200"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dung: </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Đền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tháp</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vẫn</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ngủ</a:t>
            </a:r>
            <a:r>
              <a:rPr kumimoji="0" lang="en-US" sz="4400" b="1"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C0504D">
                    <a:lumMod val="50000"/>
                  </a:srgbClr>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N</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hóa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gợi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nhiều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nghĩ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sp>
        <p:nvSpPr>
          <p:cNvPr id="4" name="TextBox 3">
            <a:extLst>
              <a:ext uri="{FF2B5EF4-FFF2-40B4-BE49-F238E27FC236}">
                <a16:creationId xmlns:a16="http://schemas.microsoft.com/office/drawing/2014/main" id="{AB1AC492-0C8C-40BA-69E5-82095DFE4BB0}"/>
              </a:ext>
            </a:extLst>
          </p:cNvPr>
          <p:cNvSpPr txBox="1"/>
          <p:nvPr/>
        </p:nvSpPr>
        <p:spPr>
          <a:xfrm>
            <a:off x="12344400" y="5182806"/>
            <a:ext cx="5246370" cy="3477875"/>
          </a:xfrm>
          <a:prstGeom prst="rect">
            <a:avLst/>
          </a:prstGeom>
          <a:noFill/>
        </p:spPr>
        <p:txBody>
          <a:bodyPr wrap="square">
            <a:spAutoFit/>
          </a:bodyPr>
          <a:lstStyle/>
          <a:p>
            <a:pPr algn="just" defTabSz="1371600"/>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b="1"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4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sapo</a:t>
            </a:r>
            <a:endPar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bày</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8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AC492-0C8C-40BA-69E5-82095DFE4BB0}"/>
              </a:ext>
            </a:extLst>
          </p:cNvPr>
          <p:cNvSpPr txBox="1"/>
          <p:nvPr/>
        </p:nvSpPr>
        <p:spPr>
          <a:xfrm>
            <a:off x="533400" y="495300"/>
            <a:ext cx="12039600" cy="977498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4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Sa-</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đậm</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t>
            </a:r>
            <a:r>
              <a:rPr kumimoji="0" lang="en-US" sz="4400" b="0" i="0"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trúc</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liệu</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1" u="none" strike="noStrike" kern="1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ong</a:t>
            </a:r>
            <a:r>
              <a:rPr kumimoji="0" lang="en-US" sz="4400" b="0" i="1" u="none" strike="noStrike" kern="1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1"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kênh</a:t>
            </a:r>
            <a:r>
              <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endParaRPr kumimoji="0" lang="en-US" sz="4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30480" lvl="0" algn="just">
              <a:lnSpc>
                <a:spcPct val="115000"/>
              </a:lnSpc>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ea typeface="Montserrat Classic Bold"/>
                <a:cs typeface="Times New Roman" panose="02020603050405020304" pitchFamily="18" charset="0"/>
                <a:sym typeface="Montserrat Classic Bold"/>
              </a:rPr>
              <a: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Sự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kết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phương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thức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đạt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kết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thuyết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minh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miêu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tả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hình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dung,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rõ</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hơn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đặc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trị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 di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Bold"/>
              <a:cs typeface="Times New Roman" panose="02020603050405020304" pitchFamily="18" charset="0"/>
              <a:sym typeface="Montserrat Classic Bold"/>
            </a:endParaRPr>
          </a:p>
          <a:p>
            <a:pPr algn="just" defTabSz="1371600">
              <a:defRPr/>
            </a:pP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9">
            <a:extLst>
              <a:ext uri="{FF2B5EF4-FFF2-40B4-BE49-F238E27FC236}">
                <a16:creationId xmlns:a16="http://schemas.microsoft.com/office/drawing/2014/main" id="{D9B575D7-619D-124B-F021-B7044C4515CD}"/>
              </a:ext>
            </a:extLst>
          </p:cNvPr>
          <p:cNvGrpSpPr/>
          <p:nvPr/>
        </p:nvGrpSpPr>
        <p:grpSpPr>
          <a:xfrm>
            <a:off x="12801600" y="-17318"/>
            <a:ext cx="7620000" cy="10304318"/>
            <a:chOff x="0" y="0"/>
            <a:chExt cx="5933440" cy="6352286"/>
          </a:xfrm>
        </p:grpSpPr>
        <p:sp>
          <p:nvSpPr>
            <p:cNvPr id="5" name="Freeform 10">
              <a:extLst>
                <a:ext uri="{FF2B5EF4-FFF2-40B4-BE49-F238E27FC236}">
                  <a16:creationId xmlns:a16="http://schemas.microsoft.com/office/drawing/2014/main" id="{CE3FDC76-B5CF-3049-ECFE-6A6083D7E447}"/>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26881" r="-26881"/>
              </a:stretch>
            </a:blipFill>
          </p:spPr>
          <p:txBody>
            <a:bodyPr/>
            <a:lstStyle/>
            <a:p>
              <a:endParaRPr lang="en-US"/>
            </a:p>
          </p:txBody>
        </p:sp>
      </p:grpSp>
    </p:spTree>
    <p:extLst>
      <p:ext uri="{BB962C8B-B14F-4D97-AF65-F5344CB8AC3E}">
        <p14:creationId xmlns:p14="http://schemas.microsoft.com/office/powerpoint/2010/main" val="32207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ACFD41-A9C8-42F9-A223-789C28F9EAE9}"/>
              </a:ext>
            </a:extLst>
          </p:cNvPr>
          <p:cNvSpPr/>
          <p:nvPr/>
        </p:nvSpPr>
        <p:spPr>
          <a:xfrm>
            <a:off x="4114800" y="1257300"/>
            <a:ext cx="11049000" cy="2348335"/>
          </a:xfrm>
          <a:prstGeom prst="rect">
            <a:avLst/>
          </a:prstGeom>
        </p:spPr>
        <p:txBody>
          <a:bodyPr wrap="square">
            <a:spAutoFit/>
          </a:bodyPr>
          <a:lstStyle/>
          <a:p>
            <a:pPr marL="457200" marR="30480" lvl="0" indent="0" algn="ctr" defTabSz="914400" rtl="0" eaLnBrk="1" fontAlgn="auto" latinLnBrk="0" hangingPunct="1">
              <a:lnSpc>
                <a:spcPct val="115000"/>
              </a:lnSpc>
              <a:spcBef>
                <a:spcPts val="0"/>
              </a:spcBef>
              <a:spcAft>
                <a:spcPts val="0"/>
              </a:spcAft>
              <a:buClrTx/>
              <a:buSzTx/>
              <a:buFontTx/>
              <a:buNone/>
              <a:tabLst/>
              <a:defRPr/>
            </a:pPr>
            <a:r>
              <a:rPr lang="en-US" sz="6600" b="1" dirty="0">
                <a:latin typeface="#9Slide05 Braxton Regular" panose="03060000000000000000" pitchFamily="66" charset="0"/>
                <a:ea typeface="Times New Roman" panose="02020603050405020304" pitchFamily="18" charset="0"/>
                <a:cs typeface="Roboto Condensed" panose="020B0604020202020204" charset="0"/>
              </a:rPr>
              <a:t>2</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p>
          <a:p>
            <a:pPr marL="457200" marR="30480" lvl="0" indent="0" algn="ctr" defTabSz="914400" rtl="0" eaLnBrk="1" fontAlgn="auto" latinLnBrk="0" hangingPunct="1">
              <a:lnSpc>
                <a:spcPct val="115000"/>
              </a:lnSpc>
              <a:spcBef>
                <a:spcPts val="0"/>
              </a:spcBef>
              <a:spcAft>
                <a:spcPts val="0"/>
              </a:spcAft>
              <a:buClrTx/>
              <a:buSzTx/>
              <a:buFontTx/>
              <a:buNone/>
              <a:tabLst/>
              <a:defRPr/>
            </a:pP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Thái</a:t>
            </a:r>
            <a:r>
              <a:rPr kumimoji="0" lang="en-US" sz="6600" b="1" i="0" u="none" strike="noStrike" kern="1200" cap="none" spc="0" normalizeH="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lang="en-US" sz="6600" b="1" dirty="0" err="1">
                <a:latin typeface="#9Slide05 Braxton Regular" panose="03060000000000000000" pitchFamily="66" charset="0"/>
                <a:ea typeface="Times New Roman" panose="02020603050405020304" pitchFamily="18" charset="0"/>
                <a:cs typeface="Roboto Condensed" panose="020B0604020202020204" charset="0"/>
              </a:rPr>
              <a:t>độ</a:t>
            </a:r>
            <a:r>
              <a:rPr lang="en-US" sz="6600" b="1" dirty="0">
                <a:latin typeface="#9Slide05 Braxton Regular" panose="03060000000000000000" pitchFamily="66" charset="0"/>
                <a:ea typeface="Times New Roman" panose="02020603050405020304" pitchFamily="18" charset="0"/>
                <a:cs typeface="Roboto Condensed" panose="020B0604020202020204" charset="0"/>
              </a:rPr>
              <a:t>, t</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ình</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cảm</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của</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tác</a:t>
            </a:r>
            <a:r>
              <a:rPr kumimoji="0" lang="en-US" sz="6600" b="1" i="0" u="none" strike="noStrike" kern="1200" cap="none" spc="0" normalizeH="0" baseline="0" noProof="0" dirty="0">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 </a:t>
            </a:r>
            <a:r>
              <a:rPr kumimoji="0" lang="en-US" sz="6600" b="1" i="0" u="none" strike="noStrike" kern="1200" cap="none" spc="0" normalizeH="0" baseline="0" noProof="0" dirty="0" err="1">
                <a:ln>
                  <a:noFill/>
                </a:ln>
                <a:effectLst/>
                <a:uLnTx/>
                <a:uFillTx/>
                <a:latin typeface="#9Slide05 Braxton Regular" panose="03060000000000000000" pitchFamily="66" charset="0"/>
                <a:ea typeface="Times New Roman" panose="02020603050405020304" pitchFamily="18" charset="0"/>
                <a:cs typeface="Roboto Condensed" panose="020B0604020202020204" charset="0"/>
              </a:rPr>
              <a:t>giả</a:t>
            </a:r>
            <a:endParaRPr kumimoji="0" lang="en-US" sz="6600" b="0" i="0" u="none" strike="noStrike" kern="1200" cap="none" spc="0" normalizeH="0" baseline="0" noProof="0" dirty="0">
              <a:ln>
                <a:noFill/>
              </a:ln>
              <a:effectLst/>
              <a:uLnTx/>
              <a:uFillTx/>
              <a:latin typeface="#9Slide05 Braxton Regular" panose="03060000000000000000" pitchFamily="66" charset="0"/>
              <a:ea typeface="Calibri" panose="020F0502020204030204" pitchFamily="34" charset="0"/>
              <a:cs typeface="Roboto Condensed" panose="020B0604020202020204" charset="0"/>
            </a:endParaRPr>
          </a:p>
        </p:txBody>
      </p:sp>
      <p:grpSp>
        <p:nvGrpSpPr>
          <p:cNvPr id="5" name="Group 5"/>
          <p:cNvGrpSpPr/>
          <p:nvPr/>
        </p:nvGrpSpPr>
        <p:grpSpPr>
          <a:xfrm>
            <a:off x="76200" y="4076700"/>
            <a:ext cx="18211800" cy="5492949"/>
            <a:chOff x="0" y="0"/>
            <a:chExt cx="6345428" cy="2285492"/>
          </a:xfrm>
        </p:grpSpPr>
        <p:sp>
          <p:nvSpPr>
            <p:cNvPr id="6" name="Freeform 6"/>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16102" b="-57196"/>
              </a:stretch>
            </a:blipFill>
          </p:spPr>
          <p:txBody>
            <a:bodyPr/>
            <a:lstStyle/>
            <a:p>
              <a:endParaRPr lang="en-US"/>
            </a:p>
          </p:txBody>
        </p:sp>
      </p:grpSp>
    </p:spTree>
    <p:extLst>
      <p:ext uri="{BB962C8B-B14F-4D97-AF65-F5344CB8AC3E}">
        <p14:creationId xmlns:p14="http://schemas.microsoft.com/office/powerpoint/2010/main" val="280263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3" name="Rectangle 2"/>
          <p:cNvSpPr/>
          <p:nvPr/>
        </p:nvSpPr>
        <p:spPr>
          <a:xfrm>
            <a:off x="2048788" y="1181100"/>
            <a:ext cx="14190423" cy="873701"/>
          </a:xfrm>
          <a:prstGeom prst="rect">
            <a:avLst/>
          </a:prstGeom>
        </p:spPr>
        <p:txBody>
          <a:bodyPr wrap="none">
            <a:spAutoFit/>
          </a:bodyPr>
          <a:lstStyle/>
          <a:p>
            <a:pPr marL="457200" marR="30480" lvl="0" algn="just">
              <a:lnSpc>
                <a:spcPct val="115000"/>
              </a:lnSpc>
              <a:defRPr/>
            </a:pP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tháp</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AutoShape 3"/>
          <p:cNvSpPr/>
          <p:nvPr/>
        </p:nvSpPr>
        <p:spPr>
          <a:xfrm>
            <a:off x="838200" y="2857500"/>
            <a:ext cx="6504458" cy="5334000"/>
          </a:xfrm>
          <a:prstGeom prst="rect">
            <a:avLst/>
          </a:prstGeom>
          <a:solidFill>
            <a:schemeClr val="bg1"/>
          </a:solidFill>
        </p:spPr>
        <p:txBody>
          <a:bodyPr/>
          <a:lstStyle/>
          <a:p>
            <a:pPr algn="just"/>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Tuyệt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đỉnh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trúc</a:t>
            </a:r>
            <a:r>
              <a:rPr lang="en-US" sz="4400" i="1" dirty="0">
                <a:latin typeface="Times New Roman" panose="02020603050405020304" pitchFamily="18" charset="0"/>
                <a:cs typeface="Times New Roman" panose="02020603050405020304" pitchFamily="18" charset="0"/>
              </a:rPr>
              <a:t> Khmer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Ăng</a:t>
            </a:r>
            <a:r>
              <a:rPr lang="en-US" sz="4400" i="1" dirty="0">
                <a:latin typeface="Times New Roman" panose="02020603050405020304" pitchFamily="18" charset="0"/>
                <a:cs typeface="Times New Roman" panose="02020603050405020304" pitchFamily="18" charset="0"/>
              </a:rPr>
              <a:t>-co </a:t>
            </a:r>
            <a:r>
              <a:rPr lang="en-US" sz="4400" i="1" dirty="0" err="1">
                <a:latin typeface="Times New Roman" panose="02020603050405020304" pitchFamily="18" charset="0"/>
                <a:cs typeface="Times New Roman" panose="02020603050405020304" pitchFamily="18" charset="0"/>
              </a:rPr>
              <a:t>Vát</a:t>
            </a:r>
            <a:r>
              <a:rPr lang="en-US" sz="4400" i="1" dirty="0">
                <a:latin typeface="Times New Roman" panose="02020603050405020304" pitchFamily="18" charset="0"/>
                <a:cs typeface="Times New Roman" panose="02020603050405020304" pitchFamily="18" charset="0"/>
              </a:rPr>
              <a:t>. Du </a:t>
            </a:r>
            <a:r>
              <a:rPr lang="en-US" sz="4400" i="1" dirty="0" err="1">
                <a:latin typeface="Times New Roman" panose="02020603050405020304" pitchFamily="18" charset="0"/>
                <a:cs typeface="Times New Roman" panose="02020603050405020304" pitchFamily="18" charset="0"/>
              </a:rPr>
              <a:t>khách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điện</a:t>
            </a:r>
            <a:r>
              <a:rPr lang="en-US" sz="4400" i="1" dirty="0">
                <a:latin typeface="Times New Roman" panose="02020603050405020304" pitchFamily="18" charset="0"/>
                <a:cs typeface="Times New Roman" panose="02020603050405020304" pitchFamily="18" charset="0"/>
              </a:rPr>
              <a:t> quay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Tây</a:t>
            </a:r>
            <a:r>
              <a:rPr lang="en-US" sz="4400" i="1" dirty="0">
                <a:latin typeface="Times New Roman" panose="02020603050405020304" pitchFamily="18" charset="0"/>
                <a:cs typeface="Times New Roman" panose="02020603050405020304" pitchFamily="18" charset="0"/>
              </a:rPr>
              <a:t>”</a:t>
            </a:r>
          </a:p>
        </p:txBody>
      </p:sp>
      <p:sp>
        <p:nvSpPr>
          <p:cNvPr id="5" name="AutoShape 3"/>
          <p:cNvSpPr/>
          <p:nvPr/>
        </p:nvSpPr>
        <p:spPr>
          <a:xfrm>
            <a:off x="11353800" y="2857500"/>
            <a:ext cx="6145818" cy="4876800"/>
          </a:xfrm>
          <a:prstGeom prst="rect">
            <a:avLst/>
          </a:prstGeom>
          <a:solidFill>
            <a:schemeClr val="bg1"/>
          </a:solidFill>
        </p:spPr>
        <p:txBody>
          <a:bodyPr/>
          <a:lstStyle/>
          <a:p>
            <a:pPr algn="just"/>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chiêm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sự</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tuyệt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đỉnh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trúc</a:t>
            </a:r>
            <a:r>
              <a:rPr lang="en-US" sz="4400" i="1" dirty="0">
                <a:latin typeface="Times New Roman" panose="02020603050405020304" pitchFamily="18" charset="0"/>
                <a:cs typeface="Times New Roman" panose="02020603050405020304" pitchFamily="18" charset="0"/>
              </a:rPr>
              <a:t> Khmer..”</a:t>
            </a:r>
          </a:p>
        </p:txBody>
      </p:sp>
      <p:sp>
        <p:nvSpPr>
          <p:cNvPr id="2" name="Freeform 5"/>
          <p:cNvSpPr/>
          <p:nvPr/>
        </p:nvSpPr>
        <p:spPr>
          <a:xfrm>
            <a:off x="7342658" y="3238500"/>
            <a:ext cx="3466719" cy="4114800"/>
          </a:xfrm>
          <a:custGeom>
            <a:avLst/>
            <a:gdLst/>
            <a:ahLst/>
            <a:cxnLst/>
            <a:rect l="l" t="t" r="r" b="b"/>
            <a:pathLst>
              <a:path w="3466719" h="4114800">
                <a:moveTo>
                  <a:pt x="0" y="0"/>
                </a:moveTo>
                <a:lnTo>
                  <a:pt x="3466719" y="0"/>
                </a:lnTo>
                <a:lnTo>
                  <a:pt x="346671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1260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28600" y="-13856"/>
            <a:ext cx="9677400" cy="10338955"/>
            <a:chOff x="0" y="0"/>
            <a:chExt cx="5678297" cy="6336030"/>
          </a:xfrm>
        </p:grpSpPr>
        <p:sp>
          <p:nvSpPr>
            <p:cNvPr id="4" name="Freeform 3"/>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47943" r="-12898"/>
              </a:stretch>
            </a:blipFill>
          </p:spPr>
          <p:txBody>
            <a:bodyPr/>
            <a:lstStyle/>
            <a:p>
              <a:endParaRPr lang="en-US"/>
            </a:p>
          </p:txBody>
        </p:sp>
      </p:grpSp>
      <p:sp>
        <p:nvSpPr>
          <p:cNvPr id="3" name="TextBox 2">
            <a:extLst>
              <a:ext uri="{FF2B5EF4-FFF2-40B4-BE49-F238E27FC236}">
                <a16:creationId xmlns:a16="http://schemas.microsoft.com/office/drawing/2014/main" id="{78669D5E-089F-D1B5-6D9B-1B278B0C77BA}"/>
              </a:ext>
            </a:extLst>
          </p:cNvPr>
          <p:cNvSpPr txBox="1"/>
          <p:nvPr/>
        </p:nvSpPr>
        <p:spPr>
          <a:xfrm>
            <a:off x="9144000" y="2781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1234946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4">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6">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6255495"/>
          </a:xfrm>
          <a:prstGeom prst="rect">
            <a:avLst/>
          </a:prstGeom>
          <a:noFill/>
        </p:spPr>
        <p:txBody>
          <a:bodyPr wrap="square" rtlCol="0">
            <a:spAutoFit/>
          </a:bodyPr>
          <a:lstStyle/>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chặt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chẽ</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gãy</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15000"/>
              </a:lnSpc>
              <a:defRPr/>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1587294"/>
          </a:xfrm>
          <a:prstGeom prst="rect">
            <a:avLst/>
          </a:prstGeom>
          <a:noFill/>
        </p:spPr>
        <p:txBody>
          <a:bodyPr wrap="square" rtlCol="0">
            <a:spAutoFit/>
          </a:bodyPr>
          <a:lstStyle/>
          <a:p>
            <a:pPr lvl="0" algn="just">
              <a:lnSpc>
                <a:spcPct val="115000"/>
              </a:lnSpc>
              <a:defRPr/>
            </a:pP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Ăng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-co</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chemeClr val="accent5">
              <a:lumMod val="20000"/>
              <a:lumOff val="80000"/>
            </a:schemeClr>
          </a:solidFill>
        </p:spPr>
        <p:txBody>
          <a:bodyPr/>
          <a:lstStyle/>
          <a:p>
            <a:endParaRPr lang="en-US">
              <a:latin typeface="Times New Roman" panose="02020603050405020304" pitchFamily="18" charset="0"/>
              <a:cs typeface="Times New Roman" panose="02020603050405020304" pitchFamily="18" charset="0"/>
            </a:endParaRPr>
          </a:p>
        </p:txBody>
      </p:sp>
      <p:sp>
        <p:nvSpPr>
          <p:cNvPr id="4" name="AutoShape 4"/>
          <p:cNvSpPr/>
          <p:nvPr/>
        </p:nvSpPr>
        <p:spPr>
          <a:xfrm>
            <a:off x="-243737" y="726810"/>
            <a:ext cx="17998337" cy="799099"/>
          </a:xfrm>
          <a:prstGeom prst="rect">
            <a:avLst/>
          </a:prstGeom>
          <a:noFill/>
          <a:ln>
            <a:noFill/>
          </a:ln>
        </p:spPr>
        <p:txBody>
          <a:bodyPr/>
          <a:lstStyle/>
          <a:p>
            <a:endParaRPr lang="en-US">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BBF7338-0E03-4AFA-9A8B-D2817E2CF9F7}"/>
              </a:ext>
            </a:extLst>
          </p:cNvPr>
          <p:cNvSpPr/>
          <p:nvPr/>
        </p:nvSpPr>
        <p:spPr>
          <a:xfrm>
            <a:off x="381535" y="1714500"/>
            <a:ext cx="17410535" cy="684187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xây</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dựng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3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3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3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F8DD9E6-AFC8-4AA2-8E4B-488DC18544E0}"/>
              </a:ext>
            </a:extLst>
          </p:cNvPr>
          <p:cNvSpPr/>
          <p:nvPr/>
        </p:nvSpPr>
        <p:spPr>
          <a:xfrm>
            <a:off x="1286696" y="672534"/>
            <a:ext cx="15599142" cy="857414"/>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 số lưu ý khi </a:t>
            </a:r>
            <a:r>
              <a:rPr kumimoji="0" lang="en-US" sz="47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đọc văn bản giới thiệu một di tích lịch sử</a:t>
            </a:r>
            <a:endParaRPr kumimoji="0" lang="en-US" sz="47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wipe(left)">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wipe(left)">
                                      <p:cBhvr>
                                        <p:cTn id="25" dur="500"/>
                                        <p:tgtEl>
                                          <p:spTgt spid="1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wipe(left)">
                                      <p:cBhvr>
                                        <p:cTn id="30" dur="500"/>
                                        <p:tgtEl>
                                          <p:spTgt spid="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Effect transition="in" filter="wipe(left)">
                                      <p:cBhvr>
                                        <p:cTn id="35" dur="500"/>
                                        <p:tgtEl>
                                          <p:spTgt spid="1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xEl>
                                              <p:pRg st="5" end="5"/>
                                            </p:txEl>
                                          </p:spTgt>
                                        </p:tgtEl>
                                        <p:attrNameLst>
                                          <p:attrName>style.visibility</p:attrName>
                                        </p:attrNameLst>
                                      </p:cBhvr>
                                      <p:to>
                                        <p:strVal val="visible"/>
                                      </p:to>
                                    </p:set>
                                    <p:animEffect transition="in" filter="wipe(left)">
                                      <p:cBhvr>
                                        <p:cTn id="40" dur="500"/>
                                        <p:tgtEl>
                                          <p:spTgt spid="1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animEffect transition="in" filter="wipe(left)">
                                      <p:cBhvr>
                                        <p:cTn id="45"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D1DB34-A66E-F647-9FD1-48DAA89789C6}"/>
              </a:ext>
            </a:extLst>
          </p:cNvPr>
          <p:cNvSpPr/>
          <p:nvPr/>
        </p:nvSpPr>
        <p:spPr>
          <a:xfrm>
            <a:off x="1628775" y="853499"/>
            <a:ext cx="15392400" cy="848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C82BB-E178-78AC-1986-C03051261DEE}"/>
              </a:ext>
            </a:extLst>
          </p:cNvPr>
          <p:cNvSpPr txBox="1">
            <a:spLocks/>
          </p:cNvSpPr>
          <p:nvPr/>
        </p:nvSpPr>
        <p:spPr>
          <a:xfrm>
            <a:off x="2247900" y="140970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8.</a:t>
            </a:r>
          </a:p>
          <a:p>
            <a:r>
              <a:rPr lang="en-US" sz="4800" dirty="0" err="1">
                <a:latin typeface="#9Slide04 Maitree SemiBold" panose="00000700000000000000" pitchFamily="2" charset="-34"/>
                <a:cs typeface="#9Slide04 Maitree SemiBold" panose="00000700000000000000" pitchFamily="2" charset="-34"/>
              </a:rPr>
              <a:t>Văn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bản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thông</a:t>
            </a:r>
            <a:r>
              <a:rPr lang="en-US" sz="4800" dirty="0">
                <a:latin typeface="#9Slide04 Maitree SemiBold" panose="00000700000000000000" pitchFamily="2" charset="-34"/>
                <a:cs typeface="#9Slide04 Maitree SemiBold" panose="00000700000000000000" pitchFamily="2" charset="-34"/>
              </a:rPr>
              <a:t> tin</a:t>
            </a:r>
          </a:p>
        </p:txBody>
      </p:sp>
      <p:sp>
        <p:nvSpPr>
          <p:cNvPr id="3" name="Content Placeholder 2">
            <a:extLst>
              <a:ext uri="{FF2B5EF4-FFF2-40B4-BE49-F238E27FC236}">
                <a16:creationId xmlns:a16="http://schemas.microsoft.com/office/drawing/2014/main" id="{0B8019AB-6BAE-E456-8CB1-02515930D254}"/>
              </a:ext>
            </a:extLst>
          </p:cNvPr>
          <p:cNvSpPr txBox="1">
            <a:spLocks/>
          </p:cNvSpPr>
          <p:nvPr/>
        </p:nvSpPr>
        <p:spPr>
          <a:xfrm>
            <a:off x="7572373" y="3566101"/>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4" name="Content Placeholder 2">
            <a:extLst>
              <a:ext uri="{FF2B5EF4-FFF2-40B4-BE49-F238E27FC236}">
                <a16:creationId xmlns:a16="http://schemas.microsoft.com/office/drawing/2014/main" id="{160C3BB2-2B5D-5507-3DDC-213D7E46BBFF}"/>
              </a:ext>
            </a:extLst>
          </p:cNvPr>
          <p:cNvSpPr txBox="1">
            <a:spLocks/>
          </p:cNvSpPr>
          <p:nvPr/>
        </p:nvSpPr>
        <p:spPr>
          <a:xfrm>
            <a:off x="2181225" y="4351337"/>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9600" b="1" dirty="0" err="1">
                <a:solidFill>
                  <a:schemeClr val="accent2">
                    <a:lumMod val="50000"/>
                  </a:schemeClr>
                </a:solidFill>
                <a:latin typeface="#9Slide05 Good Vibes Pro" panose="02000507080000020002" pitchFamily="2" charset="0"/>
              </a:rPr>
              <a:t>Đền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tháp</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vẫn</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ngủ</a:t>
            </a:r>
            <a:r>
              <a:rPr lang="en-US" sz="9600" b="1" dirty="0">
                <a:solidFill>
                  <a:schemeClr val="accent2">
                    <a:lumMod val="50000"/>
                  </a:schemeClr>
                </a:solidFill>
                <a:latin typeface="#9Slide05 Good Vibes Pro" panose="02000507080000020002" pitchFamily="2" charset="0"/>
              </a:rPr>
              <a:t> </a:t>
            </a:r>
            <a:r>
              <a:rPr lang="en-US" sz="9600" b="1" dirty="0" err="1">
                <a:solidFill>
                  <a:schemeClr val="accent2">
                    <a:lumMod val="50000"/>
                  </a:schemeClr>
                </a:solidFill>
                <a:latin typeface="#9Slide05 Good Vibes Pro" panose="02000507080000020002" pitchFamily="2" charset="0"/>
              </a:rPr>
              <a:t>yên</a:t>
            </a:r>
            <a:endParaRPr lang="en-US" sz="9600" b="1" dirty="0">
              <a:solidFill>
                <a:schemeClr val="accent2">
                  <a:lumMod val="50000"/>
                </a:schemeClr>
              </a:solidFill>
              <a:latin typeface="#9Slide05 Good Vibes Pro" panose="02000507080000020002" pitchFamily="2" charset="0"/>
            </a:endParaRPr>
          </a:p>
        </p:txBody>
      </p:sp>
      <p:sp>
        <p:nvSpPr>
          <p:cNvPr id="8" name="Freeform 4">
            <a:extLst>
              <a:ext uri="{FF2B5EF4-FFF2-40B4-BE49-F238E27FC236}">
                <a16:creationId xmlns:a16="http://schemas.microsoft.com/office/drawing/2014/main" id="{77AB25BF-D00A-95A3-7DA4-683D54075559}"/>
              </a:ext>
            </a:extLst>
          </p:cNvPr>
          <p:cNvSpPr/>
          <p:nvPr/>
        </p:nvSpPr>
        <p:spPr>
          <a:xfrm>
            <a:off x="1628774" y="5829300"/>
            <a:ext cx="15392399" cy="3481389"/>
          </a:xfrm>
          <a:custGeom>
            <a:avLst/>
            <a:gdLst/>
            <a:ahLst/>
            <a:cxnLst/>
            <a:rect l="l" t="t" r="r" b="b"/>
            <a:pathLst>
              <a:path w="6082216" h="2098364">
                <a:moveTo>
                  <a:pt x="0" y="0"/>
                </a:moveTo>
                <a:lnTo>
                  <a:pt x="6082216" y="0"/>
                </a:lnTo>
                <a:lnTo>
                  <a:pt x="6082216" y="2098365"/>
                </a:lnTo>
                <a:lnTo>
                  <a:pt x="0" y="209836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758558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B92DE6-9B3A-4AF9-95CE-FF256508928F}"/>
              </a:ext>
            </a:extLst>
          </p:cNvPr>
          <p:cNvSpPr/>
          <p:nvPr/>
        </p:nvSpPr>
        <p:spPr>
          <a:xfrm>
            <a:off x="7315200" y="1104900"/>
            <a:ext cx="10134600" cy="751154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tộc</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du </a:t>
            </a:r>
            <a:r>
              <a:rPr kumimoji="0" lang="en-US" sz="47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sz="47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6B92DE6-9B3A-4AF9-95CE-FF256508928F}"/>
              </a:ext>
            </a:extLst>
          </p:cNvPr>
          <p:cNvSpPr/>
          <p:nvPr/>
        </p:nvSpPr>
        <p:spPr>
          <a:xfrm>
            <a:off x="0" y="38100"/>
            <a:ext cx="6400800" cy="10149702"/>
          </a:xfrm>
          <a:prstGeom prst="rect">
            <a:avLst/>
          </a:prstGeom>
          <a:solidFill>
            <a:schemeClr val="accent1">
              <a:lumMod val="20000"/>
              <a:lumOff val="80000"/>
            </a:schemeClr>
          </a:solidFill>
        </p:spPr>
        <p:txBody>
          <a:bodyPr wrap="square">
            <a:spAutoFit/>
          </a:bodyPr>
          <a:lstStyle/>
          <a:p>
            <a:pPr lvl="0" algn="just">
              <a:lnSpc>
                <a:spcPct val="115000"/>
              </a:lnSpc>
            </a:pPr>
            <a:endParaRPr lang="en-US" sz="4800" dirty="0">
              <a:latin typeface="Times New Roman" panose="02020603050405020304" pitchFamily="18" charset="0"/>
              <a:cs typeface="Times New Roman" panose="02020603050405020304" pitchFamily="18" charset="0"/>
            </a:endParaRPr>
          </a:p>
          <a:p>
            <a:pPr lvl="0" algn="just">
              <a:lnSpc>
                <a:spcPct val="115000"/>
              </a:lnSpc>
            </a:pPr>
            <a:endParaRPr lang="en-US" sz="4800" dirty="0">
              <a:latin typeface="Times New Roman" panose="02020603050405020304" pitchFamily="18" charset="0"/>
              <a:cs typeface="Times New Roman" panose="02020603050405020304" pitchFamily="18" charset="0"/>
            </a:endParaRPr>
          </a:p>
          <a:p>
            <a:pPr lvl="0" algn="just">
              <a:lnSpc>
                <a:spcPct val="115000"/>
              </a:lnSpc>
            </a:pPr>
            <a:r>
              <a:rPr lang="vi-VN" sz="4800" dirty="0">
                <a:latin typeface="Times New Roman" panose="02020603050405020304" pitchFamily="18" charset="0"/>
                <a:cs typeface="Times New Roman" panose="02020603050405020304" pitchFamily="18" charset="0"/>
              </a:rPr>
              <a:t>Liên hệ với văn bản </a:t>
            </a:r>
            <a:r>
              <a:rPr lang="vi-VN" sz="4800" i="1" dirty="0">
                <a:latin typeface="Times New Roman" panose="02020603050405020304" pitchFamily="18" charset="0"/>
                <a:cs typeface="Times New Roman" panose="02020603050405020304" pitchFamily="18" charset="0"/>
              </a:rPr>
              <a:t>Quần thể di tích Cố đô Huế</a:t>
            </a:r>
            <a:r>
              <a:rPr lang="vi-VN" sz="4800" dirty="0">
                <a:latin typeface="Times New Roman" panose="02020603050405020304" pitchFamily="18" charset="0"/>
                <a:cs typeface="Times New Roman" panose="02020603050405020304" pitchFamily="18" charset="0"/>
              </a:rPr>
              <a:t> và bài phỏng vấn </a:t>
            </a:r>
            <a:r>
              <a:rPr lang="vi-VN" sz="4800" i="1" dirty="0">
                <a:latin typeface="Times New Roman" panose="02020603050405020304" pitchFamily="18" charset="0"/>
                <a:cs typeface="Times New Roman" panose="02020603050405020304" pitchFamily="18" charset="0"/>
              </a:rPr>
              <a:t>Cùng nhà văn Tô Hoài ngắm phố phường Hà Nội</a:t>
            </a:r>
            <a:r>
              <a:rPr lang="vi-VN" sz="4800" dirty="0">
                <a:latin typeface="Times New Roman" panose="02020603050405020304" pitchFamily="18" charset="0"/>
                <a:cs typeface="Times New Roman" panose="02020603050405020304" pitchFamily="18" charset="0"/>
              </a:rPr>
              <a:t>, hãy nêu lên vai trò, ý nghĩa của các di tích lịch sử.</a:t>
            </a:r>
            <a:endParaRPr lang="en-US" sz="4800" dirty="0">
              <a:latin typeface="Times New Roman" panose="02020603050405020304" pitchFamily="18" charset="0"/>
              <a:cs typeface="Times New Roman" panose="02020603050405020304" pitchFamily="18" charset="0"/>
            </a:endParaRPr>
          </a:p>
          <a:p>
            <a:pPr lvl="0" algn="just">
              <a:lnSpc>
                <a:spcPct val="115000"/>
              </a:lnSpc>
            </a:pPr>
            <a:endParaRPr kumimoji="0" lang="en-US" sz="96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3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059" y="4388889"/>
            <a:ext cx="12954000" cy="1446550"/>
          </a:xfrm>
          <a:prstGeom prst="rect">
            <a:avLst/>
          </a:prstGeom>
        </p:spPr>
        <p:txBody>
          <a:bodyPr wrap="square">
            <a:spAutoFit/>
          </a:bodyPr>
          <a:lstStyle/>
          <a:p>
            <a:pPr algn="just"/>
            <a:r>
              <a:rPr lang="en-US" sz="4400" dirty="0" err="1">
                <a:solidFill>
                  <a:srgbClr val="212529"/>
                </a:solidFill>
                <a:latin typeface="Times New Roman" panose="02020603050405020304" pitchFamily="18" charset="0"/>
                <a:cs typeface="Times New Roman" panose="02020603050405020304" pitchFamily="18" charset="0"/>
              </a:rPr>
              <a:t>Bằng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những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hiểu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biết</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của</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mình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em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hãy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giới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thiệu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một</a:t>
            </a:r>
            <a:r>
              <a:rPr lang="en-US" sz="4400" dirty="0">
                <a:solidFill>
                  <a:srgbClr val="212529"/>
                </a:solidFill>
                <a:latin typeface="Times New Roman" panose="02020603050405020304" pitchFamily="18" charset="0"/>
                <a:cs typeface="Times New Roman" panose="02020603050405020304" pitchFamily="18" charset="0"/>
              </a:rPr>
              <a:t> di </a:t>
            </a:r>
            <a:r>
              <a:rPr lang="en-US" sz="4400" dirty="0" err="1">
                <a:solidFill>
                  <a:srgbClr val="212529"/>
                </a:solidFill>
                <a:latin typeface="Times New Roman" panose="02020603050405020304" pitchFamily="18" charset="0"/>
                <a:cs typeface="Times New Roman" panose="02020603050405020304" pitchFamily="18" charset="0"/>
              </a:rPr>
              <a:t>tích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lịch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sử</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về</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kiến</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trúc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xây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dựng</a:t>
            </a:r>
            <a:r>
              <a:rPr lang="en-US" sz="4400" dirty="0">
                <a:solidFill>
                  <a:srgbClr val="212529"/>
                </a:solidFill>
                <a:latin typeface="Times New Roman" panose="02020603050405020304" pitchFamily="18" charset="0"/>
                <a:cs typeface="Times New Roman" panose="02020603050405020304" pitchFamily="18" charset="0"/>
              </a:rPr>
              <a:t> ở </a:t>
            </a:r>
            <a:r>
              <a:rPr lang="en-US" sz="4400" dirty="0" err="1">
                <a:solidFill>
                  <a:srgbClr val="212529"/>
                </a:solidFill>
                <a:latin typeface="Times New Roman" panose="02020603050405020304" pitchFamily="18" charset="0"/>
                <a:cs typeface="Times New Roman" panose="02020603050405020304" pitchFamily="18" charset="0"/>
              </a:rPr>
              <a:t>Việt</a:t>
            </a:r>
            <a:r>
              <a:rPr lang="en-US" sz="4400" dirty="0">
                <a:solidFill>
                  <a:srgbClr val="212529"/>
                </a:solidFill>
                <a:latin typeface="Times New Roman" panose="02020603050405020304" pitchFamily="18" charset="0"/>
                <a:cs typeface="Times New Roman" panose="02020603050405020304" pitchFamily="18" charset="0"/>
              </a:rPr>
              <a:t> Nam.</a:t>
            </a:r>
            <a:endParaRPr lang="en-US"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6B92DE6-9B3A-4AF9-95CE-FF256508928F}"/>
              </a:ext>
            </a:extLst>
          </p:cNvPr>
          <p:cNvSpPr/>
          <p:nvPr/>
        </p:nvSpPr>
        <p:spPr>
          <a:xfrm>
            <a:off x="3961131" y="2646640"/>
            <a:ext cx="9906000" cy="1379224"/>
          </a:xfrm>
          <a:prstGeom prst="rect">
            <a:avLst/>
          </a:prstGeom>
        </p:spPr>
        <p:txBody>
          <a:bodyPr wrap="square">
            <a:spAutoFit/>
          </a:bodyPr>
          <a:lstStyle/>
          <a:p>
            <a:pPr lvl="0" algn="just">
              <a:lnSpc>
                <a:spcPct val="115000"/>
              </a:lnSpc>
            </a:pPr>
            <a:r>
              <a:rPr lang="en-US" sz="8000" dirty="0" err="1">
                <a:solidFill>
                  <a:srgbClr val="FF0000"/>
                </a:solidFill>
                <a:latin typeface="#9Slide03 IcielNovecento sans E" panose="00000900000000000000" pitchFamily="2" charset="0"/>
              </a:rPr>
              <a:t>Một</a:t>
            </a:r>
            <a:r>
              <a:rPr lang="en-US" sz="8000" dirty="0">
                <a:solidFill>
                  <a:srgbClr val="FF0000"/>
                </a:solidFill>
                <a:latin typeface="#9Slide03 IcielNovecento sans E" panose="00000900000000000000" pitchFamily="2" charset="0"/>
              </a:rPr>
              <a:t> </a:t>
            </a:r>
            <a:r>
              <a:rPr lang="en-US" sz="8000" dirty="0" err="1">
                <a:solidFill>
                  <a:srgbClr val="FF0000"/>
                </a:solidFill>
                <a:latin typeface="#9Slide03 IcielNovecento sans E" panose="00000900000000000000" pitchFamily="2" charset="0"/>
              </a:rPr>
              <a:t>vòng</a:t>
            </a:r>
            <a:r>
              <a:rPr lang="en-US" sz="8000" dirty="0">
                <a:solidFill>
                  <a:srgbClr val="FF0000"/>
                </a:solidFill>
                <a:latin typeface="#9Slide03 IcielNovecento sans E" panose="00000900000000000000" pitchFamily="2" charset="0"/>
              </a:rPr>
              <a:t> </a:t>
            </a:r>
            <a:r>
              <a:rPr lang="en-US" sz="8000" dirty="0" err="1">
                <a:solidFill>
                  <a:srgbClr val="FF0000"/>
                </a:solidFill>
                <a:latin typeface="#9Slide03 IcielNovecento sans E" panose="00000900000000000000" pitchFamily="2" charset="0"/>
              </a:rPr>
              <a:t>Việt</a:t>
            </a:r>
            <a:r>
              <a:rPr lang="en-US" sz="8000" dirty="0">
                <a:solidFill>
                  <a:srgbClr val="FF0000"/>
                </a:solidFill>
                <a:latin typeface="#9Slide03 IcielNovecento sans E" panose="00000900000000000000" pitchFamily="2" charset="0"/>
              </a:rPr>
              <a:t> Nam</a:t>
            </a:r>
            <a:endParaRPr kumimoji="0" lang="en-US" sz="23900" b="0" i="0" u="none" strike="noStrike" kern="1200" cap="none" spc="0" normalizeH="0" baseline="0" noProof="0" dirty="0">
              <a:ln>
                <a:noFill/>
              </a:ln>
              <a:solidFill>
                <a:srgbClr val="FF0000"/>
              </a:solidFill>
              <a:effectLst/>
              <a:uLnTx/>
              <a:uFillTx/>
              <a:latin typeface="#9Slide03 IcielNovecento sans E" panose="00000900000000000000" pitchFamily="2" charset="0"/>
              <a:ea typeface="Times New Roman" panose="02020603050405020304" pitchFamily="18" charset="0"/>
              <a:cs typeface="Roboto Condensed" panose="020B0604020202020204" charset="0"/>
            </a:endParaRPr>
          </a:p>
        </p:txBody>
      </p:sp>
      <p:sp>
        <p:nvSpPr>
          <p:cNvPr id="6" name="Freeform 6">
            <a:extLst>
              <a:ext uri="{FF2B5EF4-FFF2-40B4-BE49-F238E27FC236}">
                <a16:creationId xmlns:a16="http://schemas.microsoft.com/office/drawing/2014/main" id="{980E5633-A5F7-C52B-21CD-79513AA1EC33}"/>
              </a:ext>
            </a:extLst>
          </p:cNvPr>
          <p:cNvSpPr/>
          <p:nvPr/>
        </p:nvSpPr>
        <p:spPr>
          <a:xfrm>
            <a:off x="13938011" y="4467466"/>
            <a:ext cx="4521758" cy="4114800"/>
          </a:xfrm>
          <a:custGeom>
            <a:avLst/>
            <a:gdLst/>
            <a:ahLst/>
            <a:cxnLst/>
            <a:rect l="l" t="t" r="r" b="b"/>
            <a:pathLst>
              <a:path w="4521758" h="4114800">
                <a:moveTo>
                  <a:pt x="0" y="0"/>
                </a:moveTo>
                <a:lnTo>
                  <a:pt x="4521758" y="0"/>
                </a:lnTo>
                <a:lnTo>
                  <a:pt x="45217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FBB8865-28FC-F4C5-9895-EE8057B1AA92}"/>
              </a:ext>
            </a:extLst>
          </p:cNvPr>
          <p:cNvSpPr/>
          <p:nvPr/>
        </p:nvSpPr>
        <p:spPr>
          <a:xfrm>
            <a:off x="7507118" y="7505700"/>
            <a:ext cx="2814026" cy="2527896"/>
          </a:xfrm>
          <a:custGeom>
            <a:avLst/>
            <a:gdLst/>
            <a:ahLst/>
            <a:cxnLst/>
            <a:rect l="l" t="t" r="r" b="b"/>
            <a:pathLst>
              <a:path w="4331368" h="4114800">
                <a:moveTo>
                  <a:pt x="0" y="0"/>
                </a:moveTo>
                <a:lnTo>
                  <a:pt x="4331369" y="0"/>
                </a:lnTo>
                <a:lnTo>
                  <a:pt x="43313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EDDAD527-2993-6748-1994-A16B7E44F022}"/>
              </a:ext>
            </a:extLst>
          </p:cNvPr>
          <p:cNvSpPr/>
          <p:nvPr/>
        </p:nvSpPr>
        <p:spPr>
          <a:xfrm>
            <a:off x="10692143" y="6036329"/>
            <a:ext cx="4685590" cy="4114800"/>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DB8233AA-B60F-513D-5397-85FF164938E5}"/>
              </a:ext>
            </a:extLst>
          </p:cNvPr>
          <p:cNvSpPr/>
          <p:nvPr/>
        </p:nvSpPr>
        <p:spPr>
          <a:xfrm>
            <a:off x="14478000" y="576413"/>
            <a:ext cx="2926207" cy="2966888"/>
          </a:xfrm>
          <a:custGeom>
            <a:avLst/>
            <a:gdLst/>
            <a:ahLst/>
            <a:cxnLst/>
            <a:rect l="l" t="t" r="r" b="b"/>
            <a:pathLst>
              <a:path w="4843773" h="4438107">
                <a:moveTo>
                  <a:pt x="0" y="0"/>
                </a:moveTo>
                <a:lnTo>
                  <a:pt x="4843773" y="0"/>
                </a:lnTo>
                <a:lnTo>
                  <a:pt x="4843773" y="4438107"/>
                </a:lnTo>
                <a:lnTo>
                  <a:pt x="0" y="4438107"/>
                </a:lnTo>
                <a:lnTo>
                  <a:pt x="0" y="0"/>
                </a:lnTo>
                <a:close/>
              </a:path>
            </a:pathLst>
          </a:custGeom>
          <a:blipFill>
            <a:blip r:embed="rId9"/>
            <a:stretch>
              <a:fillRect/>
            </a:stretch>
          </a:blipFill>
        </p:spPr>
        <p:txBody>
          <a:bodyPr/>
          <a:lstStyle/>
          <a:p>
            <a:endParaRPr lang="en-US"/>
          </a:p>
        </p:txBody>
      </p:sp>
      <p:sp>
        <p:nvSpPr>
          <p:cNvPr id="11" name="Freeform 11">
            <a:extLst>
              <a:ext uri="{FF2B5EF4-FFF2-40B4-BE49-F238E27FC236}">
                <a16:creationId xmlns:a16="http://schemas.microsoft.com/office/drawing/2014/main" id="{A1A9641A-6090-D28B-C005-6072E383FA2C}"/>
              </a:ext>
            </a:extLst>
          </p:cNvPr>
          <p:cNvSpPr/>
          <p:nvPr/>
        </p:nvSpPr>
        <p:spPr>
          <a:xfrm>
            <a:off x="1734830" y="6362700"/>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36CE0E8F-3D85-DD44-6CEB-3C971843D717}"/>
              </a:ext>
            </a:extLst>
          </p:cNvPr>
          <p:cNvSpPr/>
          <p:nvPr/>
        </p:nvSpPr>
        <p:spPr>
          <a:xfrm>
            <a:off x="661976" y="926265"/>
            <a:ext cx="1997083" cy="2562315"/>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34C6EBAE-DF06-A4F1-C92A-6E0F9A7E47A0}"/>
              </a:ext>
            </a:extLst>
          </p:cNvPr>
          <p:cNvSpPr/>
          <p:nvPr/>
        </p:nvSpPr>
        <p:spPr>
          <a:xfrm>
            <a:off x="4703535" y="135871"/>
            <a:ext cx="3519393" cy="2133891"/>
          </a:xfrm>
          <a:custGeom>
            <a:avLst/>
            <a:gdLst/>
            <a:ahLst/>
            <a:cxnLst/>
            <a:rect l="l" t="t" r="r" b="b"/>
            <a:pathLst>
              <a:path w="5573485" h="3378925">
                <a:moveTo>
                  <a:pt x="0" y="0"/>
                </a:moveTo>
                <a:lnTo>
                  <a:pt x="5573484" y="0"/>
                </a:lnTo>
                <a:lnTo>
                  <a:pt x="5573484" y="3378925"/>
                </a:lnTo>
                <a:lnTo>
                  <a:pt x="0" y="3378925"/>
                </a:lnTo>
                <a:lnTo>
                  <a:pt x="0" y="0"/>
                </a:lnTo>
                <a:close/>
              </a:path>
            </a:pathLst>
          </a:custGeom>
          <a:blipFill>
            <a:blip r:embed="rId14"/>
            <a:stretch>
              <a:fillRect/>
            </a:stretch>
          </a:blipFill>
        </p:spPr>
        <p:txBody>
          <a:bodyPr/>
          <a:lstStyle/>
          <a:p>
            <a:endParaRPr lang="en-US"/>
          </a:p>
        </p:txBody>
      </p:sp>
      <p:sp>
        <p:nvSpPr>
          <p:cNvPr id="14" name="Freeform 14">
            <a:extLst>
              <a:ext uri="{FF2B5EF4-FFF2-40B4-BE49-F238E27FC236}">
                <a16:creationId xmlns:a16="http://schemas.microsoft.com/office/drawing/2014/main" id="{07AAD1A1-ECCB-3979-EF77-29401DEB64E5}"/>
              </a:ext>
            </a:extLst>
          </p:cNvPr>
          <p:cNvSpPr/>
          <p:nvPr/>
        </p:nvSpPr>
        <p:spPr>
          <a:xfrm>
            <a:off x="1178354" y="3871262"/>
            <a:ext cx="1063156" cy="2694376"/>
          </a:xfrm>
          <a:custGeom>
            <a:avLst/>
            <a:gdLst/>
            <a:ahLst/>
            <a:cxnLst/>
            <a:rect l="l" t="t" r="r" b="b"/>
            <a:pathLst>
              <a:path w="1063156" h="2694376">
                <a:moveTo>
                  <a:pt x="0" y="0"/>
                </a:moveTo>
                <a:lnTo>
                  <a:pt x="1063156" y="0"/>
                </a:lnTo>
                <a:lnTo>
                  <a:pt x="1063156" y="2694376"/>
                </a:lnTo>
                <a:lnTo>
                  <a:pt x="0" y="2694376"/>
                </a:lnTo>
                <a:lnTo>
                  <a:pt x="0" y="0"/>
                </a:lnTo>
                <a:close/>
              </a:path>
            </a:pathLst>
          </a:custGeom>
          <a:blipFill>
            <a:blip r:embed="rId15"/>
            <a:stretch>
              <a:fillRect/>
            </a:stretch>
          </a:blipFill>
        </p:spPr>
        <p:txBody>
          <a:bodyPr/>
          <a:lstStyle/>
          <a:p>
            <a:endParaRPr lang="en-US"/>
          </a:p>
        </p:txBody>
      </p:sp>
      <p:sp>
        <p:nvSpPr>
          <p:cNvPr id="15" name="Freeform 15">
            <a:extLst>
              <a:ext uri="{FF2B5EF4-FFF2-40B4-BE49-F238E27FC236}">
                <a16:creationId xmlns:a16="http://schemas.microsoft.com/office/drawing/2014/main" id="{69B5F78B-C181-7A24-0EB7-860EB0825601}"/>
              </a:ext>
            </a:extLst>
          </p:cNvPr>
          <p:cNvSpPr/>
          <p:nvPr/>
        </p:nvSpPr>
        <p:spPr>
          <a:xfrm>
            <a:off x="10410296" y="367108"/>
            <a:ext cx="2460114" cy="1743726"/>
          </a:xfrm>
          <a:custGeom>
            <a:avLst/>
            <a:gdLst/>
            <a:ahLst/>
            <a:cxnLst/>
            <a:rect l="l" t="t" r="r" b="b"/>
            <a:pathLst>
              <a:path w="7053943" h="4114800">
                <a:moveTo>
                  <a:pt x="0" y="0"/>
                </a:moveTo>
                <a:lnTo>
                  <a:pt x="7053943" y="0"/>
                </a:lnTo>
                <a:lnTo>
                  <a:pt x="705394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6091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CF225-697D-CA1C-1EFB-B1144564921C}"/>
              </a:ext>
            </a:extLst>
          </p:cNvPr>
          <p:cNvPicPr>
            <a:picLocks noChangeAspect="1"/>
          </p:cNvPicPr>
          <p:nvPr/>
        </p:nvPicPr>
        <p:blipFill>
          <a:blip r:embed="rId3"/>
          <a:srcRect l="9928" r="22897"/>
          <a:stretch/>
        </p:blipFill>
        <p:spPr>
          <a:xfrm>
            <a:off x="20" y="1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Rectangle 2">
            <a:extLst>
              <a:ext uri="{FF2B5EF4-FFF2-40B4-BE49-F238E27FC236}">
                <a16:creationId xmlns:a16="http://schemas.microsoft.com/office/drawing/2014/main" id="{DEAB25A0-366A-0A59-9FB1-57C7AC880B5D}"/>
              </a:ext>
            </a:extLst>
          </p:cNvPr>
          <p:cNvSpPr/>
          <p:nvPr/>
        </p:nvSpPr>
        <p:spPr>
          <a:xfrm>
            <a:off x="10210800" y="-114300"/>
            <a:ext cx="7924800" cy="8991600"/>
          </a:xfrm>
          <a:prstGeom prst="rect">
            <a:avLst/>
          </a:prstGeom>
        </p:spPr>
        <p:txBody>
          <a:bodyPr vert="horz" lIns="91440" tIns="45720" rIns="91440" bIns="45720" rtlCol="0">
            <a:noAutofit/>
          </a:bodyPr>
          <a:lstStyle/>
          <a:p>
            <a:pPr marR="30480" algn="ctr">
              <a:lnSpc>
                <a:spcPct val="110000"/>
              </a:lnSpc>
              <a:spcAft>
                <a:spcPts val="600"/>
              </a:spcAft>
            </a:pPr>
            <a:r>
              <a:rPr lang="en-US" sz="3800" b="1" dirty="0" err="1">
                <a:latin typeface="Times New Roman" panose="02020603050405020304" pitchFamily="18" charset="0"/>
                <a:cs typeface="Times New Roman" panose="02020603050405020304" pitchFamily="18" charset="0"/>
              </a:rPr>
              <a:t>Quốc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Tử</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Giám</a:t>
            </a:r>
            <a:endParaRPr lang="en-US" sz="3800" dirty="0">
              <a:latin typeface="Times New Roman" panose="02020603050405020304" pitchFamily="18" charset="0"/>
              <a:cs typeface="Times New Roman" panose="02020603050405020304" pitchFamily="18" charset="0"/>
            </a:endParaRPr>
          </a:p>
          <a:p>
            <a:pPr marR="30480" algn="just">
              <a:lnSpc>
                <a:spcPct val="110000"/>
              </a:lnSpc>
              <a:spcAft>
                <a:spcPts val="600"/>
              </a:spcAft>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xưa</a:t>
            </a:r>
            <a:r>
              <a:rPr lang="en-US" sz="3800" dirty="0">
                <a:latin typeface="Times New Roman" panose="02020603050405020304" pitchFamily="18" charset="0"/>
                <a:cs typeface="Times New Roman" panose="02020603050405020304" pitchFamily="18" charset="0"/>
              </a:rPr>
              <a:t> ở </a:t>
            </a:r>
            <a:r>
              <a:rPr lang="en-US" sz="3800" dirty="0" err="1">
                <a:latin typeface="Times New Roman" panose="02020603050405020304" pitchFamily="18" charset="0"/>
                <a:cs typeface="Times New Roman" panose="02020603050405020304" pitchFamily="18" charset="0"/>
              </a:rPr>
              <a:t>phía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sau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Văn </a:t>
            </a:r>
            <a:r>
              <a:rPr lang="en-US" sz="3800" dirty="0" err="1">
                <a:latin typeface="Times New Roman" panose="02020603050405020304" pitchFamily="18" charset="0"/>
                <a:cs typeface="Times New Roman" panose="02020603050405020304" pitchFamily="18" charset="0"/>
              </a:rPr>
              <a:t>Miếu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chứa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gỗ</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khắc</a:t>
            </a:r>
            <a:r>
              <a:rPr lang="en-US" sz="3800" dirty="0">
                <a:latin typeface="Times New Roman" panose="02020603050405020304" pitchFamily="18" charset="0"/>
                <a:cs typeface="Times New Roman" panose="02020603050405020304" pitchFamily="18" charset="0"/>
              </a:rPr>
              <a:t> in </a:t>
            </a:r>
            <a:r>
              <a:rPr lang="en-US" sz="3800" dirty="0" err="1">
                <a:latin typeface="Times New Roman" panose="02020603050405020304" pitchFamily="18" charset="0"/>
                <a:cs typeface="Times New Roman" panose="02020603050405020304" pitchFamily="18" charset="0"/>
              </a:rPr>
              <a:t>sách</a:t>
            </a:r>
            <a:r>
              <a:rPr lang="en-US" sz="3800" dirty="0">
                <a:latin typeface="Times New Roman" panose="02020603050405020304" pitchFamily="18" charset="0"/>
                <a:cs typeface="Times New Roman" panose="02020603050405020304" pitchFamily="18" charset="0"/>
              </a:rPr>
              <a:t>. Khi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chuyển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Huế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thì</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trở</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thờ</a:t>
            </a:r>
            <a:r>
              <a:rPr lang="en-US" sz="3800" dirty="0">
                <a:latin typeface="Times New Roman" panose="02020603050405020304" pitchFamily="18" charset="0"/>
                <a:cs typeface="Times New Roman" panose="02020603050405020304" pitchFamily="18" charset="0"/>
              </a:rPr>
              <a:t> cha </a:t>
            </a:r>
            <a:r>
              <a:rPr lang="en-US" sz="3800" dirty="0" err="1">
                <a:latin typeface="Times New Roman" panose="02020603050405020304" pitchFamily="18" charset="0"/>
                <a:cs typeface="Times New Roman" panose="02020603050405020304" pitchFamily="18" charset="0"/>
              </a:rPr>
              <a:t>mẹ</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Tử</a:t>
            </a:r>
            <a:r>
              <a:rPr lang="en-US" sz="3800" dirty="0">
                <a:latin typeface="Times New Roman" panose="02020603050405020304" pitchFamily="18" charset="0"/>
                <a:cs typeface="Times New Roman" panose="02020603050405020304" pitchFamily="18" charset="0"/>
              </a:rPr>
              <a:t>. Hai </a:t>
            </a:r>
            <a:r>
              <a:rPr lang="en-US" sz="3800" dirty="0" err="1">
                <a:latin typeface="Times New Roman" panose="02020603050405020304" pitchFamily="18" charset="0"/>
                <a:cs typeface="Times New Roman" panose="02020603050405020304" pitchFamily="18" charset="0"/>
              </a:rPr>
              <a:t>bên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tòa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Thánh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tả</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hữu</a:t>
            </a:r>
            <a:r>
              <a:rPr lang="en-US" sz="3800" dirty="0">
                <a:latin typeface="Times New Roman" panose="02020603050405020304" pitchFamily="18" charset="0"/>
                <a:cs typeface="Times New Roman" panose="02020603050405020304" pitchFamily="18" charset="0"/>
              </a:rPr>
              <a:t> vu, </a:t>
            </a:r>
            <a:r>
              <a:rPr lang="en-US" sz="3800" dirty="0" err="1">
                <a:latin typeface="Times New Roman" panose="02020603050405020304" pitchFamily="18" charset="0"/>
                <a:cs typeface="Times New Roman" panose="02020603050405020304" pitchFamily="18" charset="0"/>
              </a:rPr>
              <a:t>giữa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rộng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nay, </a:t>
            </a:r>
            <a:r>
              <a:rPr lang="en-US" sz="3800" dirty="0" err="1">
                <a:latin typeface="Times New Roman" panose="02020603050405020304" pitchFamily="18" charset="0"/>
                <a:cs typeface="Times New Roman" panose="02020603050405020304" pitchFamily="18" charset="0"/>
              </a:rPr>
              <a:t>kiến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trúc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gồm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mục</a:t>
            </a:r>
            <a:r>
              <a:rPr lang="en-US" sz="3800" dirty="0">
                <a:latin typeface="Times New Roman" panose="02020603050405020304" pitchFamily="18" charset="0"/>
                <a:cs typeface="Times New Roman" panose="02020603050405020304" pitchFamily="18" charset="0"/>
              </a:rPr>
              <a:t>:</a:t>
            </a:r>
          </a:p>
          <a:p>
            <a:pPr marR="30480" algn="just">
              <a:lnSpc>
                <a:spcPct val="110000"/>
              </a:lnSpc>
              <a:spcAft>
                <a:spcPts val="600"/>
              </a:spcAft>
            </a:pP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Tả</a:t>
            </a:r>
            <a:r>
              <a:rPr lang="en-US" sz="3800" i="1" dirty="0">
                <a:latin typeface="Times New Roman" panose="02020603050405020304" pitchFamily="18" charset="0"/>
                <a:cs typeface="Times New Roman" panose="02020603050405020304" pitchFamily="18" charset="0"/>
              </a:rPr>
              <a:t>, </a:t>
            </a:r>
            <a:r>
              <a:rPr lang="en-US" sz="3800" i="1" dirty="0" err="1">
                <a:latin typeface="Times New Roman" panose="02020603050405020304" pitchFamily="18" charset="0"/>
                <a:cs typeface="Times New Roman" panose="02020603050405020304" pitchFamily="18" charset="0"/>
              </a:rPr>
              <a:t>hữu</a:t>
            </a:r>
            <a:r>
              <a:rPr lang="en-US" sz="3800" i="1" dirty="0">
                <a:latin typeface="Times New Roman" panose="02020603050405020304" pitchFamily="18" charset="0"/>
                <a:cs typeface="Times New Roman" panose="02020603050405020304" pitchFamily="18" charset="0"/>
              </a:rPr>
              <a:t> vu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xây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chạy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mỗi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dãy</a:t>
            </a:r>
            <a:r>
              <a:rPr lang="en-US" sz="3800" dirty="0">
                <a:latin typeface="Times New Roman" panose="02020603050405020304" pitchFamily="18" charset="0"/>
                <a:cs typeface="Times New Roman" panose="02020603050405020304" pitchFamily="18" charset="0"/>
              </a:rPr>
              <a:t> 9 </a:t>
            </a:r>
            <a:r>
              <a:rPr lang="en-US" sz="3800" dirty="0" err="1">
                <a:latin typeface="Times New Roman" panose="02020603050405020304" pitchFamily="18" charset="0"/>
                <a:cs typeface="Times New Roman" panose="02020603050405020304" pitchFamily="18" charset="0"/>
              </a:rPr>
              <a:t>gian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hồi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lợp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ngói</a:t>
            </a:r>
            <a:r>
              <a:rPr lang="en-US" sz="3800" dirty="0">
                <a:latin typeface="Times New Roman" panose="02020603050405020304" pitchFamily="18" charset="0"/>
                <a:cs typeface="Times New Roman" panose="02020603050405020304" pitchFamily="18" charset="0"/>
              </a:rPr>
              <a:t> ta, </a:t>
            </a:r>
            <a:r>
              <a:rPr lang="en-US" sz="3800" dirty="0" err="1">
                <a:latin typeface="Times New Roman" panose="02020603050405020304" pitchFamily="18" charset="0"/>
                <a:cs typeface="Times New Roman" panose="02020603050405020304" pitchFamily="18" charset="0"/>
              </a:rPr>
              <a:t>bờ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nóc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đắp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đinh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kết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cấu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vì</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kèo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chồng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nền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gạch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bát</a:t>
            </a:r>
            <a:r>
              <a:rPr lang="en-US" sz="3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2388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52500"/>
            <a:ext cx="16840200" cy="8217634"/>
          </a:xfrm>
          <a:prstGeom prst="rect">
            <a:avLst/>
          </a:prstGeom>
        </p:spPr>
        <p:txBody>
          <a:bodyPr wrap="square">
            <a:spAutoFit/>
          </a:bodyPr>
          <a:lstStyle/>
          <a:p>
            <a:pPr marR="30480" lvl="0" algn="just">
              <a:defRPr/>
            </a:pPr>
            <a:r>
              <a:rPr lang="en-US" sz="4400" i="1" dirty="0">
                <a:solidFill>
                  <a:srgbClr val="212529"/>
                </a:solidFill>
                <a:latin typeface="Times New Roman" panose="02020603050405020304" pitchFamily="18" charset="0"/>
              </a:rPr>
              <a:t>        </a:t>
            </a:r>
            <a:r>
              <a:rPr lang="vi-VN" sz="4400" i="1" dirty="0">
                <a:solidFill>
                  <a:srgbClr val="212529"/>
                </a:solidFill>
                <a:latin typeface="Times New Roman" panose="02020603050405020304" pitchFamily="18" charset="0"/>
              </a:rPr>
              <a:t>Nhà Thái học: </a:t>
            </a:r>
            <a:r>
              <a:rPr lang="vi-VN" sz="4400" dirty="0">
                <a:solidFill>
                  <a:srgbClr val="212529"/>
                </a:solidFill>
                <a:latin typeface="Times New Roman" panose="02020603050405020304" pitchFamily="18" charset="0"/>
              </a:rPr>
              <a:t>được dựng lại năm 1998 - 2000, gồm hai nếp nhà có kết cấu liên hoàn, mái lợp ngói mũi hài, các bộ vì đỡ mái kiểu “chồng rường, cốn chồng kẻ, bẩy hiên”, nền lát gạch bát. Cung thờ phía sau xây kiểu mái chồng diêm, lợp ngói mũi hài, kết cấu bộ vì kiểu “giá chiêng chồng rường”, nền lát gạch Bát Tràng. Tầng dưới Nhà Thái học trưng bày hiện vật, hình ảnh giới thiệu về di tích, tầng trên là nơi thờ các vị vua: Lý Thái Tông, Lý Nhân Tông, Lê Thánh Tông.</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Ngoài ra, trong khu Văn Miếu còn có một miếu thờ thổ thần và điện thờ Mẫu. Tại di tích hiện còn lưu giữ được nhiều hiện vật có giá trị văn hóa, lịch sử và khoa học, như hệ thống đồ thờ tự, tượng thờ, cổ vật, đặc biệt là 82 bia tiến sĩ đã được UNESCO vinh danh là “Di sản tư liệu thế giới”.</a:t>
            </a:r>
            <a:endParaRPr kumimoji="0" lang="vi-VN" sz="4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9546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52500"/>
            <a:ext cx="16840200" cy="8217634"/>
          </a:xfrm>
          <a:prstGeom prst="rect">
            <a:avLst/>
          </a:prstGeom>
        </p:spPr>
        <p:txBody>
          <a:bodyPr wrap="square">
            <a:spAutoFit/>
          </a:bodyPr>
          <a:lstStyle/>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Từ góc nhìn lịch sử và di sản văn hóa, có thể nhận thấy, di tích Văn Miếu- Quốc Tử Giám bao hàm các mặt giá trị tiêu biểu sau:</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 Văn Miếu - Quốc Tử Giám là Trường Quốc học đầu tiên ở nước ta, đã đào tạo được nhiều thế hệ hiền tài từ thời Lý đến thời Lê - những người đã có nhiều đóng góp lớn cho sự phát triển của đất nước. Những giá trị lịch sử, văn hóa, khoa học “kết tinh” trong di tích là “tấm gương” phản chiếu về truyền thống hiếu học, tôn sư trọng đạo, coi trọng hiền tài của dân tộc ta trong lịch sử ngàn năm văn hiến. Trong số các di tích gắn với Nho học ở nước ta, đây là một di tích Nho học tiêu biểu, có giá trị cao về mặt kiến trúc - nghệ thuật và thẩm mỹ.</a:t>
            </a:r>
          </a:p>
          <a:p>
            <a:pPr marR="30480" lvl="0" algn="just">
              <a:defRPr/>
            </a:pPr>
            <a:r>
              <a:rPr lang="en-US" sz="4400" dirty="0">
                <a:solidFill>
                  <a:srgbClr val="212529"/>
                </a:solidFill>
                <a:latin typeface="Times New Roman" panose="02020603050405020304" pitchFamily="18" charset="0"/>
              </a:rPr>
              <a:t>        </a:t>
            </a:r>
            <a:r>
              <a:rPr lang="vi-VN" sz="4400" dirty="0">
                <a:solidFill>
                  <a:srgbClr val="212529"/>
                </a:solidFill>
                <a:latin typeface="Times New Roman" panose="02020603050405020304" pitchFamily="18" charset="0"/>
              </a:rPr>
              <a:t>- Di tích lưu giữ nhiều hiện vật, tư liệu quý, đặc biệt là 82 bia tiến sĩ đã được UNESCO vinh danh là “Di sản tư liệu thế giới”.</a:t>
            </a:r>
            <a:endParaRPr kumimoji="0" lang="vi-VN" sz="44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9627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582AC-F99A-9C43-9375-26175D244B24}"/>
              </a:ext>
            </a:extLst>
          </p:cNvPr>
          <p:cNvPicPr>
            <a:picLocks noChangeAspect="1"/>
          </p:cNvPicPr>
          <p:nvPr/>
        </p:nvPicPr>
        <p:blipFill>
          <a:blip r:embed="rId3"/>
          <a:srcRect t="35638" b="17176"/>
          <a:stretch/>
        </p:blipFill>
        <p:spPr>
          <a:xfrm>
            <a:off x="20" y="-19050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p:cNvSpPr/>
          <p:nvPr/>
        </p:nvSpPr>
        <p:spPr>
          <a:xfrm>
            <a:off x="685800" y="5524500"/>
            <a:ext cx="17221200" cy="4419600"/>
          </a:xfrm>
          <a:prstGeom prst="rect">
            <a:avLst/>
          </a:prstGeom>
        </p:spPr>
        <p:txBody>
          <a:bodyPr vert="horz" lIns="91440" tIns="45720" rIns="91440" bIns="45720" rtlCol="0" anchor="ctr">
            <a:noAutofit/>
          </a:bodyPr>
          <a:lstStyle/>
          <a:p>
            <a:pPr marR="30480" lvl="0" algn="just" fontAlgn="auto">
              <a:lnSpc>
                <a:spcPct val="110000"/>
              </a:lnSpc>
              <a:spcBef>
                <a:spcPts val="0"/>
              </a:spcBef>
              <a:spcAft>
                <a:spcPts val="600"/>
              </a:spcAft>
              <a:buClrTx/>
              <a:buSzTx/>
              <a:tabLst/>
              <a:defRPr/>
            </a:pPr>
            <a:r>
              <a:rPr kumimoji="0" lang="en-US" sz="4000" b="0" i="0" u="none" strike="noStrike"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nay,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còn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hấp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dẫn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khách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đang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đóng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cực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vào</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triển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mọi</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mặt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30480" lvl="0" algn="just" fontAlgn="auto">
              <a:lnSpc>
                <a:spcPct val="110000"/>
              </a:lnSpc>
              <a:spcBef>
                <a:spcPts val="0"/>
              </a:spcBef>
              <a:spcAft>
                <a:spcPts val="600"/>
              </a:spcAft>
              <a:buClrTx/>
              <a:buSzTx/>
              <a:tabLst/>
              <a:defRPr/>
            </a:pP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khoa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tiêu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biểu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1962,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Bộ</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(nay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Bộ</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hóa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thao</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Du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lịch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xếp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hạng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10/5/2012,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tướng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phủ</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quyết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xếp</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hạng</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Văn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Miếu</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Giám</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di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quốc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6992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2514600" y="800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3"/>
          <p:cNvGrpSpPr/>
          <p:nvPr/>
        </p:nvGrpSpPr>
        <p:grpSpPr>
          <a:xfrm>
            <a:off x="0" y="5219701"/>
            <a:ext cx="18449397" cy="7222906"/>
            <a:chOff x="0" y="88939"/>
            <a:chExt cx="6405753" cy="2810129"/>
          </a:xfrm>
        </p:grpSpPr>
        <p:sp>
          <p:nvSpPr>
            <p:cNvPr id="4" name="Freeform 4"/>
            <p:cNvSpPr/>
            <p:nvPr/>
          </p:nvSpPr>
          <p:spPr>
            <a:xfrm>
              <a:off x="0" y="88939"/>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70" b="-21556"/>
              </a:stretch>
            </a:blipFill>
          </p:spPr>
          <p:txBody>
            <a:bodyPr/>
            <a:lstStyle/>
            <a:p>
              <a:endParaRPr lang="en-US"/>
            </a:p>
          </p:txBody>
        </p:sp>
      </p:gr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7B9B18-73D9-6221-DA39-D084BE427631}"/>
              </a:ext>
            </a:extLst>
          </p:cNvPr>
          <p:cNvSpPr/>
          <p:nvPr/>
        </p:nvSpPr>
        <p:spPr>
          <a:xfrm>
            <a:off x="2057400" y="332782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tiếp</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3"/>
          <p:cNvSpPr/>
          <p:nvPr/>
        </p:nvSpPr>
        <p:spPr>
          <a:xfrm>
            <a:off x="-27710" y="5524500"/>
            <a:ext cx="18315709" cy="4779818"/>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1446927" y="3086100"/>
            <a:ext cx="3658474" cy="3477875"/>
          </a:xfrm>
          <a:prstGeom prst="rect">
            <a:avLst/>
          </a:prstGeom>
          <a:noFill/>
        </p:spPr>
        <p:txBody>
          <a:bodyPr wrap="square">
            <a:spAutoFit/>
          </a:bodyPr>
          <a:lstStyle/>
          <a:p>
            <a:pPr algn="just">
              <a:buFont typeface="Arial" panose="020B0604020202020204" pitchFamily="34" charset="0"/>
              <a:buNone/>
            </a:pPr>
            <a:r>
              <a:rPr lang="en-US" sz="4400" b="1" i="0" dirty="0" err="1">
                <a:solidFill>
                  <a:srgbClr val="0D0D0D"/>
                </a:solidFill>
                <a:effectLst/>
                <a:latin typeface="Times New Roman" panose="02020603050405020304" pitchFamily="18" charset="0"/>
                <a:cs typeface="Times New Roman" panose="02020603050405020304" pitchFamily="18" charset="0"/>
              </a:rPr>
              <a:t>Rì-sọt</a:t>
            </a:r>
            <a:r>
              <a:rPr lang="en-US" sz="4400" b="1"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chỉ</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nơi</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cung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cấp</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dịch</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vụ</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nghỉ</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dưỡng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cao</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cấp</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trong</a:t>
            </a: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ngành</a:t>
            </a:r>
            <a:r>
              <a:rPr lang="en-US" sz="4400" i="0" dirty="0">
                <a:solidFill>
                  <a:srgbClr val="0D0D0D"/>
                </a:solidFill>
                <a:effectLst/>
                <a:latin typeface="Times New Roman" panose="02020603050405020304" pitchFamily="18" charset="0"/>
                <a:cs typeface="Times New Roman" panose="02020603050405020304" pitchFamily="18" charset="0"/>
              </a:rPr>
              <a:t> du </a:t>
            </a:r>
            <a:r>
              <a:rPr lang="en-US" sz="4400" i="0" dirty="0" err="1">
                <a:solidFill>
                  <a:srgbClr val="0D0D0D"/>
                </a:solidFill>
                <a:effectLst/>
                <a:latin typeface="Times New Roman" panose="02020603050405020304" pitchFamily="18" charset="0"/>
                <a:cs typeface="Times New Roman" panose="02020603050405020304" pitchFamily="18" charset="0"/>
              </a:rPr>
              <a:t>lịch</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1B25C58-E4FC-D462-B736-823BDFD07D38}"/>
              </a:ext>
            </a:extLst>
          </p:cNvPr>
          <p:cNvPicPr>
            <a:picLocks noChangeAspect="1"/>
          </p:cNvPicPr>
          <p:nvPr/>
        </p:nvPicPr>
        <p:blipFill>
          <a:blip r:embed="rId3"/>
          <a:stretch>
            <a:fillRect/>
          </a:stretch>
        </p:blipFill>
        <p:spPr>
          <a:xfrm>
            <a:off x="5562600" y="2765133"/>
            <a:ext cx="12499177" cy="7015163"/>
          </a:xfrm>
          <a:prstGeom prst="rect">
            <a:avLst/>
          </a:prstGeom>
        </p:spPr>
      </p:pic>
    </p:spTree>
    <p:extLst>
      <p:ext uri="{BB962C8B-B14F-4D97-AF65-F5344CB8AC3E}">
        <p14:creationId xmlns:p14="http://schemas.microsoft.com/office/powerpoint/2010/main" val="18444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AC4171F6-AE91-300D-0D72-ECF5F0EA9810}"/>
              </a:ext>
            </a:extLst>
          </p:cNvPr>
          <p:cNvPicPr>
            <a:picLocks noChangeAspect="1"/>
          </p:cNvPicPr>
          <p:nvPr/>
        </p:nvPicPr>
        <p:blipFill>
          <a:blip r:embed="rId3"/>
          <a:stretch>
            <a:fillRect/>
          </a:stretch>
        </p:blipFill>
        <p:spPr>
          <a:xfrm>
            <a:off x="3429000" y="1866900"/>
            <a:ext cx="11661468" cy="8196256"/>
          </a:xfrm>
          <a:prstGeom prst="rect">
            <a:avLst/>
          </a:prstGeom>
        </p:spPr>
      </p:pic>
    </p:spTree>
    <p:extLst>
      <p:ext uri="{BB962C8B-B14F-4D97-AF65-F5344CB8AC3E}">
        <p14:creationId xmlns:p14="http://schemas.microsoft.com/office/powerpoint/2010/main" val="36468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894491" y="2857500"/>
            <a:ext cx="5410200" cy="3046988"/>
          </a:xfrm>
          <a:prstGeom prst="rect">
            <a:avLst/>
          </a:prstGeom>
          <a:solidFill>
            <a:schemeClr val="bg1">
              <a:lumMod val="95000"/>
            </a:schemeClr>
          </a:solidFill>
        </p:spPr>
        <p:txBody>
          <a:bodyPr wrap="square">
            <a:spAutoFit/>
          </a:bodyPr>
          <a:lstStyle/>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Xuất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xứ</a:t>
            </a:r>
            <a:r>
              <a:rPr lang="en-US" sz="4800" b="1"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Quỳnh</a:t>
            </a:r>
            <a:r>
              <a:rPr lang="en-US" sz="4800" dirty="0">
                <a:latin typeface="Times New Roman" panose="02020603050405020304" pitchFamily="18" charset="0"/>
                <a:cs typeface="Times New Roman" panose="02020603050405020304" pitchFamily="18" charset="0"/>
              </a:rPr>
              <a:t> Trang, </a:t>
            </a:r>
            <a:r>
              <a:rPr lang="en-US" sz="4800" dirty="0" err="1">
                <a:latin typeface="Times New Roman" panose="02020603050405020304" pitchFamily="18" charset="0"/>
                <a:cs typeface="Times New Roman" panose="02020603050405020304" pitchFamily="18" charset="0"/>
              </a:rPr>
              <a:t>Tạp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a:t>
            </a:r>
            <a:r>
              <a:rPr lang="en-US" sz="4800" dirty="0">
                <a:latin typeface="Times New Roman" panose="02020603050405020304" pitchFamily="18" charset="0"/>
                <a:cs typeface="Times New Roman" panose="02020603050405020304" pitchFamily="18" charset="0"/>
              </a:rPr>
              <a:t> di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 Heritage, </a:t>
            </a:r>
            <a:r>
              <a:rPr lang="en-US" sz="4800" dirty="0" err="1">
                <a:latin typeface="Times New Roman" panose="02020603050405020304" pitchFamily="18" charset="0"/>
                <a:cs typeface="Times New Roman" panose="02020603050405020304" pitchFamily="18" charset="0"/>
              </a:rPr>
              <a:t>tháng</a:t>
            </a:r>
            <a:r>
              <a:rPr lang="en-US" sz="4800" dirty="0">
                <a:latin typeface="Times New Roman" panose="02020603050405020304" pitchFamily="18" charset="0"/>
                <a:cs typeface="Times New Roman" panose="02020603050405020304" pitchFamily="18" charset="0"/>
              </a:rPr>
              <a:t> 7, 2013)</a:t>
            </a:r>
          </a:p>
        </p:txBody>
      </p:sp>
      <p:sp>
        <p:nvSpPr>
          <p:cNvPr id="6" name="Freeform 6"/>
          <p:cNvSpPr/>
          <p:nvPr/>
        </p:nvSpPr>
        <p:spPr>
          <a:xfrm>
            <a:off x="5486400" y="4599709"/>
            <a:ext cx="7315200" cy="5687291"/>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D1B34C94-D939-6A92-3C1A-3AF70772B7E5}"/>
              </a:ext>
            </a:extLst>
          </p:cNvPr>
          <p:cNvSpPr/>
          <p:nvPr/>
        </p:nvSpPr>
        <p:spPr>
          <a:xfrm>
            <a:off x="6914291" y="2857500"/>
            <a:ext cx="4648200" cy="1569660"/>
          </a:xfrm>
          <a:prstGeom prst="rect">
            <a:avLst/>
          </a:prstGeom>
          <a:solidFill>
            <a:schemeClr val="bg1">
              <a:lumMod val="95000"/>
            </a:schemeClr>
          </a:solidFill>
        </p:spPr>
        <p:txBody>
          <a:bodyPr wrap="square">
            <a:spAutoFit/>
          </a:bodyPr>
          <a:lstStyle/>
          <a:p>
            <a:pPr algn="just"/>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tin</a:t>
            </a:r>
          </a:p>
        </p:txBody>
      </p:sp>
      <p:sp>
        <p:nvSpPr>
          <p:cNvPr id="5" name="Rectangle 4">
            <a:extLst>
              <a:ext uri="{FF2B5EF4-FFF2-40B4-BE49-F238E27FC236}">
                <a16:creationId xmlns:a16="http://schemas.microsoft.com/office/drawing/2014/main" id="{462D7E43-9513-ACD9-BA19-B124797CB276}"/>
              </a:ext>
            </a:extLst>
          </p:cNvPr>
          <p:cNvSpPr/>
          <p:nvPr/>
        </p:nvSpPr>
        <p:spPr>
          <a:xfrm>
            <a:off x="12857893" y="2857500"/>
            <a:ext cx="3962398" cy="2308324"/>
          </a:xfrm>
          <a:prstGeom prst="rect">
            <a:avLst/>
          </a:prstGeom>
          <a:solidFill>
            <a:schemeClr val="bg1">
              <a:lumMod val="95000"/>
            </a:schemeClr>
          </a:solidFill>
        </p:spPr>
        <p:txBody>
          <a:bodyPr wrap="square">
            <a:spAutoFit/>
          </a:bodyPr>
          <a:lstStyle/>
          <a:p>
            <a:pPr lvl="0" algn="just"/>
            <a:r>
              <a:rPr lang="en-US" sz="4800" dirty="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PTBĐ </a:t>
            </a:r>
            <a:r>
              <a:rPr lang="en-US" sz="4800" b="1"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thuyết minh</a:t>
            </a:r>
            <a:endParaRPr lang="en-US" sz="4800" dirty="0">
              <a:latin typeface="Times New Roman" panose="02020603050405020304" pitchFamily="18" charset="0"/>
              <a:cs typeface="Times New Roman" panose="02020603050405020304" pitchFamily="18" charset="0"/>
            </a:endParaRPr>
          </a:p>
          <a:p>
            <a:pPr algn="just"/>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Freeform 2"/>
          <p:cNvSpPr/>
          <p:nvPr/>
        </p:nvSpPr>
        <p:spPr>
          <a:xfrm>
            <a:off x="-76199" y="9563100"/>
            <a:ext cx="18440399" cy="8191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901525" y="495300"/>
            <a:ext cx="3670476" cy="819199"/>
          </a:xfrm>
          <a:prstGeom prst="rect">
            <a:avLst/>
          </a:prstGeom>
          <a:solidFill>
            <a:schemeClr val="bg1">
              <a:lumMod val="95000"/>
            </a:schemeClr>
          </a:solidFill>
        </p:spPr>
        <p:txBody>
          <a:bodyPr wrap="square" lIns="0" tIns="0" rIns="0" bIns="0" rtlCol="0" anchor="t">
            <a:spAutoFit/>
          </a:body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Bố</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rPr>
              <a:t>cục</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Roboto Condensed" panose="020B060402020202020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3A9C0-3455-41C5-B0EE-D1A9CEADAAE3}"/>
              </a:ext>
            </a:extLst>
          </p:cNvPr>
          <p:cNvGraphicFramePr/>
          <p:nvPr>
            <p:extLst>
              <p:ext uri="{D42A27DB-BD31-4B8C-83A1-F6EECF244321}">
                <p14:modId xmlns:p14="http://schemas.microsoft.com/office/powerpoint/2010/main" val="2871620228"/>
              </p:ext>
            </p:extLst>
          </p:nvPr>
        </p:nvGraphicFramePr>
        <p:xfrm>
          <a:off x="901524" y="1943100"/>
          <a:ext cx="16319675" cy="7261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1277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4876800" y="1141457"/>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7" name="Group 7"/>
          <p:cNvGrpSpPr/>
          <p:nvPr/>
        </p:nvGrpSpPr>
        <p:grpSpPr>
          <a:xfrm>
            <a:off x="20782" y="4457700"/>
            <a:ext cx="18267218" cy="5829300"/>
            <a:chOff x="0" y="0"/>
            <a:chExt cx="6347206" cy="2396998"/>
          </a:xfrm>
        </p:grpSpPr>
        <p:sp>
          <p:nvSpPr>
            <p:cNvPr id="8" name="Freeform 8"/>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3"/>
              <a:stretch>
                <a:fillRect t="-3366" b="-76697"/>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4561</TotalTime>
  <Words>2093</Words>
  <Application>Microsoft Office PowerPoint</Application>
  <PresentationFormat>Custom</PresentationFormat>
  <Paragraphs>147</Paragraphs>
  <Slides>25</Slides>
  <Notes>25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#9Slide04 Maitree SemiBold</vt:lpstr>
      <vt:lpstr>#9Slide03 IcielNovecento sans E</vt:lpstr>
      <vt:lpstr>#9Slide05 Braxton Regular</vt:lpstr>
      <vt:lpstr>#9Slide05 Good Vibes Pro</vt:lpstr>
      <vt:lpstr>#9Slide04 Maitree Medium</vt:lpstr>
      <vt:lpstr>Times New Roman</vt:lpstr>
      <vt:lpstr>Calibri</vt:lpstr>
      <vt:lpstr>#9Slide07 SVNGuerrilla</vt:lpstr>
      <vt:lpstr>Söhne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Dell Inspiron 5320</cp:lastModifiedBy>
  <cp:revision>139</cp:revision>
  <dcterms:created xsi:type="dcterms:W3CDTF">2006-08-16T00:00:00Z</dcterms:created>
  <dcterms:modified xsi:type="dcterms:W3CDTF">2025-01-10T12:00:52Z</dcterms:modified>
  <dc:identifier>DAGCccFhkTk</dc:identifier>
</cp:coreProperties>
</file>