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342" r:id="rId2"/>
    <p:sldId id="332" r:id="rId3"/>
    <p:sldId id="341" r:id="rId4"/>
    <p:sldId id="344" r:id="rId5"/>
    <p:sldId id="345" r:id="rId6"/>
    <p:sldId id="346" r:id="rId7"/>
    <p:sldId id="347" r:id="rId8"/>
    <p:sldId id="312" r:id="rId9"/>
    <p:sldId id="348" r:id="rId10"/>
    <p:sldId id="355" r:id="rId11"/>
    <p:sldId id="349" r:id="rId12"/>
    <p:sldId id="350" r:id="rId13"/>
    <p:sldId id="351" r:id="rId14"/>
    <p:sldId id="356" r:id="rId15"/>
    <p:sldId id="320" r:id="rId16"/>
    <p:sldId id="352" r:id="rId17"/>
    <p:sldId id="331" r:id="rId18"/>
    <p:sldId id="353" r:id="rId19"/>
    <p:sldId id="354" r:id="rId20"/>
    <p:sldId id="293" r:id="rId21"/>
  </p:sldIdLst>
  <p:sldSz cx="18288000" cy="10287000"/>
  <p:notesSz cx="6858000" cy="9144000"/>
  <p:embeddedFontLst>
    <p:embeddedFont>
      <p:font typeface="#9Slide04 Rokkitt Medium" panose="020B0604020202020204" charset="-93"/>
      <p:regular r:id="rId23"/>
    </p:embeddedFont>
    <p:embeddedFont>
      <p:font typeface="#9Slide05 IcielSanelma" panose="020B0604020202020204" charset="-93"/>
      <p:regular r:id="rId24"/>
    </p:embeddedFont>
    <p:embeddedFont>
      <p:font typeface="#9Slide05 SVNCookie" panose="020B0606040200020203" charset="0"/>
      <p:regular r:id="rId25"/>
    </p:embeddedFont>
    <p:embeddedFont>
      <p:font typeface="#9Slide05 SVNEgregio Script" panose="020B0604020202020204" charset="0"/>
      <p:regular r:id="rId26"/>
    </p:embeddedFont>
    <p:embeddedFont>
      <p:font typeface="#9Slide07 SVNAppleberry" panose="02040603050506020204" charset="0"/>
      <p:regular r:id="rId27"/>
    </p:embeddedFont>
    <p:embeddedFont>
      <p:font typeface="#9Slide07 SVNMomento" panose="00000500000000000000" charset="0"/>
      <p:regular r:id="rId28"/>
    </p:embeddedFont>
    <p:embeddedFont>
      <p:font typeface="Cambria" panose="0204050305040603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Kiểu Trung bình 4 - Màu chủ đề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Kiểu Sáng 2 - Màu chủ đề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Kiểu Sáng 2 - Màu chủ đề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27" autoAdjust="0"/>
  </p:normalViewPr>
  <p:slideViewPr>
    <p:cSldViewPr>
      <p:cViewPr varScale="1">
        <p:scale>
          <a:sx n="54" d="100"/>
          <a:sy n="54"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7AF16-8854-4D8B-8264-4BF575182C95}"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5F046-A8EA-4A32-A880-414B3F462E10}" type="slidenum">
              <a:rPr lang="en-US" smtClean="0"/>
              <a:t>‹#›</a:t>
            </a:fld>
            <a:endParaRPr lang="en-US"/>
          </a:p>
        </p:txBody>
      </p:sp>
    </p:spTree>
    <p:extLst>
      <p:ext uri="{BB962C8B-B14F-4D97-AF65-F5344CB8AC3E}">
        <p14:creationId xmlns:p14="http://schemas.microsoft.com/office/powerpoint/2010/main" val="278807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gọi</a:t>
            </a:r>
            <a:r>
              <a:rPr lang="en-US" baseline="0" dirty="0"/>
              <a:t> 1 </a:t>
            </a:r>
            <a:r>
              <a:rPr lang="en-US" baseline="0" dirty="0" err="1"/>
              <a:t>bạn</a:t>
            </a:r>
            <a:r>
              <a:rPr lang="en-US" baseline="0" dirty="0"/>
              <a:t> HS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r>
              <a:rPr lang="en-US" baseline="0" dirty="0"/>
              <a:t>, </a:t>
            </a:r>
            <a:r>
              <a:rPr lang="en-US" baseline="0" dirty="0" err="1"/>
              <a:t>nếu</a:t>
            </a:r>
            <a:r>
              <a:rPr lang="en-US" baseline="0" dirty="0"/>
              <a:t> </a:t>
            </a:r>
            <a:r>
              <a:rPr lang="en-US" baseline="0" dirty="0" err="1"/>
              <a:t>có</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a:t>
            </a:r>
            <a:r>
              <a:rPr lang="en-US" baseline="0" dirty="0" err="1"/>
              <a:t>bạn</a:t>
            </a:r>
            <a:r>
              <a:rPr lang="en-US" baseline="0" dirty="0"/>
              <a:t> </a:t>
            </a:r>
            <a:r>
              <a:rPr lang="en-US" baseline="0" dirty="0" err="1"/>
              <a:t>chơi</a:t>
            </a:r>
            <a:r>
              <a:rPr lang="en-US" baseline="0" dirty="0"/>
              <a:t> </a:t>
            </a:r>
            <a:r>
              <a:rPr lang="en-US" baseline="0" dirty="0" err="1"/>
              <a:t>sẽ</a:t>
            </a:r>
            <a:r>
              <a:rPr lang="en-US" baseline="0" dirty="0"/>
              <a:t> </a:t>
            </a:r>
            <a:r>
              <a:rPr lang="en-US" baseline="0" dirty="0" err="1"/>
              <a:t>được</a:t>
            </a:r>
            <a:r>
              <a:rPr lang="en-US" baseline="0" dirty="0"/>
              <a:t> </a:t>
            </a:r>
            <a:r>
              <a:rPr lang="en-US" baseline="0" dirty="0" err="1"/>
              <a:t>chỉ</a:t>
            </a:r>
            <a:r>
              <a:rPr lang="en-US" baseline="0" dirty="0"/>
              <a:t> </a:t>
            </a:r>
            <a:r>
              <a:rPr lang="en-US" baseline="0" dirty="0" err="1"/>
              <a:t>định</a:t>
            </a:r>
            <a:r>
              <a:rPr lang="en-US" baseline="0" dirty="0"/>
              <a:t> </a:t>
            </a:r>
            <a:r>
              <a:rPr lang="en-US" baseline="0" dirty="0" err="1"/>
              <a:t>người</a:t>
            </a:r>
            <a:r>
              <a:rPr lang="en-US" baseline="0" dirty="0"/>
              <a:t> </a:t>
            </a:r>
            <a:r>
              <a:rPr lang="en-US" baseline="0" dirty="0" err="1"/>
              <a:t>chơi</a:t>
            </a:r>
            <a:r>
              <a:rPr lang="en-US" baseline="0" dirty="0"/>
              <a:t> </a:t>
            </a:r>
            <a:r>
              <a:rPr lang="en-US" baseline="0" dirty="0" err="1"/>
              <a:t>tiếp</a:t>
            </a:r>
            <a:r>
              <a:rPr lang="en-US" baseline="0" dirty="0"/>
              <a:t> </a:t>
            </a:r>
            <a:r>
              <a:rPr lang="en-US" baseline="0" dirty="0" err="1"/>
              <a:t>theo</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10s/</a:t>
            </a:r>
            <a:r>
              <a:rPr lang="en-US" baseline="0" dirty="0" err="1"/>
              <a:t>đáp</a:t>
            </a:r>
            <a:r>
              <a:rPr lang="en-US" baseline="0" dirty="0"/>
              <a:t> </a:t>
            </a:r>
            <a:r>
              <a:rPr lang="en-US" baseline="0" dirty="0" err="1"/>
              <a:t>án</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1</a:t>
            </a:fld>
            <a:endParaRPr lang="en-US"/>
          </a:p>
        </p:txBody>
      </p:sp>
    </p:spTree>
    <p:extLst>
      <p:ext uri="{BB962C8B-B14F-4D97-AF65-F5344CB8AC3E}">
        <p14:creationId xmlns:p14="http://schemas.microsoft.com/office/powerpoint/2010/main" val="331369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Dàn</a:t>
            </a:r>
            <a:r>
              <a:rPr lang="en-US" baseline="0" dirty="0"/>
              <a:t> ý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r>
              <a:rPr lang="en-US" baseline="0" dirty="0"/>
              <a:t> </a:t>
            </a:r>
            <a:r>
              <a:rPr lang="en-US" baseline="0" dirty="0" err="1"/>
              <a:t>đang</a:t>
            </a:r>
            <a:r>
              <a:rPr lang="en-US" baseline="0" dirty="0"/>
              <a:t> </a:t>
            </a:r>
            <a:r>
              <a:rPr lang="en-US" baseline="0" dirty="0" err="1"/>
              <a:t>bị</a:t>
            </a:r>
            <a:r>
              <a:rPr lang="en-US" baseline="0" dirty="0"/>
              <a:t> </a:t>
            </a:r>
            <a:r>
              <a:rPr lang="en-US" baseline="0" dirty="0" err="1"/>
              <a:t>sáo</a:t>
            </a:r>
            <a:r>
              <a:rPr lang="en-US" baseline="0" dirty="0"/>
              <a:t> </a:t>
            </a:r>
            <a:r>
              <a:rPr lang="en-US" baseline="0" dirty="0" err="1"/>
              <a:t>trộn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Yêu</a:t>
            </a:r>
            <a:r>
              <a:rPr lang="en-US" baseline="0" dirty="0"/>
              <a:t> </a:t>
            </a:r>
            <a:r>
              <a:rPr lang="en-US" baseline="0" dirty="0" err="1"/>
              <a:t>cầu</a:t>
            </a:r>
            <a:r>
              <a:rPr lang="en-US" baseline="0" dirty="0"/>
              <a:t>: </a:t>
            </a:r>
            <a:r>
              <a:rPr lang="en-US" baseline="0" dirty="0" err="1"/>
              <a:t>chỉnh</a:t>
            </a:r>
            <a:r>
              <a:rPr lang="en-US" baseline="0" dirty="0"/>
              <a:t> </a:t>
            </a:r>
            <a:r>
              <a:rPr lang="en-US" baseline="0" dirty="0" err="1"/>
              <a:t>sửa</a:t>
            </a:r>
            <a:r>
              <a:rPr lang="en-US" baseline="0" dirty="0"/>
              <a:t> </a:t>
            </a:r>
            <a:r>
              <a:rPr lang="en-US" baseline="0" dirty="0" err="1"/>
              <a:t>lại</a:t>
            </a:r>
            <a:r>
              <a:rPr lang="en-US" baseline="0" dirty="0"/>
              <a:t> </a:t>
            </a:r>
            <a:r>
              <a:rPr lang="en-US" baseline="0" dirty="0" err="1"/>
              <a:t>cho</a:t>
            </a:r>
            <a:r>
              <a:rPr lang="en-US" baseline="0" dirty="0"/>
              <a:t> </a:t>
            </a:r>
            <a:r>
              <a:rPr lang="en-US" baseline="0" dirty="0" err="1"/>
              <a:t>đúng</a:t>
            </a:r>
            <a:r>
              <a:rPr lang="en-US" baseline="0" dirty="0"/>
              <a:t> </a:t>
            </a:r>
            <a:r>
              <a:rPr lang="en-US" baseline="0" dirty="0" err="1"/>
              <a:t>với</a:t>
            </a:r>
            <a:r>
              <a:rPr lang="en-US" baseline="0" dirty="0"/>
              <a:t> </a:t>
            </a:r>
            <a:r>
              <a:rPr lang="en-US" baseline="0" dirty="0" err="1"/>
              <a:t>bố</a:t>
            </a:r>
            <a:r>
              <a:rPr lang="en-US" baseline="0" dirty="0"/>
              <a:t> </a:t>
            </a:r>
            <a:r>
              <a:rPr lang="en-US" baseline="0" dirty="0" err="1"/>
              <a:t>cục</a:t>
            </a:r>
            <a:r>
              <a:rPr lang="en-US" baseline="0" dirty="0"/>
              <a:t>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3 </a:t>
            </a:r>
            <a:r>
              <a:rPr lang="en-US" baseline="0" dirty="0" err="1"/>
              <a:t>phút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0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11</a:t>
            </a:fld>
            <a:endParaRPr lang="en-US"/>
          </a:p>
        </p:txBody>
      </p:sp>
    </p:spTree>
    <p:extLst>
      <p:ext uri="{BB962C8B-B14F-4D97-AF65-F5344CB8AC3E}">
        <p14:creationId xmlns:p14="http://schemas.microsoft.com/office/powerpoint/2010/main" val="322759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12</a:t>
            </a:fld>
            <a:endParaRPr lang="en-US"/>
          </a:p>
        </p:txBody>
      </p:sp>
    </p:spTree>
    <p:extLst>
      <p:ext uri="{BB962C8B-B14F-4D97-AF65-F5344CB8AC3E}">
        <p14:creationId xmlns:p14="http://schemas.microsoft.com/office/powerpoint/2010/main" val="173097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13</a:t>
            </a:fld>
            <a:endParaRPr lang="en-US"/>
          </a:p>
        </p:txBody>
      </p:sp>
    </p:spTree>
    <p:extLst>
      <p:ext uri="{BB962C8B-B14F-4D97-AF65-F5344CB8AC3E}">
        <p14:creationId xmlns:p14="http://schemas.microsoft.com/office/powerpoint/2010/main" val="384664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Yêu</a:t>
            </a:r>
            <a:r>
              <a:rPr lang="en-US" baseline="0" dirty="0"/>
              <a:t> </a:t>
            </a:r>
            <a:r>
              <a:rPr lang="en-US" baseline="0" dirty="0" err="1"/>
              <a:t>cầu</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92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15</a:t>
            </a:fld>
            <a:endParaRPr lang="en-US"/>
          </a:p>
        </p:txBody>
      </p:sp>
    </p:spTree>
    <p:extLst>
      <p:ext uri="{BB962C8B-B14F-4D97-AF65-F5344CB8AC3E}">
        <p14:creationId xmlns:p14="http://schemas.microsoft.com/office/powerpoint/2010/main" val="5154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16</a:t>
            </a:fld>
            <a:endParaRPr lang="en-US"/>
          </a:p>
        </p:txBody>
      </p:sp>
    </p:spTree>
    <p:extLst>
      <p:ext uri="{BB962C8B-B14F-4D97-AF65-F5344CB8AC3E}">
        <p14:creationId xmlns:p14="http://schemas.microsoft.com/office/powerpoint/2010/main" val="799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78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49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37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2</a:t>
            </a:fld>
            <a:endParaRPr lang="en-US"/>
          </a:p>
        </p:txBody>
      </p:sp>
    </p:spTree>
    <p:extLst>
      <p:ext uri="{BB962C8B-B14F-4D97-AF65-F5344CB8AC3E}">
        <p14:creationId xmlns:p14="http://schemas.microsoft.com/office/powerpoint/2010/main" val="221342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t>20</a:t>
            </a:fld>
            <a:endParaRPr lang="en-US"/>
          </a:p>
        </p:txBody>
      </p:sp>
    </p:spTree>
    <p:extLst>
      <p:ext uri="{BB962C8B-B14F-4D97-AF65-F5344CB8AC3E}">
        <p14:creationId xmlns:p14="http://schemas.microsoft.com/office/powerpoint/2010/main" val="337819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3</a:t>
            </a:fld>
            <a:endParaRPr lang="en-US"/>
          </a:p>
        </p:txBody>
      </p:sp>
    </p:spTree>
    <p:extLst>
      <p:ext uri="{BB962C8B-B14F-4D97-AF65-F5344CB8AC3E}">
        <p14:creationId xmlns:p14="http://schemas.microsoft.com/office/powerpoint/2010/main" val="212610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4</a:t>
            </a:fld>
            <a:endParaRPr lang="en-US"/>
          </a:p>
        </p:txBody>
      </p:sp>
    </p:spTree>
    <p:extLst>
      <p:ext uri="{BB962C8B-B14F-4D97-AF65-F5344CB8AC3E}">
        <p14:creationId xmlns:p14="http://schemas.microsoft.com/office/powerpoint/2010/main" val="124198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5</a:t>
            </a:fld>
            <a:endParaRPr lang="en-US"/>
          </a:p>
        </p:txBody>
      </p:sp>
    </p:spTree>
    <p:extLst>
      <p:ext uri="{BB962C8B-B14F-4D97-AF65-F5344CB8AC3E}">
        <p14:creationId xmlns:p14="http://schemas.microsoft.com/office/powerpoint/2010/main" val="348067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6</a:t>
            </a:fld>
            <a:endParaRPr lang="en-US"/>
          </a:p>
        </p:txBody>
      </p:sp>
    </p:spTree>
    <p:extLst>
      <p:ext uri="{BB962C8B-B14F-4D97-AF65-F5344CB8AC3E}">
        <p14:creationId xmlns:p14="http://schemas.microsoft.com/office/powerpoint/2010/main" val="332184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7</a:t>
            </a:fld>
            <a:endParaRPr lang="en-US"/>
          </a:p>
        </p:txBody>
      </p:sp>
    </p:spTree>
    <p:extLst>
      <p:ext uri="{BB962C8B-B14F-4D97-AF65-F5344CB8AC3E}">
        <p14:creationId xmlns:p14="http://schemas.microsoft.com/office/powerpoint/2010/main" val="11544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8</a:t>
            </a:fld>
            <a:endParaRPr lang="en-US"/>
          </a:p>
        </p:txBody>
      </p:sp>
    </p:spTree>
    <p:extLst>
      <p:ext uri="{BB962C8B-B14F-4D97-AF65-F5344CB8AC3E}">
        <p14:creationId xmlns:p14="http://schemas.microsoft.com/office/powerpoint/2010/main" val="399237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9</a:t>
            </a:fld>
            <a:endParaRPr lang="en-US"/>
          </a:p>
        </p:txBody>
      </p:sp>
    </p:spTree>
    <p:extLst>
      <p:ext uri="{BB962C8B-B14F-4D97-AF65-F5344CB8AC3E}">
        <p14:creationId xmlns:p14="http://schemas.microsoft.com/office/powerpoint/2010/main" val="327834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D9">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7CD40BB-9814-3DC5-7F87-BD40B24A1494}"/>
              </a:ext>
            </a:extLst>
          </p:cNvPr>
          <p:cNvSpPr/>
          <p:nvPr/>
        </p:nvSpPr>
        <p:spPr>
          <a:xfrm>
            <a:off x="2362200" y="1409699"/>
            <a:ext cx="11734800" cy="6850189"/>
          </a:xfrm>
          <a:custGeom>
            <a:avLst/>
            <a:gdLst/>
            <a:ahLst/>
            <a:cxnLst/>
            <a:rect l="l" t="t" r="r" b="b"/>
            <a:pathLst>
              <a:path w="7048908" h="4114800">
                <a:moveTo>
                  <a:pt x="0" y="0"/>
                </a:moveTo>
                <a:lnTo>
                  <a:pt x="7048908" y="0"/>
                </a:lnTo>
                <a:lnTo>
                  <a:pt x="70489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Rectangle: Rounded Corners 12">
            <a:extLst>
              <a:ext uri="{FF2B5EF4-FFF2-40B4-BE49-F238E27FC236}">
                <a16:creationId xmlns:a16="http://schemas.microsoft.com/office/drawing/2014/main" id="{6F56FDDD-C448-FA2F-9673-68FF1A6E8DC5}"/>
              </a:ext>
            </a:extLst>
          </p:cNvPr>
          <p:cNvSpPr/>
          <p:nvPr/>
        </p:nvSpPr>
        <p:spPr>
          <a:xfrm>
            <a:off x="2743200" y="1951670"/>
            <a:ext cx="10972800" cy="57662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6600" dirty="0" err="1">
                <a:solidFill>
                  <a:srgbClr val="FF0000"/>
                </a:solidFill>
                <a:latin typeface="#9Slide07 SVNMomento" panose="00000500000000000000" pitchFamily="2" charset="0"/>
              </a:rPr>
              <a:t>Trò</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chơi</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tiếp</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nối</a:t>
            </a:r>
            <a:endParaRPr lang="en-US" sz="6600" dirty="0">
              <a:solidFill>
                <a:srgbClr val="FF0000"/>
              </a:solidFill>
              <a:latin typeface="#9Slide07 SVNMomento" panose="00000500000000000000" pitchFamily="2" charset="0"/>
            </a:endParaRPr>
          </a:p>
          <a:p>
            <a:pPr lvl="0" algn="ctr">
              <a:lnSpc>
                <a:spcPct val="150000"/>
              </a:lnSpc>
            </a:pPr>
            <a:r>
              <a:rPr lang="en-US" sz="6600" dirty="0" err="1">
                <a:solidFill>
                  <a:schemeClr val="tx1"/>
                </a:solidFill>
                <a:latin typeface="#9Slide07 SVNMomento" panose="00000500000000000000" pitchFamily="2" charset="0"/>
              </a:rPr>
              <a:t>Kể</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tên</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những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bài</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thơ</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Đường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luật</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em</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học</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đọc</a:t>
            </a:r>
            <a:endParaRPr kumimoji="0" lang="en-US" sz="16600" b="0" i="1" u="none" strike="noStrike" kern="1200" cap="none" spc="0" normalizeH="0" baseline="0" noProof="0" dirty="0">
              <a:ln>
                <a:noFill/>
              </a:ln>
              <a:solidFill>
                <a:schemeClr val="tx1"/>
              </a:solidFill>
              <a:effectLst/>
              <a:uLnTx/>
              <a:uFillTx/>
              <a:latin typeface="#9Slide07 SVNMomento" panose="00000500000000000000" pitchFamily="2" charset="0"/>
              <a:ea typeface="Cambria" panose="02040503050406030204" pitchFamily="18" charset="0"/>
              <a:cs typeface="Times New Roman" panose="02020603050405020304" pitchFamily="18" charset="0"/>
            </a:endParaRPr>
          </a:p>
        </p:txBody>
      </p:sp>
      <p:sp>
        <p:nvSpPr>
          <p:cNvPr id="4" name="Freeform 3">
            <a:extLst>
              <a:ext uri="{FF2B5EF4-FFF2-40B4-BE49-F238E27FC236}">
                <a16:creationId xmlns:a16="http://schemas.microsoft.com/office/drawing/2014/main" id="{9DEB478B-2654-42A8-91B9-2CA1333E13F3}"/>
              </a:ext>
            </a:extLst>
          </p:cNvPr>
          <p:cNvSpPr/>
          <p:nvPr/>
        </p:nvSpPr>
        <p:spPr>
          <a:xfrm>
            <a:off x="12420600" y="3771900"/>
            <a:ext cx="5318223" cy="6378679"/>
          </a:xfrm>
          <a:custGeom>
            <a:avLst/>
            <a:gdLst/>
            <a:ahLst/>
            <a:cxnLst/>
            <a:rect l="l" t="t" r="r" b="b"/>
            <a:pathLst>
              <a:path w="3430714" h="4114800">
                <a:moveTo>
                  <a:pt x="0" y="0"/>
                </a:moveTo>
                <a:lnTo>
                  <a:pt x="3430715" y="0"/>
                </a:lnTo>
                <a:lnTo>
                  <a:pt x="343071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2788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3632016"/>
              </p:ext>
            </p:extLst>
          </p:nvPr>
        </p:nvGraphicFramePr>
        <p:xfrm>
          <a:off x="388800" y="1398857"/>
          <a:ext cx="17518200" cy="8559246"/>
        </p:xfrm>
        <a:graphic>
          <a:graphicData uri="http://schemas.openxmlformats.org/drawingml/2006/table">
            <a:tbl>
              <a:tblPr>
                <a:tableStyleId>{5940675A-B579-460E-94D1-54222C63F5DA}</a:tableStyleId>
              </a:tblPr>
              <a:tblGrid>
                <a:gridCol w="1897200">
                  <a:extLst>
                    <a:ext uri="{9D8B030D-6E8A-4147-A177-3AD203B41FA5}">
                      <a16:colId xmlns:a16="http://schemas.microsoft.com/office/drawing/2014/main" val="3472965107"/>
                    </a:ext>
                  </a:extLst>
                </a:gridCol>
                <a:gridCol w="15621000">
                  <a:extLst>
                    <a:ext uri="{9D8B030D-6E8A-4147-A177-3AD203B41FA5}">
                      <a16:colId xmlns:a16="http://schemas.microsoft.com/office/drawing/2014/main" val="867234893"/>
                    </a:ext>
                  </a:extLst>
                </a:gridCol>
              </a:tblGrid>
              <a:tr h="539547">
                <a:tc>
                  <a:txBody>
                    <a:bodyPr/>
                    <a:lstStyle/>
                    <a:p>
                      <a:pPr algn="ctr"/>
                      <a:r>
                        <a:rPr lang="en-US" sz="3900" b="1">
                          <a:effectLst/>
                          <a:latin typeface="Times New Roman" panose="02020603050405020304" pitchFamily="18" charset="0"/>
                          <a:cs typeface="Times New Roman" panose="02020603050405020304" pitchFamily="18" charset="0"/>
                        </a:rPr>
                        <a:t>Mở bài</a:t>
                      </a:r>
                      <a:endParaRPr lang="en-US" sz="39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Nêu chủ đề bài thơ.</a:t>
                      </a:r>
                    </a:p>
                  </a:txBody>
                  <a:tcPr marL="79403" marR="79403" marT="39701" marB="39701">
                    <a:solidFill>
                      <a:schemeClr val="bg1"/>
                    </a:solidFill>
                  </a:tcPr>
                </a:tc>
                <a:extLst>
                  <a:ext uri="{0D108BD9-81ED-4DB2-BD59-A6C34878D82A}">
                    <a16:rowId xmlns:a16="http://schemas.microsoft.com/office/drawing/2014/main" val="2657345881"/>
                  </a:ext>
                </a:extLst>
              </a:tr>
              <a:tr h="4245216">
                <a:tc>
                  <a:txBody>
                    <a:bodyPr/>
                    <a:lstStyle/>
                    <a:p>
                      <a:pPr algn="ctr"/>
                      <a:r>
                        <a:rPr lang="en-US" sz="3900" b="1" dirty="0" err="1">
                          <a:effectLst/>
                          <a:latin typeface="Times New Roman" panose="02020603050405020304" pitchFamily="18" charset="0"/>
                          <a:cs typeface="Times New Roman" panose="02020603050405020304" pitchFamily="18" charset="0"/>
                        </a:rPr>
                        <a:t>Thân</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algn="just"/>
                      <a:r>
                        <a:rPr lang="en-US" sz="3900" dirty="0">
                          <a:effectLst/>
                          <a:latin typeface="Times New Roman" panose="02020603050405020304" pitchFamily="18" charset="0"/>
                          <a:cs typeface="Times New Roman" panose="02020603050405020304" pitchFamily="18" charset="0"/>
                        </a:rPr>
                        <a:t>-</a:t>
                      </a:r>
                      <a:r>
                        <a:rPr lang="en-US" sz="3900" baseline="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Phân tích nghệ thuật lựa chọn ngôn từ (thống kê các từ ngữ mà tác giả lựa chọn và chỉ ra tác dụng của chúng).</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txBody>
                  <a:tcPr marL="79403" marR="79403" marT="39701" marB="39701">
                    <a:solidFill>
                      <a:schemeClr val="bg1"/>
                    </a:solidFill>
                  </a:tcPr>
                </a:tc>
                <a:extLst>
                  <a:ext uri="{0D108BD9-81ED-4DB2-BD59-A6C34878D82A}">
                    <a16:rowId xmlns:a16="http://schemas.microsoft.com/office/drawing/2014/main" val="2349566477"/>
                  </a:ext>
                </a:extLst>
              </a:tr>
              <a:tr h="1245880">
                <a:tc>
                  <a:txBody>
                    <a:bodyPr/>
                    <a:lstStyle/>
                    <a:p>
                      <a:pPr algn="ctr"/>
                      <a:r>
                        <a:rPr lang="en-US" sz="3900" b="1" dirty="0" err="1">
                          <a:effectLst/>
                          <a:latin typeface="Times New Roman" panose="02020603050405020304" pitchFamily="18" charset="0"/>
                          <a:cs typeface="Times New Roman" panose="02020603050405020304" pitchFamily="18" charset="0"/>
                        </a:rPr>
                        <a:t>Kết</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9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
        <p:nvSpPr>
          <p:cNvPr id="4" name="Google Shape;359;p42">
            <a:extLst>
              <a:ext uri="{FF2B5EF4-FFF2-40B4-BE49-F238E27FC236}">
                <a16:creationId xmlns:a16="http://schemas.microsoft.com/office/drawing/2014/main" id="{4D05E750-A584-2D42-9999-2224A0DAA4DE}"/>
              </a:ext>
            </a:extLst>
          </p:cNvPr>
          <p:cNvSpPr txBox="1">
            <a:spLocks/>
          </p:cNvSpPr>
          <p:nvPr/>
        </p:nvSpPr>
        <p:spPr>
          <a:xfrm>
            <a:off x="1295400" y="114300"/>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latin typeface="#9Slide04 Rokkitt Medium" panose="00000600000000000000" pitchFamily="2" charset="0"/>
                <a:ea typeface="Cambria" panose="02040503050406030204" pitchFamily="18" charset="0"/>
                <a:cs typeface="Times New Roman" panose="02020603050405020304" pitchFamily="18" charset="0"/>
              </a:rPr>
              <a:t>CON MẮT TINH TƯỜNG</a:t>
            </a:r>
            <a:endParaRPr lang="vi-VN" sz="6000" b="1" dirty="0">
              <a:solidFill>
                <a:srgbClr val="FF0000"/>
              </a:solidFill>
              <a:highlight>
                <a:schemeClr val="accent1"/>
              </a:highlight>
              <a:latin typeface="#9Slide04 Rokkitt Medium" panose="00000600000000000000" pitchFamily="2"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425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8001600"/>
              </p:ext>
            </p:extLst>
          </p:nvPr>
        </p:nvGraphicFramePr>
        <p:xfrm>
          <a:off x="533400" y="373031"/>
          <a:ext cx="17221200" cy="9540937"/>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3472965107"/>
                    </a:ext>
                  </a:extLst>
                </a:gridCol>
                <a:gridCol w="15773400">
                  <a:extLst>
                    <a:ext uri="{9D8B030D-6E8A-4147-A177-3AD203B41FA5}">
                      <a16:colId xmlns:a16="http://schemas.microsoft.com/office/drawing/2014/main" val="867234893"/>
                    </a:ext>
                  </a:extLst>
                </a:gridCol>
              </a:tblGrid>
              <a:tr h="1111265">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657345881"/>
                  </a:ext>
                </a:extLst>
              </a:tr>
              <a:tr h="5889602">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 Nêu chủ đề bài thơ.</a:t>
                      </a:r>
                    </a:p>
                    <a:p>
                      <a:pPr algn="just"/>
                      <a:r>
                        <a:rPr lang="vi-VN" sz="40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p>
                      <a:pPr algn="just"/>
                      <a:r>
                        <a:rPr lang="vi-VN" sz="40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p>
                    <a:p>
                      <a:pPr algn="just"/>
                      <a:r>
                        <a:rPr lang="vi-VN" sz="40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vi-VN" sz="40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349566477"/>
                  </a:ext>
                </a:extLst>
              </a:tr>
              <a:tr h="2066933">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Tree>
    <p:extLst>
      <p:ext uri="{BB962C8B-B14F-4D97-AF65-F5344CB8AC3E}">
        <p14:creationId xmlns:p14="http://schemas.microsoft.com/office/powerpoint/2010/main" val="37901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C8BE566C-5BB7-9BE4-FBDE-81F71B97652D}"/>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B7DA3CB8-28E2-D921-91CC-A055E3A6B49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809B28-50F2-FB1A-46B7-D81D50328827}"/>
              </a:ext>
            </a:extLst>
          </p:cNvPr>
          <p:cNvSpPr/>
          <p:nvPr/>
        </p:nvSpPr>
        <p:spPr>
          <a:xfrm>
            <a:off x="2971800" y="3479003"/>
            <a:ext cx="12887505" cy="769441"/>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Dựa vào dàn ý đã làm để luyện tập kĩ năng viết bài.</a:t>
            </a:r>
            <a:endParaRPr lang="vi-VN" sz="4400" b="0" i="0" dirty="0">
              <a:solidFill>
                <a:srgbClr val="000000"/>
              </a:solidFill>
              <a:effectLst/>
              <a:latin typeface="+mj-lt"/>
            </a:endParaRPr>
          </a:p>
        </p:txBody>
      </p:sp>
      <p:sp>
        <p:nvSpPr>
          <p:cNvPr id="6" name="Rectangle 5">
            <a:extLst>
              <a:ext uri="{FF2B5EF4-FFF2-40B4-BE49-F238E27FC236}">
                <a16:creationId xmlns:a16="http://schemas.microsoft.com/office/drawing/2014/main" id="{931A5DE6-C758-95B6-37E8-3EDCE83B2893}"/>
              </a:ext>
            </a:extLst>
          </p:cNvPr>
          <p:cNvSpPr/>
          <p:nvPr/>
        </p:nvSpPr>
        <p:spPr>
          <a:xfrm>
            <a:off x="2971800" y="4660302"/>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Lần lượt phân tích các yếu tố đặc sắc của truyện theo trình tự hợp lí. Với mỗi yếu tố, cần chú ý điểm nổi bật, bằng chứng kèm theo và tác dụng của chúng.</a:t>
            </a:r>
            <a:endParaRPr lang="vi-VN" sz="4400" b="0" i="0" dirty="0">
              <a:solidFill>
                <a:srgbClr val="000000"/>
              </a:solidFill>
              <a:effectLst/>
              <a:latin typeface="+mj-lt"/>
            </a:endParaRPr>
          </a:p>
        </p:txBody>
      </p:sp>
      <p:sp>
        <p:nvSpPr>
          <p:cNvPr id="7" name="Rectangle 6">
            <a:extLst>
              <a:ext uri="{FF2B5EF4-FFF2-40B4-BE49-F238E27FC236}">
                <a16:creationId xmlns:a16="http://schemas.microsoft.com/office/drawing/2014/main" id="{35F071D6-3261-825E-6942-9709063F0EB6}"/>
              </a:ext>
            </a:extLst>
          </p:cNvPr>
          <p:cNvSpPr/>
          <p:nvPr/>
        </p:nvSpPr>
        <p:spPr>
          <a:xfrm>
            <a:off x="2971800" y="7011347"/>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Trong khi phân tích, chú ý tạo điểm nhấn cho yếu tố hình thức được phân tích bằng những đánh giá, nhận xét xác đáng, tinh tế.</a:t>
            </a:r>
            <a:endParaRPr lang="vi-VN" sz="4400" b="0" i="0" dirty="0">
              <a:solidFill>
                <a:srgbClr val="000000"/>
              </a:solidFill>
              <a:effectLst/>
              <a:latin typeface="+mj-lt"/>
            </a:endParaRPr>
          </a:p>
        </p:txBody>
      </p:sp>
      <p:sp>
        <p:nvSpPr>
          <p:cNvPr id="9" name="Freeform 3">
            <a:extLst>
              <a:ext uri="{FF2B5EF4-FFF2-40B4-BE49-F238E27FC236}">
                <a16:creationId xmlns:a16="http://schemas.microsoft.com/office/drawing/2014/main" id="{988B5776-A8EA-22DF-70F3-7EB2A6B6DF12}"/>
              </a:ext>
            </a:extLst>
          </p:cNvPr>
          <p:cNvSpPr/>
          <p:nvPr/>
        </p:nvSpPr>
        <p:spPr>
          <a:xfrm>
            <a:off x="1073862" y="2867368"/>
            <a:ext cx="1790700" cy="6553200"/>
          </a:xfrm>
          <a:custGeom>
            <a:avLst/>
            <a:gdLst/>
            <a:ahLst/>
            <a:cxnLst/>
            <a:rect l="l" t="t" r="r" b="b"/>
            <a:pathLst>
              <a:path w="1887664" h="4114800">
                <a:moveTo>
                  <a:pt x="0" y="0"/>
                </a:moveTo>
                <a:lnTo>
                  <a:pt x="1887664" y="0"/>
                </a:lnTo>
                <a:lnTo>
                  <a:pt x="188766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4385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sp>
        <p:nvSpPr>
          <p:cNvPr id="12" name="Freeform 5">
            <a:extLst>
              <a:ext uri="{FF2B5EF4-FFF2-40B4-BE49-F238E27FC236}">
                <a16:creationId xmlns:a16="http://schemas.microsoft.com/office/drawing/2014/main" id="{2D04DB46-6742-840F-C025-8D70804021E2}"/>
              </a:ext>
            </a:extLst>
          </p:cNvPr>
          <p:cNvSpPr/>
          <p:nvPr/>
        </p:nvSpPr>
        <p:spPr>
          <a:xfrm>
            <a:off x="193281" y="4914900"/>
            <a:ext cx="3612674" cy="5453093"/>
          </a:xfrm>
          <a:custGeom>
            <a:avLst/>
            <a:gdLst/>
            <a:ahLst/>
            <a:cxnLst/>
            <a:rect l="l" t="t" r="r" b="b"/>
            <a:pathLst>
              <a:path w="2726055" h="4114800">
                <a:moveTo>
                  <a:pt x="0" y="0"/>
                </a:moveTo>
                <a:lnTo>
                  <a:pt x="2726055" y="0"/>
                </a:lnTo>
                <a:lnTo>
                  <a:pt x="27260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4A087E4D-01E0-E1C8-FD0C-4CEB5FFA2D56}"/>
              </a:ext>
            </a:extLst>
          </p:cNvPr>
          <p:cNvPicPr>
            <a:picLocks noChangeAspect="1"/>
          </p:cNvPicPr>
          <p:nvPr/>
        </p:nvPicPr>
        <p:blipFill>
          <a:blip r:embed="rId5"/>
          <a:stretch>
            <a:fillRect/>
          </a:stretch>
        </p:blipFill>
        <p:spPr>
          <a:xfrm>
            <a:off x="4695370" y="2626646"/>
            <a:ext cx="5314989" cy="7562905"/>
          </a:xfrm>
          <a:prstGeom prst="rect">
            <a:avLst/>
          </a:prstGeom>
        </p:spPr>
      </p:pic>
      <p:pic>
        <p:nvPicPr>
          <p:cNvPr id="8" name="Picture 7">
            <a:extLst>
              <a:ext uri="{FF2B5EF4-FFF2-40B4-BE49-F238E27FC236}">
                <a16:creationId xmlns:a16="http://schemas.microsoft.com/office/drawing/2014/main" id="{8EBEDAB3-1ACB-45E9-2039-C1E35D384DEF}"/>
              </a:ext>
            </a:extLst>
          </p:cNvPr>
          <p:cNvPicPr>
            <a:picLocks noChangeAspect="1"/>
          </p:cNvPicPr>
          <p:nvPr/>
        </p:nvPicPr>
        <p:blipFill>
          <a:blip r:embed="rId6"/>
          <a:stretch>
            <a:fillRect/>
          </a:stretch>
        </p:blipFill>
        <p:spPr>
          <a:xfrm>
            <a:off x="10609370" y="2626646"/>
            <a:ext cx="5295939" cy="7605768"/>
          </a:xfrm>
          <a:prstGeom prst="rect">
            <a:avLst/>
          </a:prstGeom>
        </p:spPr>
      </p:pic>
    </p:spTree>
    <p:extLst>
      <p:ext uri="{BB962C8B-B14F-4D97-AF65-F5344CB8AC3E}">
        <p14:creationId xmlns:p14="http://schemas.microsoft.com/office/powerpoint/2010/main" val="14817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9945275"/>
              </p:ext>
            </p:extLst>
          </p:nvPr>
        </p:nvGraphicFramePr>
        <p:xfrm>
          <a:off x="-33338" y="28574"/>
          <a:ext cx="18321339" cy="9755126"/>
        </p:xfrm>
        <a:graphic>
          <a:graphicData uri="http://schemas.openxmlformats.org/drawingml/2006/table">
            <a:tbl>
              <a:tblPr firstRow="1" firstCol="1" lastRow="1" bandRow="1" bandCol="1">
                <a:tableStyleId>{912C8C85-51F0-491E-9774-3900AFEF0FD7}</a:tableStyleId>
              </a:tblPr>
              <a:tblGrid>
                <a:gridCol w="1785938">
                  <a:extLst>
                    <a:ext uri="{9D8B030D-6E8A-4147-A177-3AD203B41FA5}">
                      <a16:colId xmlns:a16="http://schemas.microsoft.com/office/drawing/2014/main" val="3472965107"/>
                    </a:ext>
                  </a:extLst>
                </a:gridCol>
                <a:gridCol w="7823526">
                  <a:extLst>
                    <a:ext uri="{9D8B030D-6E8A-4147-A177-3AD203B41FA5}">
                      <a16:colId xmlns:a16="http://schemas.microsoft.com/office/drawing/2014/main" val="867234893"/>
                    </a:ext>
                  </a:extLst>
                </a:gridCol>
                <a:gridCol w="8711875">
                  <a:extLst>
                    <a:ext uri="{9D8B030D-6E8A-4147-A177-3AD203B41FA5}">
                      <a16:colId xmlns:a16="http://schemas.microsoft.com/office/drawing/2014/main" val="2477132817"/>
                    </a:ext>
                  </a:extLst>
                </a:gridCol>
              </a:tblGrid>
              <a:tr h="1000126">
                <a:tc>
                  <a:txBody>
                    <a:bodyPr/>
                    <a:lstStyle/>
                    <a:p>
                      <a:pPr algn="ctr"/>
                      <a:r>
                        <a:rPr lang="en-US" sz="3600" b="1">
                          <a:solidFill>
                            <a:schemeClr val="bg1"/>
                          </a:solidFill>
                          <a:effectLst/>
                          <a:latin typeface="Arial" panose="020B0604020202020204" pitchFamily="34" charset="0"/>
                          <a:cs typeface="Arial" panose="020B0604020202020204" pitchFamily="34" charset="0"/>
                        </a:rPr>
                        <a:t>Bố cục</a:t>
                      </a:r>
                      <a:endParaRPr lang="en-US" sz="3600" b="1" dirty="0">
                        <a:solidFill>
                          <a:schemeClr val="bg1"/>
                        </a:solidFill>
                        <a:effectLst/>
                        <a:latin typeface="Arial" panose="020B0604020202020204" pitchFamily="34" charset="0"/>
                        <a:cs typeface="Arial" panose="020B0604020202020204" pitchFamily="34" charset="0"/>
                      </a:endParaRP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b="1">
                          <a:solidFill>
                            <a:schemeClr val="bg1"/>
                          </a:solidFill>
                          <a:effectLst/>
                          <a:latin typeface="Arial" panose="020B0604020202020204" pitchFamily="34" charset="0"/>
                          <a:cs typeface="Arial" panose="020B0604020202020204" pitchFamily="34" charset="0"/>
                        </a:rPr>
                        <a:t>Dàn ý</a:t>
                      </a:r>
                      <a:endParaRPr lang="vi-VN" sz="3600" b="1" dirty="0">
                        <a:solidFill>
                          <a:schemeClr val="bg1"/>
                        </a:solidFill>
                        <a:effectLst/>
                        <a:latin typeface="Arial" panose="020B0604020202020204" pitchFamily="34" charset="0"/>
                        <a:cs typeface="Arial" panose="020B0604020202020204" pitchFamily="34" charset="0"/>
                      </a:endParaRP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a:solidFill>
                            <a:schemeClr val="bg1"/>
                          </a:solidFill>
                          <a:effectLst/>
                          <a:latin typeface="Arial" panose="020B0604020202020204" pitchFamily="34" charset="0"/>
                          <a:cs typeface="Arial" panose="020B0604020202020204" pitchFamily="34" charset="0"/>
                        </a:rPr>
                        <a:t>Triển khai thành đoạn văn</a:t>
                      </a:r>
                      <a:endParaRPr lang="vi-VN" sz="3600" b="1" dirty="0">
                        <a:solidFill>
                          <a:schemeClr val="bg1"/>
                        </a:solidFill>
                        <a:effectLst/>
                        <a:latin typeface="Arial" panose="020B0604020202020204" pitchFamily="34" charset="0"/>
                        <a:cs typeface="Arial" panose="020B0604020202020204" pitchFamily="34" charset="0"/>
                      </a:endParaRP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408891"/>
                  </a:ext>
                </a:extLst>
              </a:tr>
              <a:tr h="1273079">
                <a:tc>
                  <a:txBody>
                    <a:bodyPr/>
                    <a:lstStyle/>
                    <a:p>
                      <a:pPr algn="ctr"/>
                      <a:r>
                        <a:rPr lang="en-US" sz="3600" b="1" dirty="0" err="1">
                          <a:solidFill>
                            <a:schemeClr val="bg1"/>
                          </a:solidFill>
                          <a:effectLst/>
                          <a:latin typeface="Arial" panose="020B0604020202020204" pitchFamily="34" charset="0"/>
                          <a:cs typeface="Arial" panose="020B0604020202020204" pitchFamily="34" charset="0"/>
                        </a:rPr>
                        <a:t>Mở</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bài</a:t>
                      </a:r>
                      <a:endParaRPr lang="en-US" sz="3600" b="1" dirty="0">
                        <a:solidFill>
                          <a:schemeClr val="bg1"/>
                        </a:solidFill>
                        <a:effectLst/>
                        <a:latin typeface="Arial" panose="020B0604020202020204" pitchFamily="34" charset="0"/>
                        <a:cs typeface="Arial" panose="020B0604020202020204" pitchFamily="34" charset="0"/>
                      </a:endParaRP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r>
                        <a:rPr lang="vi-VN" sz="2800" b="1" kern="1200">
                          <a:solidFill>
                            <a:schemeClr val="tx1"/>
                          </a:solidFill>
                          <a:effectLst/>
                          <a:latin typeface="Arial" panose="020B0604020202020204" pitchFamily="34" charset="0"/>
                          <a:cs typeface="Arial" panose="020B0604020202020204" pitchFamily="34" charset="0"/>
                        </a:rPr>
                        <a:t>Giới thiệu khái quát về đề tài và giá trị của bài thơ </a:t>
                      </a:r>
                      <a:endParaRPr lang="vi-VN" sz="2800" b="1" dirty="0">
                        <a:solidFill>
                          <a:srgbClr val="000000"/>
                        </a:solidFill>
                        <a:effectLst/>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800" b="1" dirty="0">
                        <a:solidFill>
                          <a:srgbClr val="000000"/>
                        </a:solidFill>
                        <a:effectLst/>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345881"/>
                  </a:ext>
                </a:extLst>
              </a:tr>
              <a:tr h="1158138">
                <a:tc rowSpan="4">
                  <a:txBody>
                    <a:bodyPr/>
                    <a:lstStyle/>
                    <a:p>
                      <a:pPr algn="ctr"/>
                      <a:r>
                        <a:rPr lang="en-US" sz="3600" b="1">
                          <a:solidFill>
                            <a:schemeClr val="bg1"/>
                          </a:solidFill>
                          <a:effectLst/>
                          <a:latin typeface="Arial" panose="020B0604020202020204" pitchFamily="34" charset="0"/>
                          <a:cs typeface="Arial" panose="020B0604020202020204" pitchFamily="34" charset="0"/>
                        </a:rPr>
                        <a:t>Thân bài</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indent="-285750" algn="l">
                        <a:buFontTx/>
                        <a:buChar char="-"/>
                      </a:pPr>
                      <a:r>
                        <a:rPr lang="en-US" sz="2800" b="1" kern="1200">
                          <a:solidFill>
                            <a:srgbClr val="FF0000"/>
                          </a:solidFill>
                          <a:effectLst/>
                          <a:latin typeface="Arial" panose="020B0604020202020204" pitchFamily="34" charset="0"/>
                          <a:ea typeface="+mn-ea"/>
                          <a:cs typeface="Arial" panose="020B0604020202020204" pitchFamily="34" charset="0"/>
                        </a:rPr>
                        <a:t>Luận điểm 1: </a:t>
                      </a:r>
                      <a:r>
                        <a:rPr lang="en-US" sz="2800" b="1" kern="1200">
                          <a:solidFill>
                            <a:schemeClr val="tx1"/>
                          </a:solidFill>
                          <a:effectLst/>
                          <a:latin typeface="Arial" panose="020B0604020202020204" pitchFamily="34" charset="0"/>
                          <a:ea typeface="+mn-ea"/>
                          <a:cs typeface="Arial" panose="020B0604020202020204" pitchFamily="34" charset="0"/>
                        </a:rPr>
                        <a:t>B</a:t>
                      </a:r>
                      <a:r>
                        <a:rPr lang="vi-VN" sz="2800" b="1" kern="1200">
                          <a:solidFill>
                            <a:schemeClr val="tx1"/>
                          </a:solidFill>
                          <a:effectLst/>
                          <a:latin typeface="Arial" panose="020B0604020202020204" pitchFamily="34" charset="0"/>
                          <a:ea typeface="+mn-ea"/>
                          <a:cs typeface="Arial" panose="020B0604020202020204" pitchFamily="34" charset="0"/>
                        </a:rPr>
                        <a:t>ối cảnh và sự kiện tạo ra nguồn cảm xúc cho tác giả </a:t>
                      </a:r>
                      <a:endParaRPr lang="en-US" sz="2800" b="1" kern="1200">
                        <a:solidFill>
                          <a:schemeClr val="tx1"/>
                        </a:solidFill>
                        <a:effectLst/>
                        <a:latin typeface="Arial" panose="020B0604020202020204" pitchFamily="34" charset="0"/>
                        <a:ea typeface="+mn-ea"/>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800" b="1" dirty="0">
                        <a:solidFill>
                          <a:srgbClr val="000000"/>
                        </a:solidFill>
                        <a:effectLst/>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566477"/>
                  </a:ext>
                </a:extLst>
              </a:tr>
              <a:tr h="124535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tx1"/>
                          </a:solidFill>
                          <a:effectLst/>
                          <a:latin typeface="Arial" panose="020B0604020202020204" pitchFamily="34" charset="0"/>
                          <a:ea typeface="+mn-ea"/>
                          <a:cs typeface="Arial" panose="020B0604020202020204" pitchFamily="34" charset="0"/>
                        </a:rPr>
                        <a:t>- </a:t>
                      </a:r>
                      <a:r>
                        <a:rPr lang="en-US" sz="2800" b="1" kern="1200">
                          <a:solidFill>
                            <a:srgbClr val="FF0000"/>
                          </a:solidFill>
                          <a:effectLst/>
                          <a:latin typeface="Arial" panose="020B0604020202020204" pitchFamily="34" charset="0"/>
                          <a:ea typeface="+mn-ea"/>
                          <a:cs typeface="Arial" panose="020B0604020202020204" pitchFamily="34" charset="0"/>
                        </a:rPr>
                        <a:t>Luận điểm 2: </a:t>
                      </a:r>
                      <a:r>
                        <a:rPr lang="en-US" sz="2800" b="1" kern="1200">
                          <a:solidFill>
                            <a:schemeClr val="tx1"/>
                          </a:solidFill>
                          <a:effectLst/>
                          <a:latin typeface="Arial" panose="020B0604020202020204" pitchFamily="34" charset="0"/>
                          <a:ea typeface="+mn-ea"/>
                          <a:cs typeface="Arial" panose="020B0604020202020204" pitchFamily="34" charset="0"/>
                        </a:rPr>
                        <a:t>C</a:t>
                      </a:r>
                      <a:r>
                        <a:rPr lang="vi-VN" sz="2800" b="1" kern="1200">
                          <a:solidFill>
                            <a:schemeClr val="tx1"/>
                          </a:solidFill>
                          <a:effectLst/>
                          <a:latin typeface="Arial" panose="020B0604020202020204" pitchFamily="34" charset="0"/>
                          <a:ea typeface="+mn-ea"/>
                          <a:cs typeface="Arial" panose="020B0604020202020204" pitchFamily="34" charset="0"/>
                        </a:rPr>
                        <a:t>hủ đề bài thơ.</a:t>
                      </a:r>
                      <a:endParaRPr lang="en-US" sz="2800" b="1" kern="1200">
                        <a:solidFill>
                          <a:schemeClr val="tx1"/>
                        </a:solidFill>
                        <a:effectLst/>
                        <a:latin typeface="Arial" panose="020B0604020202020204" pitchFamily="34" charset="0"/>
                        <a:ea typeface="+mn-ea"/>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1">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35879"/>
                  </a:ext>
                </a:extLst>
              </a:tr>
              <a:tr h="1492842">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tx1"/>
                          </a:solidFill>
                          <a:effectLst/>
                          <a:latin typeface="Arial" panose="020B0604020202020204" pitchFamily="34" charset="0"/>
                          <a:ea typeface="+mn-ea"/>
                          <a:cs typeface="Arial" panose="020B0604020202020204" pitchFamily="34" charset="0"/>
                        </a:rPr>
                        <a:t>- </a:t>
                      </a:r>
                      <a:r>
                        <a:rPr lang="en-US" sz="2800" b="1" kern="1200">
                          <a:solidFill>
                            <a:srgbClr val="FF0000"/>
                          </a:solidFill>
                          <a:effectLst/>
                          <a:latin typeface="Arial" panose="020B0604020202020204" pitchFamily="34" charset="0"/>
                          <a:ea typeface="+mn-ea"/>
                          <a:cs typeface="Arial" panose="020B0604020202020204" pitchFamily="34" charset="0"/>
                        </a:rPr>
                        <a:t>Luận điểm 3: </a:t>
                      </a:r>
                      <a:r>
                        <a:rPr lang="vi-VN" sz="2800" b="1" kern="1200">
                          <a:solidFill>
                            <a:srgbClr val="FF0000"/>
                          </a:solidFill>
                          <a:effectLst/>
                          <a:latin typeface="Arial" panose="020B0604020202020204" pitchFamily="34" charset="0"/>
                          <a:ea typeface="+mn-ea"/>
                          <a:cs typeface="Arial" panose="020B0604020202020204" pitchFamily="34" charset="0"/>
                        </a:rPr>
                        <a:t> </a:t>
                      </a:r>
                      <a:r>
                        <a:rPr lang="en-US" sz="2800" b="1" kern="1200">
                          <a:solidFill>
                            <a:schemeClr val="tx1"/>
                          </a:solidFill>
                          <a:effectLst/>
                          <a:latin typeface="Arial" panose="020B0604020202020204" pitchFamily="34" charset="0"/>
                          <a:ea typeface="+mn-ea"/>
                          <a:cs typeface="Arial" panose="020B0604020202020204" pitchFamily="34" charset="0"/>
                        </a:rPr>
                        <a:t>Đặc sắc về nghệ thuật và nội dung</a:t>
                      </a: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1">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282069"/>
                  </a:ext>
                </a:extLst>
              </a:tr>
              <a:tr h="134932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tx1"/>
                          </a:solidFill>
                          <a:effectLst/>
                          <a:latin typeface="Arial" panose="020B0604020202020204" pitchFamily="34" charset="0"/>
                          <a:ea typeface="+mn-ea"/>
                          <a:cs typeface="Arial" panose="020B0604020202020204" pitchFamily="34" charset="0"/>
                        </a:rPr>
                        <a:t>- </a:t>
                      </a:r>
                      <a:r>
                        <a:rPr lang="en-US" sz="2800" b="1" kern="1200">
                          <a:solidFill>
                            <a:srgbClr val="FF0000"/>
                          </a:solidFill>
                          <a:effectLst/>
                          <a:latin typeface="Arial" panose="020B0604020202020204" pitchFamily="34" charset="0"/>
                          <a:ea typeface="+mn-ea"/>
                          <a:cs typeface="Arial" panose="020B0604020202020204" pitchFamily="34" charset="0"/>
                        </a:rPr>
                        <a:t>Luận điểm 4: </a:t>
                      </a:r>
                      <a:r>
                        <a:rPr lang="vi-VN" sz="2800" b="1" kern="1200">
                          <a:solidFill>
                            <a:schemeClr val="tx1"/>
                          </a:solidFill>
                          <a:effectLst/>
                          <a:latin typeface="Arial" panose="020B0604020202020204" pitchFamily="34" charset="0"/>
                          <a:ea typeface="+mn-ea"/>
                          <a:cs typeface="Arial" panose="020B0604020202020204" pitchFamily="34" charset="0"/>
                        </a:rPr>
                        <a:t>So sánh với một số bài thơ viết về cùng đề tài </a:t>
                      </a:r>
                      <a:endParaRPr lang="en-US" sz="2800" b="1" kern="1200">
                        <a:solidFill>
                          <a:schemeClr val="tx1"/>
                        </a:solidFill>
                        <a:effectLst/>
                        <a:latin typeface="Arial" panose="020B0604020202020204" pitchFamily="34" charset="0"/>
                        <a:ea typeface="+mn-ea"/>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1">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5086206"/>
                  </a:ext>
                </a:extLst>
              </a:tr>
              <a:tr h="2236261">
                <a:tc>
                  <a:txBody>
                    <a:bodyPr/>
                    <a:lstStyle/>
                    <a:p>
                      <a:pPr algn="ctr"/>
                      <a:r>
                        <a:rPr lang="en-US" sz="3600" b="1" dirty="0" err="1">
                          <a:solidFill>
                            <a:schemeClr val="bg1"/>
                          </a:solidFill>
                          <a:effectLst/>
                          <a:latin typeface="Arial" panose="020B0604020202020204" pitchFamily="34" charset="0"/>
                          <a:cs typeface="Arial" panose="020B0604020202020204" pitchFamily="34" charset="0"/>
                        </a:rPr>
                        <a:t>Kết</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bài</a:t>
                      </a:r>
                      <a:endParaRPr lang="en-US" sz="3600" b="1" dirty="0">
                        <a:solidFill>
                          <a:schemeClr val="bg1"/>
                        </a:solidFill>
                        <a:effectLst/>
                        <a:latin typeface="Arial" panose="020B0604020202020204" pitchFamily="34" charset="0"/>
                        <a:cs typeface="Arial" panose="020B0604020202020204" pitchFamily="34" charset="0"/>
                      </a:endParaRP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kern="1200">
                          <a:solidFill>
                            <a:schemeClr val="tx1"/>
                          </a:solidFill>
                          <a:effectLst/>
                          <a:latin typeface="Arial" panose="020B0604020202020204" pitchFamily="34" charset="0"/>
                          <a:ea typeface="+mn-ea"/>
                          <a:cs typeface="Arial" panose="020B0604020202020204" pitchFamily="34" charset="0"/>
                        </a:rPr>
                        <a:t>Khái quát, giá trị bài thơ và nêu tác động với cá nhân</a:t>
                      </a:r>
                      <a:endParaRPr lang="en-US" sz="2800" b="1" kern="1200">
                        <a:solidFill>
                          <a:schemeClr val="tx1"/>
                        </a:solidFill>
                        <a:effectLst/>
                        <a:latin typeface="Arial" panose="020B0604020202020204" pitchFamily="34" charset="0"/>
                        <a:ea typeface="+mn-ea"/>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800" b="1" dirty="0">
                        <a:solidFill>
                          <a:srgbClr val="000000"/>
                        </a:solidFill>
                        <a:effectLst/>
                        <a:latin typeface="Arial" panose="020B0604020202020204" pitchFamily="34" charset="0"/>
                        <a:cs typeface="Arial" panose="020B0604020202020204" pitchFamily="34" charset="0"/>
                      </a:endParaRPr>
                    </a:p>
                  </a:txBody>
                  <a:tcPr marL="79403" marR="79403" marT="39701" marB="39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657740"/>
                  </a:ext>
                </a:extLst>
              </a:tr>
            </a:tbl>
          </a:graphicData>
        </a:graphic>
      </p:graphicFrame>
    </p:spTree>
    <p:extLst>
      <p:ext uri="{BB962C8B-B14F-4D97-AF65-F5344CB8AC3E}">
        <p14:creationId xmlns:p14="http://schemas.microsoft.com/office/powerpoint/2010/main" val="260528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C6D0A1-7DDA-C858-824A-D15653CA07C8}"/>
              </a:ext>
            </a:extLst>
          </p:cNvPr>
          <p:cNvGrpSpPr/>
          <p:nvPr/>
        </p:nvGrpSpPr>
        <p:grpSpPr>
          <a:xfrm>
            <a:off x="457200" y="342900"/>
            <a:ext cx="17221200" cy="9372600"/>
            <a:chOff x="0" y="0"/>
            <a:chExt cx="5490351" cy="2783840"/>
          </a:xfrm>
        </p:grpSpPr>
        <p:sp>
          <p:nvSpPr>
            <p:cNvPr id="5" name="Freeform 3">
              <a:extLst>
                <a:ext uri="{FF2B5EF4-FFF2-40B4-BE49-F238E27FC236}">
                  <a16:creationId xmlns:a16="http://schemas.microsoft.com/office/drawing/2014/main" id="{0AD44AA9-89EE-30EF-B796-F400F1034427}"/>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838200" y="266700"/>
            <a:ext cx="16841072"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phân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yếu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tố</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thơ</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793575" y="1746358"/>
            <a:ext cx="13446425"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793575" y="3162300"/>
            <a:ext cx="15351425" cy="6186309"/>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thể loại văn học đều có những hình thức tiêu biểu, nổi bật. Để thể hiện nội dung và cảm xúc, thơ nói chung thường sử dụng một số yếu tố hình thức như: vần, nhịp, từ ngữ, hình ảnh, các biện pháp tu từ,...</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yếu tố hình thức của văn bản thơ đều có tác dụng trong việc biểu đạt nội dung (cảm xúc, tình cảm, tư tưởng,...). Khi đọc và phân tích thơ, cần chỉ ra tác dụng của các yếu tố hình thức trong việc biểu hiện nội dung. Cần tránh việc chỉ nêu nội dung hoặc chỉ nêu hình thức, không thấy mối quan hệ của hai yếu tố ấy.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D0BE7D-B6AE-C13C-E4D3-C8E27F060EBD}"/>
              </a:ext>
            </a:extLst>
          </p:cNvPr>
          <p:cNvSpPr/>
          <p:nvPr/>
        </p:nvSpPr>
        <p:spPr>
          <a:xfrm>
            <a:off x="990600" y="5715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C0AF0DE-D910-2B24-A96B-9AD00BD7554D}"/>
              </a:ext>
            </a:extLst>
          </p:cNvPr>
          <p:cNvPicPr>
            <a:picLocks noChangeAspect="1"/>
          </p:cNvPicPr>
          <p:nvPr/>
        </p:nvPicPr>
        <p:blipFill>
          <a:blip r:embed="rId3"/>
          <a:stretch>
            <a:fillRect/>
          </a:stretch>
        </p:blipFill>
        <p:spPr>
          <a:xfrm>
            <a:off x="609600" y="1778986"/>
            <a:ext cx="17221200" cy="8241314"/>
          </a:xfrm>
          <a:prstGeom prst="rect">
            <a:avLst/>
          </a:prstGeom>
        </p:spPr>
      </p:pic>
    </p:spTree>
    <p:extLst>
      <p:ext uri="{BB962C8B-B14F-4D97-AF65-F5344CB8AC3E}">
        <p14:creationId xmlns:p14="http://schemas.microsoft.com/office/powerpoint/2010/main" val="8440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64954782"/>
              </p:ext>
            </p:extLst>
          </p:nvPr>
        </p:nvGraphicFramePr>
        <p:xfrm>
          <a:off x="571500" y="922018"/>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en-US" sz="4000" kern="1200" dirty="0">
                          <a:effectLst/>
                          <a:latin typeface="Times New Roman" panose="02020603050405020304" pitchFamily="18" charset="0"/>
                          <a:cs typeface="Times New Roman" panose="02020603050405020304" pitchFamily="18" charset="0"/>
                        </a:rPr>
                        <a:t>“</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không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sâu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của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trời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một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hình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ảnh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hiện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a:t>
                      </a:r>
                    </a:p>
                    <a:p>
                      <a:pPr algn="just"/>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bao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phủ</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tán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cắt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mảng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lẫn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lộn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Hai </a:t>
                      </a:r>
                      <a:r>
                        <a:rPr lang="en-US" sz="4000" kern="1200" dirty="0" err="1">
                          <a:effectLst/>
                          <a:latin typeface="Times New Roman" panose="02020603050405020304" pitchFamily="18" charset="0"/>
                          <a:cs typeface="Times New Roman" panose="02020603050405020304" pitchFamily="18" charset="0"/>
                        </a:rPr>
                        <a:t>lớp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khóm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in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mặt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Chỉ</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có</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tối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loang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bạc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bề</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ngoài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mát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Mọi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im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thế</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động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ẩm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vô</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chừng</a:t>
                      </a:r>
                      <a:r>
                        <a:rPr lang="en-US" sz="4000" kern="1200" dirty="0">
                          <a:effectLst/>
                          <a:latin typeface="Times New Roman" panose="02020603050405020304" pitchFamily="18" charset="0"/>
                          <a:cs typeface="Times New Roman" panose="02020603050405020304" pitchFamily="18" charset="0"/>
                        </a:rPr>
                        <a:t>.”.</a:t>
                      </a:r>
                      <a:endParaRPr lang="en-US"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Trăng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thụ</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bóng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hoa</a:t>
                      </a:r>
                      <a:endParaRPr lang="en-US" sz="72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F0B5589A-FF43-70EB-2F65-A124C3B5D094}"/>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6BF76A60-0002-A9CF-380A-D59C56B6B5FD}"/>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06210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57043485"/>
              </p:ext>
            </p:extLst>
          </p:nvPr>
        </p:nvGraphicFramePr>
        <p:xfrm>
          <a:off x="571500" y="800100"/>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“Các từ láy “xao xác”, “não nùng”, “chập chờn” gợi một nỗi buồn nhẹ mà thấm, một tâm trạng quạnh hiu, xa vắng. “Lòng rượi buồn theo thời dĩ vãng” nhịp điệu thơ trôi nhẹ như ru hồn về một thời xa xăm. Chữ “ngày không” thật đầy sức gợi.”.</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láy</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xao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nùng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chập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chờn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và</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nhịp</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điệu</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thơ</a:t>
                      </a:r>
                      <a:endParaRPr lang="en-US" sz="16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7845683F-68B4-91AA-87B3-16F96EABBC32}"/>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33543938-8E33-9C77-A35E-B27A10E45C4E}"/>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97019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50626866"/>
              </p:ext>
            </p:extLst>
          </p:nvPr>
        </p:nvGraphicFramePr>
        <p:xfrm>
          <a:off x="571500" y="898646"/>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“Trong hai câu thực, nhà thơ dùng thủ pháp cực tả, nói quá và biếm hoạ hình ảnh sĩ tử cũng như các quan coi thi:</a:t>
                      </a:r>
                    </a:p>
                    <a:p>
                      <a:pPr algn="ctr"/>
                      <a:r>
                        <a:rPr lang="vi-VN" sz="4000" kern="1200" dirty="0">
                          <a:effectLst/>
                          <a:latin typeface="Times New Roman" panose="02020603050405020304" pitchFamily="18" charset="0"/>
                          <a:cs typeface="Times New Roman" panose="02020603050405020304" pitchFamily="18" charset="0"/>
                        </a:rPr>
                        <a:t>Lôi thôi sĩ tử vai đeo lọ,</a:t>
                      </a:r>
                    </a:p>
                    <a:p>
                      <a:pPr algn="ctr"/>
                      <a:r>
                        <a:rPr lang="vi-VN" sz="4000" kern="1200" dirty="0">
                          <a:effectLst/>
                          <a:latin typeface="Times New Roman" panose="02020603050405020304" pitchFamily="18" charset="0"/>
                          <a:cs typeface="Times New Roman" panose="02020603050405020304" pitchFamily="18" charset="0"/>
                        </a:rPr>
                        <a:t>Ậm oẹ quan trường miệng thét loa.</a:t>
                      </a:r>
                    </a:p>
                    <a:p>
                      <a:pPr algn="just"/>
                      <a:r>
                        <a:rPr lang="vi-VN" sz="4000" kern="1200" dirty="0">
                          <a:effectLst/>
                          <a:latin typeface="Times New Roman" panose="02020603050405020304" pitchFamily="18" charset="0"/>
                          <a:cs typeface="Times New Roman" panose="02020603050405020304" pitchFamily="18" charset="0"/>
                        </a:rPr>
                        <a:t>Với hình thức đảo ngữ, đặt tính từ “Lôi thôi” lên đầu câu, nhân vật sĩ tử “vai đeo lọ” bỗng trở thành kẻ nhếch nhác, luộm thuộm, được chăng hay chớ. Tiếp theo, việc đảo tính từ đồng thời là từ láy “Âm oe” lên trước cũng biếm hoạ ông quan coi thi “miệng thét loa” thành người ngu ngơ, ấm ở, dớ dẩn.”.</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phép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tu</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cực</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tả</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nói</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quá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biếm</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hoạ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đảo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ngữ</a:t>
                      </a:r>
                      <a:endParaRPr lang="en-US" sz="49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91A8441A-D3E0-D8ED-D103-77C6E16E9A78}"/>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ED314AA7-C57C-23BB-14E4-33FF2C090D53}"/>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69329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AE5339-8A17-6190-3252-C5C17A34AACD}"/>
              </a:ext>
            </a:extLst>
          </p:cNvPr>
          <p:cNvGrpSpPr/>
          <p:nvPr/>
        </p:nvGrpSpPr>
        <p:grpSpPr>
          <a:xfrm>
            <a:off x="457200" y="367145"/>
            <a:ext cx="17221200" cy="9372600"/>
            <a:chOff x="0" y="0"/>
            <a:chExt cx="5490351" cy="2783840"/>
          </a:xfrm>
        </p:grpSpPr>
        <p:sp>
          <p:nvSpPr>
            <p:cNvPr id="3" name="Freeform 3">
              <a:extLst>
                <a:ext uri="{FF2B5EF4-FFF2-40B4-BE49-F238E27FC236}">
                  <a16:creationId xmlns:a16="http://schemas.microsoft.com/office/drawing/2014/main" id="{410D1C89-28F3-A14E-ED45-35DF0D6BCE2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5" name="TextBox 16">
            <a:extLst>
              <a:ext uri="{FF2B5EF4-FFF2-40B4-BE49-F238E27FC236}">
                <a16:creationId xmlns:a16="http://schemas.microsoft.com/office/drawing/2014/main" id="{F6DEA962-05E2-1C7C-C307-2D2FCD32FCC2}"/>
              </a:ext>
            </a:extLst>
          </p:cNvPr>
          <p:cNvSpPr txBox="1"/>
          <p:nvPr/>
        </p:nvSpPr>
        <p:spPr>
          <a:xfrm>
            <a:off x="2667000" y="6210300"/>
            <a:ext cx="12309474" cy="923330"/>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thơ</a:t>
            </a:r>
            <a:endParaRPr lang="en-US" sz="6000" dirty="0">
              <a:solidFill>
                <a:srgbClr val="000000"/>
              </a:solidFill>
              <a:latin typeface="#9Slide07 SVNAppleberry" panose="02040603050506020204" pitchFamily="18" charset="0"/>
            </a:endParaRPr>
          </a:p>
        </p:txBody>
      </p:sp>
      <p:grpSp>
        <p:nvGrpSpPr>
          <p:cNvPr id="8" name="Group 7">
            <a:extLst>
              <a:ext uri="{FF2B5EF4-FFF2-40B4-BE49-F238E27FC236}">
                <a16:creationId xmlns:a16="http://schemas.microsoft.com/office/drawing/2014/main" id="{CBCA8C78-22DA-56AF-0AC6-581C66E13FCF}"/>
              </a:ext>
            </a:extLst>
          </p:cNvPr>
          <p:cNvGrpSpPr/>
          <p:nvPr/>
        </p:nvGrpSpPr>
        <p:grpSpPr>
          <a:xfrm>
            <a:off x="5638800" y="3927348"/>
            <a:ext cx="6050509" cy="1134470"/>
            <a:chOff x="5943600" y="3390900"/>
            <a:chExt cx="6050509" cy="1134470"/>
          </a:xfrm>
        </p:grpSpPr>
        <p:sp>
          <p:nvSpPr>
            <p:cNvPr id="4" name="Freeform 8">
              <a:extLst>
                <a:ext uri="{FF2B5EF4-FFF2-40B4-BE49-F238E27FC236}">
                  <a16:creationId xmlns:a16="http://schemas.microsoft.com/office/drawing/2014/main" id="{D6062766-82FF-BD41-28CF-F4465C4603C4}"/>
                </a:ext>
              </a:extLst>
            </p:cNvPr>
            <p:cNvSpPr/>
            <p:nvPr/>
          </p:nvSpPr>
          <p:spPr>
            <a:xfrm>
              <a:off x="5943600" y="3390900"/>
              <a:ext cx="6050509" cy="1134470"/>
            </a:xfrm>
            <a:custGeom>
              <a:avLst/>
              <a:gdLst/>
              <a:ahLst/>
              <a:cxnLst/>
              <a:rect l="l" t="t" r="r" b="b"/>
              <a:pathLst>
                <a:path w="6050509" h="1134470">
                  <a:moveTo>
                    <a:pt x="0" y="0"/>
                  </a:moveTo>
                  <a:lnTo>
                    <a:pt x="6050508" y="0"/>
                  </a:lnTo>
                  <a:lnTo>
                    <a:pt x="6050508" y="1134471"/>
                  </a:lnTo>
                  <a:lnTo>
                    <a:pt x="0" y="11344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10">
              <a:extLst>
                <a:ext uri="{FF2B5EF4-FFF2-40B4-BE49-F238E27FC236}">
                  <a16:creationId xmlns:a16="http://schemas.microsoft.com/office/drawing/2014/main" id="{225D5112-D745-2310-18E3-3E8E091B33B8}"/>
                </a:ext>
              </a:extLst>
            </p:cNvPr>
            <p:cNvSpPr txBox="1"/>
            <p:nvPr/>
          </p:nvSpPr>
          <p:spPr>
            <a:xfrm>
              <a:off x="6267901" y="3771900"/>
              <a:ext cx="5352510" cy="674480"/>
            </a:xfrm>
            <a:prstGeom prst="rect">
              <a:avLst/>
            </a:prstGeom>
          </p:spPr>
          <p:txBody>
            <a:bodyPr wrap="square" lIns="0" tIns="0" rIns="0" bIns="0" rtlCol="0" anchor="t">
              <a:spAutoFit/>
            </a:bodyPr>
            <a:lstStyle/>
            <a:p>
              <a:pPr algn="ctr">
                <a:lnSpc>
                  <a:spcPts val="5017"/>
                </a:lnSpc>
              </a:pPr>
              <a:r>
                <a:rPr lang="en-US" sz="7200" dirty="0" err="1">
                  <a:solidFill>
                    <a:srgbClr val="FAF9F5"/>
                  </a:solidFill>
                  <a:latin typeface="#9Slide07 SVNAppleberry" panose="02040603050506020204" pitchFamily="18" charset="0"/>
                </a:rPr>
                <a:t>Viết</a:t>
              </a:r>
              <a:endParaRPr lang="en-US" sz="7200" dirty="0">
                <a:solidFill>
                  <a:srgbClr val="FAF9F5"/>
                </a:solidFill>
                <a:latin typeface="#9Slide07 SVNAppleberry" panose="02040603050506020204" pitchFamily="18" charset="0"/>
              </a:endParaRPr>
            </a:p>
          </p:txBody>
        </p:sp>
      </p:grpSp>
      <p:sp>
        <p:nvSpPr>
          <p:cNvPr id="7" name="TextBox 10">
            <a:extLst>
              <a:ext uri="{FF2B5EF4-FFF2-40B4-BE49-F238E27FC236}">
                <a16:creationId xmlns:a16="http://schemas.microsoft.com/office/drawing/2014/main" id="{FA25361E-4A6B-CD1E-E3DC-696F05755507}"/>
              </a:ext>
            </a:extLst>
          </p:cNvPr>
          <p:cNvSpPr txBox="1"/>
          <p:nvPr/>
        </p:nvSpPr>
        <p:spPr>
          <a:xfrm>
            <a:off x="3810000" y="625222"/>
            <a:ext cx="9580858" cy="2215991"/>
          </a:xfrm>
          <a:prstGeom prst="rect">
            <a:avLst/>
          </a:prstGeom>
        </p:spPr>
        <p:txBody>
          <a:bodyPr wrap="square" lIns="0" tIns="0" rIns="0" bIns="0" rtlCol="0" anchor="t">
            <a:spAutoFit/>
          </a:bodyPr>
          <a:lstStyle/>
          <a:p>
            <a:pPr marL="0" lvl="0" indent="0" algn="ctr">
              <a:spcBef>
                <a:spcPct val="0"/>
              </a:spcBef>
            </a:pPr>
            <a:r>
              <a:rPr lang="en-US" sz="7200" u="none" spc="214" dirty="0" err="1">
                <a:latin typeface="#9Slide05 SVNCookie" panose="020B0606040200020203" pitchFamily="34" charset="0"/>
              </a:rPr>
              <a:t>Bài</a:t>
            </a:r>
            <a:r>
              <a:rPr lang="en-US" sz="7200" u="none" spc="214" dirty="0">
                <a:latin typeface="#9Slide05 SVNCookie" panose="020B0606040200020203" pitchFamily="34" charset="0"/>
              </a:rPr>
              <a:t> 7</a:t>
            </a:r>
          </a:p>
          <a:p>
            <a:pPr marL="0" lvl="0" indent="0" algn="ctr">
              <a:spcBef>
                <a:spcPct val="0"/>
              </a:spcBef>
            </a:pPr>
            <a:r>
              <a:rPr lang="en-US" sz="7200" spc="214" dirty="0" err="1">
                <a:latin typeface="#9Slide05 SVNCookie" panose="020B0606040200020203" pitchFamily="34" charset="0"/>
              </a:rPr>
              <a:t>Thơ</a:t>
            </a:r>
            <a:r>
              <a:rPr lang="en-US" sz="7200" spc="214" dirty="0">
                <a:latin typeface="#9Slide05 SVNCookie" panose="020B0606040200020203" pitchFamily="34" charset="0"/>
              </a:rPr>
              <a:t> </a:t>
            </a:r>
            <a:r>
              <a:rPr lang="en-US" sz="7200" spc="214" dirty="0" err="1">
                <a:latin typeface="#9Slide05 SVNCookie" panose="020B0606040200020203" pitchFamily="34" charset="0"/>
              </a:rPr>
              <a:t>Đường</a:t>
            </a:r>
            <a:r>
              <a:rPr lang="en-US" sz="7200" spc="214" dirty="0">
                <a:latin typeface="#9Slide05 SVNCookie" panose="020B0606040200020203" pitchFamily="34" charset="0"/>
              </a:rPr>
              <a:t> </a:t>
            </a:r>
            <a:r>
              <a:rPr lang="en-US" sz="7200" spc="214" dirty="0" err="1">
                <a:latin typeface="#9Slide05 SVNCookie" panose="020B0606040200020203" pitchFamily="34" charset="0"/>
              </a:rPr>
              <a:t>luật</a:t>
            </a:r>
            <a:endParaRPr lang="en-US" sz="7200" u="none" spc="214" dirty="0">
              <a:latin typeface="#9Slide05 SVNCookie" panose="020B0606040200020203" pitchFamily="34" charset="0"/>
            </a:endParaRPr>
          </a:p>
        </p:txBody>
      </p:sp>
      <p:sp>
        <p:nvSpPr>
          <p:cNvPr id="9" name="Freeform 5">
            <a:extLst>
              <a:ext uri="{FF2B5EF4-FFF2-40B4-BE49-F238E27FC236}">
                <a16:creationId xmlns:a16="http://schemas.microsoft.com/office/drawing/2014/main" id="{B296C9FC-82E7-FFD6-D907-FC2D7FF667AC}"/>
              </a:ext>
            </a:extLst>
          </p:cNvPr>
          <p:cNvSpPr/>
          <p:nvPr/>
        </p:nvSpPr>
        <p:spPr>
          <a:xfrm>
            <a:off x="12085840" y="1372371"/>
            <a:ext cx="6243434" cy="5234648"/>
          </a:xfrm>
          <a:custGeom>
            <a:avLst/>
            <a:gdLst/>
            <a:ahLst/>
            <a:cxnLst/>
            <a:rect l="l" t="t" r="r" b="b"/>
            <a:pathLst>
              <a:path w="3500234" h="3438980">
                <a:moveTo>
                  <a:pt x="0" y="0"/>
                </a:moveTo>
                <a:lnTo>
                  <a:pt x="3500234" y="0"/>
                </a:lnTo>
                <a:lnTo>
                  <a:pt x="3500234" y="3438980"/>
                </a:lnTo>
                <a:lnTo>
                  <a:pt x="0" y="343898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65401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5B55066-CEDA-C8AC-1967-BD9F047E2D6C}"/>
              </a:ext>
            </a:extLst>
          </p:cNvPr>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764B6146-B89B-5EEA-97C7-47BECE217B2F}"/>
              </a:ext>
            </a:extLst>
          </p:cNvPr>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D50BF17B-3854-440C-1CBF-6DC5F2A823B6}"/>
              </a:ext>
            </a:extLst>
          </p:cNvPr>
          <p:cNvSpPr txBox="1"/>
          <p:nvPr/>
        </p:nvSpPr>
        <p:spPr>
          <a:xfrm>
            <a:off x="5791200" y="535007"/>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7B5484E-3484-C51B-44ED-BB2A2BD2A255}"/>
              </a:ext>
            </a:extLst>
          </p:cNvPr>
          <p:cNvSpPr txBox="1"/>
          <p:nvPr/>
        </p:nvSpPr>
        <p:spPr>
          <a:xfrm>
            <a:off x="9554899" y="3473206"/>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2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thấy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buổi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hôm</a:t>
            </a:r>
            <a:r>
              <a:rPr lang="en-US" sz="4400" baseline="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1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hỏi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còn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9FC21D-72E6-67C2-E83A-10F0993C6D22}"/>
              </a:ext>
            </a:extLst>
          </p:cNvPr>
          <p:cNvSpPr txBox="1"/>
          <p:nvPr/>
        </p:nvSpPr>
        <p:spPr>
          <a:xfrm>
            <a:off x="2491449" y="4488868"/>
            <a:ext cx="6599501" cy="280076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p>
          <a:p>
            <a:pPr algn="just"/>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xong</a:t>
            </a:r>
            <a:r>
              <a:rPr lang="en-US" sz="4400" dirty="0">
                <a:latin typeface="Times New Roman" panose="02020603050405020304" pitchFamily="18" charset="0"/>
                <a:cs typeface="Times New Roman" panose="02020603050405020304" pitchFamily="18" charset="0"/>
              </a:rPr>
              <a:t>:</a:t>
            </a:r>
          </a:p>
        </p:txBody>
      </p:sp>
      <p:sp>
        <p:nvSpPr>
          <p:cNvPr id="3" name="Google Shape;359;p42">
            <a:extLst>
              <a:ext uri="{FF2B5EF4-FFF2-40B4-BE49-F238E27FC236}">
                <a16:creationId xmlns:a16="http://schemas.microsoft.com/office/drawing/2014/main" id="{7AE3EEDF-EDF5-9EE7-BCD7-8F6F48C29BB8}"/>
              </a:ext>
            </a:extLst>
          </p:cNvPr>
          <p:cNvSpPr txBox="1">
            <a:spLocks/>
          </p:cNvSpPr>
          <p:nvPr/>
        </p:nvSpPr>
        <p:spPr>
          <a:xfrm>
            <a:off x="533400" y="1576898"/>
            <a:ext cx="16841072" cy="7620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buClr>
                <a:srgbClr val="3A2C74"/>
              </a:buClr>
            </a:pP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Tự</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tổng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hồi</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buClr>
                <a:srgbClr val="3A2C74"/>
              </a:buClr>
            </a:pP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424771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62346"/>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5309146"/>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 </a:t>
            </a:r>
          </a:p>
          <a:p>
            <a:pPr algn="ctr"/>
            <a:r>
              <a:rPr lang="en-US" sz="11500" dirty="0" err="1">
                <a:solidFill>
                  <a:srgbClr val="5D3E24"/>
                </a:solidFill>
                <a:latin typeface="#9Slide05 IcielSanelma" pitchFamily="2" charset="0"/>
              </a:rPr>
              <a:t>Định</a:t>
            </a:r>
            <a:r>
              <a:rPr lang="en-US" sz="11500" dirty="0">
                <a:solidFill>
                  <a:srgbClr val="5D3E24"/>
                </a:solidFill>
                <a:latin typeface="#9Slide05 IcielSanelma" pitchFamily="2" charset="0"/>
              </a:rPr>
              <a:t> </a:t>
            </a:r>
          </a:p>
          <a:p>
            <a:pPr algn="ctr"/>
            <a:r>
              <a:rPr lang="en-US" sz="11500" dirty="0" err="1">
                <a:solidFill>
                  <a:srgbClr val="5D3E24"/>
                </a:solidFill>
                <a:latin typeface="#9Slide05 IcielSanelma" pitchFamily="2" charset="0"/>
              </a:rPr>
              <a:t>hướng</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12277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9335FC-1C56-B40A-8489-0B8554B5F437}"/>
              </a:ext>
            </a:extLst>
          </p:cNvPr>
          <p:cNvGrpSpPr/>
          <p:nvPr/>
        </p:nvGrpSpPr>
        <p:grpSpPr>
          <a:xfrm>
            <a:off x="3352800" y="367145"/>
            <a:ext cx="14325600" cy="7671955"/>
            <a:chOff x="0" y="0"/>
            <a:chExt cx="5490351" cy="2783840"/>
          </a:xfrm>
        </p:grpSpPr>
        <p:sp>
          <p:nvSpPr>
            <p:cNvPr id="5" name="Freeform 3">
              <a:extLst>
                <a:ext uri="{FF2B5EF4-FFF2-40B4-BE49-F238E27FC236}">
                  <a16:creationId xmlns:a16="http://schemas.microsoft.com/office/drawing/2014/main" id="{144E528A-699F-8AAA-78C6-F00E432A92EF}"/>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7" name="Freeform 3">
            <a:extLst>
              <a:ext uri="{FF2B5EF4-FFF2-40B4-BE49-F238E27FC236}">
                <a16:creationId xmlns:a16="http://schemas.microsoft.com/office/drawing/2014/main" id="{CF8803B0-90D5-99B3-F79D-98A4E6FAC227}"/>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Google Shape;1289;p66">
            <a:extLst>
              <a:ext uri="{FF2B5EF4-FFF2-40B4-BE49-F238E27FC236}">
                <a16:creationId xmlns:a16="http://schemas.microsoft.com/office/drawing/2014/main" id="{F065C1A8-8989-395C-6B13-D22AC269883A}"/>
              </a:ext>
            </a:extLst>
          </p:cNvPr>
          <p:cNvSpPr txBox="1">
            <a:spLocks/>
          </p:cNvSpPr>
          <p:nvPr/>
        </p:nvSpPr>
        <p:spPr>
          <a:xfrm>
            <a:off x="8514600" y="11811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niệm</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4724400" y="2933700"/>
            <a:ext cx="12344400" cy="2123658"/>
          </a:xfrm>
          <a:prstGeom prst="rect">
            <a:avLst/>
          </a:prstGeom>
        </p:spPr>
        <p:txBody>
          <a:bodyPr wrap="square">
            <a:spAutoFit/>
          </a:bodyPr>
          <a:lstStyle/>
          <a:p>
            <a:pPr algn="just"/>
            <a:r>
              <a:rPr lang="vi-VN" sz="4400" dirty="0">
                <a:solidFill>
                  <a:srgbClr val="000000"/>
                </a:solidFill>
                <a:latin typeface="+mj-lt"/>
              </a:rPr>
              <a:t>Phân tích một tác phẩm thơ là chỉ ra và làm rõ những điểm nổi bật (thành công, có thể cả hạn chế) trong nội dung và nghệ thuật của tác phẩm</a:t>
            </a:r>
            <a:endParaRPr lang="en-US" sz="4400" dirty="0">
              <a:latin typeface="+mj-lt"/>
            </a:endParaRPr>
          </a:p>
        </p:txBody>
      </p:sp>
    </p:spTree>
    <p:extLst>
      <p:ext uri="{BB962C8B-B14F-4D97-AF65-F5344CB8AC3E}">
        <p14:creationId xmlns:p14="http://schemas.microsoft.com/office/powerpoint/2010/main" val="3457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754548-E81A-E86C-9034-7998E8CA9383}"/>
              </a:ext>
            </a:extLst>
          </p:cNvPr>
          <p:cNvGrpSpPr/>
          <p:nvPr/>
        </p:nvGrpSpPr>
        <p:grpSpPr>
          <a:xfrm>
            <a:off x="381000" y="266700"/>
            <a:ext cx="17526000" cy="9829800"/>
            <a:chOff x="0" y="0"/>
            <a:chExt cx="5490351" cy="2783840"/>
          </a:xfrm>
        </p:grpSpPr>
        <p:sp>
          <p:nvSpPr>
            <p:cNvPr id="5" name="Freeform 3">
              <a:extLst>
                <a:ext uri="{FF2B5EF4-FFF2-40B4-BE49-F238E27FC236}">
                  <a16:creationId xmlns:a16="http://schemas.microsoft.com/office/drawing/2014/main" id="{3F360799-E41A-ABC2-C0C0-4F474F89946E}"/>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3" name="Google Shape;310;p40">
            <a:extLst>
              <a:ext uri="{FF2B5EF4-FFF2-40B4-BE49-F238E27FC236}">
                <a16:creationId xmlns:a16="http://schemas.microsoft.com/office/drawing/2014/main" id="{889DDB0B-2B1D-9D81-FE70-AF0BF303D2A3}"/>
              </a:ext>
            </a:extLst>
          </p:cNvPr>
          <p:cNvSpPr txBox="1">
            <a:spLocks/>
          </p:cNvSpPr>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r>
              <a:rPr lang="en-US" sz="4800" b="1" dirty="0">
                <a:latin typeface="Times New Roman" panose="02020603050405020304" pitchFamily="18" charset="0"/>
                <a:ea typeface="Cambria" panose="02040503050406030204" pitchFamily="18" charset="0"/>
                <a:cs typeface="Times New Roman" panose="02020603050405020304" pitchFamily="18" charset="0"/>
              </a:rPr>
              <a:t>2.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A2917992-5148-991B-9CD2-FBC9C2F622C7}"/>
              </a:ext>
            </a:extLst>
          </p:cNvPr>
          <p:cNvSpPr/>
          <p:nvPr/>
        </p:nvSpPr>
        <p:spPr>
          <a:xfrm rot="20588104">
            <a:off x="6809444" y="3316637"/>
            <a:ext cx="4098372" cy="4103502"/>
          </a:xfrm>
          <a:custGeom>
            <a:avLst/>
            <a:gdLst/>
            <a:ahLst/>
            <a:cxnLst/>
            <a:rect l="l" t="t" r="r" b="b"/>
            <a:pathLst>
              <a:path w="4098372" h="4103502">
                <a:moveTo>
                  <a:pt x="0" y="0"/>
                </a:moveTo>
                <a:lnTo>
                  <a:pt x="4098373" y="0"/>
                </a:lnTo>
                <a:lnTo>
                  <a:pt x="4098373" y="4103502"/>
                </a:lnTo>
                <a:lnTo>
                  <a:pt x="0" y="4103502"/>
                </a:lnTo>
                <a:lnTo>
                  <a:pt x="0" y="0"/>
                </a:lnTo>
                <a:close/>
              </a:path>
            </a:pathLst>
          </a:custGeom>
          <a:blipFill>
            <a:blip r:embed="rId3"/>
            <a:stretch>
              <a:fillRect/>
            </a:stretch>
          </a:blipFill>
        </p:spPr>
        <p:txBody>
          <a:bodyPr/>
          <a:lstStyle/>
          <a:p>
            <a:endParaRPr lang="en-US"/>
          </a:p>
        </p:txBody>
      </p:sp>
      <p:sp>
        <p:nvSpPr>
          <p:cNvPr id="2" name="Rectangle 1"/>
          <p:cNvSpPr/>
          <p:nvPr/>
        </p:nvSpPr>
        <p:spPr>
          <a:xfrm>
            <a:off x="1676400" y="1257300"/>
            <a:ext cx="14782800" cy="1938992"/>
          </a:xfrm>
          <a:prstGeom prst="rect">
            <a:avLst/>
          </a:prstGeom>
        </p:spPr>
        <p:txBody>
          <a:bodyPr wrap="square">
            <a:spAutoFit/>
          </a:bodyPr>
          <a:lstStyle/>
          <a:p>
            <a:pPr algn="just"/>
            <a:r>
              <a:rPr lang="vi-VN" sz="4000" dirty="0">
                <a:solidFill>
                  <a:srgbClr val="000000"/>
                </a:solidFill>
                <a:latin typeface="+mj-lt"/>
              </a:rPr>
              <a:t>- Đọc kĩ tác phẩm, chú ý xác định nội dung và các yếu tố hình thức nổi bật. Chỉ ra giá trị của các yếu tố hình thức trong việc thể hiện nội dung, chủ đề của tác phẩm, nhất là các sáng tạo độc đáo của người viết.</a:t>
            </a:r>
          </a:p>
        </p:txBody>
      </p:sp>
      <p:sp>
        <p:nvSpPr>
          <p:cNvPr id="9" name="Rectangle 8"/>
          <p:cNvSpPr/>
          <p:nvPr/>
        </p:nvSpPr>
        <p:spPr>
          <a:xfrm>
            <a:off x="5486400" y="7926399"/>
            <a:ext cx="9144000" cy="1938992"/>
          </a:xfrm>
          <a:prstGeom prst="rect">
            <a:avLst/>
          </a:prstGeom>
        </p:spPr>
        <p:txBody>
          <a:bodyPr>
            <a:spAutoFit/>
          </a:bodyPr>
          <a:lstStyle/>
          <a:p>
            <a:pPr algn="just"/>
            <a:r>
              <a:rPr lang="vi-VN" sz="4000" dirty="0">
                <a:solidFill>
                  <a:srgbClr val="000000"/>
                </a:solidFill>
                <a:latin typeface="+mj-lt"/>
              </a:rPr>
              <a:t>- Liên hệ, so sánh với các bài thơ có cùng đề tài, chủ đề, thể loại để làm sáng tỏ thêm giá trị của bài thơ được phân tích.</a:t>
            </a:r>
          </a:p>
        </p:txBody>
      </p:sp>
      <p:sp>
        <p:nvSpPr>
          <p:cNvPr id="10" name="Rectangle 9"/>
          <p:cNvSpPr/>
          <p:nvPr/>
        </p:nvSpPr>
        <p:spPr>
          <a:xfrm>
            <a:off x="11430000" y="3783338"/>
            <a:ext cx="5029200" cy="3170099"/>
          </a:xfrm>
          <a:prstGeom prst="rect">
            <a:avLst/>
          </a:prstGeom>
        </p:spPr>
        <p:txBody>
          <a:bodyPr wrap="square">
            <a:spAutoFit/>
          </a:bodyPr>
          <a:lstStyle/>
          <a:p>
            <a:pPr algn="just"/>
            <a:r>
              <a:rPr lang="vi-VN" sz="4000" dirty="0">
                <a:solidFill>
                  <a:srgbClr val="000000"/>
                </a:solidFill>
                <a:latin typeface="+mj-lt"/>
              </a:rPr>
              <a:t>- Xác định các luận điểm trong bài viết, lựa chọn các bằng chứng từ bài thơ cho mỗi luận điểm.</a:t>
            </a:r>
          </a:p>
        </p:txBody>
      </p:sp>
      <p:sp>
        <p:nvSpPr>
          <p:cNvPr id="11" name="Rectangle 10"/>
          <p:cNvSpPr/>
          <p:nvPr/>
        </p:nvSpPr>
        <p:spPr>
          <a:xfrm>
            <a:off x="401507" y="3783338"/>
            <a:ext cx="5906260" cy="3785652"/>
          </a:xfrm>
          <a:prstGeom prst="rect">
            <a:avLst/>
          </a:prstGeom>
        </p:spPr>
        <p:txBody>
          <a:bodyPr wrap="square">
            <a:spAutoFit/>
          </a:bodyPr>
          <a:lstStyle/>
          <a:p>
            <a:pPr algn="just"/>
            <a:r>
              <a:rPr lang="vi-VN" sz="4000" dirty="0">
                <a:solidFill>
                  <a:srgbClr val="000000"/>
                </a:solidFill>
                <a:latin typeface="+mj-lt"/>
              </a:rPr>
              <a:t>- Suy nghĩ, nhận xét về những thành công và hạn chế (nếu có) của bài thơ, về giá trị, sự tác động của tác phẩm đối với người đọc cũng như bản thân em.</a:t>
            </a:r>
            <a:endParaRPr lang="vi-VN" sz="4000" b="0" i="0" dirty="0">
              <a:solidFill>
                <a:srgbClr val="000000"/>
              </a:solidFill>
              <a:effectLst/>
              <a:latin typeface="+mj-lt"/>
            </a:endParaRPr>
          </a:p>
        </p:txBody>
      </p:sp>
    </p:spTree>
    <p:extLst>
      <p:ext uri="{BB962C8B-B14F-4D97-AF65-F5344CB8AC3E}">
        <p14:creationId xmlns:p14="http://schemas.microsoft.com/office/powerpoint/2010/main" val="9927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114300"/>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3539430"/>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II.</a:t>
            </a:r>
          </a:p>
          <a:p>
            <a:pPr algn="ctr"/>
            <a:r>
              <a:rPr lang="en-US" sz="11500" dirty="0" err="1">
                <a:solidFill>
                  <a:srgbClr val="5D3E24"/>
                </a:solidFill>
                <a:latin typeface="#9Slide05 IcielSanelma" pitchFamily="2" charset="0"/>
              </a:rPr>
              <a:t>Thực</a:t>
            </a:r>
            <a:r>
              <a:rPr lang="en-US" sz="11500" dirty="0">
                <a:solidFill>
                  <a:srgbClr val="5D3E24"/>
                </a:solidFill>
                <a:latin typeface="#9Slide05 IcielSanelma" pitchFamily="2" charset="0"/>
              </a:rPr>
              <a:t> </a:t>
            </a:r>
            <a:r>
              <a:rPr lang="en-US" sz="11500" dirty="0" err="1">
                <a:solidFill>
                  <a:srgbClr val="5D3E24"/>
                </a:solidFill>
                <a:latin typeface="#9Slide05 IcielSanelma" pitchFamily="2" charset="0"/>
              </a:rPr>
              <a:t>hành</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2941361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9;p66">
            <a:extLst>
              <a:ext uri="{FF2B5EF4-FFF2-40B4-BE49-F238E27FC236}">
                <a16:creationId xmlns:a16="http://schemas.microsoft.com/office/drawing/2014/main" id="{799605BC-9B9F-A4A9-7578-402C6851B6DA}"/>
              </a:ext>
            </a:extLst>
          </p:cNvPr>
          <p:cNvSpPr txBox="1">
            <a:spLocks/>
          </p:cNvSpPr>
          <p:nvPr/>
        </p:nvSpPr>
        <p:spPr>
          <a:xfrm>
            <a:off x="6705600" y="70485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51F2016-64E4-F340-5633-F6F5A8007AB7}"/>
              </a:ext>
            </a:extLst>
          </p:cNvPr>
          <p:cNvSpPr/>
          <p:nvPr/>
        </p:nvSpPr>
        <p:spPr>
          <a:xfrm>
            <a:off x="2991600" y="7814495"/>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mj-lt"/>
              </a:rPr>
              <a:t> </a:t>
            </a:r>
            <a:r>
              <a:rPr lang="vi-VN" sz="4800" i="1" dirty="0">
                <a:solidFill>
                  <a:schemeClr val="tx1"/>
                </a:solidFill>
                <a:latin typeface="+mj-lt"/>
              </a:rPr>
              <a:t>Phân tích bài thơ “Vịnh khoa thi Hương” của Trần Tế Xương.</a:t>
            </a:r>
            <a:endParaRPr lang="vi-VN" sz="4800" dirty="0">
              <a:solidFill>
                <a:schemeClr val="tx1"/>
              </a:solidFill>
              <a:latin typeface="+mj-lt"/>
            </a:endParaRPr>
          </a:p>
        </p:txBody>
      </p:sp>
      <p:pic>
        <p:nvPicPr>
          <p:cNvPr id="4" name="Picture 2" descr="Bài thơ: Lễ xướng danh khoa Đinh Dậu (1897) (Trần Tế Xương - 陳濟昌)">
            <a:extLst>
              <a:ext uri="{FF2B5EF4-FFF2-40B4-BE49-F238E27FC236}">
                <a16:creationId xmlns:a16="http://schemas.microsoft.com/office/drawing/2014/main" id="{FA72AC4E-DF40-FC32-E6CC-A5B062D5B2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 t="24676" r="1250" b="22849"/>
          <a:stretch/>
        </p:blipFill>
        <p:spPr bwMode="auto">
          <a:xfrm>
            <a:off x="-23446" y="-20782"/>
            <a:ext cx="18311446"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258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4B3106-F421-1710-8D73-257423F58502}"/>
              </a:ext>
            </a:extLst>
          </p:cNvPr>
          <p:cNvGrpSpPr/>
          <p:nvPr/>
        </p:nvGrpSpPr>
        <p:grpSpPr>
          <a:xfrm>
            <a:off x="457200" y="367145"/>
            <a:ext cx="17221200" cy="9372600"/>
            <a:chOff x="0" y="0"/>
            <a:chExt cx="5490351" cy="2783840"/>
          </a:xfrm>
        </p:grpSpPr>
        <p:sp>
          <p:nvSpPr>
            <p:cNvPr id="4" name="Freeform 3">
              <a:extLst>
                <a:ext uri="{FF2B5EF4-FFF2-40B4-BE49-F238E27FC236}">
                  <a16:creationId xmlns:a16="http://schemas.microsoft.com/office/drawing/2014/main" id="{D1BBE759-4ED2-FD3A-5662-1AC7A639E6FA}"/>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28099"/>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33600" y="3009900"/>
            <a:ext cx="14859000" cy="5509200"/>
          </a:xfrm>
          <a:prstGeom prst="rect">
            <a:avLst/>
          </a:prstGeom>
        </p:spPr>
        <p:txBody>
          <a:bodyPr wrap="square">
            <a:spAutoFit/>
          </a:bodyPr>
          <a:lstStyle/>
          <a:p>
            <a:pPr algn="just"/>
            <a:r>
              <a:rPr lang="vi-VN" sz="4400" dirty="0">
                <a:solidFill>
                  <a:srgbClr val="000000"/>
                </a:solidFill>
                <a:latin typeface="+mj-lt"/>
              </a:rPr>
              <a:t>– Đọc kĩ đề bài, xác định yêu cầu cần thực hiện.</a:t>
            </a:r>
          </a:p>
          <a:p>
            <a:pPr algn="just"/>
            <a:r>
              <a:rPr lang="vi-VN" sz="4400" dirty="0">
                <a:solidFill>
                  <a:srgbClr val="000000"/>
                </a:solidFill>
                <a:latin typeface="+mj-lt"/>
              </a:rPr>
              <a:t>– Xem lại phần Kiến thức ngữ văn, đọc lại bài thơ Vịnh khoa thi Hương, chú ý đến đặc điểm của bài thơ thất ngôn bát cú Đường luật.</a:t>
            </a:r>
          </a:p>
          <a:p>
            <a:pPr algn="just"/>
            <a:r>
              <a:rPr lang="vi-VN" sz="4400" dirty="0">
                <a:solidFill>
                  <a:srgbClr val="000000"/>
                </a:solidFill>
                <a:latin typeface="+mj-lt"/>
              </a:rPr>
              <a:t>– Lựa chọn một vài hình thức nghệ thuật nổi bật nhất của tác phẩm để phân tích. Ví dụ: nghệ thuật trào phúng của bài Vịnh khoa thi Hương qua việc lựa chọn hình ảnh, ngôn từ và sử dụng phép đối.</a:t>
            </a:r>
            <a:endParaRPr lang="vi-VN" sz="4400" b="0" i="0" dirty="0">
              <a:solidFill>
                <a:srgbClr val="000000"/>
              </a:solidFill>
              <a:effectLst/>
              <a:latin typeface="+mj-lt"/>
            </a:endParaRPr>
          </a:p>
        </p:txBody>
      </p:sp>
    </p:spTree>
    <p:extLst>
      <p:ext uri="{BB962C8B-B14F-4D97-AF65-F5344CB8AC3E}">
        <p14:creationId xmlns:p14="http://schemas.microsoft.com/office/powerpoint/2010/main" val="33294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670FF14E-DA19-0F97-7424-482CBCDB59E0}"/>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9B51E1FD-A34A-6EF5-093C-C22E1EB12F4C}"/>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4D05E750-A584-2D42-9999-2224A0DAA4D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3F06F9A-C161-DD46-D816-86EE7B3975D4}"/>
              </a:ext>
            </a:extLst>
          </p:cNvPr>
          <p:cNvSpPr/>
          <p:nvPr/>
        </p:nvSpPr>
        <p:spPr>
          <a:xfrm>
            <a:off x="1319928" y="2703005"/>
            <a:ext cx="165354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Tìm ý cho bài viết bằng cách đặt và trả lời các câu hỏi:</a:t>
            </a:r>
          </a:p>
        </p:txBody>
      </p:sp>
      <p:sp>
        <p:nvSpPr>
          <p:cNvPr id="4" name="Rectangle 3">
            <a:extLst>
              <a:ext uri="{FF2B5EF4-FFF2-40B4-BE49-F238E27FC236}">
                <a16:creationId xmlns:a16="http://schemas.microsoft.com/office/drawing/2014/main" id="{131583FF-AF09-D047-5D6C-008D582D466A}"/>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9F1340F2-06BC-CF0E-8BAB-0AA5AD5D46AD}"/>
              </a:ext>
            </a:extLst>
          </p:cNvPr>
          <p:cNvSpPr/>
          <p:nvPr/>
        </p:nvSpPr>
        <p:spPr>
          <a:xfrm>
            <a:off x="14807657" y="247024"/>
            <a:ext cx="2814453" cy="2974323"/>
          </a:xfrm>
          <a:custGeom>
            <a:avLst/>
            <a:gdLst/>
            <a:ahLst/>
            <a:cxnLst/>
            <a:rect l="l" t="t" r="r" b="b"/>
            <a:pathLst>
              <a:path w="2814453" h="2974323">
                <a:moveTo>
                  <a:pt x="0" y="0"/>
                </a:moveTo>
                <a:lnTo>
                  <a:pt x="2814453" y="0"/>
                </a:lnTo>
                <a:lnTo>
                  <a:pt x="2814453" y="2974323"/>
                </a:lnTo>
                <a:lnTo>
                  <a:pt x="0" y="2974323"/>
                </a:lnTo>
                <a:lnTo>
                  <a:pt x="0" y="0"/>
                </a:lnTo>
                <a:close/>
              </a:path>
            </a:pathLst>
          </a:custGeom>
          <a:blipFill>
            <a:blip r:embed="rId3"/>
            <a:stretch>
              <a:fillRect/>
            </a:stretch>
          </a:blipFill>
        </p:spPr>
        <p:txBody>
          <a:bodyPr/>
          <a:lstStyle/>
          <a:p>
            <a:endParaRPr lang="en-US"/>
          </a:p>
        </p:txBody>
      </p:sp>
      <p:sp>
        <p:nvSpPr>
          <p:cNvPr id="7" name="Rectangle 6"/>
          <p:cNvSpPr/>
          <p:nvPr/>
        </p:nvSpPr>
        <p:spPr>
          <a:xfrm>
            <a:off x="1319928" y="3537190"/>
            <a:ext cx="15382600" cy="5632311"/>
          </a:xfrm>
          <a:prstGeom prst="rect">
            <a:avLst/>
          </a:prstGeom>
        </p:spPr>
        <p:txBody>
          <a:bodyPr wrap="square">
            <a:spAutoFit/>
          </a:bodyPr>
          <a:lstStyle/>
          <a:p>
            <a:pPr algn="just"/>
            <a:r>
              <a:rPr lang="vi-VN" sz="4000" dirty="0">
                <a:solidFill>
                  <a:srgbClr val="000000"/>
                </a:solidFill>
                <a:latin typeface="+mj-lt"/>
              </a:rPr>
              <a:t>+ Chủ đề của bài thơ là gì?</a:t>
            </a:r>
          </a:p>
          <a:p>
            <a:pPr algn="just"/>
            <a:r>
              <a:rPr lang="vi-VN" sz="4000" dirty="0">
                <a:solidFill>
                  <a:srgbClr val="000000"/>
                </a:solidFill>
                <a:latin typeface="+mj-lt"/>
              </a:rPr>
              <a:t>+ Nghệ thuật trào phúng của bài thơ có gì đặc sắc? Ví dụ:</a:t>
            </a:r>
          </a:p>
          <a:p>
            <a:pPr algn="just"/>
            <a:r>
              <a:rPr lang="vi-VN" sz="4000" dirty="0">
                <a:solidFill>
                  <a:srgbClr val="000000"/>
                </a:solidFill>
                <a:latin typeface="+mj-lt"/>
              </a:rPr>
              <a:t>• Trần Tế Xương đã chọn những hình ảnh nào của khoa thi Hương năm Đinh Dậu? Hình ảnh đó có gì đặc biệt?</a:t>
            </a:r>
          </a:p>
          <a:p>
            <a:pPr algn="just"/>
            <a:r>
              <a:rPr lang="vi-VN" sz="4000" dirty="0">
                <a:solidFill>
                  <a:srgbClr val="000000"/>
                </a:solidFill>
                <a:latin typeface="+mj-lt"/>
              </a:rPr>
              <a:t>• Việc lựa chọn từ ngữ để khắc hoạ các hình ảnh trên có gì độc đáo? Có thể thay bằng các từ ngữ khác được không?</a:t>
            </a:r>
          </a:p>
          <a:p>
            <a:pPr algn="just"/>
            <a:r>
              <a:rPr lang="vi-VN" sz="4000" dirty="0">
                <a:solidFill>
                  <a:srgbClr val="000000"/>
                </a:solidFill>
                <a:latin typeface="+mj-lt"/>
              </a:rPr>
              <a:t>• Tác giả đã vận dụng các phép đối như thế nào để nghệ thuật trào phúng được phát huy triệt để?</a:t>
            </a:r>
          </a:p>
          <a:p>
            <a:pPr algn="just"/>
            <a:r>
              <a:rPr lang="vi-VN" sz="4000" dirty="0">
                <a:solidFill>
                  <a:srgbClr val="000000"/>
                </a:solidFill>
                <a:latin typeface="+mj-lt"/>
              </a:rPr>
              <a:t>• Các hình thức nghệ thuật trên đã làm rõ chủ đề của bài thơ như thế nào?</a:t>
            </a:r>
            <a:endParaRPr lang="vi-VN" sz="4000" b="0" i="0" dirty="0">
              <a:solidFill>
                <a:srgbClr val="000000"/>
              </a:solidFill>
              <a:effectLst/>
              <a:latin typeface="+mj-lt"/>
            </a:endParaRPr>
          </a:p>
        </p:txBody>
      </p:sp>
    </p:spTree>
    <p:extLst>
      <p:ext uri="{BB962C8B-B14F-4D97-AF65-F5344CB8AC3E}">
        <p14:creationId xmlns:p14="http://schemas.microsoft.com/office/powerpoint/2010/main" val="32087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1945</Words>
  <Application>Microsoft Office PowerPoint</Application>
  <PresentationFormat>Tùy chỉnh</PresentationFormat>
  <Paragraphs>150</Paragraphs>
  <Slides>20</Slides>
  <Notes>20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20</vt:i4>
      </vt:variant>
    </vt:vector>
  </HeadingPairs>
  <TitlesOfParts>
    <vt:vector size="31" baseType="lpstr">
      <vt:lpstr>Arial</vt:lpstr>
      <vt:lpstr>#9Slide05 IcielSanelma</vt:lpstr>
      <vt:lpstr>Cambria</vt:lpstr>
      <vt:lpstr>#9Slide07 SVNAppleberry</vt:lpstr>
      <vt:lpstr>Times New Roman</vt:lpstr>
      <vt:lpstr>#9Slide04 Rokkitt Medium</vt:lpstr>
      <vt:lpstr>Calibri</vt:lpstr>
      <vt:lpstr>#9Slide05 SVNEgregio Script</vt:lpstr>
      <vt:lpstr>#9Slide07 SVNMomento</vt:lpstr>
      <vt:lpstr>#9Slide05 SVNCookie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Cream Scrapbook Reading Through Time Presentation</dc:title>
  <cp:lastModifiedBy>Lê Thùy Vân</cp:lastModifiedBy>
  <cp:revision>34</cp:revision>
  <dcterms:created xsi:type="dcterms:W3CDTF">2006-08-16T00:00:00Z</dcterms:created>
  <dcterms:modified xsi:type="dcterms:W3CDTF">2024-04-03T14:50:21Z</dcterms:modified>
  <dc:identifier>DAF2LsOXTyI</dc:identifier>
</cp:coreProperties>
</file>