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4" r:id="rId1"/>
  </p:sldMasterIdLst>
  <p:notesMasterIdLst>
    <p:notesMasterId r:id="rId16"/>
  </p:notesMasterIdLst>
  <p:sldIdLst>
    <p:sldId id="351" r:id="rId2"/>
    <p:sldId id="301" r:id="rId3"/>
    <p:sldId id="302" r:id="rId4"/>
    <p:sldId id="320" r:id="rId5"/>
    <p:sldId id="352" r:id="rId6"/>
    <p:sldId id="305" r:id="rId7"/>
    <p:sldId id="308" r:id="rId8"/>
    <p:sldId id="342" r:id="rId9"/>
    <p:sldId id="328" r:id="rId10"/>
    <p:sldId id="343" r:id="rId11"/>
    <p:sldId id="313" r:id="rId12"/>
    <p:sldId id="344" r:id="rId13"/>
    <p:sldId id="324" r:id="rId14"/>
    <p:sldId id="353" r:id="rId15"/>
  </p:sldIdLst>
  <p:sldSz cx="18288000" cy="10287000"/>
  <p:notesSz cx="6858000" cy="9144000"/>
  <p:embeddedFontLst>
    <p:embeddedFont>
      <p:font typeface="#9Slide07 SVNAppleberry" panose="02040603050506020204" charset="0"/>
      <p:regular r:id="rId17"/>
    </p:embeddedFont>
    <p:embeddedFont>
      <p:font typeface="#9Slide07 SVNGuerrilla" panose="00000500000000000000" charset="0"/>
      <p:regular r:id="rId18"/>
    </p:embeddedFont>
    <p:embeddedFont>
      <p:font typeface="Cambria" panose="02040503050406030204" pitchFamily="18" charset="0"/>
      <p:regular r:id="rId19"/>
      <p:bold r:id="rId20"/>
      <p:italic r:id="rId21"/>
      <p:boldItalic r:id="rId22"/>
    </p:embeddedFont>
    <p:embeddedFont>
      <p:font typeface="#9Slide07 SVNDessert Menu Scrip" panose="020B0604020202020204" charset="0"/>
      <p:regular r:id="rId23"/>
    </p:embeddedFont>
    <p:embeddedFont>
      <p:font typeface="Nunito Light" panose="020B0604020202020204" charset="0"/>
      <p:regular r:id="rId24"/>
      <p:italic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4" autoAdjust="0"/>
    <p:restoredTop sz="94622" autoAdjust="0"/>
  </p:normalViewPr>
  <p:slideViewPr>
    <p:cSldViewPr>
      <p:cViewPr varScale="1">
        <p:scale>
          <a:sx n="47" d="100"/>
          <a:sy n="47" d="100"/>
        </p:scale>
        <p:origin x="708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144829-A04B-44AF-A7CF-789B02E1ED34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D12892-12D7-4E7B-BE08-05AC82757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5145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D12892-12D7-4E7B-BE08-05AC827573C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6819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135779-379D-42AB-9462-FEDE85C6E9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98531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135779-379D-42AB-9462-FEDE85C6E9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92836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135779-379D-42AB-9462-FEDE85C6E9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78029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135779-379D-42AB-9462-FEDE85C6E9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88419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GV </a:t>
            </a:r>
            <a:r>
              <a:rPr lang="en-US" dirty="0" err="1"/>
              <a:t>tổ</a:t>
            </a:r>
            <a:r>
              <a:rPr lang="en-US" baseline="0" dirty="0"/>
              <a:t> </a:t>
            </a:r>
            <a:r>
              <a:rPr lang="en-US" baseline="0" dirty="0" err="1"/>
              <a:t>chức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, chia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 dirty="0"/>
              <a:t> 2 </a:t>
            </a:r>
            <a:r>
              <a:rPr lang="en-US" baseline="0" dirty="0" err="1"/>
              <a:t>đội</a:t>
            </a:r>
            <a:r>
              <a:rPr lang="en-US" baseline="0" dirty="0"/>
              <a:t>,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đội</a:t>
            </a:r>
            <a:r>
              <a:rPr lang="en-US" baseline="0" dirty="0"/>
              <a:t> </a:t>
            </a:r>
            <a:r>
              <a:rPr lang="en-US" baseline="0" dirty="0" err="1"/>
              <a:t>lần</a:t>
            </a:r>
            <a:r>
              <a:rPr lang="en-US" baseline="0" dirty="0"/>
              <a:t> </a:t>
            </a:r>
            <a:r>
              <a:rPr lang="en-US" baseline="0" dirty="0" err="1"/>
              <a:t>lượt</a:t>
            </a:r>
            <a:r>
              <a:rPr lang="en-US" baseline="0" dirty="0"/>
              <a:t> </a:t>
            </a:r>
            <a:r>
              <a:rPr lang="en-US" baseline="0" dirty="0" err="1"/>
              <a:t>lên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viết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endParaRPr lang="en-US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Thời</a:t>
            </a:r>
            <a:r>
              <a:rPr lang="en-US" baseline="0" dirty="0"/>
              <a:t> </a:t>
            </a:r>
            <a:r>
              <a:rPr lang="en-US" baseline="0" dirty="0" err="1"/>
              <a:t>gian</a:t>
            </a:r>
            <a:r>
              <a:rPr lang="en-US" baseline="0" dirty="0"/>
              <a:t>: 5 </a:t>
            </a:r>
            <a:r>
              <a:rPr lang="en-US" baseline="0" dirty="0" err="1"/>
              <a:t>phút</a:t>
            </a:r>
            <a:endParaRPr lang="en-US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Ví</a:t>
            </a:r>
            <a:r>
              <a:rPr lang="en-US" baseline="0" dirty="0"/>
              <a:t> </a:t>
            </a:r>
            <a:r>
              <a:rPr lang="en-US" baseline="0" dirty="0" err="1"/>
              <a:t>dụ</a:t>
            </a:r>
            <a:r>
              <a:rPr lang="en-US" baseline="0" dirty="0"/>
              <a:t>: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chăng</a:t>
            </a:r>
            <a:r>
              <a:rPr lang="en-US" baseline="0" dirty="0"/>
              <a:t>, </a:t>
            </a:r>
            <a:r>
              <a:rPr lang="en-US" baseline="0" dirty="0" err="1"/>
              <a:t>gia</a:t>
            </a:r>
            <a:r>
              <a:rPr lang="en-US" baseline="0" dirty="0"/>
              <a:t> </a:t>
            </a:r>
            <a:r>
              <a:rPr lang="en-US" baseline="0" dirty="0" err="1"/>
              <a:t>đình</a:t>
            </a:r>
            <a:r>
              <a:rPr lang="en-US" baseline="0" dirty="0"/>
              <a:t> </a:t>
            </a:r>
            <a:r>
              <a:rPr lang="en-US" baseline="0" dirty="0" err="1"/>
              <a:t>bé</a:t>
            </a:r>
            <a:r>
              <a:rPr lang="en-US" baseline="0" dirty="0"/>
              <a:t> Cam </a:t>
            </a:r>
            <a:r>
              <a:rPr lang="en-US" baseline="0" dirty="0" err="1"/>
              <a:t>thật</a:t>
            </a:r>
            <a:r>
              <a:rPr lang="en-US" baseline="0" dirty="0"/>
              <a:t> </a:t>
            </a:r>
            <a:r>
              <a:rPr lang="en-US" baseline="0" dirty="0" err="1"/>
              <a:t>hạnh</a:t>
            </a:r>
            <a:r>
              <a:rPr lang="en-US" baseline="0" dirty="0"/>
              <a:t> </a:t>
            </a:r>
            <a:r>
              <a:rPr lang="en-US" baseline="0" dirty="0" err="1"/>
              <a:t>phúc</a:t>
            </a:r>
            <a:r>
              <a:rPr lang="en-US" baseline="0" dirty="0"/>
              <a:t>?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12892-12D7-4E7B-BE08-05AC827573C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5833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135779-379D-42AB-9462-FEDE85C6E9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68233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135779-379D-42AB-9462-FEDE85C6E9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74768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135779-379D-42AB-9462-FEDE85C6E9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85178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D12892-12D7-4E7B-BE08-05AC827573C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2038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135779-379D-42AB-9462-FEDE85C6E9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46724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135779-379D-42AB-9462-FEDE85C6E9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16633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135779-379D-42AB-9462-FEDE85C6E9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18661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135779-379D-42AB-9462-FEDE85C6E9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12873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02966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85070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3233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1540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7417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7502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0116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27690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2147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844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353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3000"/>
            <a:lum/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81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3.svg"/><Relationship Id="rId18" Type="http://schemas.openxmlformats.org/officeDocument/2006/relationships/image" Target="../media/image10.png"/><Relationship Id="rId26" Type="http://schemas.openxmlformats.org/officeDocument/2006/relationships/image" Target="../media/image26.svg"/><Relationship Id="rId3" Type="http://schemas.openxmlformats.org/officeDocument/2006/relationships/image" Target="../media/image2.png"/><Relationship Id="rId21" Type="http://schemas.openxmlformats.org/officeDocument/2006/relationships/image" Target="../media/image12.png"/><Relationship Id="rId7" Type="http://schemas.openxmlformats.org/officeDocument/2006/relationships/image" Target="../media/image4.png"/><Relationship Id="rId12" Type="http://schemas.openxmlformats.org/officeDocument/2006/relationships/image" Target="../media/image7.png"/><Relationship Id="rId17" Type="http://schemas.openxmlformats.org/officeDocument/2006/relationships/image" Target="../media/image17.svg"/><Relationship Id="rId25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9.pn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11.svg"/><Relationship Id="rId24" Type="http://schemas.openxmlformats.org/officeDocument/2006/relationships/image" Target="../media/image24.svg"/><Relationship Id="rId5" Type="http://schemas.openxmlformats.org/officeDocument/2006/relationships/image" Target="../media/image3.png"/><Relationship Id="rId15" Type="http://schemas.openxmlformats.org/officeDocument/2006/relationships/image" Target="../media/image15.svg"/><Relationship Id="rId23" Type="http://schemas.openxmlformats.org/officeDocument/2006/relationships/image" Target="../media/image13.png"/><Relationship Id="rId10" Type="http://schemas.openxmlformats.org/officeDocument/2006/relationships/image" Target="../media/image6.png"/><Relationship Id="rId19" Type="http://schemas.openxmlformats.org/officeDocument/2006/relationships/image" Target="../media/image19.svg"/><Relationship Id="rId4" Type="http://schemas.openxmlformats.org/officeDocument/2006/relationships/image" Target="../media/image4.svg"/><Relationship Id="rId9" Type="http://schemas.openxmlformats.org/officeDocument/2006/relationships/image" Target="../media/image9.svg"/><Relationship Id="rId14" Type="http://schemas.openxmlformats.org/officeDocument/2006/relationships/image" Target="../media/image8.png"/><Relationship Id="rId22" Type="http://schemas.openxmlformats.org/officeDocument/2006/relationships/image" Target="../media/image22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5" Type="http://schemas.openxmlformats.org/officeDocument/2006/relationships/image" Target="../media/image22.png"/><Relationship Id="rId4" Type="http://schemas.openxmlformats.org/officeDocument/2006/relationships/image" Target="../media/image34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28.svg"/><Relationship Id="rId9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5" Type="http://schemas.openxmlformats.org/officeDocument/2006/relationships/image" Target="../media/image21.png"/><Relationship Id="rId4" Type="http://schemas.openxmlformats.org/officeDocument/2006/relationships/image" Target="../media/image34.svg"/><Relationship Id="rId9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5" Type="http://schemas.openxmlformats.org/officeDocument/2006/relationships/image" Target="../media/image25.png"/><Relationship Id="rId4" Type="http://schemas.openxmlformats.org/officeDocument/2006/relationships/image" Target="../media/image41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svg"/><Relationship Id="rId5" Type="http://schemas.openxmlformats.org/officeDocument/2006/relationships/image" Target="../media/image29.png"/><Relationship Id="rId4" Type="http://schemas.openxmlformats.org/officeDocument/2006/relationships/image" Target="../media/image49.svg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534A394C-E0CA-001F-01F6-BD9C4BA5798C}"/>
              </a:ext>
            </a:extLst>
          </p:cNvPr>
          <p:cNvGrpSpPr/>
          <p:nvPr/>
        </p:nvGrpSpPr>
        <p:grpSpPr>
          <a:xfrm>
            <a:off x="152400" y="162705"/>
            <a:ext cx="16468932" cy="6138840"/>
            <a:chOff x="0" y="0"/>
            <a:chExt cx="21958576" cy="8185119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BCA18985-FBDF-C111-65E9-6AA1FE77DA08}"/>
                </a:ext>
              </a:extLst>
            </p:cNvPr>
            <p:cNvSpPr/>
            <p:nvPr/>
          </p:nvSpPr>
          <p:spPr>
            <a:xfrm>
              <a:off x="0" y="363003"/>
              <a:ext cx="7853712" cy="7822117"/>
            </a:xfrm>
            <a:custGeom>
              <a:avLst/>
              <a:gdLst/>
              <a:ahLst/>
              <a:cxnLst/>
              <a:rect l="l" t="t" r="r" b="b"/>
              <a:pathLst>
                <a:path w="7853712" h="7822117">
                  <a:moveTo>
                    <a:pt x="0" y="0"/>
                  </a:moveTo>
                  <a:lnTo>
                    <a:pt x="7853712" y="0"/>
                  </a:lnTo>
                  <a:lnTo>
                    <a:pt x="7853712" y="7822116"/>
                  </a:lnTo>
                  <a:lnTo>
                    <a:pt x="0" y="7822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 r="-61291"/>
              </a:stretch>
            </a:blipFill>
          </p:spPr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CBA1E1B2-906A-0C8C-63AD-84C7304285F5}"/>
                </a:ext>
              </a:extLst>
            </p:cNvPr>
            <p:cNvSpPr/>
            <p:nvPr/>
          </p:nvSpPr>
          <p:spPr>
            <a:xfrm rot="-1024194">
              <a:off x="5183912" y="1187673"/>
              <a:ext cx="1182874" cy="1752406"/>
            </a:xfrm>
            <a:custGeom>
              <a:avLst/>
              <a:gdLst/>
              <a:ahLst/>
              <a:cxnLst/>
              <a:rect l="l" t="t" r="r" b="b"/>
              <a:pathLst>
                <a:path w="1182874" h="1752406">
                  <a:moveTo>
                    <a:pt x="0" y="0"/>
                  </a:moveTo>
                  <a:lnTo>
                    <a:pt x="1182874" y="0"/>
                  </a:lnTo>
                  <a:lnTo>
                    <a:pt x="1182874" y="1752407"/>
                  </a:lnTo>
                  <a:lnTo>
                    <a:pt x="0" y="17524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5361F20B-B126-8444-5B5C-D586E1729276}"/>
                </a:ext>
              </a:extLst>
            </p:cNvPr>
            <p:cNvSpPr/>
            <p:nvPr/>
          </p:nvSpPr>
          <p:spPr>
            <a:xfrm>
              <a:off x="6597931" y="1544838"/>
              <a:ext cx="1897485" cy="1850048"/>
            </a:xfrm>
            <a:custGeom>
              <a:avLst/>
              <a:gdLst/>
              <a:ahLst/>
              <a:cxnLst/>
              <a:rect l="l" t="t" r="r" b="b"/>
              <a:pathLst>
                <a:path w="1897485" h="1850048">
                  <a:moveTo>
                    <a:pt x="0" y="0"/>
                  </a:moveTo>
                  <a:lnTo>
                    <a:pt x="1897485" y="0"/>
                  </a:lnTo>
                  <a:lnTo>
                    <a:pt x="1897485" y="1850048"/>
                  </a:lnTo>
                  <a:lnTo>
                    <a:pt x="0" y="18500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61857982-854E-621A-FA1D-0B43A590D883}"/>
                </a:ext>
              </a:extLst>
            </p:cNvPr>
            <p:cNvSpPr/>
            <p:nvPr/>
          </p:nvSpPr>
          <p:spPr>
            <a:xfrm>
              <a:off x="7187830" y="945085"/>
              <a:ext cx="895915" cy="398065"/>
            </a:xfrm>
            <a:custGeom>
              <a:avLst/>
              <a:gdLst/>
              <a:ahLst/>
              <a:cxnLst/>
              <a:rect l="l" t="t" r="r" b="b"/>
              <a:pathLst>
                <a:path w="895915" h="398065">
                  <a:moveTo>
                    <a:pt x="0" y="0"/>
                  </a:moveTo>
                  <a:lnTo>
                    <a:pt x="895916" y="0"/>
                  </a:lnTo>
                  <a:lnTo>
                    <a:pt x="895916" y="398066"/>
                  </a:lnTo>
                  <a:lnTo>
                    <a:pt x="0" y="3980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 t="-138482"/>
              </a:stretch>
            </a:blipFill>
          </p:spPr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6D4C786A-8AA2-92F5-DC54-A99F6500927D}"/>
                </a:ext>
              </a:extLst>
            </p:cNvPr>
            <p:cNvSpPr/>
            <p:nvPr/>
          </p:nvSpPr>
          <p:spPr>
            <a:xfrm>
              <a:off x="7635788" y="0"/>
              <a:ext cx="463837" cy="636359"/>
            </a:xfrm>
            <a:custGeom>
              <a:avLst/>
              <a:gdLst/>
              <a:ahLst/>
              <a:cxnLst/>
              <a:rect l="l" t="t" r="r" b="b"/>
              <a:pathLst>
                <a:path w="463837" h="636359">
                  <a:moveTo>
                    <a:pt x="0" y="0"/>
                  </a:moveTo>
                  <a:lnTo>
                    <a:pt x="463836" y="0"/>
                  </a:lnTo>
                  <a:lnTo>
                    <a:pt x="463836" y="636359"/>
                  </a:lnTo>
                  <a:lnTo>
                    <a:pt x="0" y="6363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 t="-314800" r="-221532"/>
              </a:stretch>
            </a:blipFill>
          </p:spPr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1EB9745B-D6A8-E4C6-F01A-1611604394A4}"/>
                </a:ext>
              </a:extLst>
            </p:cNvPr>
            <p:cNvSpPr/>
            <p:nvPr/>
          </p:nvSpPr>
          <p:spPr>
            <a:xfrm>
              <a:off x="8808451" y="1544838"/>
              <a:ext cx="1767780" cy="1851960"/>
            </a:xfrm>
            <a:custGeom>
              <a:avLst/>
              <a:gdLst/>
              <a:ahLst/>
              <a:cxnLst/>
              <a:rect l="l" t="t" r="r" b="b"/>
              <a:pathLst>
                <a:path w="1767780" h="1851960">
                  <a:moveTo>
                    <a:pt x="0" y="0"/>
                  </a:moveTo>
                  <a:lnTo>
                    <a:pt x="1767780" y="0"/>
                  </a:lnTo>
                  <a:lnTo>
                    <a:pt x="1767780" y="1851961"/>
                  </a:lnTo>
                  <a:lnTo>
                    <a:pt x="0" y="18519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697114C1-AC4B-7A43-AFFA-B7FEFFB2912D}"/>
                </a:ext>
              </a:extLst>
            </p:cNvPr>
            <p:cNvSpPr/>
            <p:nvPr/>
          </p:nvSpPr>
          <p:spPr>
            <a:xfrm>
              <a:off x="11534740" y="1544838"/>
              <a:ext cx="1835640" cy="1771392"/>
            </a:xfrm>
            <a:custGeom>
              <a:avLst/>
              <a:gdLst/>
              <a:ahLst/>
              <a:cxnLst/>
              <a:rect l="l" t="t" r="r" b="b"/>
              <a:pathLst>
                <a:path w="1835640" h="1771392">
                  <a:moveTo>
                    <a:pt x="0" y="0"/>
                  </a:moveTo>
                  <a:lnTo>
                    <a:pt x="1835640" y="0"/>
                  </a:lnTo>
                  <a:lnTo>
                    <a:pt x="1835640" y="1771393"/>
                  </a:lnTo>
                  <a:lnTo>
                    <a:pt x="0" y="17713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1D379F8E-15BD-C8A7-B355-2F024DF1F565}"/>
                </a:ext>
              </a:extLst>
            </p:cNvPr>
            <p:cNvSpPr/>
            <p:nvPr/>
          </p:nvSpPr>
          <p:spPr>
            <a:xfrm>
              <a:off x="13370380" y="1103229"/>
              <a:ext cx="1386453" cy="2291658"/>
            </a:xfrm>
            <a:custGeom>
              <a:avLst/>
              <a:gdLst/>
              <a:ahLst/>
              <a:cxnLst/>
              <a:rect l="l" t="t" r="r" b="b"/>
              <a:pathLst>
                <a:path w="1386453" h="2291658">
                  <a:moveTo>
                    <a:pt x="0" y="0"/>
                  </a:moveTo>
                  <a:lnTo>
                    <a:pt x="1386453" y="0"/>
                  </a:lnTo>
                  <a:lnTo>
                    <a:pt x="1386453" y="2291657"/>
                  </a:lnTo>
                  <a:lnTo>
                    <a:pt x="0" y="2291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B38BA490-741B-D36B-F2F8-CEACD1D22E3A}"/>
                </a:ext>
              </a:extLst>
            </p:cNvPr>
            <p:cNvSpPr/>
            <p:nvPr/>
          </p:nvSpPr>
          <p:spPr>
            <a:xfrm>
              <a:off x="14292996" y="466870"/>
              <a:ext cx="463837" cy="636359"/>
            </a:xfrm>
            <a:custGeom>
              <a:avLst/>
              <a:gdLst/>
              <a:ahLst/>
              <a:cxnLst/>
              <a:rect l="l" t="t" r="r" b="b"/>
              <a:pathLst>
                <a:path w="463837" h="636359">
                  <a:moveTo>
                    <a:pt x="0" y="0"/>
                  </a:moveTo>
                  <a:lnTo>
                    <a:pt x="463837" y="0"/>
                  </a:lnTo>
                  <a:lnTo>
                    <a:pt x="463837" y="636359"/>
                  </a:lnTo>
                  <a:lnTo>
                    <a:pt x="0" y="6363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xmlns="" r:embed="rId19"/>
                  </a:ext>
                </a:extLst>
              </a:blip>
              <a:stretch>
                <a:fillRect t="-314800" r="-221532"/>
              </a:stretch>
            </a:blipFill>
          </p:spPr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572BF328-292E-E81C-3220-B33C10C00505}"/>
                </a:ext>
              </a:extLst>
            </p:cNvPr>
            <p:cNvSpPr/>
            <p:nvPr/>
          </p:nvSpPr>
          <p:spPr>
            <a:xfrm>
              <a:off x="15072440" y="1390952"/>
              <a:ext cx="1908432" cy="1925279"/>
            </a:xfrm>
            <a:custGeom>
              <a:avLst/>
              <a:gdLst/>
              <a:ahLst/>
              <a:cxnLst/>
              <a:rect l="l" t="t" r="r" b="b"/>
              <a:pathLst>
                <a:path w="1908432" h="1925279">
                  <a:moveTo>
                    <a:pt x="0" y="0"/>
                  </a:moveTo>
                  <a:lnTo>
                    <a:pt x="1908432" y="0"/>
                  </a:lnTo>
                  <a:lnTo>
                    <a:pt x="1908432" y="1925279"/>
                  </a:lnTo>
                  <a:lnTo>
                    <a:pt x="0" y="19252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D94FB6D6-DF57-158C-CEB5-3BB37C8030AF}"/>
                </a:ext>
              </a:extLst>
            </p:cNvPr>
            <p:cNvSpPr/>
            <p:nvPr/>
          </p:nvSpPr>
          <p:spPr>
            <a:xfrm>
              <a:off x="17705598" y="1175924"/>
              <a:ext cx="2001394" cy="2146267"/>
            </a:xfrm>
            <a:custGeom>
              <a:avLst/>
              <a:gdLst/>
              <a:ahLst/>
              <a:cxnLst/>
              <a:rect l="l" t="t" r="r" b="b"/>
              <a:pathLst>
                <a:path w="2001394" h="2146267">
                  <a:moveTo>
                    <a:pt x="0" y="0"/>
                  </a:moveTo>
                  <a:lnTo>
                    <a:pt x="2001394" y="0"/>
                  </a:lnTo>
                  <a:lnTo>
                    <a:pt x="2001394" y="2146267"/>
                  </a:lnTo>
                  <a:lnTo>
                    <a:pt x="0" y="2146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:asvg="http://schemas.microsoft.com/office/drawing/2016/SVG/main" xmlns="" r:embed="rId2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9A8657A9-C633-0414-3ACF-3A0529CF7BF5}"/>
                </a:ext>
              </a:extLst>
            </p:cNvPr>
            <p:cNvSpPr/>
            <p:nvPr/>
          </p:nvSpPr>
          <p:spPr>
            <a:xfrm>
              <a:off x="20022599" y="945085"/>
              <a:ext cx="1935978" cy="2589937"/>
            </a:xfrm>
            <a:custGeom>
              <a:avLst/>
              <a:gdLst/>
              <a:ahLst/>
              <a:cxnLst/>
              <a:rect l="l" t="t" r="r" b="b"/>
              <a:pathLst>
                <a:path w="1935978" h="2589937">
                  <a:moveTo>
                    <a:pt x="0" y="0"/>
                  </a:moveTo>
                  <a:lnTo>
                    <a:pt x="1935977" y="0"/>
                  </a:lnTo>
                  <a:lnTo>
                    <a:pt x="1935977" y="2589937"/>
                  </a:lnTo>
                  <a:lnTo>
                    <a:pt x="0" y="25899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>
                <a:extLst>
                  <a:ext uri="{96DAC541-7B7A-43D3-8B79-37D633B846F1}">
                    <asvg:svgBlip xmlns:asvg="http://schemas.microsoft.com/office/drawing/2016/SVG/main" xmlns="" r:embed="rId2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F0682610-3C07-F097-BD17-E89C8C244B4C}"/>
                </a:ext>
              </a:extLst>
            </p:cNvPr>
            <p:cNvSpPr/>
            <p:nvPr/>
          </p:nvSpPr>
          <p:spPr>
            <a:xfrm rot="-3620386">
              <a:off x="20662605" y="499452"/>
              <a:ext cx="370373" cy="508131"/>
            </a:xfrm>
            <a:custGeom>
              <a:avLst/>
              <a:gdLst/>
              <a:ahLst/>
              <a:cxnLst/>
              <a:rect l="l" t="t" r="r" b="b"/>
              <a:pathLst>
                <a:path w="370373" h="508131">
                  <a:moveTo>
                    <a:pt x="0" y="0"/>
                  </a:moveTo>
                  <a:lnTo>
                    <a:pt x="370373" y="0"/>
                  </a:lnTo>
                  <a:lnTo>
                    <a:pt x="370373" y="508132"/>
                  </a:lnTo>
                  <a:lnTo>
                    <a:pt x="0" y="5081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>
                <a:extLst>
                  <a:ext uri="{96DAC541-7B7A-43D3-8B79-37D633B846F1}">
                    <asvg:svgBlip xmlns:asvg="http://schemas.microsoft.com/office/drawing/2016/SVG/main" xmlns="" r:embed="rId26"/>
                  </a:ext>
                </a:extLst>
              </a:blip>
              <a:stretch>
                <a:fillRect t="-314800" r="-221532"/>
              </a:stretch>
            </a:blipFill>
          </p:spPr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6468AEC4-91BF-206E-699F-1B2CB6A45AB5}"/>
              </a:ext>
            </a:extLst>
          </p:cNvPr>
          <p:cNvSpPr/>
          <p:nvPr/>
        </p:nvSpPr>
        <p:spPr>
          <a:xfrm>
            <a:off x="5100848" y="4024845"/>
            <a:ext cx="12084927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Cho các từ sau, hãy sắp xếp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vào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ô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phù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hợp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lom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khom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ù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ù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vắt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vẻo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ha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hả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lênh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khênh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ào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ào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róc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rách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rũ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rượi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xộc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xệch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52878132-91A7-48B2-2C22-9EE91078DD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4277672"/>
              </p:ext>
            </p:extLst>
          </p:nvPr>
        </p:nvGraphicFramePr>
        <p:xfrm>
          <a:off x="716374" y="6874406"/>
          <a:ext cx="17038226" cy="291729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519113">
                  <a:extLst>
                    <a:ext uri="{9D8B030D-6E8A-4147-A177-3AD203B41FA5}">
                      <a16:colId xmlns:a16="http://schemas.microsoft.com/office/drawing/2014/main" val="1497535203"/>
                    </a:ext>
                  </a:extLst>
                </a:gridCol>
                <a:gridCol w="8519113">
                  <a:extLst>
                    <a:ext uri="{9D8B030D-6E8A-4147-A177-3AD203B41FA5}">
                      <a16:colId xmlns:a16="http://schemas.microsoft.com/office/drawing/2014/main" val="5901038"/>
                    </a:ext>
                  </a:extLst>
                </a:gridCol>
              </a:tblGrid>
              <a:tr h="986080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4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4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4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4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thanh</a:t>
                      </a:r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5537066"/>
                  </a:ext>
                </a:extLst>
              </a:tr>
              <a:tr h="1931214">
                <a:tc>
                  <a:txBody>
                    <a:bodyPr/>
                    <a:lstStyle/>
                    <a:p>
                      <a:pPr algn="ctr"/>
                      <a:endParaRPr lang="en-US" sz="4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6055321"/>
                  </a:ext>
                </a:extLst>
              </a:tr>
            </a:tbl>
          </a:graphicData>
        </a:graphic>
      </p:graphicFrame>
      <p:sp>
        <p:nvSpPr>
          <p:cNvPr id="18" name="Rectangle 17">
            <a:extLst>
              <a:ext uri="{FF2B5EF4-FFF2-40B4-BE49-F238E27FC236}">
                <a16:creationId xmlns:a16="http://schemas.microsoft.com/office/drawing/2014/main" id="{229C0EB2-4D2F-8C50-EAD2-01E324E3375C}"/>
              </a:ext>
            </a:extLst>
          </p:cNvPr>
          <p:cNvSpPr/>
          <p:nvPr/>
        </p:nvSpPr>
        <p:spPr>
          <a:xfrm>
            <a:off x="1371600" y="7917619"/>
            <a:ext cx="710182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Lom </a:t>
            </a: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khom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lênh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khênh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rũ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rượi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xộc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xệch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vắt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vẻo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B529A89-AE06-B4A1-C5D2-054AEF79CA2B}"/>
              </a:ext>
            </a:extLst>
          </p:cNvPr>
          <p:cNvSpPr/>
          <p:nvPr/>
        </p:nvSpPr>
        <p:spPr>
          <a:xfrm>
            <a:off x="9880686" y="7917619"/>
            <a:ext cx="710182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Ào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ào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, ha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hả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róc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rách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, ù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ù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4114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D00B623F-AD3C-F25F-8531-42DCFECF8911}"/>
              </a:ext>
            </a:extLst>
          </p:cNvPr>
          <p:cNvSpPr txBox="1">
            <a:spLocks/>
          </p:cNvSpPr>
          <p:nvPr/>
        </p:nvSpPr>
        <p:spPr>
          <a:xfrm>
            <a:off x="457200" y="11430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1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6496595"/>
              </p:ext>
            </p:extLst>
          </p:nvPr>
        </p:nvGraphicFramePr>
        <p:xfrm>
          <a:off x="685800" y="1257300"/>
          <a:ext cx="16764000" cy="8778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344229">
                  <a:extLst>
                    <a:ext uri="{9D8B030D-6E8A-4147-A177-3AD203B41FA5}">
                      <a16:colId xmlns:a16="http://schemas.microsoft.com/office/drawing/2014/main" val="13240841"/>
                    </a:ext>
                  </a:extLst>
                </a:gridCol>
                <a:gridCol w="4630057">
                  <a:extLst>
                    <a:ext uri="{9D8B030D-6E8A-4147-A177-3AD203B41FA5}">
                      <a16:colId xmlns:a16="http://schemas.microsoft.com/office/drawing/2014/main" val="3730693492"/>
                    </a:ext>
                  </a:extLst>
                </a:gridCol>
                <a:gridCol w="4789714">
                  <a:extLst>
                    <a:ext uri="{9D8B030D-6E8A-4147-A177-3AD203B41FA5}">
                      <a16:colId xmlns:a16="http://schemas.microsoft.com/office/drawing/2014/main" val="2971091547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Ví</a:t>
                      </a:r>
                      <a:r>
                        <a:rPr lang="en-US" sz="3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BPTT </a:t>
                      </a:r>
                      <a:r>
                        <a:rPr lang="en-US" sz="3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đảo</a:t>
                      </a:r>
                      <a:r>
                        <a:rPr lang="en-US" sz="3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3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2288575"/>
                  </a:ext>
                </a:extLst>
              </a:tr>
              <a:tr h="1658795">
                <a:tc>
                  <a:txBody>
                    <a:bodyPr/>
                    <a:lstStyle/>
                    <a:p>
                      <a:pPr algn="just"/>
                      <a:r>
                        <a:rPr lang="vi-VN" sz="36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c.</a:t>
                      </a:r>
                      <a:r>
                        <a:rPr lang="en-US" sz="3600" b="0" i="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3600" b="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Thuyền về nước lại, sầu trăm ngả; </a:t>
                      </a:r>
                    </a:p>
                    <a:p>
                      <a:pPr algn="just"/>
                      <a:r>
                        <a:rPr lang="vi-VN" sz="3600" b="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Củi một cành khô lạc mấy dòng.</a:t>
                      </a:r>
                    </a:p>
                    <a:p>
                      <a:pPr algn="just"/>
                      <a:r>
                        <a:rPr lang="vi-VN" sz="36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(Huy Cận)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phạm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vi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cụm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danh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danh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củi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vốn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trí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cành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cành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củi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chuyển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cụm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danh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củi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cành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Nhấn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mạnh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bởi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danh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đảo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trí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8109854"/>
                  </a:ext>
                </a:extLst>
              </a:tr>
              <a:tr h="1658795">
                <a:tc>
                  <a:txBody>
                    <a:bodyPr/>
                    <a:lstStyle/>
                    <a:p>
                      <a:pPr algn="just"/>
                      <a:r>
                        <a:rPr lang="vi-VN" sz="36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d.</a:t>
                      </a:r>
                      <a:r>
                        <a:rPr lang="en-US" sz="3600" b="0" i="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3600" b="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Đã tan tác những bóng thù hắc ám</a:t>
                      </a:r>
                    </a:p>
                    <a:p>
                      <a:pPr algn="just"/>
                      <a:r>
                        <a:rPr lang="vi-VN" sz="3600" b="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Đã sáng lại trời thu tháng Tám</a:t>
                      </a:r>
                    </a:p>
                    <a:p>
                      <a:pPr algn="just"/>
                      <a:r>
                        <a:rPr lang="vi-VN" sz="36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(Tố Hữu)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Chuyển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tan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vốn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trí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Nhấn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mạnh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trạng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bởi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bóng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thù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hắc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ám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trời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tháng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Tám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10650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42981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8">
            <a:extLst>
              <a:ext uri="{FF2B5EF4-FFF2-40B4-BE49-F238E27FC236}">
                <a16:creationId xmlns:a16="http://schemas.microsoft.com/office/drawing/2014/main" id="{ECDBEC03-2C75-B406-49FE-38D2EF4D9C89}"/>
              </a:ext>
            </a:extLst>
          </p:cNvPr>
          <p:cNvSpPr/>
          <p:nvPr/>
        </p:nvSpPr>
        <p:spPr>
          <a:xfrm>
            <a:off x="16348728" y="-1184433"/>
            <a:ext cx="2964144" cy="2918142"/>
          </a:xfrm>
          <a:custGeom>
            <a:avLst/>
            <a:gdLst/>
            <a:ahLst/>
            <a:cxnLst/>
            <a:rect l="l" t="t" r="r" b="b"/>
            <a:pathLst>
              <a:path w="5250144" h="4114800">
                <a:moveTo>
                  <a:pt x="0" y="0"/>
                </a:moveTo>
                <a:lnTo>
                  <a:pt x="5250143" y="0"/>
                </a:lnTo>
                <a:lnTo>
                  <a:pt x="52501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E3B6327-524C-DBE2-C920-440A868AC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5248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7755230"/>
              </p:ext>
            </p:extLst>
          </p:nvPr>
        </p:nvGraphicFramePr>
        <p:xfrm>
          <a:off x="571499" y="1485900"/>
          <a:ext cx="16954501" cy="8001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66885">
                  <a:extLst>
                    <a:ext uri="{9D8B030D-6E8A-4147-A177-3AD203B41FA5}">
                      <a16:colId xmlns:a16="http://schemas.microsoft.com/office/drawing/2014/main" val="13240841"/>
                    </a:ext>
                  </a:extLst>
                </a:gridCol>
                <a:gridCol w="5890296">
                  <a:extLst>
                    <a:ext uri="{9D8B030D-6E8A-4147-A177-3AD203B41FA5}">
                      <a16:colId xmlns:a16="http://schemas.microsoft.com/office/drawing/2014/main" val="3730693492"/>
                    </a:ext>
                  </a:extLst>
                </a:gridCol>
                <a:gridCol w="4497320">
                  <a:extLst>
                    <a:ext uri="{9D8B030D-6E8A-4147-A177-3AD203B41FA5}">
                      <a16:colId xmlns:a16="http://schemas.microsoft.com/office/drawing/2014/main" val="2971091547"/>
                    </a:ext>
                  </a:extLst>
                </a:gridCol>
              </a:tblGrid>
              <a:tr h="1722120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Ví</a:t>
                      </a:r>
                      <a:r>
                        <a:rPr lang="en-US" sz="40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</a:t>
                      </a:r>
                      <a:endParaRPr lang="en-US" sz="4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BPTT</a:t>
                      </a:r>
                      <a:r>
                        <a:rPr lang="en-US" sz="40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đảo</a:t>
                      </a:r>
                      <a:r>
                        <a:rPr lang="en-US" sz="40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endParaRPr lang="en-US" sz="4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40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40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40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liên</a:t>
                      </a:r>
                      <a:r>
                        <a:rPr lang="en-US" sz="40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40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endParaRPr lang="en-US" sz="4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2288575"/>
                  </a:ext>
                </a:extLst>
              </a:tr>
              <a:tr h="1722120">
                <a:tc>
                  <a:txBody>
                    <a:bodyPr/>
                    <a:lstStyle/>
                    <a:p>
                      <a:pPr algn="just"/>
                      <a:r>
                        <a:rPr lang="vi-VN" sz="4000" i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a. Chúng nó đã giở ra với chị biết bao là trò mua vui. Nào nhảy nô, nào hú tim, nào đánh rồng rắn. </a:t>
                      </a:r>
                      <a:r>
                        <a:rPr lang="vi-VN" sz="4000" b="1" i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Những cuộc vui ấy chị còn nhớ rành rành</a:t>
                      </a:r>
                      <a:r>
                        <a:rPr lang="vi-VN" sz="4000" i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(Ngô Tất Tố)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Cụm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vui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ấy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phụ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nhớ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đảo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trí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vốn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571500" indent="-571500" algn="just">
                        <a:buFont typeface="Wingdings" panose="05000000000000000000" pitchFamily="2" charset="2"/>
                        <a:buChar char="è"/>
                      </a:pP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Nhấn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mạnh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vào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sự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vật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(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được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biểu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thị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bởi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bộ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phận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được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đảo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vị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trí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).</a:t>
                      </a:r>
                    </a:p>
                    <a:p>
                      <a:pPr marL="571500" indent="-571500" algn="just">
                        <a:buFont typeface="Wingdings" panose="05000000000000000000" pitchFamily="2" charset="2"/>
                        <a:buChar char="è"/>
                      </a:pP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Tạo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liên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kết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câu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endParaRPr>
                    </a:p>
                    <a:p>
                      <a:pPr marL="571500" indent="-571500" algn="just">
                        <a:buFont typeface="Wingdings" panose="05000000000000000000" pitchFamily="2" charset="2"/>
                        <a:buChar char="è"/>
                      </a:pP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Gắn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kết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chặt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chẽ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hơn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về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nghĩa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với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những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câu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đứng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trước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.</a:t>
                      </a:r>
                      <a:endParaRPr lang="vi-VN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502145"/>
                  </a:ext>
                </a:extLst>
              </a:tr>
              <a:tr h="1722120">
                <a:tc>
                  <a:txBody>
                    <a:bodyPr/>
                    <a:lstStyle/>
                    <a:p>
                      <a:pPr algn="just"/>
                      <a:r>
                        <a:rPr lang="vi-VN" sz="4000" i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b. Phải cho hắn ăn ti gì mới được. Đang ốm thể thì chỉ ăn cháo hành [...]. </a:t>
                      </a:r>
                      <a:r>
                        <a:rPr lang="vi-VN" sz="4000" b="1" i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Hành thì nhà thị may lại còn.</a:t>
                      </a:r>
                      <a:r>
                        <a:rPr lang="vi-VN" sz="4000" i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(Nam Cao)</a:t>
                      </a:r>
                      <a:endParaRPr lang="vi-VN" sz="4000" b="0" i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phụ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còn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cũng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đảo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endParaRPr lang="vi-VN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44009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08427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8D9D665-ACD1-AAAA-74F7-E483532F6A3B}"/>
              </a:ext>
            </a:extLst>
          </p:cNvPr>
          <p:cNvGrpSpPr/>
          <p:nvPr/>
        </p:nvGrpSpPr>
        <p:grpSpPr>
          <a:xfrm rot="-50351">
            <a:off x="254652" y="798831"/>
            <a:ext cx="10558460" cy="9295534"/>
            <a:chOff x="0" y="0"/>
            <a:chExt cx="3021024" cy="2003451"/>
          </a:xfrm>
        </p:grpSpPr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E9B3D93C-A1B4-05F1-C445-4F78C59FA3FD}"/>
                </a:ext>
              </a:extLst>
            </p:cNvPr>
            <p:cNvSpPr/>
            <p:nvPr/>
          </p:nvSpPr>
          <p:spPr>
            <a:xfrm>
              <a:off x="0" y="0"/>
              <a:ext cx="3021025" cy="2003451"/>
            </a:xfrm>
            <a:custGeom>
              <a:avLst/>
              <a:gdLst/>
              <a:ahLst/>
              <a:cxnLst/>
              <a:rect l="l" t="t" r="r" b="b"/>
              <a:pathLst>
                <a:path w="3021025" h="2003451">
                  <a:moveTo>
                    <a:pt x="0" y="0"/>
                  </a:moveTo>
                  <a:lnTo>
                    <a:pt x="3021025" y="0"/>
                  </a:lnTo>
                  <a:lnTo>
                    <a:pt x="3021025" y="2003451"/>
                  </a:lnTo>
                  <a:lnTo>
                    <a:pt x="0" y="200345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31EBC17-25F6-C6AF-A9ED-4DA3CFF61664}"/>
                </a:ext>
              </a:extLst>
            </p:cNvPr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7E3B6327-524C-DBE2-C920-440A868AC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5248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2" name="Rectangle 1"/>
          <p:cNvSpPr/>
          <p:nvPr/>
        </p:nvSpPr>
        <p:spPr>
          <a:xfrm>
            <a:off x="685800" y="1790700"/>
            <a:ext cx="982980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400" i="1" dirty="0">
                <a:latin typeface="+mj-lt"/>
              </a:rPr>
              <a:t>a. Than ôi! Thời oanh liệt nay còn đâu?</a:t>
            </a:r>
          </a:p>
          <a:p>
            <a:pPr algn="r"/>
            <a:r>
              <a:rPr lang="vi-VN" sz="4400" i="1" dirty="0">
                <a:latin typeface="+mj-lt"/>
              </a:rPr>
              <a:t>(Thế Lữ)</a:t>
            </a:r>
          </a:p>
          <a:p>
            <a:r>
              <a:rPr lang="vi-VN" sz="4400" i="1" dirty="0">
                <a:latin typeface="+mj-lt"/>
              </a:rPr>
              <a:t>b. </a:t>
            </a:r>
          </a:p>
          <a:p>
            <a:r>
              <a:rPr lang="vi-VN" sz="4400" i="1" dirty="0">
                <a:latin typeface="+mj-lt"/>
              </a:rPr>
              <a:t>Vì sao hỡi miền Nam yêu dấu</a:t>
            </a:r>
          </a:p>
          <a:p>
            <a:r>
              <a:rPr lang="vi-VN" sz="4400" i="1" dirty="0">
                <a:latin typeface="+mj-lt"/>
              </a:rPr>
              <a:t>Người không hề tiếc máu hi sinh?</a:t>
            </a:r>
          </a:p>
          <a:p>
            <a:r>
              <a:rPr lang="vi-VN" sz="4400" i="1" dirty="0">
                <a:latin typeface="+mj-lt"/>
              </a:rPr>
              <a:t>Vì sao hỡi miền Nam chiến đấu</a:t>
            </a:r>
          </a:p>
          <a:p>
            <a:r>
              <a:rPr lang="vi-VN" sz="4400" i="1" dirty="0">
                <a:latin typeface="+mj-lt"/>
              </a:rPr>
              <a:t>Người hiên ngang không chịu cúi mình?</a:t>
            </a:r>
          </a:p>
          <a:p>
            <a:pPr algn="r"/>
            <a:r>
              <a:rPr lang="vi-VN" sz="4400" i="1" dirty="0">
                <a:latin typeface="+mj-lt"/>
              </a:rPr>
              <a:t>(Tố Hữu)</a:t>
            </a:r>
          </a:p>
          <a:p>
            <a:r>
              <a:rPr lang="vi-VN" sz="4400" i="1" dirty="0">
                <a:latin typeface="+mj-lt"/>
              </a:rPr>
              <a:t>c) Con gái tôi vẽ đấy ư? (Tạ Duy Anh)</a:t>
            </a:r>
            <a:endParaRPr lang="vi-VN" sz="4400" b="0" i="1" dirty="0">
              <a:effectLst/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308080" y="238991"/>
            <a:ext cx="6778918" cy="34778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than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nuối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khứ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oanh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10149840" y="1842979"/>
            <a:ext cx="762000" cy="449624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1"/>
          </a:p>
        </p:txBody>
      </p:sp>
      <p:sp>
        <p:nvSpPr>
          <p:cNvPr id="11" name="Rectangle 10"/>
          <p:cNvSpPr/>
          <p:nvPr/>
        </p:nvSpPr>
        <p:spPr>
          <a:xfrm>
            <a:off x="10025722" y="4229964"/>
            <a:ext cx="8061276" cy="212365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khâm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ý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8696960" y="5033346"/>
            <a:ext cx="762000" cy="449624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1"/>
          </a:p>
        </p:txBody>
      </p:sp>
      <p:sp>
        <p:nvSpPr>
          <p:cNvPr id="10" name="Right Arrow 9"/>
          <p:cNvSpPr/>
          <p:nvPr/>
        </p:nvSpPr>
        <p:spPr>
          <a:xfrm>
            <a:off x="9387840" y="7540084"/>
            <a:ext cx="762000" cy="449624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1"/>
          </a:p>
        </p:txBody>
      </p:sp>
      <p:sp>
        <p:nvSpPr>
          <p:cNvPr id="13" name="Rectangle 12"/>
          <p:cNvSpPr/>
          <p:nvPr/>
        </p:nvSpPr>
        <p:spPr>
          <a:xfrm>
            <a:off x="10515600" y="7163701"/>
            <a:ext cx="7571398" cy="212365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Multiply 2">
            <a:extLst>
              <a:ext uri="{FF2B5EF4-FFF2-40B4-BE49-F238E27FC236}">
                <a16:creationId xmlns:a16="http://schemas.microsoft.com/office/drawing/2014/main" id="{53525EF1-59F5-357F-938F-3C4E80DE0B4E}"/>
              </a:ext>
            </a:extLst>
          </p:cNvPr>
          <p:cNvSpPr/>
          <p:nvPr/>
        </p:nvSpPr>
        <p:spPr>
          <a:xfrm>
            <a:off x="1524000" y="1333500"/>
            <a:ext cx="1295400" cy="1676400"/>
          </a:xfrm>
          <a:prstGeom prst="mathMultiply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866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/>
      <p:bldP spid="9" grpId="0" animBg="1"/>
      <p:bldP spid="7" grpId="0" animBg="1"/>
      <p:bldP spid="11" grpId="0" animBg="1"/>
      <p:bldP spid="12" grpId="0" animBg="1"/>
      <p:bldP spid="10" grpId="0" animBg="1"/>
      <p:bldP spid="13" grpId="0" animBg="1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/>
          <p:cNvSpPr/>
          <p:nvPr/>
        </p:nvSpPr>
        <p:spPr>
          <a:xfrm rot="552218">
            <a:off x="-507302" y="-1028700"/>
            <a:ext cx="4784651" cy="4114800"/>
          </a:xfrm>
          <a:custGeom>
            <a:avLst/>
            <a:gdLst/>
            <a:ahLst/>
            <a:cxnLst/>
            <a:rect l="l" t="t" r="r" b="b"/>
            <a:pathLst>
              <a:path w="4784651" h="4114800">
                <a:moveTo>
                  <a:pt x="0" y="0"/>
                </a:moveTo>
                <a:lnTo>
                  <a:pt x="4784651" y="0"/>
                </a:lnTo>
                <a:lnTo>
                  <a:pt x="478465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441363" flipH="1">
            <a:off x="16254658" y="6937652"/>
            <a:ext cx="2174872" cy="2207991"/>
          </a:xfrm>
          <a:custGeom>
            <a:avLst/>
            <a:gdLst/>
            <a:ahLst/>
            <a:cxnLst/>
            <a:rect l="l" t="t" r="r" b="b"/>
            <a:pathLst>
              <a:path w="2174872" h="2207991">
                <a:moveTo>
                  <a:pt x="2174871" y="0"/>
                </a:moveTo>
                <a:lnTo>
                  <a:pt x="0" y="0"/>
                </a:lnTo>
                <a:lnTo>
                  <a:pt x="0" y="2207991"/>
                </a:lnTo>
                <a:lnTo>
                  <a:pt x="2174871" y="2207991"/>
                </a:lnTo>
                <a:lnTo>
                  <a:pt x="2174871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1993913"/>
              </p:ext>
            </p:extLst>
          </p:nvPr>
        </p:nvGraphicFramePr>
        <p:xfrm>
          <a:off x="457200" y="647700"/>
          <a:ext cx="17373599" cy="920496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8458200">
                  <a:extLst>
                    <a:ext uri="{9D8B030D-6E8A-4147-A177-3AD203B41FA5}">
                      <a16:colId xmlns:a16="http://schemas.microsoft.com/office/drawing/2014/main" val="4286336689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1607506459"/>
                    </a:ext>
                  </a:extLst>
                </a:gridCol>
                <a:gridCol w="7010399">
                  <a:extLst>
                    <a:ext uri="{9D8B030D-6E8A-4147-A177-3AD203B41FA5}">
                      <a16:colId xmlns:a16="http://schemas.microsoft.com/office/drawing/2014/main" val="396546017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vi-VN" sz="4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 Từ tượng hình, từ tượng thanh</a:t>
                      </a:r>
                    </a:p>
                  </a:txBody>
                  <a:tcPr marL="0" marR="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rowSpan="8">
                  <a:txBody>
                    <a:bodyPr/>
                    <a:lstStyle/>
                    <a:p>
                      <a:pPr algn="ctr"/>
                      <a:endParaRPr lang="vi-VN" sz="44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 </a:t>
                      </a:r>
                      <a:r>
                        <a:rPr lang="en-US" sz="4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Nghĩa</a:t>
                      </a:r>
                      <a:endParaRPr lang="en-US" sz="44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03205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vi-VN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 </a:t>
                      </a:r>
                      <a:r>
                        <a:rPr lang="vi-VN" sz="4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Ậm ọe quan trường miệng thét loa </a:t>
                      </a:r>
                      <a:r>
                        <a:rPr lang="vi-VN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(Trần Tế Xương)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vi-VN" sz="4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vi-VN" sz="4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(vóc dáng) bé nhỏ quá mức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51679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vi-VN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 </a:t>
                      </a:r>
                      <a:r>
                        <a:rPr lang="vi-VN" sz="4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Lom khom dưới núi, tiều vài chú </a:t>
                      </a:r>
                      <a:r>
                        <a:rPr lang="vi-VN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(Bà Huyện Thanh Quan)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vi-VN" sz="4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dài hoặc cao quá, mất cân đối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37725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vi-VN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c. </a:t>
                      </a:r>
                      <a:r>
                        <a:rPr lang="vi-VN" sz="4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Lác đác bên sông, chợ mấy nhà </a:t>
                      </a:r>
                      <a:r>
                        <a:rPr lang="vi-VN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(Bà Huyện Thanh Quan)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vi-VN" sz="4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vi-VN" sz="4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ở tư thế còng lưng xuống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90453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vi-VN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d. </a:t>
                      </a:r>
                      <a:r>
                        <a:rPr lang="vi-VN" sz="4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Đôi mắt lão ầng ậng nước… </a:t>
                      </a:r>
                      <a:r>
                        <a:rPr lang="vi-VN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(Nam Cao)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vi-VN" sz="4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vi-VN" sz="4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thưa và rải rác mỗi chỗ, mỗi lần một ít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32549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vi-VN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e. </a:t>
                      </a:r>
                      <a:r>
                        <a:rPr lang="vi-VN" sz="4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Hoài Văn lầm rầm khấn… </a:t>
                      </a:r>
                      <a:r>
                        <a:rPr lang="vi-VN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(Nguyễn Huy Tưởng)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vi-VN" sz="4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vi-VN" sz="4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(tiếng nói) nhỏ, thấp, đều đều, nghe không rõ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12518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vi-VN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g. </a:t>
                      </a:r>
                      <a:r>
                        <a:rPr lang="vi-VN" sz="4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Dế Choắt người… dài lêu nghêu… </a:t>
                      </a:r>
                      <a:r>
                        <a:rPr lang="vi-VN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(Tô Hoài)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vi-VN" sz="4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vi-VN" sz="4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 (nước mắt) nhiều, dâng đầy khóe mắt, như chực tuôn chảy ra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08458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vi-VN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h. </a:t>
                      </a:r>
                      <a:r>
                        <a:rPr lang="vi-VN" sz="4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Chú bé loắt choắt </a:t>
                      </a:r>
                      <a:r>
                        <a:rPr lang="vi-VN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(Tố Hữu)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vi-VN" sz="4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vi-VN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 (tiếng nói) bị cản trong cổ họng, nghe không rõ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8331799"/>
                  </a:ext>
                </a:extLst>
              </a:tr>
            </a:tbl>
          </a:graphicData>
        </a:graphic>
      </p:graphicFrame>
      <p:cxnSp>
        <p:nvCxnSpPr>
          <p:cNvPr id="5" name="Straight Arrow Connector 4"/>
          <p:cNvCxnSpPr/>
          <p:nvPr/>
        </p:nvCxnSpPr>
        <p:spPr>
          <a:xfrm>
            <a:off x="8915400" y="1790700"/>
            <a:ext cx="1905000" cy="748508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8915400" y="3086100"/>
            <a:ext cx="1905000" cy="13716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8915400" y="4305300"/>
            <a:ext cx="1905000" cy="122794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8915400" y="5533243"/>
            <a:ext cx="1905000" cy="250840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8915400" y="6591300"/>
            <a:ext cx="1905000" cy="21620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8915400" y="3180921"/>
            <a:ext cx="1905000" cy="486072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8915400" y="1790700"/>
            <a:ext cx="1905000" cy="748508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2225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F03EC92-EDE2-A8D7-1908-4E7267B555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2200" y="748145"/>
            <a:ext cx="6858000" cy="64389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3AAD8B3-2665-4047-BA1E-D83321908EBA}"/>
              </a:ext>
            </a:extLst>
          </p:cNvPr>
          <p:cNvGrpSpPr/>
          <p:nvPr/>
        </p:nvGrpSpPr>
        <p:grpSpPr>
          <a:xfrm>
            <a:off x="-228600" y="7890876"/>
            <a:ext cx="18363801" cy="2038985"/>
            <a:chOff x="0" y="0"/>
            <a:chExt cx="4836557" cy="537017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48C61A3A-2738-EF82-A8A5-E7D81AA8BA4A}"/>
                </a:ext>
              </a:extLst>
            </p:cNvPr>
            <p:cNvSpPr/>
            <p:nvPr/>
          </p:nvSpPr>
          <p:spPr>
            <a:xfrm>
              <a:off x="0" y="0"/>
              <a:ext cx="4836557" cy="537017"/>
            </a:xfrm>
            <a:custGeom>
              <a:avLst/>
              <a:gdLst/>
              <a:ahLst/>
              <a:cxnLst/>
              <a:rect l="l" t="t" r="r" b="b"/>
              <a:pathLst>
                <a:path w="4836557" h="537017">
                  <a:moveTo>
                    <a:pt x="0" y="0"/>
                  </a:moveTo>
                  <a:lnTo>
                    <a:pt x="4836557" y="0"/>
                  </a:lnTo>
                  <a:lnTo>
                    <a:pt x="4836557" y="537017"/>
                  </a:lnTo>
                  <a:lnTo>
                    <a:pt x="0" y="537017"/>
                  </a:lnTo>
                  <a:close/>
                </a:path>
              </a:pathLst>
            </a:custGeom>
            <a:solidFill>
              <a:srgbClr val="DDA37F"/>
            </a:solidFill>
          </p:spPr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EF240B6-3EC3-68A7-D9E3-F40F7FFE166D}"/>
                </a:ext>
              </a:extLst>
            </p:cNvPr>
            <p:cNvSpPr txBox="1"/>
            <p:nvPr/>
          </p:nvSpPr>
          <p:spPr>
            <a:xfrm>
              <a:off x="0" y="-38100"/>
              <a:ext cx="4836557" cy="5751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AC95FCE3-B333-DA30-3EA8-64FB678A82CB}"/>
              </a:ext>
            </a:extLst>
          </p:cNvPr>
          <p:cNvSpPr/>
          <p:nvPr/>
        </p:nvSpPr>
        <p:spPr>
          <a:xfrm>
            <a:off x="1066800" y="8248648"/>
            <a:ext cx="16459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Nhìn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đặt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kumimoji="0" lang="en-US" sz="4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33F669-0B66-2FD1-59FD-CFCE891380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8301" y="800100"/>
            <a:ext cx="6286699" cy="6438900"/>
          </a:xfrm>
          <a:prstGeom prst="rect">
            <a:avLst/>
          </a:prstGeom>
        </p:spPr>
      </p:pic>
      <p:sp>
        <p:nvSpPr>
          <p:cNvPr id="8" name="TextBox 15">
            <a:extLst>
              <a:ext uri="{FF2B5EF4-FFF2-40B4-BE49-F238E27FC236}">
                <a16:creationId xmlns:a16="http://schemas.microsoft.com/office/drawing/2014/main" id="{C28701DE-DB53-A672-DAF3-B8DD255AEC86}"/>
              </a:ext>
            </a:extLst>
          </p:cNvPr>
          <p:cNvSpPr txBox="1"/>
          <p:nvPr/>
        </p:nvSpPr>
        <p:spPr>
          <a:xfrm>
            <a:off x="-37942" y="1562100"/>
            <a:ext cx="3276243" cy="45781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8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522D1C"/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Alice Bold"/>
                <a:cs typeface="+mn-cs"/>
              </a:rPr>
              <a:t>AI NHANH HƠN</a:t>
            </a:r>
          </a:p>
        </p:txBody>
      </p:sp>
    </p:spTree>
    <p:extLst>
      <p:ext uri="{BB962C8B-B14F-4D97-AF65-F5344CB8AC3E}">
        <p14:creationId xmlns:p14="http://schemas.microsoft.com/office/powerpoint/2010/main" val="2647190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925E7D46-F778-A8E4-7665-CD82327A2047}"/>
              </a:ext>
            </a:extLst>
          </p:cNvPr>
          <p:cNvGrpSpPr/>
          <p:nvPr/>
        </p:nvGrpSpPr>
        <p:grpSpPr>
          <a:xfrm>
            <a:off x="1297518" y="384136"/>
            <a:ext cx="15692964" cy="9296400"/>
            <a:chOff x="5687203" y="1310346"/>
            <a:chExt cx="11803093" cy="8058656"/>
          </a:xfrm>
        </p:grpSpPr>
        <p:grpSp>
          <p:nvGrpSpPr>
            <p:cNvPr id="3" name="Group 3"/>
            <p:cNvGrpSpPr/>
            <p:nvPr/>
          </p:nvGrpSpPr>
          <p:grpSpPr>
            <a:xfrm rot="-60937">
              <a:off x="6019844" y="1762150"/>
              <a:ext cx="11470452" cy="7606852"/>
              <a:chOff x="0" y="0"/>
              <a:chExt cx="3021024" cy="2003451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3021025" cy="2003451"/>
              </a:xfrm>
              <a:custGeom>
                <a:avLst/>
                <a:gdLst/>
                <a:ahLst/>
                <a:cxnLst/>
                <a:rect l="l" t="t" r="r" b="b"/>
                <a:pathLst>
                  <a:path w="3021025" h="2003451">
                    <a:moveTo>
                      <a:pt x="0" y="0"/>
                    </a:moveTo>
                    <a:lnTo>
                      <a:pt x="3021025" y="0"/>
                    </a:lnTo>
                    <a:lnTo>
                      <a:pt x="3021025" y="2003451"/>
                    </a:lnTo>
                    <a:lnTo>
                      <a:pt x="0" y="2003451"/>
                    </a:lnTo>
                    <a:close/>
                  </a:path>
                </a:pathLst>
              </a:custGeom>
              <a:solidFill>
                <a:srgbClr val="DFD9D5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 rot="43997">
              <a:off x="5687203" y="1310346"/>
              <a:ext cx="11470452" cy="7606852"/>
              <a:chOff x="0" y="0"/>
              <a:chExt cx="3021024" cy="2003451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3021025" cy="2003451"/>
              </a:xfrm>
              <a:custGeom>
                <a:avLst/>
                <a:gdLst/>
                <a:ahLst/>
                <a:cxnLst/>
                <a:rect l="l" t="t" r="r" b="b"/>
                <a:pathLst>
                  <a:path w="3021025" h="2003451">
                    <a:moveTo>
                      <a:pt x="0" y="0"/>
                    </a:moveTo>
                    <a:lnTo>
                      <a:pt x="3021025" y="0"/>
                    </a:lnTo>
                    <a:lnTo>
                      <a:pt x="3021025" y="2003451"/>
                    </a:lnTo>
                    <a:lnTo>
                      <a:pt x="0" y="200345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12" name="Freeform 12"/>
          <p:cNvSpPr/>
          <p:nvPr/>
        </p:nvSpPr>
        <p:spPr>
          <a:xfrm>
            <a:off x="14794218" y="-157160"/>
            <a:ext cx="653171" cy="1593099"/>
          </a:xfrm>
          <a:custGeom>
            <a:avLst/>
            <a:gdLst/>
            <a:ahLst/>
            <a:cxnLst/>
            <a:rect l="l" t="t" r="r" b="b"/>
            <a:pathLst>
              <a:path w="653171" h="1593099">
                <a:moveTo>
                  <a:pt x="0" y="0"/>
                </a:moveTo>
                <a:lnTo>
                  <a:pt x="653170" y="0"/>
                </a:lnTo>
                <a:lnTo>
                  <a:pt x="653170" y="1593100"/>
                </a:lnTo>
                <a:lnTo>
                  <a:pt x="0" y="15931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id="{5A8433DC-9CDF-4D52-3AEA-707689CFDD43}"/>
              </a:ext>
            </a:extLst>
          </p:cNvPr>
          <p:cNvSpPr/>
          <p:nvPr/>
        </p:nvSpPr>
        <p:spPr>
          <a:xfrm rot="18751399">
            <a:off x="81489" y="770767"/>
            <a:ext cx="3661708" cy="2011627"/>
          </a:xfrm>
          <a:custGeom>
            <a:avLst/>
            <a:gdLst/>
            <a:ahLst/>
            <a:cxnLst/>
            <a:rect l="l" t="t" r="r" b="b"/>
            <a:pathLst>
              <a:path w="5337178" h="2948791">
                <a:moveTo>
                  <a:pt x="0" y="0"/>
                </a:moveTo>
                <a:lnTo>
                  <a:pt x="5337178" y="0"/>
                </a:lnTo>
                <a:lnTo>
                  <a:pt x="5337178" y="2948791"/>
                </a:lnTo>
                <a:lnTo>
                  <a:pt x="0" y="294879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8" name="Freeform 5">
            <a:extLst>
              <a:ext uri="{FF2B5EF4-FFF2-40B4-BE49-F238E27FC236}">
                <a16:creationId xmlns:a16="http://schemas.microsoft.com/office/drawing/2014/main" id="{137952D8-437B-ED5C-A8D3-E58B84F16870}"/>
              </a:ext>
            </a:extLst>
          </p:cNvPr>
          <p:cNvSpPr/>
          <p:nvPr/>
        </p:nvSpPr>
        <p:spPr>
          <a:xfrm>
            <a:off x="12954000" y="6579566"/>
            <a:ext cx="11352375" cy="5518404"/>
          </a:xfrm>
          <a:custGeom>
            <a:avLst/>
            <a:gdLst/>
            <a:ahLst/>
            <a:cxnLst/>
            <a:rect l="l" t="t" r="r" b="b"/>
            <a:pathLst>
              <a:path w="16230600" h="5518404">
                <a:moveTo>
                  <a:pt x="0" y="0"/>
                </a:moveTo>
                <a:lnTo>
                  <a:pt x="16230600" y="0"/>
                </a:lnTo>
                <a:lnTo>
                  <a:pt x="16230600" y="5518404"/>
                </a:lnTo>
                <a:lnTo>
                  <a:pt x="0" y="551840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9" name="Freeform 9">
            <a:extLst>
              <a:ext uri="{FF2B5EF4-FFF2-40B4-BE49-F238E27FC236}">
                <a16:creationId xmlns:a16="http://schemas.microsoft.com/office/drawing/2014/main" id="{54E3B42A-168C-1094-77E2-A075C473946B}"/>
              </a:ext>
            </a:extLst>
          </p:cNvPr>
          <p:cNvSpPr/>
          <p:nvPr/>
        </p:nvSpPr>
        <p:spPr>
          <a:xfrm>
            <a:off x="-290140" y="7396569"/>
            <a:ext cx="3485483" cy="3476770"/>
          </a:xfrm>
          <a:custGeom>
            <a:avLst/>
            <a:gdLst/>
            <a:ahLst/>
            <a:cxnLst/>
            <a:rect l="l" t="t" r="r" b="b"/>
            <a:pathLst>
              <a:path w="3485483" h="3476770">
                <a:moveTo>
                  <a:pt x="0" y="0"/>
                </a:moveTo>
                <a:lnTo>
                  <a:pt x="3485483" y="0"/>
                </a:lnTo>
                <a:lnTo>
                  <a:pt x="3485483" y="3476769"/>
                </a:lnTo>
                <a:lnTo>
                  <a:pt x="0" y="347676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3B7B75-5CF5-1AFB-BB16-7DAB5D3C7D7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46238" b="19351"/>
          <a:stretch/>
        </p:blipFill>
        <p:spPr>
          <a:xfrm>
            <a:off x="1452601" y="4111868"/>
            <a:ext cx="15494847" cy="2556956"/>
          </a:xfrm>
          <a:prstGeom prst="rect">
            <a:avLst/>
          </a:prstGeom>
        </p:spPr>
      </p:pic>
      <p:sp>
        <p:nvSpPr>
          <p:cNvPr id="6" name="TextBox 14">
            <a:extLst>
              <a:ext uri="{FF2B5EF4-FFF2-40B4-BE49-F238E27FC236}">
                <a16:creationId xmlns:a16="http://schemas.microsoft.com/office/drawing/2014/main" id="{0CD3A377-B7B1-A188-5E10-37987F06C31C}"/>
              </a:ext>
            </a:extLst>
          </p:cNvPr>
          <p:cNvSpPr txBox="1"/>
          <p:nvPr/>
        </p:nvSpPr>
        <p:spPr>
          <a:xfrm>
            <a:off x="5979797" y="1922235"/>
            <a:ext cx="5895064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defRPr/>
            </a:pPr>
            <a:r>
              <a:rPr lang="en-US" sz="6000" b="1" dirty="0" err="1">
                <a:latin typeface="#9Slide07 SVNGuerrilla" panose="00000500000000000000" pitchFamily="2" charset="0"/>
                <a:cs typeface="Times New Roman" panose="02020603050405020304" pitchFamily="18" charset="0"/>
              </a:rPr>
              <a:t>Bài</a:t>
            </a:r>
            <a:r>
              <a:rPr lang="en-US" sz="6000" b="1" dirty="0">
                <a:latin typeface="#9Slide07 SVNGuerrilla" panose="00000500000000000000" pitchFamily="2" charset="0"/>
                <a:cs typeface="Times New Roman" panose="02020603050405020304" pitchFamily="18" charset="0"/>
              </a:rPr>
              <a:t> 7: </a:t>
            </a:r>
          </a:p>
          <a:p>
            <a:pPr algn="ctr" defTabSz="609630">
              <a:defRPr/>
            </a:pPr>
            <a:r>
              <a:rPr lang="en-US" sz="6000" b="1" dirty="0" err="1">
                <a:latin typeface="#9Slide07 SVNGuerrilla" panose="00000500000000000000" pitchFamily="2" charset="0"/>
                <a:cs typeface="Times New Roman" panose="02020603050405020304" pitchFamily="18" charset="0"/>
              </a:rPr>
              <a:t>Thơ</a:t>
            </a:r>
            <a:r>
              <a:rPr lang="en-US" sz="6000" b="1" dirty="0">
                <a:latin typeface="#9Slide07 SVNGuerrilla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#9Slide07 SVNGuerrilla" panose="00000500000000000000" pitchFamily="2" charset="0"/>
                <a:cs typeface="Times New Roman" panose="02020603050405020304" pitchFamily="18" charset="0"/>
              </a:rPr>
              <a:t>Đường</a:t>
            </a:r>
            <a:r>
              <a:rPr lang="en-US" sz="6000" b="1" dirty="0">
                <a:latin typeface="#9Slide07 SVNGuerrilla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#9Slide07 SVNGuerrilla" panose="00000500000000000000" pitchFamily="2" charset="0"/>
                <a:cs typeface="Times New Roman" panose="02020603050405020304" pitchFamily="18" charset="0"/>
              </a:rPr>
              <a:t>luật</a:t>
            </a:r>
            <a:endParaRPr lang="en-US" sz="8000" b="1" dirty="0">
              <a:latin typeface="#9Slide07 SVNGuerrilla" panose="000005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20043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 rot="-69648">
            <a:off x="5676282" y="2585841"/>
            <a:ext cx="11823403" cy="4948028"/>
            <a:chOff x="0" y="0"/>
            <a:chExt cx="3021024" cy="126428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21025" cy="1264282"/>
            </a:xfrm>
            <a:custGeom>
              <a:avLst/>
              <a:gdLst/>
              <a:ahLst/>
              <a:cxnLst/>
              <a:rect l="l" t="t" r="r" b="b"/>
              <a:pathLst>
                <a:path w="3021025" h="1264282">
                  <a:moveTo>
                    <a:pt x="0" y="0"/>
                  </a:moveTo>
                  <a:lnTo>
                    <a:pt x="3021025" y="0"/>
                  </a:lnTo>
                  <a:lnTo>
                    <a:pt x="3021025" y="1264282"/>
                  </a:lnTo>
                  <a:lnTo>
                    <a:pt x="0" y="1264282"/>
                  </a:lnTo>
                  <a:close/>
                </a:path>
              </a:pathLst>
            </a:custGeom>
            <a:solidFill>
              <a:srgbClr val="DFD9D5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 rot="35286">
            <a:off x="5378035" y="2210980"/>
            <a:ext cx="11823403" cy="4852136"/>
            <a:chOff x="0" y="0"/>
            <a:chExt cx="3021024" cy="123978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021025" cy="1239780"/>
            </a:xfrm>
            <a:custGeom>
              <a:avLst/>
              <a:gdLst/>
              <a:ahLst/>
              <a:cxnLst/>
              <a:rect l="l" t="t" r="r" b="b"/>
              <a:pathLst>
                <a:path w="3021025" h="1239780">
                  <a:moveTo>
                    <a:pt x="0" y="0"/>
                  </a:moveTo>
                  <a:lnTo>
                    <a:pt x="3021025" y="0"/>
                  </a:lnTo>
                  <a:lnTo>
                    <a:pt x="3021025" y="1239780"/>
                  </a:lnTo>
                  <a:lnTo>
                    <a:pt x="0" y="12397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552218">
            <a:off x="-507302" y="-1028700"/>
            <a:ext cx="4784651" cy="4114800"/>
          </a:xfrm>
          <a:custGeom>
            <a:avLst/>
            <a:gdLst/>
            <a:ahLst/>
            <a:cxnLst/>
            <a:rect l="l" t="t" r="r" b="b"/>
            <a:pathLst>
              <a:path w="4784651" h="4114800">
                <a:moveTo>
                  <a:pt x="0" y="0"/>
                </a:moveTo>
                <a:lnTo>
                  <a:pt x="4784651" y="0"/>
                </a:lnTo>
                <a:lnTo>
                  <a:pt x="478465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1028700" y="2177713"/>
            <a:ext cx="5777496" cy="8318385"/>
          </a:xfrm>
          <a:custGeom>
            <a:avLst/>
            <a:gdLst/>
            <a:ahLst/>
            <a:cxnLst/>
            <a:rect l="l" t="t" r="r" b="b"/>
            <a:pathLst>
              <a:path w="5777496" h="8318385">
                <a:moveTo>
                  <a:pt x="5777496" y="0"/>
                </a:moveTo>
                <a:lnTo>
                  <a:pt x="0" y="0"/>
                </a:lnTo>
                <a:lnTo>
                  <a:pt x="0" y="8318384"/>
                </a:lnTo>
                <a:lnTo>
                  <a:pt x="5777496" y="8318384"/>
                </a:lnTo>
                <a:lnTo>
                  <a:pt x="5777496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441363" flipH="1">
            <a:off x="16254658" y="6937652"/>
            <a:ext cx="2174872" cy="2207991"/>
          </a:xfrm>
          <a:custGeom>
            <a:avLst/>
            <a:gdLst/>
            <a:ahLst/>
            <a:cxnLst/>
            <a:rect l="l" t="t" r="r" b="b"/>
            <a:pathLst>
              <a:path w="2174872" h="2207991">
                <a:moveTo>
                  <a:pt x="2174871" y="0"/>
                </a:moveTo>
                <a:lnTo>
                  <a:pt x="0" y="0"/>
                </a:lnTo>
                <a:lnTo>
                  <a:pt x="0" y="2207991"/>
                </a:lnTo>
                <a:lnTo>
                  <a:pt x="2174871" y="2207991"/>
                </a:lnTo>
                <a:lnTo>
                  <a:pt x="2174871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4E5A9FA-1752-B8A7-1CED-CD1978003C9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58996" y="2994265"/>
            <a:ext cx="13113633" cy="37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9569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>
            <a:extLst>
              <a:ext uri="{FF2B5EF4-FFF2-40B4-BE49-F238E27FC236}">
                <a16:creationId xmlns:a16="http://schemas.microsoft.com/office/drawing/2014/main" id="{178A5531-D86B-DEBA-B9EA-8F967FD060B4}"/>
              </a:ext>
            </a:extLst>
          </p:cNvPr>
          <p:cNvGrpSpPr/>
          <p:nvPr/>
        </p:nvGrpSpPr>
        <p:grpSpPr>
          <a:xfrm rot="-50351">
            <a:off x="1115306" y="1298591"/>
            <a:ext cx="16101936" cy="7886108"/>
            <a:chOff x="0" y="0"/>
            <a:chExt cx="3021024" cy="2003451"/>
          </a:xfrm>
        </p:grpSpPr>
        <p:sp>
          <p:nvSpPr>
            <p:cNvPr id="3" name="Freeform 7">
              <a:extLst>
                <a:ext uri="{FF2B5EF4-FFF2-40B4-BE49-F238E27FC236}">
                  <a16:creationId xmlns:a16="http://schemas.microsoft.com/office/drawing/2014/main" id="{D0447D19-7A9A-A015-1EC2-3F1EB5FA7906}"/>
                </a:ext>
              </a:extLst>
            </p:cNvPr>
            <p:cNvSpPr/>
            <p:nvPr/>
          </p:nvSpPr>
          <p:spPr>
            <a:xfrm>
              <a:off x="0" y="0"/>
              <a:ext cx="3021025" cy="2003451"/>
            </a:xfrm>
            <a:custGeom>
              <a:avLst/>
              <a:gdLst/>
              <a:ahLst/>
              <a:cxnLst/>
              <a:rect l="l" t="t" r="r" b="b"/>
              <a:pathLst>
                <a:path w="3021025" h="2003451">
                  <a:moveTo>
                    <a:pt x="0" y="0"/>
                  </a:moveTo>
                  <a:lnTo>
                    <a:pt x="3021025" y="0"/>
                  </a:lnTo>
                  <a:lnTo>
                    <a:pt x="3021025" y="2003451"/>
                  </a:lnTo>
                  <a:lnTo>
                    <a:pt x="0" y="200345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8">
              <a:extLst>
                <a:ext uri="{FF2B5EF4-FFF2-40B4-BE49-F238E27FC236}">
                  <a16:creationId xmlns:a16="http://schemas.microsoft.com/office/drawing/2014/main" id="{6C989CFF-8C58-F772-0CF5-19133A94BC26}"/>
                </a:ext>
              </a:extLst>
            </p:cNvPr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6">
            <a:extLst>
              <a:ext uri="{FF2B5EF4-FFF2-40B4-BE49-F238E27FC236}">
                <a16:creationId xmlns:a16="http://schemas.microsoft.com/office/drawing/2014/main" id="{82F075DE-FD75-B803-A21B-41AE64CA4553}"/>
              </a:ext>
            </a:extLst>
          </p:cNvPr>
          <p:cNvSpPr/>
          <p:nvPr/>
        </p:nvSpPr>
        <p:spPr>
          <a:xfrm>
            <a:off x="14477382" y="6330925"/>
            <a:ext cx="5335235" cy="4114800"/>
          </a:xfrm>
          <a:custGeom>
            <a:avLst/>
            <a:gdLst/>
            <a:ahLst/>
            <a:cxnLst/>
            <a:rect l="l" t="t" r="r" b="b"/>
            <a:pathLst>
              <a:path w="5335235" h="4114800">
                <a:moveTo>
                  <a:pt x="0" y="0"/>
                </a:moveTo>
                <a:lnTo>
                  <a:pt x="5335235" y="0"/>
                </a:lnTo>
                <a:lnTo>
                  <a:pt x="53352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Rectangle 5"/>
          <p:cNvSpPr/>
          <p:nvPr/>
        </p:nvSpPr>
        <p:spPr>
          <a:xfrm>
            <a:off x="5189207" y="1866900"/>
            <a:ext cx="1208492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Biện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pháp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từ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Đảo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ngữ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38688" y="2634651"/>
            <a:ext cx="1430631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Khái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niệm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: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Đảo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ngữ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là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BPTT,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theo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đó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một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bộ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phận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được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chuyển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từ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vị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trí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thông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thường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(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vốn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) sang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một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vị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trí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khác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25AFFE5E-F1D4-99A0-AFDF-EADD0095367B}"/>
              </a:ext>
            </a:extLst>
          </p:cNvPr>
          <p:cNvSpPr/>
          <p:nvPr/>
        </p:nvSpPr>
        <p:spPr>
          <a:xfrm>
            <a:off x="304800" y="3390900"/>
            <a:ext cx="3374136" cy="4114800"/>
          </a:xfrm>
          <a:custGeom>
            <a:avLst/>
            <a:gdLst/>
            <a:ahLst/>
            <a:cxnLst/>
            <a:rect l="l" t="t" r="r" b="b"/>
            <a:pathLst>
              <a:path w="3374136" h="4114800">
                <a:moveTo>
                  <a:pt x="0" y="0"/>
                </a:moveTo>
                <a:lnTo>
                  <a:pt x="3374136" y="0"/>
                </a:lnTo>
                <a:lnTo>
                  <a:pt x="33741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ACBC94A-A14B-A53B-9D0B-1BDBEC596ECB}"/>
              </a:ext>
            </a:extLst>
          </p:cNvPr>
          <p:cNvSpPr/>
          <p:nvPr/>
        </p:nvSpPr>
        <p:spPr>
          <a:xfrm>
            <a:off x="2856007" y="7015638"/>
            <a:ext cx="10707593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noProof="0" dirty="0">
                <a:solidFill>
                  <a:srgbClr val="FFC000"/>
                </a:solidFill>
                <a:latin typeface="Times New Roman" panose="02020603050405020304" pitchFamily="18" charset="0"/>
              </a:rPr>
              <a:t>- </a:t>
            </a:r>
            <a:r>
              <a:rPr lang="en-US" sz="4400" b="1" noProof="0" dirty="0" err="1">
                <a:solidFill>
                  <a:srgbClr val="FFC000"/>
                </a:solidFill>
                <a:latin typeface="Times New Roman" panose="02020603050405020304" pitchFamily="18" charset="0"/>
              </a:rPr>
              <a:t>Đặc</a:t>
            </a:r>
            <a:r>
              <a:rPr lang="en-US" sz="4400" b="1" noProof="0" dirty="0">
                <a:solidFill>
                  <a:srgbClr val="FFC00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noProof="0" dirty="0" err="1">
                <a:solidFill>
                  <a:srgbClr val="FFC000"/>
                </a:solidFill>
                <a:latin typeface="Times New Roman" panose="02020603050405020304" pitchFamily="18" charset="0"/>
              </a:rPr>
              <a:t>điểm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+</a:t>
            </a:r>
            <a:r>
              <a:rPr kumimoji="0" lang="en-US" sz="4400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i="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Đảo</a:t>
            </a:r>
            <a:r>
              <a:rPr kumimoji="0" lang="en-US" sz="4400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i="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ngữ</a:t>
            </a:r>
            <a:r>
              <a:rPr kumimoji="0" lang="en-US" sz="4400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i="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</a:t>
            </a:r>
            <a:r>
              <a:rPr kumimoji="0" lang="en-US" sz="4400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i="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thành</a:t>
            </a:r>
            <a:r>
              <a:rPr kumimoji="0" lang="en-US" sz="4400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i="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phần</a:t>
            </a:r>
            <a:r>
              <a:rPr kumimoji="0" lang="en-US" sz="4400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i="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có</a:t>
            </a:r>
            <a:r>
              <a:rPr kumimoji="0" lang="en-US" sz="4400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i="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trong</a:t>
            </a:r>
            <a:r>
              <a:rPr kumimoji="0" lang="en-US" sz="4400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i="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</a:t>
            </a:r>
            <a:endParaRPr kumimoji="0" lang="en-US" sz="4400" i="0" u="none" strike="noStrike" kern="1200" cap="none" spc="0" normalizeH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aseline="0" noProof="0" dirty="0">
                <a:solidFill>
                  <a:prstClr val="black"/>
                </a:solidFill>
                <a:latin typeface="Times New Roman" panose="02020603050405020304" pitchFamily="18" charset="0"/>
              </a:rPr>
              <a:t>+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Đảo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ngữ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các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thành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tố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cụm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từ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A49FE56-55D6-66B8-F696-F84ADC91989C}"/>
              </a:ext>
            </a:extLst>
          </p:cNvPr>
          <p:cNvSpPr/>
          <p:nvPr/>
        </p:nvSpPr>
        <p:spPr>
          <a:xfrm>
            <a:off x="3810001" y="4591987"/>
            <a:ext cx="128016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chemeClr val="tx2"/>
                </a:solidFill>
                <a:latin typeface="Times New Roman" panose="02020603050405020304" pitchFamily="18" charset="0"/>
              </a:rPr>
              <a:t>- </a:t>
            </a:r>
            <a:r>
              <a:rPr lang="en-US" sz="44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Tác</a:t>
            </a:r>
            <a:r>
              <a:rPr lang="en-US" sz="44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dụng</a:t>
            </a:r>
            <a:r>
              <a:rPr lang="en-US" sz="4400" dirty="0">
                <a:solidFill>
                  <a:schemeClr val="tx2"/>
                </a:solidFill>
                <a:latin typeface="Times New Roman" panose="02020603050405020304" pitchFamily="18" charset="0"/>
              </a:rPr>
              <a:t>: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nhằm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nhấn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mạnh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vào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sự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vật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sự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việc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được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biểu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thị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bởi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bộ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phận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đó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hoặc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tạo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sự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liên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kết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chặt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chẽ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giữa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câu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trong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văn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bản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1129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0C3D8746-EC98-C357-3F57-925CD573EECE}"/>
              </a:ext>
            </a:extLst>
          </p:cNvPr>
          <p:cNvGrpSpPr/>
          <p:nvPr/>
        </p:nvGrpSpPr>
        <p:grpSpPr>
          <a:xfrm rot="-50351">
            <a:off x="835784" y="499419"/>
            <a:ext cx="16380060" cy="9295534"/>
            <a:chOff x="0" y="0"/>
            <a:chExt cx="3021024" cy="2003451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E2459B79-556C-BD8B-09B0-ABB183429941}"/>
                </a:ext>
              </a:extLst>
            </p:cNvPr>
            <p:cNvSpPr/>
            <p:nvPr/>
          </p:nvSpPr>
          <p:spPr>
            <a:xfrm>
              <a:off x="0" y="0"/>
              <a:ext cx="3021025" cy="2003451"/>
            </a:xfrm>
            <a:custGeom>
              <a:avLst/>
              <a:gdLst/>
              <a:ahLst/>
              <a:cxnLst/>
              <a:rect l="l" t="t" r="r" b="b"/>
              <a:pathLst>
                <a:path w="3021025" h="2003451">
                  <a:moveTo>
                    <a:pt x="0" y="0"/>
                  </a:moveTo>
                  <a:lnTo>
                    <a:pt x="3021025" y="0"/>
                  </a:lnTo>
                  <a:lnTo>
                    <a:pt x="3021025" y="2003451"/>
                  </a:lnTo>
                  <a:lnTo>
                    <a:pt x="0" y="200345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AE70FD3-EEFD-C91A-153D-E75D251DFDCC}"/>
                </a:ext>
              </a:extLst>
            </p:cNvPr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Freeform 2">
            <a:extLst>
              <a:ext uri="{FF2B5EF4-FFF2-40B4-BE49-F238E27FC236}">
                <a16:creationId xmlns:a16="http://schemas.microsoft.com/office/drawing/2014/main" id="{04618D20-DFD5-53E1-3443-7A82965F3E4F}"/>
              </a:ext>
            </a:extLst>
          </p:cNvPr>
          <p:cNvSpPr/>
          <p:nvPr/>
        </p:nvSpPr>
        <p:spPr>
          <a:xfrm>
            <a:off x="14577875" y="637832"/>
            <a:ext cx="3307271" cy="4114800"/>
          </a:xfrm>
          <a:custGeom>
            <a:avLst/>
            <a:gdLst/>
            <a:ahLst/>
            <a:cxnLst/>
            <a:rect l="l" t="t" r="r" b="b"/>
            <a:pathLst>
              <a:path w="3307270" h="4114800">
                <a:moveTo>
                  <a:pt x="0" y="0"/>
                </a:moveTo>
                <a:lnTo>
                  <a:pt x="3307270" y="0"/>
                </a:lnTo>
                <a:lnTo>
                  <a:pt x="33072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B32F0338-1CB4-BF5F-86C2-4B4B7F2D6BB5}"/>
              </a:ext>
            </a:extLst>
          </p:cNvPr>
          <p:cNvSpPr txBox="1"/>
          <p:nvPr/>
        </p:nvSpPr>
        <p:spPr>
          <a:xfrm>
            <a:off x="1143000" y="2171700"/>
            <a:ext cx="12649200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914445">
              <a:defRPr/>
            </a:pP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EA5E585-A77D-ADAB-E5F5-1086CD5951BE}"/>
              </a:ext>
            </a:extLst>
          </p:cNvPr>
          <p:cNvSpPr/>
          <p:nvPr/>
        </p:nvSpPr>
        <p:spPr>
          <a:xfrm>
            <a:off x="4953000" y="732040"/>
            <a:ext cx="1208492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hỏi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từ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Google Shape;715;p42">
            <a:extLst>
              <a:ext uri="{FF2B5EF4-FFF2-40B4-BE49-F238E27FC236}">
                <a16:creationId xmlns:a16="http://schemas.microsoft.com/office/drawing/2014/main" id="{50FA82DD-ADDF-0859-A8F8-69292E559FA6}"/>
              </a:ext>
            </a:extLst>
          </p:cNvPr>
          <p:cNvSpPr txBox="1">
            <a:spLocks/>
          </p:cNvSpPr>
          <p:nvPr/>
        </p:nvSpPr>
        <p:spPr>
          <a:xfrm>
            <a:off x="1002209" y="3797072"/>
            <a:ext cx="8001000" cy="28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Nunito Light"/>
              <a:buChar char="●"/>
              <a:defRPr sz="1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indent="0" defTabSz="1828892">
              <a:buClr>
                <a:srgbClr val="183E1D"/>
              </a:buClr>
              <a:buSzPts val="1100"/>
              <a:buNone/>
              <a:defRPr/>
            </a:pPr>
            <a:r>
              <a:rPr lang="en-US" sz="4400" b="1" kern="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b="1" kern="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endParaRPr lang="en-US" sz="4400" b="1" kern="0" dirty="0">
              <a:solidFill>
                <a:prstClr val="black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indent="0" defTabSz="1828892">
              <a:buClr>
                <a:srgbClr val="183E1D"/>
              </a:buClr>
              <a:buSzPts val="1100"/>
              <a:buNone/>
              <a:defRPr/>
            </a:pPr>
            <a:r>
              <a:rPr lang="en-US" sz="4400" kern="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US" sz="44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4400" kern="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4400" kern="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kern="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hỏi</a:t>
            </a:r>
            <a:endParaRPr lang="en-US" sz="4400" kern="0" dirty="0">
              <a:solidFill>
                <a:prstClr val="black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indent="0" defTabSz="1828892">
              <a:buClr>
                <a:srgbClr val="183E1D"/>
              </a:buClr>
              <a:buSzPts val="1100"/>
              <a:buNone/>
              <a:defRPr/>
            </a:pPr>
            <a:r>
              <a:rPr lang="en-US" sz="4400" kern="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US" sz="44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4400" kern="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dấu</a:t>
            </a:r>
            <a:r>
              <a:rPr lang="en-US" sz="4400" kern="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hỏi</a:t>
            </a:r>
            <a:r>
              <a:rPr lang="en-US" sz="4400" kern="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chấm</a:t>
            </a:r>
            <a:r>
              <a:rPr lang="en-US" sz="4400" kern="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sz="44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cuối</a:t>
            </a:r>
            <a:r>
              <a:rPr lang="en-US" sz="4400" kern="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endParaRPr lang="en-US" sz="4400" kern="0" dirty="0">
              <a:solidFill>
                <a:prstClr val="black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A05C625-D865-81E6-37D4-70C736F3F274}"/>
              </a:ext>
            </a:extLst>
          </p:cNvPr>
          <p:cNvSpPr/>
          <p:nvPr/>
        </p:nvSpPr>
        <p:spPr>
          <a:xfrm>
            <a:off x="1002209" y="6609933"/>
            <a:ext cx="1603571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445">
              <a:defRPr/>
            </a:pP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 defTabSz="914445">
              <a:defRPr/>
            </a:pP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gắm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914445">
              <a:defRPr/>
            </a:pP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vi-VN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3704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>
            <a:extLst>
              <a:ext uri="{FF2B5EF4-FFF2-40B4-BE49-F238E27FC236}">
                <a16:creationId xmlns:a16="http://schemas.microsoft.com/office/drawing/2014/main" id="{178A5531-D86B-DEBA-B9EA-8F967FD060B4}"/>
              </a:ext>
            </a:extLst>
          </p:cNvPr>
          <p:cNvGrpSpPr/>
          <p:nvPr/>
        </p:nvGrpSpPr>
        <p:grpSpPr>
          <a:xfrm rot="-50351">
            <a:off x="1892766" y="523544"/>
            <a:ext cx="17626665" cy="8864312"/>
            <a:chOff x="0" y="0"/>
            <a:chExt cx="3021024" cy="2003451"/>
          </a:xfrm>
        </p:grpSpPr>
        <p:sp>
          <p:nvSpPr>
            <p:cNvPr id="3" name="Freeform 7">
              <a:extLst>
                <a:ext uri="{FF2B5EF4-FFF2-40B4-BE49-F238E27FC236}">
                  <a16:creationId xmlns:a16="http://schemas.microsoft.com/office/drawing/2014/main" id="{D0447D19-7A9A-A015-1EC2-3F1EB5FA7906}"/>
                </a:ext>
              </a:extLst>
            </p:cNvPr>
            <p:cNvSpPr/>
            <p:nvPr/>
          </p:nvSpPr>
          <p:spPr>
            <a:xfrm>
              <a:off x="0" y="0"/>
              <a:ext cx="3021025" cy="2003451"/>
            </a:xfrm>
            <a:custGeom>
              <a:avLst/>
              <a:gdLst/>
              <a:ahLst/>
              <a:cxnLst/>
              <a:rect l="l" t="t" r="r" b="b"/>
              <a:pathLst>
                <a:path w="3021025" h="2003451">
                  <a:moveTo>
                    <a:pt x="0" y="0"/>
                  </a:moveTo>
                  <a:lnTo>
                    <a:pt x="3021025" y="0"/>
                  </a:lnTo>
                  <a:lnTo>
                    <a:pt x="3021025" y="2003451"/>
                  </a:lnTo>
                  <a:lnTo>
                    <a:pt x="0" y="200345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8">
              <a:extLst>
                <a:ext uri="{FF2B5EF4-FFF2-40B4-BE49-F238E27FC236}">
                  <a16:creationId xmlns:a16="http://schemas.microsoft.com/office/drawing/2014/main" id="{6C989CFF-8C58-F772-0CF5-19133A94BC26}"/>
                </a:ext>
              </a:extLst>
            </p:cNvPr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3">
            <a:extLst>
              <a:ext uri="{FF2B5EF4-FFF2-40B4-BE49-F238E27FC236}">
                <a16:creationId xmlns:a16="http://schemas.microsoft.com/office/drawing/2014/main" id="{3A2D74F2-E604-D5EA-21F4-53D5BB02859F}"/>
              </a:ext>
            </a:extLst>
          </p:cNvPr>
          <p:cNvSpPr/>
          <p:nvPr/>
        </p:nvSpPr>
        <p:spPr>
          <a:xfrm rot="6833109">
            <a:off x="-771818" y="1001062"/>
            <a:ext cx="3726293" cy="2403724"/>
          </a:xfrm>
          <a:custGeom>
            <a:avLst/>
            <a:gdLst/>
            <a:ahLst/>
            <a:cxnLst/>
            <a:rect l="l" t="t" r="r" b="b"/>
            <a:pathLst>
              <a:path w="6989045" h="4114800">
                <a:moveTo>
                  <a:pt x="0" y="0"/>
                </a:moveTo>
                <a:lnTo>
                  <a:pt x="6989044" y="0"/>
                </a:lnTo>
                <a:lnTo>
                  <a:pt x="69890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Rectangle 5"/>
          <p:cNvSpPr/>
          <p:nvPr/>
        </p:nvSpPr>
        <p:spPr>
          <a:xfrm>
            <a:off x="5334001" y="952500"/>
            <a:ext cx="10744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445"/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4D366E-3BC8-6C2F-A08D-54193E84A384}"/>
              </a:ext>
            </a:extLst>
          </p:cNvPr>
          <p:cNvSpPr txBox="1"/>
          <p:nvPr/>
        </p:nvSpPr>
        <p:spPr>
          <a:xfrm>
            <a:off x="2884020" y="2202924"/>
            <a:ext cx="14565780" cy="27084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914445">
              <a:defRPr/>
            </a:pP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 defTabSz="914445">
              <a:defRPr/>
            </a:pP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tượng hình </a:t>
            </a:r>
            <a:r>
              <a:rPr lang="vi-VN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từ gợi tả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sự vật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914445">
              <a:defRPr/>
            </a:pP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tượng thanh </a:t>
            </a:r>
            <a:r>
              <a:rPr lang="vi-VN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từ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 phỏng âm thanh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con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ra.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oogle Shape;1802;p76"/>
          <p:cNvSpPr txBox="1">
            <a:spLocks/>
          </p:cNvSpPr>
          <p:nvPr/>
        </p:nvSpPr>
        <p:spPr>
          <a:xfrm>
            <a:off x="2667000" y="4989817"/>
            <a:ext cx="14782800" cy="3977684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defTabSz="914445">
              <a:buNone/>
            </a:pP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-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Tác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dụng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:</a:t>
            </a:r>
          </a:p>
          <a:p>
            <a:pPr marL="0" indent="0" algn="just" defTabSz="914445">
              <a:buNone/>
            </a:pP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+ </a:t>
            </a:r>
            <a:r>
              <a:rPr lang="vi-VN" sz="4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Gợi hình ảnh, âm thanh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cụ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thể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sinh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động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.</a:t>
            </a:r>
          </a:p>
          <a:p>
            <a:pPr marL="0" indent="0" algn="just" defTabSz="914445">
              <a:buNone/>
            </a:pP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+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Có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giá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trị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biểu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cảm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cao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ea typeface="Cambria" panose="02040503050406030204" pitchFamily="18" charset="0"/>
            </a:endParaRPr>
          </a:p>
          <a:p>
            <a:pPr marL="0" indent="0" algn="just" defTabSz="914445">
              <a:buNone/>
            </a:pP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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Thường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được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sử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dụng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trong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thơ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văn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và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lời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ăn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tiếng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nói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hàng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ngày</a:t>
            </a:r>
            <a:endParaRPr lang="vi-VN" sz="4400" b="1" dirty="0">
              <a:solidFill>
                <a:prstClr val="black"/>
              </a:solidFill>
              <a:latin typeface="Times New Roman" panose="020206030504050203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88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 rot="-155286">
            <a:off x="1441013" y="1551968"/>
            <a:ext cx="11823403" cy="7840918"/>
            <a:chOff x="0" y="0"/>
            <a:chExt cx="3021024" cy="200345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21025" cy="2003451"/>
            </a:xfrm>
            <a:custGeom>
              <a:avLst/>
              <a:gdLst/>
              <a:ahLst/>
              <a:cxnLst/>
              <a:rect l="l" t="t" r="r" b="b"/>
              <a:pathLst>
                <a:path w="3021025" h="2003451">
                  <a:moveTo>
                    <a:pt x="0" y="0"/>
                  </a:moveTo>
                  <a:lnTo>
                    <a:pt x="3021025" y="0"/>
                  </a:lnTo>
                  <a:lnTo>
                    <a:pt x="3021025" y="2003451"/>
                  </a:lnTo>
                  <a:lnTo>
                    <a:pt x="0" y="2003451"/>
                  </a:lnTo>
                  <a:close/>
                </a:path>
              </a:pathLst>
            </a:custGeom>
            <a:solidFill>
              <a:srgbClr val="DFD9D5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 rot="-50351">
            <a:off x="1123585" y="1080270"/>
            <a:ext cx="11823403" cy="7840918"/>
            <a:chOff x="0" y="0"/>
            <a:chExt cx="3021024" cy="200345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021025" cy="2003451"/>
            </a:xfrm>
            <a:custGeom>
              <a:avLst/>
              <a:gdLst/>
              <a:ahLst/>
              <a:cxnLst/>
              <a:rect l="l" t="t" r="r" b="b"/>
              <a:pathLst>
                <a:path w="3021025" h="2003451">
                  <a:moveTo>
                    <a:pt x="0" y="0"/>
                  </a:moveTo>
                  <a:lnTo>
                    <a:pt x="3021025" y="0"/>
                  </a:lnTo>
                  <a:lnTo>
                    <a:pt x="3021025" y="2003451"/>
                  </a:lnTo>
                  <a:lnTo>
                    <a:pt x="0" y="200345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1463717" flipH="1">
            <a:off x="6926745" y="440503"/>
            <a:ext cx="851939" cy="1333759"/>
          </a:xfrm>
          <a:custGeom>
            <a:avLst/>
            <a:gdLst/>
            <a:ahLst/>
            <a:cxnLst/>
            <a:rect l="l" t="t" r="r" b="b"/>
            <a:pathLst>
              <a:path w="851939" h="1333759">
                <a:moveTo>
                  <a:pt x="851939" y="0"/>
                </a:moveTo>
                <a:lnTo>
                  <a:pt x="0" y="0"/>
                </a:lnTo>
                <a:lnTo>
                  <a:pt x="0" y="1333759"/>
                </a:lnTo>
                <a:lnTo>
                  <a:pt x="851939" y="1333759"/>
                </a:lnTo>
                <a:lnTo>
                  <a:pt x="85193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60812">
            <a:off x="12359752" y="2754577"/>
            <a:ext cx="6382175" cy="7852788"/>
          </a:xfrm>
          <a:custGeom>
            <a:avLst/>
            <a:gdLst/>
            <a:ahLst/>
            <a:cxnLst/>
            <a:rect l="l" t="t" r="r" b="b"/>
            <a:pathLst>
              <a:path w="6382175" h="7852788">
                <a:moveTo>
                  <a:pt x="0" y="0"/>
                </a:moveTo>
                <a:lnTo>
                  <a:pt x="6382175" y="0"/>
                </a:lnTo>
                <a:lnTo>
                  <a:pt x="6382175" y="7852788"/>
                </a:lnTo>
                <a:lnTo>
                  <a:pt x="0" y="78527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110281">
            <a:off x="16984297" y="653036"/>
            <a:ext cx="1826584" cy="1271967"/>
          </a:xfrm>
          <a:custGeom>
            <a:avLst/>
            <a:gdLst/>
            <a:ahLst/>
            <a:cxnLst/>
            <a:rect l="l" t="t" r="r" b="b"/>
            <a:pathLst>
              <a:path w="1826584" h="1271967">
                <a:moveTo>
                  <a:pt x="0" y="0"/>
                </a:moveTo>
                <a:lnTo>
                  <a:pt x="1826584" y="0"/>
                </a:lnTo>
                <a:lnTo>
                  <a:pt x="1826584" y="1271967"/>
                </a:lnTo>
                <a:lnTo>
                  <a:pt x="0" y="12719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C9063D3-6106-A57D-5E39-4E139075C7B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8946" y="3667193"/>
            <a:ext cx="13107536" cy="37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440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D00B623F-AD3C-F25F-8531-42DCFECF8911}"/>
              </a:ext>
            </a:extLst>
          </p:cNvPr>
          <p:cNvSpPr txBox="1">
            <a:spLocks/>
          </p:cNvSpPr>
          <p:nvPr/>
        </p:nvSpPr>
        <p:spPr>
          <a:xfrm>
            <a:off x="1828800" y="125730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00B623F-AD3C-F25F-8531-42DCFECF8911}"/>
              </a:ext>
            </a:extLst>
          </p:cNvPr>
          <p:cNvSpPr txBox="1">
            <a:spLocks/>
          </p:cNvSpPr>
          <p:nvPr/>
        </p:nvSpPr>
        <p:spPr>
          <a:xfrm>
            <a:off x="685800" y="354330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SVNAppleberry" panose="02040603050506020204" pitchFamily="18" charset="0"/>
                <a:cs typeface="Times New Roman" panose="02020603050405020304" pitchFamily="18" charset="0"/>
              </a:rPr>
              <a:t>CẶP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SVNAppleberry" panose="02040603050506020204" pitchFamily="18" charset="0"/>
                <a:cs typeface="Times New Roman" panose="02020603050405020304" pitchFamily="18" charset="0"/>
              </a:rPr>
              <a:t> ĐÔI CHIA SẺ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7 SVNAppleberry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E7007A-011A-E832-BDA7-D9097D2FBD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1274618"/>
            <a:ext cx="5943713" cy="84651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42DE9C-CA77-9513-47D9-91DA15D720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49086" y="1274618"/>
            <a:ext cx="5943712" cy="8414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777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D00B623F-AD3C-F25F-8531-42DCFECF8911}"/>
              </a:ext>
            </a:extLst>
          </p:cNvPr>
          <p:cNvSpPr txBox="1">
            <a:spLocks/>
          </p:cNvSpPr>
          <p:nvPr/>
        </p:nvSpPr>
        <p:spPr>
          <a:xfrm>
            <a:off x="457200" y="11430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1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5744074"/>
              </p:ext>
            </p:extLst>
          </p:nvPr>
        </p:nvGraphicFramePr>
        <p:xfrm>
          <a:off x="685800" y="1257300"/>
          <a:ext cx="16764000" cy="8229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344229">
                  <a:extLst>
                    <a:ext uri="{9D8B030D-6E8A-4147-A177-3AD203B41FA5}">
                      <a16:colId xmlns:a16="http://schemas.microsoft.com/office/drawing/2014/main" val="13240841"/>
                    </a:ext>
                  </a:extLst>
                </a:gridCol>
                <a:gridCol w="4630057">
                  <a:extLst>
                    <a:ext uri="{9D8B030D-6E8A-4147-A177-3AD203B41FA5}">
                      <a16:colId xmlns:a16="http://schemas.microsoft.com/office/drawing/2014/main" val="3730693492"/>
                    </a:ext>
                  </a:extLst>
                </a:gridCol>
                <a:gridCol w="4789714">
                  <a:extLst>
                    <a:ext uri="{9D8B030D-6E8A-4147-A177-3AD203B41FA5}">
                      <a16:colId xmlns:a16="http://schemas.microsoft.com/office/drawing/2014/main" val="2971091547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Ví</a:t>
                      </a:r>
                      <a:r>
                        <a:rPr lang="en-US" sz="3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BPTT </a:t>
                      </a:r>
                      <a:r>
                        <a:rPr lang="en-US" sz="3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đảo</a:t>
                      </a:r>
                      <a:r>
                        <a:rPr lang="en-US" sz="3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3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2288575"/>
                  </a:ext>
                </a:extLst>
              </a:tr>
              <a:tr h="1588507">
                <a:tc>
                  <a:txBody>
                    <a:bodyPr/>
                    <a:lstStyle/>
                    <a:p>
                      <a:pPr algn="just"/>
                      <a:r>
                        <a:rPr lang="en-US" sz="36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a. </a:t>
                      </a:r>
                      <a:r>
                        <a:rPr lang="vi-VN" sz="3600" b="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Lom khom dưới núi, tiều vài chú,</a:t>
                      </a:r>
                    </a:p>
                    <a:p>
                      <a:pPr algn="just"/>
                      <a:r>
                        <a:rPr lang="vi-VN" sz="3600" b="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Lác đác bên sông, chợ mấy nhà.</a:t>
                      </a:r>
                    </a:p>
                    <a:p>
                      <a:pPr algn="r"/>
                      <a:r>
                        <a:rPr lang="vi-VN" sz="36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(Bà Huyện Thanh Quan)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Đảo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om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khom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lác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đác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chuyển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trí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vốn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danh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tiều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chợ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Nhấn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mạnh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trạng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miêu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502145"/>
                  </a:ext>
                </a:extLst>
              </a:tr>
              <a:tr h="1658795">
                <a:tc>
                  <a:txBody>
                    <a:bodyPr/>
                    <a:lstStyle/>
                    <a:p>
                      <a:pPr algn="just"/>
                      <a:r>
                        <a:rPr lang="vi-VN" sz="36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vi-VN" sz="3600" b="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US" sz="3600" b="0" i="1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3600" b="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Lôi thôi sĩ tử vai đeo lọ,</a:t>
                      </a:r>
                    </a:p>
                    <a:p>
                      <a:pPr algn="just"/>
                      <a:r>
                        <a:rPr lang="vi-VN" sz="3600" b="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Ậm oẹ quan trường miệng thét loa.</a:t>
                      </a:r>
                    </a:p>
                    <a:p>
                      <a:pPr algn="r"/>
                      <a:r>
                        <a:rPr lang="vi-VN" sz="36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(Trần Tế Xương)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Chuyển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trí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trạng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lôi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thôi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ậm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oẹ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đeo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thét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này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Nhấn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mạnh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trạng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miêu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qua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phơi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nhếch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nhác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hài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hước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kì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coi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44009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1076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4471</TotalTime>
  <Words>1224</Words>
  <Application>Microsoft Office PowerPoint</Application>
  <PresentationFormat>Custom</PresentationFormat>
  <Paragraphs>131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#9Slide07 SVNAppleberry</vt:lpstr>
      <vt:lpstr>#9Slide07 SVNGuerrilla</vt:lpstr>
      <vt:lpstr>Arial</vt:lpstr>
      <vt:lpstr>Wingdings</vt:lpstr>
      <vt:lpstr>Cambria</vt:lpstr>
      <vt:lpstr>#9Slide07 SVNDessert Menu Scrip</vt:lpstr>
      <vt:lpstr>Times New Roman</vt:lpstr>
      <vt:lpstr>Alice Bold</vt:lpstr>
      <vt:lpstr>Nunito Light</vt:lpstr>
      <vt:lpstr>Calibri</vt:lpstr>
      <vt:lpstr>Barlow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2</vt:lpstr>
      <vt:lpstr>Bài 3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Colorful Handcrafted Literature Creative Education Presentation</dc:title>
  <cp:lastModifiedBy>Admin</cp:lastModifiedBy>
  <cp:revision>89</cp:revision>
  <dcterms:created xsi:type="dcterms:W3CDTF">2006-08-16T00:00:00Z</dcterms:created>
  <dcterms:modified xsi:type="dcterms:W3CDTF">2024-01-02T10:40:56Z</dcterms:modified>
  <dc:identifier>DAFwlijSbsY</dc:identifier>
</cp:coreProperties>
</file>