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259" r:id="rId2"/>
    <p:sldId id="361" r:id="rId3"/>
    <p:sldId id="430" r:id="rId4"/>
    <p:sldId id="362" r:id="rId5"/>
    <p:sldId id="431" r:id="rId6"/>
    <p:sldId id="396" r:id="rId7"/>
    <p:sldId id="432" r:id="rId8"/>
    <p:sldId id="433" r:id="rId9"/>
    <p:sldId id="434" r:id="rId10"/>
    <p:sldId id="435" r:id="rId11"/>
    <p:sldId id="436" r:id="rId12"/>
    <p:sldId id="437" r:id="rId13"/>
    <p:sldId id="308" r:id="rId14"/>
    <p:sldId id="399" r:id="rId15"/>
    <p:sldId id="438" r:id="rId16"/>
    <p:sldId id="439" r:id="rId17"/>
    <p:sldId id="440" r:id="rId18"/>
    <p:sldId id="408" r:id="rId19"/>
    <p:sldId id="409" r:id="rId20"/>
    <p:sldId id="446" r:id="rId21"/>
    <p:sldId id="411" r:id="rId22"/>
    <p:sldId id="266" r:id="rId23"/>
    <p:sldId id="274" r:id="rId24"/>
    <p:sldId id="378" r:id="rId25"/>
    <p:sldId id="379" r:id="rId26"/>
    <p:sldId id="441" r:id="rId27"/>
    <p:sldId id="368" r:id="rId28"/>
    <p:sldId id="365" r:id="rId29"/>
    <p:sldId id="380" r:id="rId30"/>
    <p:sldId id="412" r:id="rId31"/>
    <p:sldId id="413" r:id="rId32"/>
    <p:sldId id="414" r:id="rId33"/>
    <p:sldId id="415" r:id="rId34"/>
    <p:sldId id="416" r:id="rId35"/>
    <p:sldId id="444" r:id="rId36"/>
    <p:sldId id="445" r:id="rId37"/>
  </p:sldIdLst>
  <p:sldSz cx="18288000" cy="10287000"/>
  <p:notesSz cx="6858000" cy="9144000"/>
  <p:embeddedFontLst>
    <p:embeddedFont>
      <p:font typeface=".VnTime" panose="020B7200000000000000" pitchFamily="34" charset="0"/>
      <p:regular r:id="rId39"/>
      <p:bold r:id="rId40"/>
      <p:italic r:id="rId41"/>
      <p:boldItalic r:id="rId42"/>
    </p:embeddedFont>
    <p:embeddedFont>
      <p:font typeface="#9Slide05 SVNBellico" panose="020B0604020202020204" charset="-93"/>
      <p:regular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mbria" panose="02040503050406030204" pitchFamily="18" charset="0"/>
      <p:regular r:id="rId50"/>
      <p:bold r:id="rId51"/>
      <p:italic r:id="rId52"/>
      <p:boldItalic r:id="rId53"/>
    </p:embeddedFont>
    <p:embeddedFont>
      <p:font typeface="#9Slide05 Good Vibes Pro" panose="020B0604020202020204" charset="-93"/>
      <p:regular r:id="rId54"/>
    </p:embeddedFont>
    <p:embeddedFont>
      <p:font typeface="#9Slide05 Braxton Regular" panose="020B0604020202020204" charset="-93"/>
      <p:regular r:id="rId55"/>
    </p:embeddedFont>
    <p:embeddedFont>
      <p:font typeface="Nunito Light" panose="020B0604020202020204" charset="-93"/>
      <p:regular r:id="rId56"/>
      <p:italic r:id="rId57"/>
    </p:embeddedFont>
    <p:embeddedFont>
      <p:font typeface="#9Slide05 SVNKitten" panose="020B0604020202020204" charset="-93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49F00"/>
    <a:srgbClr val="F5F1EC"/>
    <a:srgbClr val="2E3137"/>
    <a:srgbClr val="3A352E"/>
    <a:srgbClr val="645D57"/>
    <a:srgbClr val="C7AF6C"/>
    <a:srgbClr val="FFFFFF"/>
    <a:srgbClr val="C1272D"/>
    <a:srgbClr val="654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364" autoAdjust="0"/>
  </p:normalViewPr>
  <p:slideViewPr>
    <p:cSldViewPr>
      <p:cViewPr varScale="1">
        <p:scale>
          <a:sx n="53" d="100"/>
          <a:sy n="53" d="100"/>
        </p:scale>
        <p:origin x="73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A5F30-69AA-448E-AD88-BEB5D243261E}" type="datetimeFigureOut">
              <a:rPr lang="en-US" smtClean="0"/>
              <a:t>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2F8BEE-4E2D-4924-A075-94A020EE8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16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1 </a:t>
            </a:r>
            <a:r>
              <a:rPr lang="en-US" baseline="0" dirty="0" err="1"/>
              <a:t>chiếc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,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luật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lang="en-US" sz="12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Thất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ngôn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bát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cú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Thất</a:t>
            </a:r>
            <a:r>
              <a:rPr lang="en-US" sz="12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ngôn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tứ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tuyệt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lang="en-US" sz="12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Niêm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lang="en-US" sz="12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Luật</a:t>
            </a:r>
            <a:r>
              <a:rPr lang="en-US" sz="12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sz="1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Nhịp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12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lang="en-US" sz="1200" baseline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Trào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phúng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lang="en-US" sz="12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Châm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biếm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lang="en-US" sz="12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Đả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kích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lang="en-US" sz="12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sz="12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cười</a:t>
            </a:r>
            <a:r>
              <a:rPr lang="en-US" sz="12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lang="en-US" sz="1200" baseline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Đảo</a:t>
            </a:r>
            <a:r>
              <a:rPr lang="en-US" sz="12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sz="12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lang="en-US" sz="1200" baseline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lang="en-US" sz="12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12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sz="12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lang="en-US" sz="1200" baseline="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Bố</a:t>
            </a:r>
            <a:r>
              <a:rPr lang="en-US" sz="12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cục</a:t>
            </a:r>
            <a:r>
              <a:rPr lang="en-US" sz="12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12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lang="en-US" sz="12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sz="12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2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Biểu</a:t>
            </a:r>
            <a:r>
              <a:rPr lang="en-US" sz="1200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200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endParaRPr lang="en-US" sz="1200" noProof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miêu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khoá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(10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miêu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trùng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khoá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840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32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27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58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433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256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0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032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F8BEE-4E2D-4924-A075-94A020EE8D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66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F8BEE-4E2D-4924-A075-94A020EE8D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694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F8BEE-4E2D-4924-A075-94A020EE8D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24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F8BEE-4E2D-4924-A075-94A020EE8D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195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F8BEE-4E2D-4924-A075-94A020EE8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0300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F8BEE-4E2D-4924-A075-94A020EE8D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413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716C-2C7B-4D57-BBE5-637B4AE3410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695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716C-2C7B-4D57-BBE5-637B4AE3410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724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716C-2C7B-4D57-BBE5-637B4AE3410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915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716C-2C7B-4D57-BBE5-637B4AE3410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186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F8BEE-4E2D-4924-A075-94A020EE8DB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279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716C-2C7B-4D57-BBE5-637B4AE3410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657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716C-2C7B-4D57-BBE5-637B4AE3410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587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2716C-2C7B-4D57-BBE5-637B4AE3410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013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F8BEE-4E2D-4924-A075-94A020EE8D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308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lấm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2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D126D-1B23-427A-80DD-A14FF2A567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6749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vi-VN" sz="120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 “xao xác” trong câu thơ của Nguyễn Đình Thi gợi âm thanh như thế nào?</a:t>
            </a:r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D126D-1B23-427A-80DD-A14FF2A567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4970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D126D-1B23-427A-80DD-A14FF2A567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679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D126D-1B23-427A-80DD-A14FF2A567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7200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miêu</a:t>
            </a:r>
            <a:r>
              <a:rPr lang="en-US" baseline="0" dirty="0"/>
              <a:t> </a:t>
            </a:r>
            <a:r>
              <a:rPr lang="en-US" baseline="0" dirty="0" err="1"/>
              <a:t>tả</a:t>
            </a:r>
            <a:r>
              <a:rPr lang="en-US" baseline="0" dirty="0"/>
              <a:t> </a:t>
            </a:r>
            <a:r>
              <a:rPr lang="en-US" baseline="0" dirty="0" err="1"/>
              <a:t>dáng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: </a:t>
            </a:r>
            <a:r>
              <a:rPr lang="vi-VN" baseline="0" dirty="0"/>
              <a:t>Tất bật, yểu điệu, thướt tha, thoăn thoắt, lom khom, rón rén, lò dò, ngả nghiêng, thất tha thất thểu, bước thấp bước cao, lẻo khoẻo, chỏng quèo, huỳnh huỵt</a:t>
            </a:r>
            <a:endParaRPr lang="en-US" baseline="0" dirty="0"/>
          </a:p>
          <a:p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miêu</a:t>
            </a:r>
            <a:r>
              <a:rPr lang="en-US" baseline="0" dirty="0"/>
              <a:t> </a:t>
            </a:r>
            <a:r>
              <a:rPr lang="en-US" baseline="0" dirty="0" err="1"/>
              <a:t>tả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cười</a:t>
            </a:r>
            <a:r>
              <a:rPr lang="en-US" baseline="0" dirty="0"/>
              <a:t>: ha </a:t>
            </a:r>
            <a:r>
              <a:rPr lang="en-US" baseline="0" dirty="0" err="1"/>
              <a:t>ha</a:t>
            </a:r>
            <a:r>
              <a:rPr lang="en-US" baseline="0" dirty="0"/>
              <a:t>, </a:t>
            </a:r>
            <a:r>
              <a:rPr lang="en-US" baseline="0" dirty="0" err="1"/>
              <a:t>hì</a:t>
            </a:r>
            <a:r>
              <a:rPr lang="en-US" baseline="0" dirty="0"/>
              <a:t> </a:t>
            </a:r>
            <a:r>
              <a:rPr lang="en-US" baseline="0" dirty="0" err="1"/>
              <a:t>hì</a:t>
            </a:r>
            <a:r>
              <a:rPr lang="en-US" baseline="0" dirty="0"/>
              <a:t>, </a:t>
            </a:r>
            <a:r>
              <a:rPr lang="en-US" baseline="0" dirty="0" err="1"/>
              <a:t>khanh</a:t>
            </a:r>
            <a:r>
              <a:rPr lang="en-US" baseline="0" dirty="0"/>
              <a:t> </a:t>
            </a:r>
            <a:r>
              <a:rPr lang="en-US" baseline="0" dirty="0" err="1"/>
              <a:t>khách</a:t>
            </a:r>
            <a:r>
              <a:rPr lang="en-US" baseline="0" dirty="0"/>
              <a:t>, </a:t>
            </a:r>
            <a:r>
              <a:rPr lang="en-US" baseline="0" dirty="0" err="1"/>
              <a:t>sằng</a:t>
            </a:r>
            <a:r>
              <a:rPr lang="en-US" baseline="0" dirty="0"/>
              <a:t> </a:t>
            </a:r>
            <a:r>
              <a:rPr lang="en-US" baseline="0" dirty="0" err="1"/>
              <a:t>sặc</a:t>
            </a:r>
            <a:r>
              <a:rPr lang="en-US" baseline="0" dirty="0"/>
              <a:t>, </a:t>
            </a:r>
            <a:r>
              <a:rPr lang="en-US" baseline="0" dirty="0" err="1"/>
              <a:t>khúc</a:t>
            </a:r>
            <a:r>
              <a:rPr lang="en-US" baseline="0" dirty="0"/>
              <a:t> </a:t>
            </a:r>
            <a:r>
              <a:rPr lang="en-US" baseline="0" dirty="0" err="1"/>
              <a:t>khích</a:t>
            </a:r>
            <a:r>
              <a:rPr lang="en-US" baseline="0" dirty="0"/>
              <a:t>, </a:t>
            </a:r>
            <a:r>
              <a:rPr lang="en-US" baseline="0" dirty="0" err="1"/>
              <a:t>sặc</a:t>
            </a:r>
            <a:r>
              <a:rPr lang="en-US" baseline="0" dirty="0"/>
              <a:t> </a:t>
            </a:r>
            <a:r>
              <a:rPr lang="en-US" baseline="0" dirty="0" err="1"/>
              <a:t>sụa</a:t>
            </a:r>
            <a:r>
              <a:rPr lang="en-US" baseline="0" dirty="0"/>
              <a:t>, </a:t>
            </a:r>
            <a:r>
              <a:rPr lang="en-US" baseline="0" dirty="0" err="1"/>
              <a:t>hô</a:t>
            </a:r>
            <a:r>
              <a:rPr lang="en-US" baseline="0" dirty="0"/>
              <a:t> </a:t>
            </a:r>
            <a:r>
              <a:rPr lang="en-US" baseline="0" dirty="0" err="1"/>
              <a:t>hố</a:t>
            </a:r>
            <a:r>
              <a:rPr lang="en-US" baseline="0" dirty="0"/>
              <a:t>....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D126D-1B23-427A-80DD-A14FF2A567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6585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0441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tam –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hay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76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F8BEE-4E2D-4924-A075-94A020EE8D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64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F8BEE-4E2D-4924-A075-94A020EE8D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03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755F1-F911-487E-BD71-705673CBD1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811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2F8BEE-4E2D-4924-A075-94A020EE8D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77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871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7574E-7EDA-47C7-A177-609015E859E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57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lum/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39.svg"/><Relationship Id="rId21" Type="http://schemas.openxmlformats.org/officeDocument/2006/relationships/image" Target="../media/image21.svg"/><Relationship Id="rId34" Type="http://schemas.openxmlformats.org/officeDocument/2006/relationships/image" Target="../media/image18.png"/><Relationship Id="rId42" Type="http://schemas.openxmlformats.org/officeDocument/2006/relationships/image" Target="../media/image22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9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37.svg"/><Relationship Id="rId40" Type="http://schemas.openxmlformats.org/officeDocument/2006/relationships/image" Target="../media/image21.png"/><Relationship Id="rId45" Type="http://schemas.openxmlformats.org/officeDocument/2006/relationships/image" Target="../media/image45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9.svg"/><Relationship Id="rId31" Type="http://schemas.openxmlformats.org/officeDocument/2006/relationships/image" Target="../media/image31.svg"/><Relationship Id="rId44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27.svg"/><Relationship Id="rId30" Type="http://schemas.openxmlformats.org/officeDocument/2006/relationships/image" Target="../media/image16.png"/><Relationship Id="rId35" Type="http://schemas.openxmlformats.org/officeDocument/2006/relationships/image" Target="../media/image35.svg"/><Relationship Id="rId43" Type="http://schemas.openxmlformats.org/officeDocument/2006/relationships/image" Target="../media/image43.svg"/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33" Type="http://schemas.openxmlformats.org/officeDocument/2006/relationships/image" Target="../media/image33.svg"/><Relationship Id="rId38" Type="http://schemas.openxmlformats.org/officeDocument/2006/relationships/image" Target="../media/image20.png"/><Relationship Id="rId20" Type="http://schemas.openxmlformats.org/officeDocument/2006/relationships/image" Target="../media/image11.png"/><Relationship Id="rId41" Type="http://schemas.openxmlformats.org/officeDocument/2006/relationships/image" Target="../media/image41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6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71.sv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7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7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7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8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85.svg"/><Relationship Id="rId4" Type="http://schemas.openxmlformats.org/officeDocument/2006/relationships/image" Target="../media/image56.png"/><Relationship Id="rId9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44186" y="2312594"/>
            <a:ext cx="7588806" cy="7228338"/>
            <a:chOff x="0" y="0"/>
            <a:chExt cx="11520000" cy="1097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20000" cy="10972800"/>
            </a:xfrm>
            <a:custGeom>
              <a:avLst/>
              <a:gdLst/>
              <a:ahLst/>
              <a:cxnLst/>
              <a:rect l="l" t="t" r="r" b="b"/>
              <a:pathLst>
                <a:path w="11520000" h="10972800">
                  <a:moveTo>
                    <a:pt x="0" y="0"/>
                  </a:moveTo>
                  <a:lnTo>
                    <a:pt x="11520000" y="0"/>
                  </a:lnTo>
                  <a:lnTo>
                    <a:pt x="1152000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627211">
              <a:off x="4311032" y="3989849"/>
              <a:ext cx="3833825" cy="3582884"/>
            </a:xfrm>
            <a:custGeom>
              <a:avLst/>
              <a:gdLst/>
              <a:ahLst/>
              <a:cxnLst/>
              <a:rect l="l" t="t" r="r" b="b"/>
              <a:pathLst>
                <a:path w="3833825" h="3582884">
                  <a:moveTo>
                    <a:pt x="0" y="0"/>
                  </a:moveTo>
                  <a:lnTo>
                    <a:pt x="3833825" y="0"/>
                  </a:lnTo>
                  <a:lnTo>
                    <a:pt x="3833825" y="3582883"/>
                  </a:lnTo>
                  <a:lnTo>
                    <a:pt x="0" y="3582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60131D3-C4F9-BBF7-85B2-68F0CEF91EE7}"/>
              </a:ext>
            </a:extLst>
          </p:cNvPr>
          <p:cNvGrpSpPr/>
          <p:nvPr/>
        </p:nvGrpSpPr>
        <p:grpSpPr>
          <a:xfrm>
            <a:off x="4943291" y="329186"/>
            <a:ext cx="3933540" cy="1349282"/>
            <a:chOff x="3295527" y="219457"/>
            <a:chExt cx="2622360" cy="899521"/>
          </a:xfrm>
        </p:grpSpPr>
        <p:sp>
          <p:nvSpPr>
            <p:cNvPr id="5" name="Freeform 5"/>
            <p:cNvSpPr/>
            <p:nvPr/>
          </p:nvSpPr>
          <p:spPr>
            <a:xfrm>
              <a:off x="3295527" y="364203"/>
              <a:ext cx="715149" cy="754775"/>
            </a:xfrm>
            <a:custGeom>
              <a:avLst/>
              <a:gdLst/>
              <a:ahLst/>
              <a:cxnLst/>
              <a:rect l="l" t="t" r="r" b="b"/>
              <a:pathLst>
                <a:path w="1072724" h="1132163">
                  <a:moveTo>
                    <a:pt x="0" y="0"/>
                  </a:moveTo>
                  <a:lnTo>
                    <a:pt x="1072724" y="0"/>
                  </a:lnTo>
                  <a:lnTo>
                    <a:pt x="1072724" y="1132163"/>
                  </a:lnTo>
                  <a:lnTo>
                    <a:pt x="0" y="11321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4108055" y="508693"/>
              <a:ext cx="457216" cy="513017"/>
            </a:xfrm>
            <a:custGeom>
              <a:avLst/>
              <a:gdLst/>
              <a:ahLst/>
              <a:cxnLst/>
              <a:rect l="l" t="t" r="r" b="b"/>
              <a:pathLst>
                <a:path w="891243" h="1000014">
                  <a:moveTo>
                    <a:pt x="0" y="0"/>
                  </a:moveTo>
                  <a:lnTo>
                    <a:pt x="891243" y="0"/>
                  </a:lnTo>
                  <a:lnTo>
                    <a:pt x="891243" y="1000014"/>
                  </a:lnTo>
                  <a:lnTo>
                    <a:pt x="0" y="1000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4651745" y="236271"/>
              <a:ext cx="345824" cy="754775"/>
            </a:xfrm>
            <a:custGeom>
              <a:avLst/>
              <a:gdLst/>
              <a:ahLst/>
              <a:cxnLst/>
              <a:rect l="l" t="t" r="r" b="b"/>
              <a:pathLst>
                <a:path w="682537" h="1489665">
                  <a:moveTo>
                    <a:pt x="0" y="0"/>
                  </a:moveTo>
                  <a:lnTo>
                    <a:pt x="682537" y="0"/>
                  </a:lnTo>
                  <a:lnTo>
                    <a:pt x="682537" y="1489665"/>
                  </a:lnTo>
                  <a:lnTo>
                    <a:pt x="0" y="1489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92AE571-62D6-10CC-9E30-B71AAC01DC70}"/>
                </a:ext>
              </a:extLst>
            </p:cNvPr>
            <p:cNvGrpSpPr/>
            <p:nvPr/>
          </p:nvGrpSpPr>
          <p:grpSpPr>
            <a:xfrm>
              <a:off x="4990053" y="219457"/>
              <a:ext cx="556917" cy="754775"/>
              <a:chOff x="6594065" y="165927"/>
              <a:chExt cx="905191" cy="122976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6719576" y="848145"/>
                <a:ext cx="522223" cy="547547"/>
              </a:xfrm>
              <a:custGeom>
                <a:avLst/>
                <a:gdLst/>
                <a:ahLst/>
                <a:cxnLst/>
                <a:rect l="l" t="t" r="r" b="b"/>
                <a:pathLst>
                  <a:path w="783334" h="821320">
                    <a:moveTo>
                      <a:pt x="0" y="0"/>
                    </a:moveTo>
                    <a:lnTo>
                      <a:pt x="783334" y="0"/>
                    </a:lnTo>
                    <a:lnTo>
                      <a:pt x="783334" y="821320"/>
                    </a:lnTo>
                    <a:lnTo>
                      <a:pt x="0" y="82132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=""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6594065" y="165927"/>
                <a:ext cx="895908" cy="889189"/>
              </a:xfrm>
              <a:custGeom>
                <a:avLst/>
                <a:gdLst/>
                <a:ahLst/>
                <a:cxnLst/>
                <a:rect l="l" t="t" r="r" b="b"/>
                <a:pathLst>
                  <a:path w="1343862" h="1333783">
                    <a:moveTo>
                      <a:pt x="0" y="0"/>
                    </a:moveTo>
                    <a:lnTo>
                      <a:pt x="1343861" y="0"/>
                    </a:lnTo>
                    <a:lnTo>
                      <a:pt x="1343861" y="1333783"/>
                    </a:lnTo>
                    <a:lnTo>
                      <a:pt x="0" y="133378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>
                  <a:extLst>
                    <a:ext uri="{96DAC541-7B7A-43D3-8B79-37D633B846F1}">
                      <asvg:svgBlip xmlns=""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7279709" y="286563"/>
                <a:ext cx="219547" cy="333278"/>
              </a:xfrm>
              <a:custGeom>
                <a:avLst/>
                <a:gdLst/>
                <a:ahLst/>
                <a:cxnLst/>
                <a:rect l="l" t="t" r="r" b="b"/>
                <a:pathLst>
                  <a:path w="329320" h="499917">
                    <a:moveTo>
                      <a:pt x="0" y="0"/>
                    </a:moveTo>
                    <a:lnTo>
                      <a:pt x="329320" y="0"/>
                    </a:lnTo>
                    <a:lnTo>
                      <a:pt x="329320" y="499917"/>
                    </a:lnTo>
                    <a:lnTo>
                      <a:pt x="0" y="4999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6">
                  <a:extLst>
                    <a:ext uri="{96DAC541-7B7A-43D3-8B79-37D633B846F1}">
                      <asvg:svgBlip xmlns=""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2700" dirty="0"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5479432" y="611681"/>
              <a:ext cx="438455" cy="409751"/>
            </a:xfrm>
            <a:custGeom>
              <a:avLst/>
              <a:gdLst/>
              <a:ahLst/>
              <a:cxnLst/>
              <a:rect l="l" t="t" r="r" b="b"/>
              <a:pathLst>
                <a:path w="1039810" h="971739">
                  <a:moveTo>
                    <a:pt x="0" y="0"/>
                  </a:moveTo>
                  <a:lnTo>
                    <a:pt x="1039811" y="0"/>
                  </a:lnTo>
                  <a:lnTo>
                    <a:pt x="1039811" y="971738"/>
                  </a:lnTo>
                  <a:lnTo>
                    <a:pt x="0" y="971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4C10948-3222-2231-B02A-3FABBA5A7D86}"/>
              </a:ext>
            </a:extLst>
          </p:cNvPr>
          <p:cNvGrpSpPr/>
          <p:nvPr/>
        </p:nvGrpSpPr>
        <p:grpSpPr>
          <a:xfrm>
            <a:off x="9301632" y="376683"/>
            <a:ext cx="2066841" cy="1457532"/>
            <a:chOff x="6427491" y="324715"/>
            <a:chExt cx="1377894" cy="971688"/>
          </a:xfrm>
        </p:grpSpPr>
        <p:sp>
          <p:nvSpPr>
            <p:cNvPr id="12" name="Freeform 12"/>
            <p:cNvSpPr/>
            <p:nvPr/>
          </p:nvSpPr>
          <p:spPr>
            <a:xfrm>
              <a:off x="6427491" y="379101"/>
              <a:ext cx="404558" cy="739877"/>
            </a:xfrm>
            <a:custGeom>
              <a:avLst/>
              <a:gdLst/>
              <a:ahLst/>
              <a:cxnLst/>
              <a:rect l="l" t="t" r="r" b="b"/>
              <a:pathLst>
                <a:path w="1215068" h="1415863">
                  <a:moveTo>
                    <a:pt x="0" y="0"/>
                  </a:moveTo>
                  <a:lnTo>
                    <a:pt x="1215068" y="0"/>
                  </a:lnTo>
                  <a:lnTo>
                    <a:pt x="1215068" y="1415863"/>
                  </a:lnTo>
                  <a:lnTo>
                    <a:pt x="0" y="14158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=""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FD9B345-3252-2031-BEE2-504119AA290E}"/>
                </a:ext>
              </a:extLst>
            </p:cNvPr>
            <p:cNvGrpSpPr/>
            <p:nvPr/>
          </p:nvGrpSpPr>
          <p:grpSpPr>
            <a:xfrm>
              <a:off x="6734895" y="324715"/>
              <a:ext cx="586852" cy="971688"/>
              <a:chOff x="6681945" y="1761251"/>
              <a:chExt cx="895908" cy="148341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6880332" y="2366506"/>
                <a:ext cx="533101" cy="598989"/>
              </a:xfrm>
              <a:custGeom>
                <a:avLst/>
                <a:gdLst/>
                <a:ahLst/>
                <a:cxnLst/>
                <a:rect l="l" t="t" r="r" b="b"/>
                <a:pathLst>
                  <a:path w="799651" h="898484">
                    <a:moveTo>
                      <a:pt x="0" y="0"/>
                    </a:moveTo>
                    <a:lnTo>
                      <a:pt x="799650" y="0"/>
                    </a:lnTo>
                    <a:lnTo>
                      <a:pt x="799650" y="898484"/>
                    </a:lnTo>
                    <a:lnTo>
                      <a:pt x="0" y="89848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2">
                  <a:extLst>
                    <a:ext uri="{96DAC541-7B7A-43D3-8B79-37D633B846F1}">
                      <asvg:svgBlip xmlns="" xmlns:asvg="http://schemas.microsoft.com/office/drawing/2016/SVG/main" r:embed="rId2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6681945" y="1761251"/>
                <a:ext cx="895908" cy="889189"/>
              </a:xfrm>
              <a:custGeom>
                <a:avLst/>
                <a:gdLst/>
                <a:ahLst/>
                <a:cxnLst/>
                <a:rect l="l" t="t" r="r" b="b"/>
                <a:pathLst>
                  <a:path w="1343862" h="1333783">
                    <a:moveTo>
                      <a:pt x="0" y="0"/>
                    </a:moveTo>
                    <a:lnTo>
                      <a:pt x="1343861" y="0"/>
                    </a:lnTo>
                    <a:lnTo>
                      <a:pt x="1343861" y="1333782"/>
                    </a:lnTo>
                    <a:lnTo>
                      <a:pt x="0" y="13337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=""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7025647" y="3027471"/>
                <a:ext cx="208504" cy="217192"/>
              </a:xfrm>
              <a:custGeom>
                <a:avLst/>
                <a:gdLst/>
                <a:ahLst/>
                <a:cxnLst/>
                <a:rect l="l" t="t" r="r" b="b"/>
                <a:pathLst>
                  <a:path w="312756" h="325788">
                    <a:moveTo>
                      <a:pt x="0" y="0"/>
                    </a:moveTo>
                    <a:lnTo>
                      <a:pt x="312757" y="0"/>
                    </a:lnTo>
                    <a:lnTo>
                      <a:pt x="312757" y="325788"/>
                    </a:lnTo>
                    <a:lnTo>
                      <a:pt x="0" y="32578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6">
                  <a:extLst>
                    <a:ext uri="{96DAC541-7B7A-43D3-8B79-37D633B846F1}">
                      <asvg:svgBlip xmlns=""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16" name="Freeform 16"/>
            <p:cNvSpPr/>
            <p:nvPr/>
          </p:nvSpPr>
          <p:spPr>
            <a:xfrm>
              <a:off x="7287074" y="611410"/>
              <a:ext cx="518311" cy="591511"/>
            </a:xfrm>
            <a:custGeom>
              <a:avLst/>
              <a:gdLst/>
              <a:ahLst/>
              <a:cxnLst/>
              <a:rect l="l" t="t" r="r" b="b"/>
              <a:pathLst>
                <a:path w="1053963" h="1202811">
                  <a:moveTo>
                    <a:pt x="0" y="0"/>
                  </a:moveTo>
                  <a:lnTo>
                    <a:pt x="1053963" y="0"/>
                  </a:lnTo>
                  <a:lnTo>
                    <a:pt x="1053963" y="1202811"/>
                  </a:lnTo>
                  <a:lnTo>
                    <a:pt x="0" y="1202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=""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0734CEC-7EB5-CFCD-338D-BD9EFF469E7A}"/>
              </a:ext>
            </a:extLst>
          </p:cNvPr>
          <p:cNvGrpSpPr/>
          <p:nvPr/>
        </p:nvGrpSpPr>
        <p:grpSpPr>
          <a:xfrm>
            <a:off x="11833644" y="557714"/>
            <a:ext cx="3222813" cy="1357398"/>
            <a:chOff x="3620931" y="2298933"/>
            <a:chExt cx="2148542" cy="904932"/>
          </a:xfrm>
        </p:grpSpPr>
        <p:sp>
          <p:nvSpPr>
            <p:cNvPr id="17" name="Freeform 17"/>
            <p:cNvSpPr/>
            <p:nvPr/>
          </p:nvSpPr>
          <p:spPr>
            <a:xfrm>
              <a:off x="3620931" y="2441713"/>
              <a:ext cx="603763" cy="582451"/>
            </a:xfrm>
            <a:custGeom>
              <a:avLst/>
              <a:gdLst/>
              <a:ahLst/>
              <a:cxnLst/>
              <a:rect l="l" t="t" r="r" b="b"/>
              <a:pathLst>
                <a:path w="1374780" h="1326252">
                  <a:moveTo>
                    <a:pt x="0" y="0"/>
                  </a:moveTo>
                  <a:lnTo>
                    <a:pt x="1374780" y="0"/>
                  </a:lnTo>
                  <a:lnTo>
                    <a:pt x="1374780" y="1326252"/>
                  </a:lnTo>
                  <a:lnTo>
                    <a:pt x="0" y="1326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="" xmlns:asvg="http://schemas.microsoft.com/office/drawing/2016/SVG/main" r:embed="rId3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4192688" y="2445808"/>
              <a:ext cx="503160" cy="758057"/>
            </a:xfrm>
            <a:custGeom>
              <a:avLst/>
              <a:gdLst/>
              <a:ahLst/>
              <a:cxnLst/>
              <a:rect l="l" t="t" r="r" b="b"/>
              <a:pathLst>
                <a:path w="754740" h="1137085">
                  <a:moveTo>
                    <a:pt x="0" y="0"/>
                  </a:moveTo>
                  <a:lnTo>
                    <a:pt x="754740" y="0"/>
                  </a:lnTo>
                  <a:lnTo>
                    <a:pt x="754740" y="1137085"/>
                  </a:lnTo>
                  <a:lnTo>
                    <a:pt x="0" y="113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="" xmlns:asvg="http://schemas.microsoft.com/office/drawing/2016/SVG/main" r:embed="rId3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4EA93E9-08BD-E48E-BE2E-3C41931A1D09}"/>
                </a:ext>
              </a:extLst>
            </p:cNvPr>
            <p:cNvGrpSpPr/>
            <p:nvPr/>
          </p:nvGrpSpPr>
          <p:grpSpPr>
            <a:xfrm>
              <a:off x="4628779" y="2298933"/>
              <a:ext cx="651567" cy="876477"/>
              <a:chOff x="6819000" y="3560635"/>
              <a:chExt cx="895908" cy="120516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6925180" y="4133850"/>
                <a:ext cx="683549" cy="631946"/>
              </a:xfrm>
              <a:custGeom>
                <a:avLst/>
                <a:gdLst/>
                <a:ahLst/>
                <a:cxnLst/>
                <a:rect l="l" t="t" r="r" b="b"/>
                <a:pathLst>
                  <a:path w="1025324" h="947919">
                    <a:moveTo>
                      <a:pt x="0" y="0"/>
                    </a:moveTo>
                    <a:lnTo>
                      <a:pt x="1025324" y="0"/>
                    </a:lnTo>
                    <a:lnTo>
                      <a:pt x="1025324" y="947919"/>
                    </a:lnTo>
                    <a:lnTo>
                      <a:pt x="0" y="94791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4">
                  <a:extLst>
                    <a:ext uri="{96DAC541-7B7A-43D3-8B79-37D633B846F1}">
                      <asvg:svgBlip xmlns="" xmlns:asvg="http://schemas.microsoft.com/office/drawing/2016/SVG/main" r:embed="rId3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6819000" y="3560635"/>
                <a:ext cx="895908" cy="889189"/>
              </a:xfrm>
              <a:custGeom>
                <a:avLst/>
                <a:gdLst/>
                <a:ahLst/>
                <a:cxnLst/>
                <a:rect l="l" t="t" r="r" b="b"/>
                <a:pathLst>
                  <a:path w="1343862" h="1333783">
                    <a:moveTo>
                      <a:pt x="0" y="0"/>
                    </a:moveTo>
                    <a:lnTo>
                      <a:pt x="1343862" y="0"/>
                    </a:lnTo>
                    <a:lnTo>
                      <a:pt x="1343862" y="1333782"/>
                    </a:lnTo>
                    <a:lnTo>
                      <a:pt x="0" y="133378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6">
                  <a:extLst>
                    <a:ext uri="{96DAC541-7B7A-43D3-8B79-37D633B846F1}">
                      <asvg:svgBlip xmlns="" xmlns:asvg="http://schemas.microsoft.com/office/drawing/2016/SVG/main" r:embed="rId37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21" name="Freeform 21"/>
            <p:cNvSpPr/>
            <p:nvPr/>
          </p:nvSpPr>
          <p:spPr>
            <a:xfrm>
              <a:off x="5313045" y="2624668"/>
              <a:ext cx="456428" cy="550742"/>
            </a:xfrm>
            <a:custGeom>
              <a:avLst/>
              <a:gdLst/>
              <a:ahLst/>
              <a:cxnLst/>
              <a:rect l="l" t="t" r="r" b="b"/>
              <a:pathLst>
                <a:path w="1222699" h="1475354">
                  <a:moveTo>
                    <a:pt x="0" y="0"/>
                  </a:moveTo>
                  <a:lnTo>
                    <a:pt x="1222700" y="0"/>
                  </a:lnTo>
                  <a:lnTo>
                    <a:pt x="1222700" y="1475354"/>
                  </a:lnTo>
                  <a:lnTo>
                    <a:pt x="0" y="1475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="" xmlns:asvg="http://schemas.microsoft.com/office/drawing/2016/SVG/main" r:embed="rId3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D612F13-A750-BF3D-53F1-242A10030971}"/>
              </a:ext>
            </a:extLst>
          </p:cNvPr>
          <p:cNvGrpSpPr/>
          <p:nvPr/>
        </p:nvGrpSpPr>
        <p:grpSpPr>
          <a:xfrm>
            <a:off x="15426293" y="493410"/>
            <a:ext cx="1976639" cy="1379253"/>
            <a:chOff x="6368219" y="2306160"/>
            <a:chExt cx="1317759" cy="919502"/>
          </a:xfrm>
        </p:grpSpPr>
        <p:sp>
          <p:nvSpPr>
            <p:cNvPr id="22" name="Freeform 22"/>
            <p:cNvSpPr/>
            <p:nvPr/>
          </p:nvSpPr>
          <p:spPr>
            <a:xfrm>
              <a:off x="6368219" y="2467605"/>
              <a:ext cx="616869" cy="758057"/>
            </a:xfrm>
            <a:custGeom>
              <a:avLst/>
              <a:gdLst/>
              <a:ahLst/>
              <a:cxnLst/>
              <a:rect l="l" t="t" r="r" b="b"/>
              <a:pathLst>
                <a:path w="1630311" h="2003454">
                  <a:moveTo>
                    <a:pt x="0" y="0"/>
                  </a:moveTo>
                  <a:lnTo>
                    <a:pt x="1630310" y="0"/>
                  </a:lnTo>
                  <a:lnTo>
                    <a:pt x="1630310" y="2003454"/>
                  </a:lnTo>
                  <a:lnTo>
                    <a:pt x="0" y="2003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="" xmlns:asvg="http://schemas.microsoft.com/office/drawing/2016/SVG/main" r:embed="rId41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609144B-9862-E3F5-CCAB-0B8EAC1D7B70}"/>
                </a:ext>
              </a:extLst>
            </p:cNvPr>
            <p:cNvGrpSpPr/>
            <p:nvPr/>
          </p:nvGrpSpPr>
          <p:grpSpPr>
            <a:xfrm>
              <a:off x="7019053" y="2306160"/>
              <a:ext cx="666925" cy="919502"/>
              <a:chOff x="9596113" y="4401221"/>
              <a:chExt cx="1839088" cy="2456779"/>
            </a:xfrm>
          </p:grpSpPr>
          <p:grpSp>
            <p:nvGrpSpPr>
              <p:cNvPr id="23" name="Group 23"/>
              <p:cNvGrpSpPr/>
              <p:nvPr/>
            </p:nvGrpSpPr>
            <p:grpSpPr>
              <a:xfrm>
                <a:off x="9596113" y="5269987"/>
                <a:ext cx="1839088" cy="1588013"/>
                <a:chOff x="0" y="0"/>
                <a:chExt cx="3678176" cy="3176026"/>
              </a:xfrm>
            </p:grpSpPr>
            <p:sp>
              <p:nvSpPr>
                <p:cNvPr id="24" name="Freeform 24"/>
                <p:cNvSpPr/>
                <p:nvPr/>
              </p:nvSpPr>
              <p:spPr>
                <a:xfrm>
                  <a:off x="0" y="82031"/>
                  <a:ext cx="3088079" cy="3093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8079" h="3093995">
                      <a:moveTo>
                        <a:pt x="0" y="0"/>
                      </a:moveTo>
                      <a:lnTo>
                        <a:pt x="3088079" y="0"/>
                      </a:lnTo>
                      <a:lnTo>
                        <a:pt x="3088079" y="3093995"/>
                      </a:lnTo>
                      <a:lnTo>
                        <a:pt x="0" y="309399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2">
                    <a:extLst>
                      <a:ext uri="{96DAC541-7B7A-43D3-8B79-37D633B846F1}">
                        <asvg:svgBlip xmlns="" xmlns:asvg="http://schemas.microsoft.com/office/drawing/2016/SVG/main" r:embed="rId43"/>
                      </a:ext>
                    </a:extLst>
                  </a:blip>
                  <a:stretch>
                    <a:fillRect/>
                  </a:stretch>
                </a:blipFill>
              </p:spPr>
            </p:sp>
            <p:sp>
              <p:nvSpPr>
                <p:cNvPr id="25" name="Freeform 25"/>
                <p:cNvSpPr/>
                <p:nvPr/>
              </p:nvSpPr>
              <p:spPr>
                <a:xfrm rot="4847251">
                  <a:off x="2340206" y="338003"/>
                  <a:ext cx="1495747" cy="953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5747" h="953022">
                      <a:moveTo>
                        <a:pt x="0" y="0"/>
                      </a:moveTo>
                      <a:lnTo>
                        <a:pt x="1495746" y="0"/>
                      </a:lnTo>
                      <a:lnTo>
                        <a:pt x="1495746" y="953022"/>
                      </a:lnTo>
                      <a:lnTo>
                        <a:pt x="0" y="95302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2">
                    <a:extLst>
                      <a:ext uri="{96DAC541-7B7A-43D3-8B79-37D633B846F1}">
                        <asvg:svgBlip xmlns="" xmlns:asvg="http://schemas.microsoft.com/office/drawing/2016/SVG/main" r:embed="rId43"/>
                      </a:ext>
                    </a:extLst>
                  </a:blip>
                  <a:stretch>
                    <a:fillRect r="-106457" b="-224650"/>
                  </a:stretch>
                </a:blipFill>
              </p:spPr>
            </p:sp>
          </p:grpSp>
          <p:sp>
            <p:nvSpPr>
              <p:cNvPr id="26" name="Freeform 26"/>
              <p:cNvSpPr/>
              <p:nvPr/>
            </p:nvSpPr>
            <p:spPr>
              <a:xfrm>
                <a:off x="10104343" y="4401221"/>
                <a:ext cx="1193340" cy="794773"/>
              </a:xfrm>
              <a:custGeom>
                <a:avLst/>
                <a:gdLst/>
                <a:ahLst/>
                <a:cxnLst/>
                <a:rect l="l" t="t" r="r" b="b"/>
                <a:pathLst>
                  <a:path w="2346075" h="2038152">
                    <a:moveTo>
                      <a:pt x="0" y="0"/>
                    </a:moveTo>
                    <a:lnTo>
                      <a:pt x="2346074" y="0"/>
                    </a:lnTo>
                    <a:lnTo>
                      <a:pt x="2346074" y="2038152"/>
                    </a:lnTo>
                    <a:lnTo>
                      <a:pt x="0" y="203815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4">
                  <a:extLst>
                    <a:ext uri="{96DAC541-7B7A-43D3-8B79-37D633B846F1}">
                      <asvg:svgBlip xmlns="" xmlns:asvg="http://schemas.microsoft.com/office/drawing/2016/SVG/main" r:embed="rId4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 sz="2700" dirty="0"/>
              </a:p>
            </p:txBody>
          </p:sp>
        </p:grp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A3B5173-02AB-63D8-11F2-7272343B2C2F}"/>
              </a:ext>
            </a:extLst>
          </p:cNvPr>
          <p:cNvSpPr/>
          <p:nvPr/>
        </p:nvSpPr>
        <p:spPr>
          <a:xfrm>
            <a:off x="7366346" y="2470437"/>
            <a:ext cx="4467299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defRPr/>
            </a:pP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Thi</a:t>
            </a:r>
            <a:r>
              <a:rPr lang="en-US" sz="4800" dirty="0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luật</a:t>
            </a:r>
            <a:endParaRPr lang="en-US" sz="4800" dirty="0">
              <a:latin typeface="#9Slide05 SVNBellico" panose="02000000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defTabSz="1371600">
              <a:defRPr/>
            </a:pP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4800" dirty="0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endParaRPr lang="en-US" sz="4800" dirty="0">
              <a:latin typeface="#9Slide05 SVNBellico" panose="02000000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defTabSz="1371600">
              <a:defRPr/>
            </a:pP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Thất</a:t>
            </a:r>
            <a:r>
              <a:rPr lang="en-US" sz="4800" dirty="0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ngôn</a:t>
            </a:r>
            <a:r>
              <a:rPr lang="en-US" sz="4800" dirty="0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bát</a:t>
            </a:r>
            <a:r>
              <a:rPr lang="en-US" sz="4800" dirty="0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cú</a:t>
            </a:r>
            <a:endParaRPr lang="en-US" sz="4800" dirty="0">
              <a:latin typeface="#9Slide05 SVNBellico" panose="02000000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defTabSz="1371600">
              <a:defRPr/>
            </a:pP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Thất</a:t>
            </a:r>
            <a:r>
              <a:rPr lang="en-US" sz="4800" dirty="0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ngôn</a:t>
            </a:r>
            <a:r>
              <a:rPr lang="en-US" sz="4800" dirty="0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tứ</a:t>
            </a:r>
            <a:r>
              <a:rPr lang="en-US" sz="4800" dirty="0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tuyệt</a:t>
            </a:r>
            <a:endParaRPr lang="en-US" sz="4800" dirty="0">
              <a:latin typeface="#9Slide05 SVNBellico" panose="02000000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defTabSz="1371600">
              <a:defRPr/>
            </a:pP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Niêm</a:t>
            </a:r>
            <a:endParaRPr lang="en-US" sz="4800" dirty="0">
              <a:latin typeface="#9Slide05 SVNBellico" panose="02000000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defTabSz="1371600">
              <a:defRPr/>
            </a:pP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sz="4800" dirty="0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</a:p>
          <a:p>
            <a:pPr algn="just" defTabSz="1371600">
              <a:defRPr/>
            </a:pP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Luật</a:t>
            </a:r>
            <a:endParaRPr lang="en-US" sz="4800" dirty="0">
              <a:latin typeface="#9Slide05 SVNBellico" panose="02000000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defTabSz="1371600">
              <a:defRPr/>
            </a:pP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Nhịp</a:t>
            </a:r>
            <a:endParaRPr lang="en-US" sz="4800" dirty="0">
              <a:latin typeface="#9Slide05 SVNBellico" panose="02000000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defTabSz="1371600">
              <a:defRPr/>
            </a:pP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endParaRPr lang="en-US" sz="4800" dirty="0">
              <a:latin typeface="#9Slide05 SVNBellico" panose="02000000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defTabSz="1371600">
              <a:defRPr/>
            </a:pP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Bố</a:t>
            </a:r>
            <a:r>
              <a:rPr lang="en-US" sz="4800" dirty="0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cục</a:t>
            </a:r>
            <a:endParaRPr lang="en-US" sz="4800" dirty="0">
              <a:latin typeface="#9Slide05 SVNBellico" panose="02000000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9BF8CA1-06B6-766A-5EB3-67FE9F8E0569}"/>
              </a:ext>
            </a:extLst>
          </p:cNvPr>
          <p:cNvSpPr/>
          <p:nvPr/>
        </p:nvSpPr>
        <p:spPr>
          <a:xfrm>
            <a:off x="12737541" y="2470437"/>
            <a:ext cx="4183323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>
              <a:defRPr/>
            </a:pP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Trào</a:t>
            </a:r>
            <a:r>
              <a:rPr lang="en-US" sz="4800" dirty="0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phúng</a:t>
            </a:r>
            <a:endParaRPr lang="en-US" sz="4800" dirty="0">
              <a:latin typeface="#9Slide05 SVNBellico" panose="02000000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defTabSz="1371600">
              <a:defRPr/>
            </a:pP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Châm</a:t>
            </a:r>
            <a:r>
              <a:rPr lang="en-US" sz="4800" dirty="0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biếm</a:t>
            </a:r>
            <a:endParaRPr lang="en-US" sz="4800" dirty="0">
              <a:latin typeface="#9Slide05 SVNBellico" panose="02000000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defTabSz="1371600">
              <a:defRPr/>
            </a:pP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Đả</a:t>
            </a:r>
            <a:r>
              <a:rPr lang="en-US" sz="4800" dirty="0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kích</a:t>
            </a:r>
            <a:endParaRPr lang="en-US" sz="4800" dirty="0">
              <a:latin typeface="#9Slide05 SVNBellico" panose="02000000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defTabSz="1371600">
              <a:defRPr/>
            </a:pP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sz="4800" dirty="0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cười</a:t>
            </a:r>
            <a:endParaRPr lang="en-US" sz="4800" dirty="0">
              <a:latin typeface="#9Slide05 SVNBellico" panose="02000000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defTabSz="1371600">
              <a:defRPr/>
            </a:pP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Đảo</a:t>
            </a:r>
            <a:r>
              <a:rPr lang="en-US" sz="4800" dirty="0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endParaRPr lang="en-US" sz="4800" dirty="0">
              <a:latin typeface="#9Slide05 SVNBellico" panose="02000000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defTabSz="1371600">
              <a:defRPr/>
            </a:pP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4800" dirty="0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endParaRPr lang="en-US" sz="4800" dirty="0">
              <a:latin typeface="#9Slide05 SVNBellico" panose="02000000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defTabSz="1371600">
              <a:defRPr/>
            </a:pP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4800" dirty="0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endParaRPr lang="en-US" sz="4800" dirty="0">
              <a:latin typeface="#9Slide05 SVNBellico" panose="02000000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defTabSz="1371600">
              <a:defRPr/>
            </a:pP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4800" dirty="0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sz="4800" dirty="0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tu</a:t>
            </a:r>
            <a:r>
              <a:rPr lang="en-US" sz="4800" dirty="0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endParaRPr lang="en-US" sz="4800" dirty="0">
              <a:latin typeface="#9Slide05 SVNBellico" panose="02000000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defTabSz="1371600">
              <a:defRPr/>
            </a:pP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4800" dirty="0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liên</a:t>
            </a:r>
            <a:r>
              <a:rPr lang="en-US" sz="4800" dirty="0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endParaRPr lang="en-US" sz="4800" dirty="0">
              <a:latin typeface="#9Slide05 SVNBellico" panose="02000000000000000000" pitchFamily="2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defTabSz="1371600">
              <a:defRPr/>
            </a:pP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</a:rPr>
              <a:t>Biểu</a:t>
            </a:r>
            <a:r>
              <a:rPr lang="en-US" sz="4800" dirty="0">
                <a:latin typeface="#9Slide05 SVNBellic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SVNBellico" panose="02000000000000000000" pitchFamily="2" charset="0"/>
                <a:cs typeface="Times New Roman" panose="02020603050405020304" pitchFamily="18" charset="0"/>
              </a:rPr>
              <a:t>cảm</a:t>
            </a:r>
            <a:endParaRPr lang="en-US" sz="4800" dirty="0">
              <a:latin typeface="#9Slide05 SVNBellico" panose="02000000000000000000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EC59CC0-4E5D-AA13-5323-D53D060B872E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90501"/>
          <a:ext cx="17830800" cy="9796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15400">
                  <a:extLst>
                    <a:ext uri="{9D8B030D-6E8A-4147-A177-3AD203B41FA5}">
                      <a16:colId xmlns:a16="http://schemas.microsoft.com/office/drawing/2014/main" val="2721391179"/>
                    </a:ext>
                  </a:extLst>
                </a:gridCol>
                <a:gridCol w="8915400">
                  <a:extLst>
                    <a:ext uri="{9D8B030D-6E8A-4147-A177-3AD203B41FA5}">
                      <a16:colId xmlns:a16="http://schemas.microsoft.com/office/drawing/2014/main" val="2519667052"/>
                    </a:ext>
                  </a:extLst>
                </a:gridCol>
              </a:tblGrid>
              <a:tr h="564179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277797"/>
                  </a:ext>
                </a:extLst>
              </a:tr>
              <a:tr h="1060657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trắc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550875"/>
                  </a:ext>
                </a:extLst>
              </a:tr>
              <a:tr h="6680964"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– </a:t>
                      </a:r>
                      <a:r>
                        <a:rPr lang="en-US" sz="4400" b="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(</a:t>
                      </a:r>
                      <a:r>
                        <a:rPr lang="en-US" sz="4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(</a:t>
                      </a:r>
                      <a:r>
                        <a:rPr lang="en-US" sz="4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</a:t>
                      </a:r>
                    </a:p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(</a:t>
                      </a:r>
                      <a:r>
                        <a:rPr lang="en-US" sz="4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</a:t>
                      </a:r>
                    </a:p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(</a:t>
                      </a:r>
                      <a:r>
                        <a:rPr lang="en-US" sz="4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</a:t>
                      </a:r>
                    </a:p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(</a:t>
                      </a:r>
                      <a:r>
                        <a:rPr lang="en-US" sz="4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– </a:t>
                      </a:r>
                      <a:r>
                        <a:rPr lang="en-US" sz="4400" b="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(</a:t>
                      </a:r>
                      <a:r>
                        <a:rPr lang="en-US" sz="4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(</a:t>
                      </a:r>
                      <a:r>
                        <a:rPr lang="en-US" sz="4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</a:t>
                      </a:r>
                    </a:p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(</a:t>
                      </a:r>
                      <a:r>
                        <a:rPr lang="en-US" sz="4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</a:t>
                      </a:r>
                    </a:p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(</a:t>
                      </a:r>
                      <a:r>
                        <a:rPr lang="en-US" sz="4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</a:t>
                      </a:r>
                    </a:p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(</a:t>
                      </a:r>
                      <a:r>
                        <a:rPr lang="en-US" sz="4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95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569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EC59CC0-4E5D-AA13-5323-D53D060B872E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780547"/>
          <a:ext cx="17830800" cy="6725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15400">
                  <a:extLst>
                    <a:ext uri="{9D8B030D-6E8A-4147-A177-3AD203B41FA5}">
                      <a16:colId xmlns:a16="http://schemas.microsoft.com/office/drawing/2014/main" val="2721391179"/>
                    </a:ext>
                  </a:extLst>
                </a:gridCol>
                <a:gridCol w="8915400">
                  <a:extLst>
                    <a:ext uri="{9D8B030D-6E8A-4147-A177-3AD203B41FA5}">
                      <a16:colId xmlns:a16="http://schemas.microsoft.com/office/drawing/2014/main" val="2519667052"/>
                    </a:ext>
                  </a:extLst>
                </a:gridCol>
              </a:tblGrid>
              <a:tr h="516824">
                <a:tc gridSpan="2"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277797"/>
                  </a:ext>
                </a:extLst>
              </a:tr>
              <a:tr h="97163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trắc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550875"/>
                  </a:ext>
                </a:extLst>
              </a:tr>
              <a:tr h="4531345"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– </a:t>
                      </a:r>
                      <a:r>
                        <a:rPr lang="en-US" sz="4400" b="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(</a:t>
                      </a:r>
                      <a:r>
                        <a:rPr lang="en-US" sz="4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(</a:t>
                      </a:r>
                      <a:r>
                        <a:rPr lang="en-US" sz="4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</a:t>
                      </a:r>
                    </a:p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(</a:t>
                      </a:r>
                      <a:r>
                        <a:rPr lang="en-US" sz="4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– </a:t>
                      </a:r>
                      <a:r>
                        <a:rPr lang="en-US" sz="4400" b="0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(</a:t>
                      </a:r>
                      <a:r>
                        <a:rPr lang="en-US" sz="4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(</a:t>
                      </a:r>
                      <a:r>
                        <a:rPr lang="en-US" sz="4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</a:t>
                      </a:r>
                    </a:p>
                    <a:p>
                      <a:pPr algn="just">
                        <a:lnSpc>
                          <a:spcPct val="140000"/>
                        </a:lnSpc>
                      </a:pP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T – 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B (</a:t>
                      </a:r>
                      <a:r>
                        <a:rPr lang="en-US" sz="4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95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260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3DE416-DA42-8930-DAB1-613738860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37" b="98688" l="1620" r="89838">
                        <a14:foregroundMark x1="4860" y1="82152" x2="17082" y2="31869"/>
                        <a14:foregroundMark x1="19196" y1="23967" x2="26362" y2="6037"/>
                        <a14:foregroundMark x1="2946" y1="85302" x2="39175" y2="98950"/>
                        <a14:foregroundMark x1="39175" y1="98950" x2="43152" y2="98163"/>
                        <a14:foregroundMark x1="1620" y1="92126" x2="7658" y2="68766"/>
                        <a14:backgroundMark x1="18851" y1="27297" x2="15758" y2="23885"/>
                        <a14:backgroundMark x1="19440" y1="24672" x2="9426" y2="238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6" y="3545158"/>
            <a:ext cx="10122165" cy="68487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07B76C-E876-B7A8-44EA-4A423B01D7FC}"/>
              </a:ext>
            </a:extLst>
          </p:cNvPr>
          <p:cNvSpPr txBox="1"/>
          <p:nvPr/>
        </p:nvSpPr>
        <p:spPr>
          <a:xfrm>
            <a:off x="838200" y="723900"/>
            <a:ext cx="1692739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hiệp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),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gieo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cuối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đầu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cuối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chẵn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chân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),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thường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AAF5F9C4-69F9-556C-0B52-25EA17F8916D}"/>
              </a:ext>
            </a:extLst>
          </p:cNvPr>
          <p:cNvSpPr/>
          <p:nvPr/>
        </p:nvSpPr>
        <p:spPr>
          <a:xfrm>
            <a:off x="6781800" y="3502133"/>
            <a:ext cx="10122165" cy="4033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cư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altLang="zh-CN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Tiệt</a:t>
            </a:r>
            <a:r>
              <a:rPr lang="en-US" altLang="zh-CN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zh-CN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zh-CN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zh-CN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altLang="zh-CN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zh-CN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</a:t>
            </a:r>
            <a:r>
              <a:rPr lang="en-US" altLang="zh-CN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zh-CN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zh-CN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lang="en-US" altLang="zh-CN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nghịch</a:t>
            </a:r>
            <a:r>
              <a:rPr lang="en-US" altLang="zh-CN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</a:t>
            </a:r>
            <a:r>
              <a:rPr lang="en-US" altLang="zh-CN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lai</a:t>
            </a:r>
            <a:r>
              <a:rPr lang="en-US" altLang="zh-CN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xâm</a:t>
            </a:r>
            <a:r>
              <a:rPr lang="en-US" altLang="zh-CN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zh-CN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zh-CN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</a:t>
            </a:r>
            <a:r>
              <a:rPr lang="en-US" altLang="zh-CN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đẳng</a:t>
            </a:r>
            <a:r>
              <a:rPr lang="en-US" altLang="zh-CN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zh-CN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khan </a:t>
            </a:r>
            <a:r>
              <a:rPr lang="en-US" altLang="zh-CN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</a:t>
            </a:r>
            <a:r>
              <a:rPr lang="en-US" altLang="zh-CN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bại</a:t>
            </a:r>
            <a:r>
              <a:rPr lang="en-US" altLang="zh-CN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</a:t>
            </a:r>
            <a:r>
              <a:rPr lang="en-US" altLang="zh-CN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zh-CN" altLang="en-US" sz="4400" i="1" dirty="0">
              <a:solidFill>
                <a:srgbClr val="000000"/>
              </a:solidFill>
              <a:latin typeface="Times New Roman" panose="02020603050405020304" pitchFamily="18" charset="0"/>
              <a:ea typeface="方正姚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47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382FB2-4C28-933E-643B-44D0B4D0F138}"/>
              </a:ext>
            </a:extLst>
          </p:cNvPr>
          <p:cNvSpPr txBox="1"/>
          <p:nvPr/>
        </p:nvSpPr>
        <p:spPr>
          <a:xfrm>
            <a:off x="1676400" y="678401"/>
            <a:ext cx="156972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Nhịp</a:t>
            </a:r>
            <a:endParaRPr lang="en-US" sz="4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ngôn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thường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4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2/2/3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4/3</a:t>
            </a:r>
          </a:p>
          <a:p>
            <a:pPr algn="just">
              <a:lnSpc>
                <a:spcPct val="150000"/>
              </a:lnSpc>
            </a:pP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ngũ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ngôn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thường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2/3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6CEE5-56F5-7750-9C85-33CC815BE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152900"/>
            <a:ext cx="8085000" cy="403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371669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Đèo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 defTabSz="1371669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chen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371669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Lom </a:t>
            </a: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khom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tiều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 defTabSz="1371669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Lác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đác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165776" y="4383368"/>
            <a:ext cx="116840" cy="8181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6858000" y="6376020"/>
            <a:ext cx="116840" cy="8181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976849" y="5351396"/>
            <a:ext cx="116840" cy="8181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79976" y="7407312"/>
            <a:ext cx="116840" cy="8181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Hoàn cảnh sáng tác bài thơ Qua đèo ngang">
            <a:extLst>
              <a:ext uri="{FF2B5EF4-FFF2-40B4-BE49-F238E27FC236}">
                <a16:creationId xmlns:a16="http://schemas.microsoft.com/office/drawing/2014/main" id="{AC74F14A-6816-901F-C021-72246CFBF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701" y="3962400"/>
            <a:ext cx="7143750" cy="4648200"/>
          </a:xfrm>
          <a:custGeom>
            <a:avLst/>
            <a:gdLst>
              <a:gd name="connsiteX0" fmla="*/ 0 w 7143750"/>
              <a:gd name="connsiteY0" fmla="*/ 0 h 4648200"/>
              <a:gd name="connsiteX1" fmla="*/ 7143750 w 7143750"/>
              <a:gd name="connsiteY1" fmla="*/ 0 h 4648200"/>
              <a:gd name="connsiteX2" fmla="*/ 7143750 w 7143750"/>
              <a:gd name="connsiteY2" fmla="*/ 4648200 h 4648200"/>
              <a:gd name="connsiteX3" fmla="*/ 0 w 7143750"/>
              <a:gd name="connsiteY3" fmla="*/ 4648200 h 4648200"/>
              <a:gd name="connsiteX4" fmla="*/ 0 w 7143750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43750" h="4648200" extrusionOk="0">
                <a:moveTo>
                  <a:pt x="0" y="0"/>
                </a:moveTo>
                <a:cubicBezTo>
                  <a:pt x="2274380" y="116580"/>
                  <a:pt x="4752961" y="97722"/>
                  <a:pt x="7143750" y="0"/>
                </a:cubicBezTo>
                <a:cubicBezTo>
                  <a:pt x="7027801" y="1511429"/>
                  <a:pt x="7159297" y="3591605"/>
                  <a:pt x="7143750" y="4648200"/>
                </a:cubicBezTo>
                <a:cubicBezTo>
                  <a:pt x="4373028" y="4524962"/>
                  <a:pt x="2933022" y="4693726"/>
                  <a:pt x="0" y="4648200"/>
                </a:cubicBezTo>
                <a:cubicBezTo>
                  <a:pt x="-105837" y="2780069"/>
                  <a:pt x="50485" y="1520829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23218667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93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382FB2-4C28-933E-643B-44D0B4D0F138}"/>
              </a:ext>
            </a:extLst>
          </p:cNvPr>
          <p:cNvSpPr txBox="1"/>
          <p:nvPr/>
        </p:nvSpPr>
        <p:spPr>
          <a:xfrm>
            <a:off x="654714" y="506529"/>
            <a:ext cx="1697857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song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đôi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hai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ấy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xứng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 defTabSz="1371600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ngôn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cú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3-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4;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5-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6.</a:t>
            </a:r>
          </a:p>
          <a:p>
            <a:pPr algn="just" defTabSz="1371600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tứ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tuyết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cụ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khắt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khe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8534400" y="4076700"/>
            <a:ext cx="1123473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vi-VN" sz="4400" i="1" dirty="0">
                <a:latin typeface="Times New Roman" panose="02020603050405020304" pitchFamily="18" charset="0"/>
              </a:rPr>
              <a:t>Tan chợ vừa nghe tiếng súng Tây,</a:t>
            </a:r>
            <a:br>
              <a:rPr lang="vi-VN" sz="4400" i="1" dirty="0">
                <a:latin typeface="Times New Roman" panose="02020603050405020304" pitchFamily="18" charset="0"/>
              </a:rPr>
            </a:br>
            <a:r>
              <a:rPr lang="vi-VN" sz="4400" i="1" dirty="0">
                <a:latin typeface="Times New Roman" panose="02020603050405020304" pitchFamily="18" charset="0"/>
              </a:rPr>
              <a:t>Một bàn cờ thế phút sa tay.</a:t>
            </a:r>
            <a:br>
              <a:rPr lang="vi-VN" sz="4400" i="1" dirty="0">
                <a:latin typeface="Times New Roman" panose="02020603050405020304" pitchFamily="18" charset="0"/>
              </a:rPr>
            </a:br>
            <a:r>
              <a:rPr lang="vi-VN" sz="4400" i="1" dirty="0">
                <a:latin typeface="Times New Roman" panose="02020603050405020304" pitchFamily="18" charset="0"/>
              </a:rPr>
              <a:t>Bỏ nhà lũ trẻ lơ xơ chạy,</a:t>
            </a:r>
            <a:br>
              <a:rPr lang="vi-VN" sz="4400" i="1" dirty="0">
                <a:latin typeface="Times New Roman" panose="02020603050405020304" pitchFamily="18" charset="0"/>
              </a:rPr>
            </a:br>
            <a:r>
              <a:rPr lang="vi-VN" sz="4400" i="1" dirty="0">
                <a:latin typeface="Times New Roman" panose="02020603050405020304" pitchFamily="18" charset="0"/>
              </a:rPr>
              <a:t>Mất ổ bầy chim dáo dác bay.</a:t>
            </a:r>
            <a:br>
              <a:rPr lang="vi-VN" sz="4400" i="1" dirty="0">
                <a:latin typeface="Times New Roman" panose="02020603050405020304" pitchFamily="18" charset="0"/>
              </a:rPr>
            </a:br>
            <a:r>
              <a:rPr lang="vi-VN" sz="4400" i="1" dirty="0">
                <a:latin typeface="Times New Roman" panose="02020603050405020304" pitchFamily="18" charset="0"/>
              </a:rPr>
              <a:t>Bến Nghé của tiền tan bọt nước,</a:t>
            </a:r>
            <a:br>
              <a:rPr lang="vi-VN" sz="4400" i="1" dirty="0">
                <a:latin typeface="Times New Roman" panose="02020603050405020304" pitchFamily="18" charset="0"/>
              </a:rPr>
            </a:br>
            <a:r>
              <a:rPr lang="vi-VN" sz="4400" i="1" dirty="0">
                <a:latin typeface="Times New Roman" panose="02020603050405020304" pitchFamily="18" charset="0"/>
              </a:rPr>
              <a:t>Đồng Nai tranh ngói nhuốm màu mây.</a:t>
            </a:r>
            <a:br>
              <a:rPr lang="vi-VN" sz="4400" i="1" dirty="0">
                <a:latin typeface="Times New Roman" panose="02020603050405020304" pitchFamily="18" charset="0"/>
              </a:rPr>
            </a:br>
            <a:r>
              <a:rPr lang="vi-VN" sz="4400" i="1" dirty="0">
                <a:latin typeface="Times New Roman" panose="02020603050405020304" pitchFamily="18" charset="0"/>
              </a:rPr>
              <a:t>Hỏi trang dẹp loạn rày đâu vắng,</a:t>
            </a:r>
            <a:br>
              <a:rPr lang="vi-VN" sz="4400" i="1" dirty="0">
                <a:latin typeface="Times New Roman" panose="02020603050405020304" pitchFamily="18" charset="0"/>
              </a:rPr>
            </a:br>
            <a:r>
              <a:rPr lang="vi-VN" sz="4400" i="1" dirty="0">
                <a:latin typeface="Times New Roman" panose="02020603050405020304" pitchFamily="18" charset="0"/>
              </a:rPr>
              <a:t>Nỡ để dân đen mắc nạn này?</a:t>
            </a:r>
            <a:endParaRPr lang="en-US" sz="4400" i="1" dirty="0">
              <a:latin typeface="Calibri"/>
            </a:endParaRPr>
          </a:p>
        </p:txBody>
      </p:sp>
      <p:sp>
        <p:nvSpPr>
          <p:cNvPr id="5" name="Left Brace 4"/>
          <p:cNvSpPr/>
          <p:nvPr/>
        </p:nvSpPr>
        <p:spPr>
          <a:xfrm>
            <a:off x="8205680" y="5858898"/>
            <a:ext cx="324036" cy="756084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6" name="Left Brace 5"/>
          <p:cNvSpPr/>
          <p:nvPr/>
        </p:nvSpPr>
        <p:spPr>
          <a:xfrm>
            <a:off x="8141269" y="6993025"/>
            <a:ext cx="324036" cy="756084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 rot="16200000">
            <a:off x="7248368" y="5770314"/>
            <a:ext cx="11404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6970213" y="6890427"/>
            <a:ext cx="12905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6146" name="Picture 2" descr="Chạy giặc - Nguyễn Đình Chiểu - Thư viện thơ hay">
            <a:extLst>
              <a:ext uri="{FF2B5EF4-FFF2-40B4-BE49-F238E27FC236}">
                <a16:creationId xmlns:a16="http://schemas.microsoft.com/office/drawing/2014/main" id="{D5DDF21E-E56C-0182-CEDD-27C4FEF51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3" y="4727609"/>
            <a:ext cx="6159263" cy="4874089"/>
          </a:xfrm>
          <a:custGeom>
            <a:avLst/>
            <a:gdLst>
              <a:gd name="connsiteX0" fmla="*/ 0 w 6159263"/>
              <a:gd name="connsiteY0" fmla="*/ 2437045 h 4874089"/>
              <a:gd name="connsiteX1" fmla="*/ 3079632 w 6159263"/>
              <a:gd name="connsiteY1" fmla="*/ 0 h 4874089"/>
              <a:gd name="connsiteX2" fmla="*/ 6159264 w 6159263"/>
              <a:gd name="connsiteY2" fmla="*/ 2437045 h 4874089"/>
              <a:gd name="connsiteX3" fmla="*/ 3079632 w 6159263"/>
              <a:gd name="connsiteY3" fmla="*/ 4874090 h 4874089"/>
              <a:gd name="connsiteX4" fmla="*/ 0 w 6159263"/>
              <a:gd name="connsiteY4" fmla="*/ 2437045 h 4874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9263" h="4874089" extrusionOk="0">
                <a:moveTo>
                  <a:pt x="0" y="2437045"/>
                </a:moveTo>
                <a:cubicBezTo>
                  <a:pt x="31892" y="851205"/>
                  <a:pt x="1554718" y="141710"/>
                  <a:pt x="3079632" y="0"/>
                </a:cubicBezTo>
                <a:cubicBezTo>
                  <a:pt x="4486623" y="-111102"/>
                  <a:pt x="6238992" y="811550"/>
                  <a:pt x="6159264" y="2437045"/>
                </a:cubicBezTo>
                <a:cubicBezTo>
                  <a:pt x="6262500" y="3714751"/>
                  <a:pt x="4645738" y="5217392"/>
                  <a:pt x="3079632" y="4874090"/>
                </a:cubicBezTo>
                <a:cubicBezTo>
                  <a:pt x="1339149" y="5004305"/>
                  <a:pt x="88034" y="3705557"/>
                  <a:pt x="0" y="2437045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93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74AE3C6-3BD5-0AD7-9A63-25440F6C72F8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170180"/>
          <a:ext cx="17526000" cy="994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375">
                  <a:extLst>
                    <a:ext uri="{9D8B030D-6E8A-4147-A177-3AD203B41FA5}">
                      <a16:colId xmlns:a16="http://schemas.microsoft.com/office/drawing/2014/main" val="2824438173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3504140926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2842442898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1210974814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4185940511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2185290398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3961457056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1071022983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1321947607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1882780797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3330411138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112534569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1364307124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1171041832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3792216392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3495517698"/>
                    </a:ext>
                  </a:extLst>
                </a:gridCol>
              </a:tblGrid>
              <a:tr h="863600">
                <a:tc gridSpan="16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niêm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1336522"/>
                  </a:ext>
                </a:extLst>
              </a:tr>
              <a:tr h="863600">
                <a:tc gridSpan="8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6871591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3235795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4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147548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4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432097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24795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4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574192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650410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4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370821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094106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4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557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005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74AE3C6-3BD5-0AD7-9A63-25440F6C72F8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2247900"/>
          <a:ext cx="17526000" cy="649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375">
                  <a:extLst>
                    <a:ext uri="{9D8B030D-6E8A-4147-A177-3AD203B41FA5}">
                      <a16:colId xmlns:a16="http://schemas.microsoft.com/office/drawing/2014/main" val="2824438173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3504140926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2842442898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1210974814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4185940511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2185290398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3961457056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1071022983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1321947607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1882780797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3330411138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112534569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1364307124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1171041832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3792216392"/>
                    </a:ext>
                  </a:extLst>
                </a:gridCol>
                <a:gridCol w="1095375">
                  <a:extLst>
                    <a:ext uri="{9D8B030D-6E8A-4147-A177-3AD203B41FA5}">
                      <a16:colId xmlns:a16="http://schemas.microsoft.com/office/drawing/2014/main" val="3495517698"/>
                    </a:ext>
                  </a:extLst>
                </a:gridCol>
              </a:tblGrid>
              <a:tr h="863600">
                <a:tc gridSpan="16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niêm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31336522"/>
                  </a:ext>
                </a:extLst>
              </a:tr>
              <a:tr h="863600">
                <a:tc gridSpan="8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trắc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6871591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3235795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4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147548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4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432097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24795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4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574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213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11">
            <a:extLst>
              <a:ext uri="{FF2B5EF4-FFF2-40B4-BE49-F238E27FC236}">
                <a16:creationId xmlns:a16="http://schemas.microsoft.com/office/drawing/2014/main" id="{7B4F6806-5898-4FE8-B610-A058C8B847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BAA8B0-F84B-687B-A74A-166574A4ACD3}"/>
              </a:ext>
            </a:extLst>
          </p:cNvPr>
          <p:cNvSpPr txBox="1"/>
          <p:nvPr/>
        </p:nvSpPr>
        <p:spPr>
          <a:xfrm>
            <a:off x="6172200" y="5676900"/>
            <a:ext cx="10946260" cy="3533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45">
              <a:defRPr/>
            </a:pPr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II. </a:t>
            </a:r>
          </a:p>
          <a:p>
            <a:pPr algn="ctr" defTabSz="914445">
              <a:defRPr/>
            </a:pPr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Thơ</a:t>
            </a:r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trào</a:t>
            </a:r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phúng</a:t>
            </a:r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</a:p>
          <a:p>
            <a:pPr algn="ctr" defTabSz="914445">
              <a:defRPr/>
            </a:pPr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một</a:t>
            </a:r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số</a:t>
            </a:r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thủ</a:t>
            </a:r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pháp</a:t>
            </a:r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nghệ</a:t>
            </a:r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thuật</a:t>
            </a:r>
            <a:endParaRPr lang="en-US" sz="6600" b="1" dirty="0">
              <a:solidFill>
                <a:srgbClr val="683E38"/>
              </a:solidFill>
              <a:latin typeface="#9Slide05 Braxton Regular" panose="03060000000000000000" pitchFamily="66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Soạn bài một số giọng điệu của tiếng cười trong thơ trào phúng">
            <a:extLst>
              <a:ext uri="{FF2B5EF4-FFF2-40B4-BE49-F238E27FC236}">
                <a16:creationId xmlns:a16="http://schemas.microsoft.com/office/drawing/2014/main" id="{DA4D3BC0-087E-2186-9A97-1A39CA3A2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8" r="19795" b="2"/>
          <a:stretch/>
        </p:blipFill>
        <p:spPr bwMode="auto">
          <a:xfrm>
            <a:off x="6610267" y="6"/>
            <a:ext cx="6151932" cy="5128195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ơ trào phúng dự phần chống tiêu cực - Báo Công an Nhân dân điện tử">
            <a:extLst>
              <a:ext uri="{FF2B5EF4-FFF2-40B4-BE49-F238E27FC236}">
                <a16:creationId xmlns:a16="http://schemas.microsoft.com/office/drawing/2014/main" id="{9DE8799C-1040-0B26-7D98-0DD58E12F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2" r="18664"/>
          <a:stretch/>
        </p:blipFill>
        <p:spPr bwMode="auto">
          <a:xfrm>
            <a:off x="20" y="416208"/>
            <a:ext cx="6829087" cy="8919327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DE7F6D-8A0D-CE56-EA34-6B6EE85F13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62" t="3293" r="47663" b="-3293"/>
          <a:stretch/>
        </p:blipFill>
        <p:spPr>
          <a:xfrm>
            <a:off x="12979611" y="-4"/>
            <a:ext cx="5308389" cy="643527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80950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DAB993-A54F-7F1D-83E8-C1BC0B92BFBA}"/>
              </a:ext>
            </a:extLst>
          </p:cNvPr>
          <p:cNvSpPr txBox="1"/>
          <p:nvPr/>
        </p:nvSpPr>
        <p:spPr>
          <a:xfrm>
            <a:off x="395038" y="323347"/>
            <a:ext cx="5891693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914445">
              <a:defRPr/>
            </a:pPr>
            <a:r>
              <a:rPr lang="en-US" sz="6600" b="1" dirty="0" err="1">
                <a:solidFill>
                  <a:srgbClr val="FF0000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Giải</a:t>
            </a:r>
            <a:r>
              <a:rPr lang="en-US" sz="6600" b="1" dirty="0">
                <a:solidFill>
                  <a:srgbClr val="FF0000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mật</a:t>
            </a:r>
            <a:r>
              <a:rPr lang="en-US" sz="6600" b="1" dirty="0">
                <a:solidFill>
                  <a:srgbClr val="FF0000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thư</a:t>
            </a:r>
            <a:endParaRPr lang="en-US" sz="6600" b="1" dirty="0">
              <a:solidFill>
                <a:srgbClr val="FF0000"/>
              </a:solidFill>
              <a:latin typeface="#9Slide05 Braxton Regular" panose="03060000000000000000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888126" y="1709529"/>
            <a:ext cx="3654911" cy="8640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12058" y="1695526"/>
            <a:ext cx="4226516" cy="8640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163800" y="339018"/>
            <a:ext cx="2379237" cy="8640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hước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55392" y="388740"/>
            <a:ext cx="2754641" cy="8640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biếm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355392" y="1702453"/>
            <a:ext cx="2111796" cy="8711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783706" y="399131"/>
            <a:ext cx="2126544" cy="8640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451677" y="399131"/>
            <a:ext cx="4078479" cy="8640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823078" y="1709529"/>
            <a:ext cx="2750343" cy="8640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784006" y="1709529"/>
            <a:ext cx="2724368" cy="8640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382FB2-4C28-933E-643B-44D0B4D0F138}"/>
              </a:ext>
            </a:extLst>
          </p:cNvPr>
          <p:cNvSpPr txBox="1"/>
          <p:nvPr/>
        </p:nvSpPr>
        <p:spPr>
          <a:xfrm>
            <a:off x="517352" y="2870186"/>
            <a:ext cx="16927397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35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Khái</a:t>
            </a:r>
            <a:r>
              <a:rPr lang="en-US" sz="35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niệm</a:t>
            </a:r>
            <a:r>
              <a:rPr lang="en-US" sz="35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trào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phúng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…………………..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gắn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liền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…….......................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xã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hội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………….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phán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nhẹ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..………..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dùng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lẽ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sảo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thâm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thuý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phán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vạch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trần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………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cười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phủ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thường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dùng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trích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phản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gay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gắt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trào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phúng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35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35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5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loại</a:t>
            </a:r>
            <a:r>
              <a:rPr lang="en-US" sz="35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 algn="just"/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…………..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vận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láy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bất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ngờ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bật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cười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……………………...,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ngôn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đời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thường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hài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hước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cũng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thủ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pháp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căn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cười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trào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phúng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……………….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quá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phóng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đại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gấp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lần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mức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nhằm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nổi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bật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hài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hước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………………..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sử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ngược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lập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nhằm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khắc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hoạ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tô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đậm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châm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biếm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phán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đả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kích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42698AE5-5B3E-D93E-6844-6F094FED23A1}"/>
              </a:ext>
            </a:extLst>
          </p:cNvPr>
          <p:cNvSpPr/>
          <p:nvPr/>
        </p:nvSpPr>
        <p:spPr>
          <a:xfrm>
            <a:off x="4057393" y="647221"/>
            <a:ext cx="1322825" cy="1131015"/>
          </a:xfrm>
          <a:custGeom>
            <a:avLst/>
            <a:gdLst/>
            <a:ahLst/>
            <a:cxnLst/>
            <a:rect l="l" t="t" r="r" b="b"/>
            <a:pathLst>
              <a:path w="9625263" h="8229600">
                <a:moveTo>
                  <a:pt x="0" y="0"/>
                </a:moveTo>
                <a:lnTo>
                  <a:pt x="9625263" y="0"/>
                </a:lnTo>
                <a:lnTo>
                  <a:pt x="96252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3130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9.87654E-7 L -0.35512 0.086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4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3889E-6 -1.23457E-7 L 0.01085 0.145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7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0.00509 L -0.31085 0.284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47" y="13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6111E-6 -3.95062E-6 L -0.29731 0.331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70" y="165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95062E-6 L 0.48698 0.1996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9" y="99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23457E-7 L -0.66129 0.4859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64" y="24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23457E-7 L -0.42361 0.582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81" y="29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9.87654E-7 L -0.55868 0.5584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34" y="2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444E-6 9.87654E-7 L -0.38759 0.669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84" y="3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92A5F9E-061C-ED20-D09D-4E7EFFD86262}"/>
              </a:ext>
            </a:extLst>
          </p:cNvPr>
          <p:cNvSpPr/>
          <p:nvPr/>
        </p:nvSpPr>
        <p:spPr>
          <a:xfrm>
            <a:off x="8534400" y="723900"/>
            <a:ext cx="10102675" cy="10068999"/>
          </a:xfrm>
          <a:custGeom>
            <a:avLst/>
            <a:gdLst/>
            <a:ahLst/>
            <a:cxnLst/>
            <a:rect l="l" t="t" r="r" b="b"/>
            <a:pathLst>
              <a:path w="10102675" h="10068999">
                <a:moveTo>
                  <a:pt x="0" y="0"/>
                </a:moveTo>
                <a:lnTo>
                  <a:pt x="10102675" y="0"/>
                </a:lnTo>
                <a:lnTo>
                  <a:pt x="10102675" y="10069000"/>
                </a:lnTo>
                <a:lnTo>
                  <a:pt x="0" y="10069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F467A3-B36C-DF8B-37DA-96BC9B475F4E}"/>
              </a:ext>
            </a:extLst>
          </p:cNvPr>
          <p:cNvSpPr txBox="1"/>
          <p:nvPr/>
        </p:nvSpPr>
        <p:spPr>
          <a:xfrm>
            <a:off x="-152400" y="2933700"/>
            <a:ext cx="10946260" cy="3533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45">
              <a:defRPr/>
            </a:pPr>
            <a:r>
              <a:rPr lang="vi-VN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III. </a:t>
            </a:r>
            <a:endParaRPr lang="en-US" sz="6600" b="1" dirty="0">
              <a:solidFill>
                <a:srgbClr val="683E38"/>
              </a:solidFill>
              <a:latin typeface="#9Slide05 Braxton Regular" panose="03060000000000000000" pitchFamily="66" charset="0"/>
              <a:cs typeface="Times New Roman" panose="02020603050405020304" pitchFamily="18" charset="0"/>
            </a:endParaRPr>
          </a:p>
          <a:p>
            <a:pPr algn="ctr" defTabSz="914445">
              <a:defRPr/>
            </a:pPr>
            <a:r>
              <a:rPr lang="vi-VN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Đảo ngữ, câu hỏi tu từ, </a:t>
            </a:r>
            <a:endParaRPr lang="en-US" sz="6600" b="1" dirty="0">
              <a:solidFill>
                <a:srgbClr val="683E38"/>
              </a:solidFill>
              <a:latin typeface="#9Slide05 Braxton Regular" panose="03060000000000000000" pitchFamily="66" charset="0"/>
              <a:cs typeface="Times New Roman" panose="02020603050405020304" pitchFamily="18" charset="0"/>
            </a:endParaRPr>
          </a:p>
          <a:p>
            <a:pPr algn="ctr" defTabSz="914445">
              <a:defRPr/>
            </a:pPr>
            <a:r>
              <a:rPr lang="vi-VN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từ tượng hình, từ tượng thanh </a:t>
            </a:r>
          </a:p>
        </p:txBody>
      </p:sp>
    </p:spTree>
    <p:extLst>
      <p:ext uri="{BB962C8B-B14F-4D97-AF65-F5344CB8AC3E}">
        <p14:creationId xmlns:p14="http://schemas.microsoft.com/office/powerpoint/2010/main" val="970927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9" name="Rectangle 104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Thơ Đường luật là gì? Đặc điểm của thơ Đường luật - Trường THCS Bình Chánh">
            <a:extLst>
              <a:ext uri="{FF2B5EF4-FFF2-40B4-BE49-F238E27FC236}">
                <a16:creationId xmlns:a16="http://schemas.microsoft.com/office/drawing/2014/main" id="{DEFFEE24-9187-4050-094C-3849A51280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" t="1111" r="20572" b="-1111"/>
          <a:stretch/>
        </p:blipFill>
        <p:spPr bwMode="auto">
          <a:xfrm>
            <a:off x="1" y="10"/>
            <a:ext cx="14504463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1" name="Rectangle 105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87528" y="0"/>
            <a:ext cx="10600467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7D9ADE19-BE16-0AA6-B888-C994A58094B3}"/>
              </a:ext>
            </a:extLst>
          </p:cNvPr>
          <p:cNvSpPr txBox="1"/>
          <p:nvPr/>
        </p:nvSpPr>
        <p:spPr>
          <a:xfrm>
            <a:off x="8763000" y="3238500"/>
            <a:ext cx="1005840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11500" b="1" dirty="0" err="1">
                <a:solidFill>
                  <a:srgbClr val="2E3137"/>
                </a:solidFill>
                <a:latin typeface="#9Slide05 SVNBellico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11500" b="1" dirty="0">
                <a:solidFill>
                  <a:srgbClr val="2E3137"/>
                </a:solidFill>
                <a:latin typeface="#9Slide05 SVNBellico" panose="02000000000000000000" pitchFamily="2" charset="0"/>
                <a:cs typeface="Times New Roman" panose="02020603050405020304" pitchFamily="18" charset="0"/>
              </a:rPr>
              <a:t> 7</a:t>
            </a:r>
          </a:p>
          <a:p>
            <a:pPr algn="ctr" defTabSz="609630">
              <a:defRPr/>
            </a:pPr>
            <a:r>
              <a:rPr lang="en-US" sz="11500" b="1" dirty="0" err="1">
                <a:solidFill>
                  <a:srgbClr val="2E3137"/>
                </a:solidFill>
                <a:latin typeface="#9Slide05 SVNBellico" panose="020000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sz="11500" b="1" dirty="0">
                <a:solidFill>
                  <a:srgbClr val="2E3137"/>
                </a:solidFill>
                <a:latin typeface="#9Slide05 SVNBellic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2E3137"/>
                </a:solidFill>
                <a:latin typeface="#9Slide05 SVNBellico" panose="02000000000000000000" pitchFamily="2" charset="0"/>
                <a:cs typeface="Times New Roman" panose="02020603050405020304" pitchFamily="18" charset="0"/>
              </a:rPr>
              <a:t>Đường</a:t>
            </a:r>
            <a:r>
              <a:rPr lang="en-US" sz="11500" b="1" dirty="0">
                <a:solidFill>
                  <a:srgbClr val="2E3137"/>
                </a:solidFill>
                <a:latin typeface="#9Slide05 SVNBellic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>
                <a:solidFill>
                  <a:srgbClr val="2E3137"/>
                </a:solidFill>
                <a:latin typeface="#9Slide05 SVNBellico" panose="02000000000000000000" pitchFamily="2" charset="0"/>
                <a:cs typeface="Times New Roman" panose="02020603050405020304" pitchFamily="18" charset="0"/>
              </a:rPr>
              <a:t>luật</a:t>
            </a:r>
            <a:endParaRPr lang="en-US" sz="19900" b="1" dirty="0">
              <a:solidFill>
                <a:srgbClr val="2E3137"/>
              </a:solidFill>
              <a:latin typeface="#9Slide05 SVNBellic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31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2F7E62D-195C-12A9-C884-12CB6D557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400" y="2026657"/>
            <a:ext cx="5026260" cy="71357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ACFA44-B716-E06A-EEE2-DEEAEF299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8269" y="2019300"/>
            <a:ext cx="4998784" cy="70738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1C79A4-CB3D-4154-512E-13F9709F8D70}"/>
              </a:ext>
            </a:extLst>
          </p:cNvPr>
          <p:cNvSpPr txBox="1"/>
          <p:nvPr/>
        </p:nvSpPr>
        <p:spPr>
          <a:xfrm>
            <a:off x="5715000" y="342900"/>
            <a:ext cx="69502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Hoạt</a:t>
            </a:r>
            <a:r>
              <a:rPr lang="en-US" sz="66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động</a:t>
            </a:r>
            <a:r>
              <a:rPr lang="en-US" sz="66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nhóm</a:t>
            </a:r>
            <a:endParaRPr lang="en-US" sz="6600" b="1" dirty="0">
              <a:solidFill>
                <a:srgbClr val="FF0000"/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1C79A4-CB3D-4154-512E-13F9709F8D70}"/>
              </a:ext>
            </a:extLst>
          </p:cNvPr>
          <p:cNvSpPr txBox="1"/>
          <p:nvPr/>
        </p:nvSpPr>
        <p:spPr>
          <a:xfrm>
            <a:off x="-228600" y="4076700"/>
            <a:ext cx="35864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  <a:latin typeface="#9Slide05 Braxton Regular" panose="03060000000000000000" pitchFamily="66" charset="0"/>
              </a:rPr>
              <a:t>Nhóm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  <a:latin typeface="#9Slide05 Braxton Regular" panose="03060000000000000000" pitchFamily="66" charset="0"/>
              </a:rPr>
              <a:t> 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  <a:latin typeface="#9Slide05 Braxton Regular" panose="03060000000000000000" pitchFamily="66" charset="0"/>
              </a:rPr>
              <a:t>Đảo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  <a:latin typeface="#9Slide05 Braxton Regular" panose="03060000000000000000" pitchFamily="66" charset="0"/>
              </a:rPr>
              <a:t>ngữ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  <a:latin typeface="#9Slide05 Braxton Regular" panose="03060000000000000000" pitchFamily="66" charset="0"/>
              </a:rPr>
              <a:t> (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  <a:latin typeface="#9Slide05 Braxton Regular" panose="03060000000000000000" pitchFamily="66" charset="0"/>
              </a:rPr>
              <a:t>Nhóm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  <a:latin typeface="#9Slide05 Braxton Regular" panose="03060000000000000000" pitchFamily="66" charset="0"/>
              </a:rPr>
              <a:t> 1,3)</a:t>
            </a:r>
            <a:endParaRPr lang="en-US" sz="5400" b="1" dirty="0">
              <a:solidFill>
                <a:schemeClr val="accent4">
                  <a:lumMod val="75000"/>
                </a:schemeClr>
              </a:solidFill>
              <a:latin typeface="#9Slide05 Braxton Regular" panose="03060000000000000000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1C79A4-CB3D-4154-512E-13F9709F8D70}"/>
              </a:ext>
            </a:extLst>
          </p:cNvPr>
          <p:cNvSpPr txBox="1"/>
          <p:nvPr/>
        </p:nvSpPr>
        <p:spPr>
          <a:xfrm>
            <a:off x="14554200" y="4073763"/>
            <a:ext cx="35864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  <a:latin typeface="#9Slide05 Braxton Regular" panose="03060000000000000000" pitchFamily="66" charset="0"/>
              </a:rPr>
              <a:t>Nhóm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  <a:latin typeface="#9Slide05 Braxton Regular" panose="03060000000000000000" pitchFamily="66" charset="0"/>
              </a:rPr>
              <a:t> 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  <a:latin typeface="#9Slide05 Braxton Regular" panose="03060000000000000000" pitchFamily="66" charset="0"/>
              </a:rPr>
              <a:t>câu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  <a:latin typeface="#9Slide05 Braxton Regular" panose="03060000000000000000" pitchFamily="66" charset="0"/>
              </a:rPr>
              <a:t>hỏi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  <a:latin typeface="#9Slide05 Braxton Regular" panose="03060000000000000000" pitchFamily="66" charset="0"/>
              </a:rPr>
              <a:t>tu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  <a:latin typeface="#9Slide05 Braxton Regular" panose="03060000000000000000" pitchFamily="66" charset="0"/>
              </a:rPr>
              <a:t>từ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  <a:latin typeface="#9Slide05 Braxton Regular" panose="03060000000000000000" pitchFamily="66" charset="0"/>
              </a:rPr>
              <a:t> (</a:t>
            </a:r>
            <a:r>
              <a:rPr lang="en-US" sz="5400" b="1" dirty="0" err="1" smtClean="0">
                <a:solidFill>
                  <a:schemeClr val="accent4">
                    <a:lumMod val="75000"/>
                  </a:schemeClr>
                </a:solidFill>
                <a:latin typeface="#9Slide05 Braxton Regular" panose="03060000000000000000" pitchFamily="66" charset="0"/>
              </a:rPr>
              <a:t>Nhóm</a:t>
            </a:r>
            <a:r>
              <a:rPr lang="en-US" sz="5400" b="1" dirty="0" smtClean="0">
                <a:solidFill>
                  <a:schemeClr val="accent4">
                    <a:lumMod val="75000"/>
                  </a:schemeClr>
                </a:solidFill>
                <a:latin typeface="#9Slide05 Braxton Regular" panose="03060000000000000000" pitchFamily="66" charset="0"/>
              </a:rPr>
              <a:t> 2,4)</a:t>
            </a:r>
            <a:endParaRPr lang="en-US" sz="5400" b="1" dirty="0">
              <a:solidFill>
                <a:schemeClr val="accent4">
                  <a:lumMod val="75000"/>
                </a:schemeClr>
              </a:solidFill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35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382FB2-4C28-933E-643B-44D0B4D0F138}"/>
              </a:ext>
            </a:extLst>
          </p:cNvPr>
          <p:cNvSpPr txBox="1"/>
          <p:nvPr/>
        </p:nvSpPr>
        <p:spPr>
          <a:xfrm>
            <a:off x="719066" y="611098"/>
            <a:ext cx="33483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5400" b="1" dirty="0">
                <a:solidFill>
                  <a:schemeClr val="tx2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1. </a:t>
            </a:r>
            <a:r>
              <a:rPr lang="en-US" sz="5400" b="1" dirty="0" err="1">
                <a:solidFill>
                  <a:schemeClr val="tx2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Đảo</a:t>
            </a:r>
            <a:r>
              <a:rPr lang="en-US" sz="5400" b="1" dirty="0">
                <a:solidFill>
                  <a:schemeClr val="tx2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endParaRPr lang="en-US" sz="5400" b="1" dirty="0">
              <a:solidFill>
                <a:schemeClr val="tx2"/>
              </a:solidFill>
              <a:latin typeface="#9Slide05 Braxton Regular" panose="03060000000000000000" pitchFamily="66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F7E62D-195C-12A9-C884-12CB6D557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383535"/>
            <a:ext cx="6705600" cy="9519929"/>
          </a:xfrm>
          <a:prstGeom prst="rect">
            <a:avLst/>
          </a:prstGeom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29FC7D42-C15A-178B-EE4F-BE38F19C0109}"/>
              </a:ext>
            </a:extLst>
          </p:cNvPr>
          <p:cNvSpPr/>
          <p:nvPr/>
        </p:nvSpPr>
        <p:spPr>
          <a:xfrm>
            <a:off x="592320" y="6591300"/>
            <a:ext cx="6950236" cy="3231860"/>
          </a:xfrm>
          <a:custGeom>
            <a:avLst/>
            <a:gdLst/>
            <a:ahLst/>
            <a:cxnLst/>
            <a:rect l="l" t="t" r="r" b="b"/>
            <a:pathLst>
              <a:path w="6950236" h="3231860">
                <a:moveTo>
                  <a:pt x="0" y="0"/>
                </a:moveTo>
                <a:lnTo>
                  <a:pt x="6950235" y="0"/>
                </a:lnTo>
                <a:lnTo>
                  <a:pt x="6950235" y="3231860"/>
                </a:lnTo>
                <a:lnTo>
                  <a:pt x="0" y="32318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1C79A4-CB3D-4154-512E-13F9709F8D70}"/>
              </a:ext>
            </a:extLst>
          </p:cNvPr>
          <p:cNvSpPr txBox="1"/>
          <p:nvPr/>
        </p:nvSpPr>
        <p:spPr>
          <a:xfrm>
            <a:off x="1287382" y="2781300"/>
            <a:ext cx="69502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#9Slide05 Braxton Regular" panose="03060000000000000000" pitchFamily="66" charset="0"/>
              </a:rPr>
              <a:t>Báo</a:t>
            </a:r>
            <a:r>
              <a:rPr lang="en-US" sz="6600" b="1" dirty="0" smtClean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#9Slide05 Braxton Regular" panose="03060000000000000000" pitchFamily="66" charset="0"/>
              </a:rPr>
              <a:t>cáo</a:t>
            </a:r>
            <a:r>
              <a:rPr lang="en-US" sz="6600" b="1" dirty="0" smtClean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#9Slide05 Braxton Regular" panose="03060000000000000000" pitchFamily="66" charset="0"/>
              </a:rPr>
              <a:t>sản</a:t>
            </a:r>
            <a:r>
              <a:rPr lang="en-US" sz="6600" b="1" dirty="0" smtClean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#9Slide05 Braxton Regular" panose="03060000000000000000" pitchFamily="66" charset="0"/>
              </a:rPr>
              <a:t>phẩm</a:t>
            </a:r>
            <a:endParaRPr lang="en-US" sz="6600" b="1" dirty="0">
              <a:solidFill>
                <a:srgbClr val="FF0000"/>
              </a:solidFill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3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>
            <a:extLst>
              <a:ext uri="{FF2B5EF4-FFF2-40B4-BE49-F238E27FC236}">
                <a16:creationId xmlns:a16="http://schemas.microsoft.com/office/drawing/2014/main" id="{12B291A0-2E4F-E896-6234-0C52D2A947B5}"/>
              </a:ext>
            </a:extLst>
          </p:cNvPr>
          <p:cNvSpPr txBox="1"/>
          <p:nvPr/>
        </p:nvSpPr>
        <p:spPr>
          <a:xfrm>
            <a:off x="1752600" y="1790700"/>
            <a:ext cx="9276149" cy="85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DD4D366E-3BC8-6C2F-A08D-54193E84A384}"/>
              </a:ext>
            </a:extLst>
          </p:cNvPr>
          <p:cNvSpPr txBox="1"/>
          <p:nvPr/>
        </p:nvSpPr>
        <p:spPr>
          <a:xfrm>
            <a:off x="6553200" y="4000500"/>
            <a:ext cx="9394050" cy="3385542"/>
          </a:xfrm>
          <a:prstGeom prst="rect">
            <a:avLst/>
          </a:prstGeom>
          <a:solidFill>
            <a:srgbClr val="FFFDF7"/>
          </a:solidFill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251406-6204-51C9-D999-58CBAF1F3CB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47800" y="3948366"/>
            <a:ext cx="4127350" cy="4115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5A2F60-A054-8DC4-E51C-98CCEED2111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38200" y="-2290889"/>
            <a:ext cx="18288000" cy="4581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749331" y="2448699"/>
            <a:ext cx="1287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Đảo ngữ của các thành phần có trong 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52600" y="3159625"/>
            <a:ext cx="13482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Ví dụ: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39029" y="7513317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Đảo vị ngữ lên trước chủ ngữ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00200" y="4235363"/>
            <a:ext cx="1539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óng những nhịp cầu sắt uốn cong, vắt qua dòng sông lạnh </a:t>
            </a:r>
            <a:r>
              <a:rPr kumimoji="0" lang="vi-VN" sz="4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 hiện ra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10360" y="5795370"/>
            <a:ext cx="15382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đảo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vi-VN" sz="4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ã hiện ra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bóng những nhịp cầu sắt uốn cong, vắt qua dòng sông lạnh”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52600" y="8554155"/>
            <a:ext cx="1524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Nhằm gợi tả rõ bức tranh cảnh vật đồng thời nhấn mạnh sự xuất hiện của sự vật đang được miêu tả.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3036AEAE-3992-2469-77CF-208D7CC1DEA7}"/>
              </a:ext>
            </a:extLst>
          </p:cNvPr>
          <p:cNvSpPr txBox="1"/>
          <p:nvPr/>
        </p:nvSpPr>
        <p:spPr>
          <a:xfrm>
            <a:off x="1752600" y="1452689"/>
            <a:ext cx="9276149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958EE5B-DDEC-072F-19F7-8DB280AE18BD}"/>
              </a:ext>
            </a:extLst>
          </p:cNvPr>
          <p:cNvSpPr/>
          <p:nvPr/>
        </p:nvSpPr>
        <p:spPr>
          <a:xfrm>
            <a:off x="15185427" y="1113924"/>
            <a:ext cx="2883408" cy="3134139"/>
          </a:xfrm>
          <a:custGeom>
            <a:avLst/>
            <a:gdLst/>
            <a:ahLst/>
            <a:cxnLst/>
            <a:rect l="l" t="t" r="r" b="b"/>
            <a:pathLst>
              <a:path w="3785616" h="4114800">
                <a:moveTo>
                  <a:pt x="0" y="0"/>
                </a:moveTo>
                <a:lnTo>
                  <a:pt x="3785616" y="0"/>
                </a:lnTo>
                <a:lnTo>
                  <a:pt x="37856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0E6519-6BE1-D4FB-60B6-B9BF82DE0D5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38200" y="-2628900"/>
            <a:ext cx="18288000" cy="458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0CF254C-FCEA-EECF-E09B-C46B513D6F5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38200" y="-2290889"/>
            <a:ext cx="18288000" cy="4581778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96383A22-BE13-EAEB-80DB-8D999CCF8B16}"/>
              </a:ext>
            </a:extLst>
          </p:cNvPr>
          <p:cNvSpPr txBox="1"/>
          <p:nvPr/>
        </p:nvSpPr>
        <p:spPr>
          <a:xfrm>
            <a:off x="1752600" y="1790700"/>
            <a:ext cx="9276149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DBE834-20C9-B6D8-69B7-D82106789C24}"/>
              </a:ext>
            </a:extLst>
          </p:cNvPr>
          <p:cNvSpPr txBox="1"/>
          <p:nvPr/>
        </p:nvSpPr>
        <p:spPr>
          <a:xfrm>
            <a:off x="2514600" y="3009900"/>
            <a:ext cx="1287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Đảo ngữ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7DF3C3-A2DB-861E-9783-A7D15BE645FF}"/>
              </a:ext>
            </a:extLst>
          </p:cNvPr>
          <p:cNvSpPr txBox="1"/>
          <p:nvPr/>
        </p:nvSpPr>
        <p:spPr>
          <a:xfrm>
            <a:off x="2900739" y="4067110"/>
            <a:ext cx="13482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Ví dụ: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119F2A-1B45-16A7-8FFA-269C81EEBE8F}"/>
              </a:ext>
            </a:extLst>
          </p:cNvPr>
          <p:cNvSpPr txBox="1"/>
          <p:nvPr/>
        </p:nvSpPr>
        <p:spPr>
          <a:xfrm>
            <a:off x="2910900" y="7155878"/>
            <a:ext cx="13482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à"/>
            </a:pP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 vị trí từ “củi” lên đầu cụm từ,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7021AA-1F60-069A-421A-0DF385602A50}"/>
              </a:ext>
            </a:extLst>
          </p:cNvPr>
          <p:cNvSpPr txBox="1"/>
          <p:nvPr/>
        </p:nvSpPr>
        <p:spPr>
          <a:xfrm>
            <a:off x="2900740" y="5041458"/>
            <a:ext cx="13482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400" b="0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sng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kumimoji="0" lang="en-US" sz="4400" b="0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sng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kumimoji="0" lang="en-US" sz="4400" b="0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sng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kumimoji="0" lang="en-US" sz="4400" b="0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F72046-42E0-858E-4C83-2F3FA429FC15}"/>
              </a:ext>
            </a:extLst>
          </p:cNvPr>
          <p:cNvSpPr txBox="1"/>
          <p:nvPr/>
        </p:nvSpPr>
        <p:spPr>
          <a:xfrm>
            <a:off x="2910900" y="6089078"/>
            <a:ext cx="13482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đảo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4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kumimoji="0" lang="en-US" sz="4400" b="0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sng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4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4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0FB799-84E2-3CC2-DCA3-26CA426CC881}"/>
              </a:ext>
            </a:extLst>
          </p:cNvPr>
          <p:cNvSpPr txBox="1"/>
          <p:nvPr/>
        </p:nvSpPr>
        <p:spPr>
          <a:xfrm>
            <a:off x="2900739" y="8254487"/>
            <a:ext cx="134822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à"/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hấn mạnh hình ảnh sự vật, làm cho cách diễn đạt thêm gợi cảm và giàu âm hưởng.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E3B738-BF33-EC03-9197-86D006D028B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15800" y="1311021"/>
            <a:ext cx="5931922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3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A6F797E8-711D-BB5B-1232-50F30DB1CEF9}"/>
              </a:ext>
            </a:extLst>
          </p:cNvPr>
          <p:cNvSpPr txBox="1"/>
          <p:nvPr/>
        </p:nvSpPr>
        <p:spPr>
          <a:xfrm>
            <a:off x="1752600" y="1790700"/>
            <a:ext cx="9276149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44813A34-0915-E939-4F62-B63FFCB7E790}"/>
              </a:ext>
            </a:extLst>
          </p:cNvPr>
          <p:cNvSpPr/>
          <p:nvPr/>
        </p:nvSpPr>
        <p:spPr>
          <a:xfrm>
            <a:off x="685800" y="5829299"/>
            <a:ext cx="2971800" cy="4304403"/>
          </a:xfrm>
          <a:custGeom>
            <a:avLst/>
            <a:gdLst/>
            <a:ahLst/>
            <a:cxnLst/>
            <a:rect l="l" t="t" r="r" b="b"/>
            <a:pathLst>
              <a:path w="3355298" h="5304820">
                <a:moveTo>
                  <a:pt x="0" y="0"/>
                </a:moveTo>
                <a:lnTo>
                  <a:pt x="3355299" y="0"/>
                </a:lnTo>
                <a:lnTo>
                  <a:pt x="3355299" y="5304820"/>
                </a:lnTo>
                <a:lnTo>
                  <a:pt x="0" y="53048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8ABAA9-67FB-DC38-E017-06BD92F80926}"/>
              </a:ext>
            </a:extLst>
          </p:cNvPr>
          <p:cNvSpPr/>
          <p:nvPr/>
        </p:nvSpPr>
        <p:spPr>
          <a:xfrm>
            <a:off x="12649200" y="4152900"/>
            <a:ext cx="4876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5D263FEE-EA4E-022B-EF57-A6F0694D8796}"/>
              </a:ext>
            </a:extLst>
          </p:cNvPr>
          <p:cNvSpPr/>
          <p:nvPr/>
        </p:nvSpPr>
        <p:spPr>
          <a:xfrm>
            <a:off x="4876800" y="4152900"/>
            <a:ext cx="7315200" cy="2121408"/>
          </a:xfrm>
          <a:custGeom>
            <a:avLst/>
            <a:gdLst/>
            <a:ahLst/>
            <a:cxnLst/>
            <a:rect l="l" t="t" r="r" b="b"/>
            <a:pathLst>
              <a:path w="7315200" h="2121408">
                <a:moveTo>
                  <a:pt x="0" y="0"/>
                </a:moveTo>
                <a:lnTo>
                  <a:pt x="7315200" y="0"/>
                </a:lnTo>
                <a:lnTo>
                  <a:pt x="7315200" y="2121408"/>
                </a:lnTo>
                <a:lnTo>
                  <a:pt x="0" y="21214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2DC56E-6DFB-D61C-BE68-8FC049031788}"/>
              </a:ext>
            </a:extLst>
          </p:cNvPr>
          <p:cNvSpPr/>
          <p:nvPr/>
        </p:nvSpPr>
        <p:spPr>
          <a:xfrm>
            <a:off x="685800" y="4444163"/>
            <a:ext cx="100914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E74D94-A5E1-8FCF-291A-6080969BBBC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38200" y="-2290889"/>
            <a:ext cx="18288000" cy="458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2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5B04D587-0F02-4DE2-91EB-8AB4EAF2190C}"/>
              </a:ext>
            </a:extLst>
          </p:cNvPr>
          <p:cNvSpPr/>
          <p:nvPr/>
        </p:nvSpPr>
        <p:spPr>
          <a:xfrm>
            <a:off x="10792690" y="-7178055"/>
            <a:ext cx="10694708" cy="10933887"/>
          </a:xfrm>
          <a:custGeom>
            <a:avLst/>
            <a:gdLst/>
            <a:ahLst/>
            <a:cxnLst/>
            <a:rect l="l" t="t" r="r" b="b"/>
            <a:pathLst>
              <a:path w="10694708" h="10933887">
                <a:moveTo>
                  <a:pt x="0" y="0"/>
                </a:moveTo>
                <a:lnTo>
                  <a:pt x="10694708" y="0"/>
                </a:lnTo>
                <a:lnTo>
                  <a:pt x="10694708" y="10933886"/>
                </a:lnTo>
                <a:lnTo>
                  <a:pt x="0" y="109338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</a:blip>
            <a:stretch>
              <a:fillRect/>
            </a:stretch>
          </a:blipFill>
        </p:spPr>
        <p:txBody>
          <a:bodyPr/>
          <a:lstStyle/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382FB2-4C28-933E-643B-44D0B4D0F138}"/>
              </a:ext>
            </a:extLst>
          </p:cNvPr>
          <p:cNvSpPr txBox="1"/>
          <p:nvPr/>
        </p:nvSpPr>
        <p:spPr>
          <a:xfrm>
            <a:off x="719066" y="644236"/>
            <a:ext cx="4237398" cy="942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5400" b="1" dirty="0">
                <a:solidFill>
                  <a:schemeClr val="tx2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2. </a:t>
            </a:r>
            <a:r>
              <a:rPr lang="en-US" sz="5400" b="1" dirty="0" err="1">
                <a:solidFill>
                  <a:schemeClr val="tx2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5400" b="1" dirty="0">
                <a:solidFill>
                  <a:schemeClr val="tx2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hỏi</a:t>
            </a:r>
            <a:r>
              <a:rPr lang="en-US" sz="5400" b="1" dirty="0">
                <a:solidFill>
                  <a:schemeClr val="tx2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</a:t>
            </a:r>
            <a:r>
              <a:rPr lang="en-US" sz="5400" b="1" dirty="0">
                <a:solidFill>
                  <a:schemeClr val="tx2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endParaRPr lang="en-US" sz="5400" b="1" dirty="0">
              <a:solidFill>
                <a:schemeClr val="tx2"/>
              </a:solidFill>
              <a:latin typeface="#9Slide05 Braxton Regular" panose="03060000000000000000" pitchFamily="66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ACFA44-B716-E06A-EEE2-DEEAEF299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9200" y="642271"/>
            <a:ext cx="6629400" cy="9381337"/>
          </a:xfrm>
          <a:prstGeom prst="rect">
            <a:avLst/>
          </a:prstGeom>
        </p:spPr>
      </p:pic>
      <p:sp>
        <p:nvSpPr>
          <p:cNvPr id="5" name="Freeform 6">
            <a:extLst>
              <a:ext uri="{FF2B5EF4-FFF2-40B4-BE49-F238E27FC236}">
                <a16:creationId xmlns:a16="http://schemas.microsoft.com/office/drawing/2014/main" id="{F172D5BF-92EF-7766-0EC8-9D72A0D85BEF}"/>
              </a:ext>
            </a:extLst>
          </p:cNvPr>
          <p:cNvSpPr/>
          <p:nvPr/>
        </p:nvSpPr>
        <p:spPr>
          <a:xfrm>
            <a:off x="592320" y="6591300"/>
            <a:ext cx="6950236" cy="3231860"/>
          </a:xfrm>
          <a:custGeom>
            <a:avLst/>
            <a:gdLst/>
            <a:ahLst/>
            <a:cxnLst/>
            <a:rect l="l" t="t" r="r" b="b"/>
            <a:pathLst>
              <a:path w="6950236" h="3231860">
                <a:moveTo>
                  <a:pt x="0" y="0"/>
                </a:moveTo>
                <a:lnTo>
                  <a:pt x="6950235" y="0"/>
                </a:lnTo>
                <a:lnTo>
                  <a:pt x="6950235" y="3231860"/>
                </a:lnTo>
                <a:lnTo>
                  <a:pt x="0" y="32318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1E2353-CCFD-2BB4-DEC6-8A14C6A25AF7}"/>
              </a:ext>
            </a:extLst>
          </p:cNvPr>
          <p:cNvSpPr txBox="1"/>
          <p:nvPr/>
        </p:nvSpPr>
        <p:spPr>
          <a:xfrm>
            <a:off x="1287382" y="2781300"/>
            <a:ext cx="69502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#9Slide05 Braxton Regular" panose="03060000000000000000" pitchFamily="66" charset="0"/>
              </a:rPr>
              <a:t>Báo</a:t>
            </a:r>
            <a:r>
              <a:rPr lang="en-US" sz="6600" b="1" dirty="0" smtClean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#9Slide05 Braxton Regular" panose="03060000000000000000" pitchFamily="66" charset="0"/>
              </a:rPr>
              <a:t>cáo</a:t>
            </a:r>
            <a:r>
              <a:rPr lang="en-US" sz="6600" b="1" dirty="0" smtClean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#9Slide05 Braxton Regular" panose="03060000000000000000" pitchFamily="66" charset="0"/>
              </a:rPr>
              <a:t>sản</a:t>
            </a:r>
            <a:r>
              <a:rPr lang="en-US" sz="6600" b="1" dirty="0" smtClean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#9Slide05 Braxton Regular" panose="03060000000000000000" pitchFamily="66" charset="0"/>
              </a:rPr>
              <a:t>phẩm</a:t>
            </a:r>
            <a:endParaRPr lang="en-US" sz="6600" b="1" dirty="0">
              <a:solidFill>
                <a:srgbClr val="FF0000"/>
              </a:solidFill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41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>
            <a:extLst>
              <a:ext uri="{FF2B5EF4-FFF2-40B4-BE49-F238E27FC236}">
                <a16:creationId xmlns:a16="http://schemas.microsoft.com/office/drawing/2014/main" id="{12B291A0-2E4F-E896-6234-0C52D2A947B5}"/>
              </a:ext>
            </a:extLst>
          </p:cNvPr>
          <p:cNvSpPr txBox="1"/>
          <p:nvPr/>
        </p:nvSpPr>
        <p:spPr>
          <a:xfrm>
            <a:off x="889270" y="1872628"/>
            <a:ext cx="9276149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DD4D366E-3BC8-6C2F-A08D-54193E84A384}"/>
              </a:ext>
            </a:extLst>
          </p:cNvPr>
          <p:cNvSpPr txBox="1"/>
          <p:nvPr/>
        </p:nvSpPr>
        <p:spPr>
          <a:xfrm>
            <a:off x="1310096" y="3467097"/>
            <a:ext cx="10805704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”- con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Google Shape;776;p43">
            <a:extLst>
              <a:ext uri="{FF2B5EF4-FFF2-40B4-BE49-F238E27FC236}">
                <a16:creationId xmlns:a16="http://schemas.microsoft.com/office/drawing/2014/main" id="{CC78D653-E71D-E564-A361-EE259B0F35BD}"/>
              </a:ext>
            </a:extLst>
          </p:cNvPr>
          <p:cNvSpPr txBox="1">
            <a:spLocks/>
          </p:cNvSpPr>
          <p:nvPr/>
        </p:nvSpPr>
        <p:spPr>
          <a:xfrm>
            <a:off x="1345656" y="5478949"/>
            <a:ext cx="10427960" cy="1593306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Dùng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nhưng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khẳng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định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nhấn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thương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dành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mẹ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58F5054-8AFD-7FDC-6197-5FE2E9DE0E30}"/>
              </a:ext>
            </a:extLst>
          </p:cNvPr>
          <p:cNvCxnSpPr/>
          <p:nvPr/>
        </p:nvCxnSpPr>
        <p:spPr>
          <a:xfrm flipH="1">
            <a:off x="6541125" y="5290676"/>
            <a:ext cx="4166" cy="433866"/>
          </a:xfrm>
          <a:prstGeom prst="straightConnector1">
            <a:avLst/>
          </a:prstGeom>
          <a:ln>
            <a:solidFill>
              <a:schemeClr val="accent6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4940A63-2A1E-EB17-1B54-27710EAB9FF5}"/>
              </a:ext>
            </a:extLst>
          </p:cNvPr>
          <p:cNvCxnSpPr/>
          <p:nvPr/>
        </p:nvCxnSpPr>
        <p:spPr>
          <a:xfrm flipH="1">
            <a:off x="6531952" y="8069738"/>
            <a:ext cx="4166" cy="433866"/>
          </a:xfrm>
          <a:prstGeom prst="straightConnector1">
            <a:avLst/>
          </a:prstGeom>
          <a:ln>
            <a:solidFill>
              <a:schemeClr val="accent6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Google Shape;776;p43">
            <a:extLst>
              <a:ext uri="{FF2B5EF4-FFF2-40B4-BE49-F238E27FC236}">
                <a16:creationId xmlns:a16="http://schemas.microsoft.com/office/drawing/2014/main" id="{309C6AAB-AAE0-C8F2-B196-FEB675799A87}"/>
              </a:ext>
            </a:extLst>
          </p:cNvPr>
          <p:cNvSpPr txBox="1">
            <a:spLocks/>
          </p:cNvSpPr>
          <p:nvPr/>
        </p:nvSpPr>
        <p:spPr>
          <a:xfrm>
            <a:off x="5181600" y="8531313"/>
            <a:ext cx="5818200" cy="776997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1CFABA7C-6ACE-1BD4-DF03-1B6B1757D8BD}"/>
              </a:ext>
            </a:extLst>
          </p:cNvPr>
          <p:cNvSpPr/>
          <p:nvPr/>
        </p:nvSpPr>
        <p:spPr>
          <a:xfrm>
            <a:off x="12649200" y="3695700"/>
            <a:ext cx="5173268" cy="64389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4179BC-DAB3-9C37-CA73-8379A547F78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38200" y="-2290889"/>
            <a:ext cx="18288000" cy="458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>
            <a:extLst>
              <a:ext uri="{FF2B5EF4-FFF2-40B4-BE49-F238E27FC236}">
                <a16:creationId xmlns:a16="http://schemas.microsoft.com/office/drawing/2014/main" id="{12B291A0-2E4F-E896-6234-0C52D2A947B5}"/>
              </a:ext>
            </a:extLst>
          </p:cNvPr>
          <p:cNvSpPr txBox="1"/>
          <p:nvPr/>
        </p:nvSpPr>
        <p:spPr>
          <a:xfrm>
            <a:off x="889270" y="1872628"/>
            <a:ext cx="9276149" cy="85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17804C87-F17F-85CA-E35B-FC286B3C0AE6}"/>
              </a:ext>
            </a:extLst>
          </p:cNvPr>
          <p:cNvSpPr/>
          <p:nvPr/>
        </p:nvSpPr>
        <p:spPr>
          <a:xfrm>
            <a:off x="12573000" y="3576642"/>
            <a:ext cx="5029200" cy="6257170"/>
          </a:xfrm>
          <a:custGeom>
            <a:avLst/>
            <a:gdLst/>
            <a:ahLst/>
            <a:cxnLst/>
            <a:rect l="l" t="t" r="r" b="b"/>
            <a:pathLst>
              <a:path w="3307270" h="4114800">
                <a:moveTo>
                  <a:pt x="0" y="0"/>
                </a:moveTo>
                <a:lnTo>
                  <a:pt x="3307270" y="0"/>
                </a:lnTo>
                <a:lnTo>
                  <a:pt x="33072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DD4D366E-3BC8-6C2F-A08D-54193E84A384}"/>
              </a:ext>
            </a:extLst>
          </p:cNvPr>
          <p:cNvSpPr txBox="1"/>
          <p:nvPr/>
        </p:nvSpPr>
        <p:spPr>
          <a:xfrm>
            <a:off x="1447800" y="3555860"/>
            <a:ext cx="10805704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8F052F-628A-00DA-B473-723558250BE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38200" y="-2290889"/>
            <a:ext cx="18288000" cy="458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7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4ACB9299-7610-A54E-2526-B41258531204}"/>
              </a:ext>
            </a:extLst>
          </p:cNvPr>
          <p:cNvSpPr txBox="1"/>
          <p:nvPr/>
        </p:nvSpPr>
        <p:spPr>
          <a:xfrm>
            <a:off x="889270" y="1872628"/>
            <a:ext cx="9276149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715;p42">
            <a:extLst>
              <a:ext uri="{FF2B5EF4-FFF2-40B4-BE49-F238E27FC236}">
                <a16:creationId xmlns:a16="http://schemas.microsoft.com/office/drawing/2014/main" id="{9A019AC5-DD4C-28D5-FD0A-B5A3F92AC324}"/>
              </a:ext>
            </a:extLst>
          </p:cNvPr>
          <p:cNvSpPr txBox="1">
            <a:spLocks/>
          </p:cNvSpPr>
          <p:nvPr/>
        </p:nvSpPr>
        <p:spPr>
          <a:xfrm>
            <a:off x="1561480" y="2673485"/>
            <a:ext cx="8001000" cy="78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 Light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3E1D"/>
              </a:buClr>
              <a:buSzPts val="1100"/>
              <a:buFont typeface="Nunito Light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Barlow"/>
              </a:rPr>
              <a:t>Hình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Barlow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Barlow"/>
              </a:rPr>
              <a:t>thức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Barlow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B664C2A4-FB3C-3000-0D8B-D742514D7130}"/>
              </a:ext>
            </a:extLst>
          </p:cNvPr>
          <p:cNvSpPr txBox="1"/>
          <p:nvPr/>
        </p:nvSpPr>
        <p:spPr>
          <a:xfrm>
            <a:off x="1066800" y="5448300"/>
            <a:ext cx="9276149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2FF207-A543-6C7B-C71C-82933B207ECC}"/>
              </a:ext>
            </a:extLst>
          </p:cNvPr>
          <p:cNvSpPr/>
          <p:nvPr/>
        </p:nvSpPr>
        <p:spPr>
          <a:xfrm>
            <a:off x="1937577" y="6743700"/>
            <a:ext cx="134238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B8B266A2-4EDB-9107-83F2-56F0E096BC07}"/>
              </a:ext>
            </a:extLst>
          </p:cNvPr>
          <p:cNvSpPr/>
          <p:nvPr/>
        </p:nvSpPr>
        <p:spPr>
          <a:xfrm>
            <a:off x="4495800" y="3478584"/>
            <a:ext cx="7315200" cy="2194560"/>
          </a:xfrm>
          <a:custGeom>
            <a:avLst/>
            <a:gdLst/>
            <a:ahLst/>
            <a:cxnLst/>
            <a:rect l="l" t="t" r="r" b="b"/>
            <a:pathLst>
              <a:path w="7315200" h="2194560">
                <a:moveTo>
                  <a:pt x="0" y="0"/>
                </a:moveTo>
                <a:lnTo>
                  <a:pt x="7315200" y="0"/>
                </a:lnTo>
                <a:lnTo>
                  <a:pt x="7315200" y="2194560"/>
                </a:lnTo>
                <a:lnTo>
                  <a:pt x="0" y="21945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Google Shape;715;p42">
            <a:extLst>
              <a:ext uri="{FF2B5EF4-FFF2-40B4-BE49-F238E27FC236}">
                <a16:creationId xmlns:a16="http://schemas.microsoft.com/office/drawing/2014/main" id="{050EA0BA-666E-DB2E-EEA8-C71E30B1126B}"/>
              </a:ext>
            </a:extLst>
          </p:cNvPr>
          <p:cNvSpPr txBox="1">
            <a:spLocks/>
          </p:cNvSpPr>
          <p:nvPr/>
        </p:nvSpPr>
        <p:spPr>
          <a:xfrm>
            <a:off x="11814464" y="4036253"/>
            <a:ext cx="8001000" cy="830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 Light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3E1D"/>
              </a:buClr>
              <a:buSzPts val="1100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Barlow"/>
              </a:rPr>
              <a:t>Có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Barlow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Barlow"/>
              </a:rPr>
              <a:t>dấu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Barlow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Barlow"/>
              </a:rPr>
              <a:t>hỏi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Barlow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Barlow"/>
              </a:rPr>
              <a:t>chấm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Barlow"/>
              </a:rPr>
              <a:t> ở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Barlow"/>
              </a:rPr>
              <a:t>cuối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Barlow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Barlow"/>
              </a:rPr>
              <a:t>câu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Barlow"/>
            </a:endParaRPr>
          </a:p>
        </p:txBody>
      </p:sp>
      <p:sp>
        <p:nvSpPr>
          <p:cNvPr id="9" name="Google Shape;715;p42">
            <a:extLst>
              <a:ext uri="{FF2B5EF4-FFF2-40B4-BE49-F238E27FC236}">
                <a16:creationId xmlns:a16="http://schemas.microsoft.com/office/drawing/2014/main" id="{207DC0D1-E9FA-8FE5-86E0-1313140B388B}"/>
              </a:ext>
            </a:extLst>
          </p:cNvPr>
          <p:cNvSpPr txBox="1">
            <a:spLocks/>
          </p:cNvSpPr>
          <p:nvPr/>
        </p:nvSpPr>
        <p:spPr>
          <a:xfrm>
            <a:off x="913427" y="4035544"/>
            <a:ext cx="4613917" cy="92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Nunito Light"/>
              <a:buChar char="●"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3E1D"/>
              </a:buClr>
              <a:buSzPts val="1100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Barlow"/>
              </a:rPr>
              <a:t>Có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Barlow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Barlow"/>
              </a:rPr>
              <a:t>từ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Barlow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Barlow"/>
              </a:rPr>
              <a:t>để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Barlow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Barlow"/>
              </a:rPr>
              <a:t>hỏi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Barlow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BFFA59-1094-AD79-3B7B-3A210B57E42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38200" y="-2290889"/>
            <a:ext cx="18288000" cy="458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1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90" name="Rectangle 3089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ác Phép Đối Trong Thơ Đường Luật - NÂNG CÁNH ƯỚC MƠ">
            <a:extLst>
              <a:ext uri="{FF2B5EF4-FFF2-40B4-BE49-F238E27FC236}">
                <a16:creationId xmlns:a16="http://schemas.microsoft.com/office/drawing/2014/main" id="{EDBC4CA6-0956-B0F1-09BF-C5CF449AF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" r="-1" b="1378"/>
          <a:stretch/>
        </p:blipFill>
        <p:spPr bwMode="auto">
          <a:xfrm>
            <a:off x="-6" y="-6"/>
            <a:ext cx="11301960" cy="10286976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9E986A-0C63-815A-5995-E48CD20BF33C}"/>
              </a:ext>
            </a:extLst>
          </p:cNvPr>
          <p:cNvSpPr txBox="1"/>
          <p:nvPr/>
        </p:nvSpPr>
        <p:spPr>
          <a:xfrm>
            <a:off x="9166860" y="6362700"/>
            <a:ext cx="8258721" cy="25356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>
                <a:solidFill>
                  <a:srgbClr val="3A352E"/>
                </a:solidFill>
                <a:latin typeface="#9Slide05 Good Vibes Pro" panose="02000507080000020002" pitchFamily="2" charset="0"/>
                <a:ea typeface="+mj-ea"/>
                <a:cs typeface="+mj-cs"/>
              </a:rPr>
              <a:t>Tri thức Ngữ văn</a:t>
            </a:r>
            <a:endParaRPr lang="en-US" sz="9600" b="1" kern="1200" dirty="0">
              <a:solidFill>
                <a:srgbClr val="3A352E"/>
              </a:solidFill>
              <a:latin typeface="#9Slide05 Good Vibes Pro" panose="02000507080000020002" pitchFamily="2" charset="0"/>
              <a:ea typeface="+mj-ea"/>
              <a:cs typeface="+mj-cs"/>
            </a:endParaRPr>
          </a:p>
        </p:txBody>
      </p:sp>
      <p:pic>
        <p:nvPicPr>
          <p:cNvPr id="3076" name="Picture 4" descr="Huỳnh Hữu Đức : Phép Đối Trong Thơ Đường Luật">
            <a:extLst>
              <a:ext uri="{FF2B5EF4-FFF2-40B4-BE49-F238E27FC236}">
                <a16:creationId xmlns:a16="http://schemas.microsoft.com/office/drawing/2014/main" id="{8F83A8AA-258E-B020-1DB6-DD4201BAF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9" r="314" b="1"/>
          <a:stretch/>
        </p:blipFill>
        <p:spPr bwMode="auto">
          <a:xfrm>
            <a:off x="11480311" y="9"/>
            <a:ext cx="6807695" cy="5815870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978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01461" y="5607424"/>
            <a:ext cx="15544799" cy="3017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45">
              <a:lnSpc>
                <a:spcPct val="150000"/>
              </a:lnSpc>
              <a:buClr>
                <a:srgbClr val="000000"/>
              </a:buClr>
            </a:pP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Gợi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ảnh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đốm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nắng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rải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vòm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in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mái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khung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yên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xuân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làng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quê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571529" indent="-571529" algn="just" defTabSz="914445">
              <a:lnSpc>
                <a:spcPct val="150000"/>
              </a:lnSpc>
              <a:buClr>
                <a:srgbClr val="000000"/>
              </a:buClr>
              <a:buFont typeface="Wingdings" panose="05000000000000000000" pitchFamily="2" charset="2"/>
              <a:buChar char="à"/>
            </a:pPr>
            <a:r>
              <a:rPr lang="vi-VN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tượng hình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từ gợi tả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sự vật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48113" y="8094691"/>
            <a:ext cx="3571379" cy="3245490"/>
          </a:xfrm>
          <a:prstGeom prst="rect">
            <a:avLst/>
          </a:prstGeom>
        </p:spPr>
      </p:pic>
      <p:sp>
        <p:nvSpPr>
          <p:cNvPr id="10" name="Subtitle 1">
            <a:extLst>
              <a:ext uri="{FF2B5EF4-FFF2-40B4-BE49-F238E27FC236}">
                <a16:creationId xmlns:a16="http://schemas.microsoft.com/office/drawing/2014/main" id="{18F4C5E5-8C67-4E66-B73C-35152C688309}"/>
              </a:ext>
            </a:extLst>
          </p:cNvPr>
          <p:cNvSpPr txBox="1">
            <a:spLocks/>
          </p:cNvSpPr>
          <p:nvPr/>
        </p:nvSpPr>
        <p:spPr>
          <a:xfrm>
            <a:off x="1441565" y="2824578"/>
            <a:ext cx="13631213" cy="2139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12" indent="0" defTabSz="914445">
              <a:lnSpc>
                <a:spcPct val="150000"/>
              </a:lnSpc>
              <a:buNone/>
            </a:pPr>
            <a:r>
              <a:rPr lang="en-US" sz="44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4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         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làn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nắng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khói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mơ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tan</a:t>
            </a:r>
          </a:p>
          <a:p>
            <a:pPr marL="228612" indent="0" defTabSz="914445">
              <a:lnSpc>
                <a:spcPct val="150000"/>
              </a:lnSpc>
              <a:buNone/>
            </a:pP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mái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lấm</a:t>
            </a:r>
            <a:r>
              <a:rPr lang="en-US" sz="44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44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vàng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46618" y="1409700"/>
            <a:ext cx="162544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45"/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4"/>
          <p:cNvSpPr/>
          <p:nvPr/>
        </p:nvSpPr>
        <p:spPr>
          <a:xfrm>
            <a:off x="16239152" y="-647594"/>
            <a:ext cx="2014212" cy="2057294"/>
          </a:xfrm>
          <a:custGeom>
            <a:avLst/>
            <a:gdLst/>
            <a:ahLst/>
            <a:cxnLst/>
            <a:rect l="l" t="t" r="r" b="b"/>
            <a:pathLst>
              <a:path w="3957689" h="4114800">
                <a:moveTo>
                  <a:pt x="0" y="0"/>
                </a:moveTo>
                <a:lnTo>
                  <a:pt x="3957690" y="0"/>
                </a:lnTo>
                <a:lnTo>
                  <a:pt x="39576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8C5B80-F1DB-29D4-6732-061F1F5A6C58}"/>
              </a:ext>
            </a:extLst>
          </p:cNvPr>
          <p:cNvSpPr txBox="1"/>
          <p:nvPr/>
        </p:nvSpPr>
        <p:spPr>
          <a:xfrm>
            <a:off x="748951" y="302598"/>
            <a:ext cx="80439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5400" b="1" dirty="0">
                <a:solidFill>
                  <a:schemeClr val="tx2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3. </a:t>
            </a:r>
            <a:r>
              <a:rPr lang="en-US" sz="5400" b="1" dirty="0" err="1">
                <a:solidFill>
                  <a:schemeClr val="tx2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5400" b="1" dirty="0">
                <a:solidFill>
                  <a:schemeClr val="tx2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5400" b="1" dirty="0">
                <a:solidFill>
                  <a:schemeClr val="tx2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5400" b="1" dirty="0">
                <a:solidFill>
                  <a:schemeClr val="tx2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5400" b="1" dirty="0" err="1">
                <a:solidFill>
                  <a:schemeClr val="tx2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5400" b="1" dirty="0">
                <a:solidFill>
                  <a:schemeClr val="tx2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5400" b="1" dirty="0">
                <a:solidFill>
                  <a:schemeClr val="tx2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#9Slide05 Braxton Regular" panose="03060000000000000000" pitchFamily="66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endParaRPr lang="en-US" sz="5400" b="1" dirty="0">
              <a:solidFill>
                <a:schemeClr val="tx2"/>
              </a:solidFill>
              <a:latin typeface="#9Slide05 Braxton Regular" panose="03060000000000000000" pitchFamily="66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3763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03269" y="-2682514"/>
            <a:ext cx="4145291" cy="400020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14400" y="876300"/>
            <a:ext cx="162544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45"/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ubtitle 1">
            <a:extLst>
              <a:ext uri="{FF2B5EF4-FFF2-40B4-BE49-F238E27FC236}">
                <a16:creationId xmlns:a16="http://schemas.microsoft.com/office/drawing/2014/main" id="{18F4C5E5-8C67-4E66-B73C-35152C688309}"/>
              </a:ext>
            </a:extLst>
          </p:cNvPr>
          <p:cNvSpPr txBox="1">
            <a:spLocks/>
          </p:cNvSpPr>
          <p:nvPr/>
        </p:nvSpPr>
        <p:spPr>
          <a:xfrm>
            <a:off x="1381759" y="2275938"/>
            <a:ext cx="12801600" cy="2139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12" indent="0" defTabSz="914445">
              <a:lnSpc>
                <a:spcPct val="150000"/>
              </a:lnSpc>
              <a:buNone/>
            </a:pPr>
            <a:r>
              <a:rPr lang="en-US" sz="44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sz="4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        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chớm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lạnh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endParaRPr lang="en-US" sz="4400" i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28612" indent="0" defTabSz="914445">
              <a:lnSpc>
                <a:spcPct val="150000"/>
              </a:lnSpc>
              <a:buNone/>
            </a:pP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xao</a:t>
            </a:r>
            <a:r>
              <a:rPr lang="en-US" sz="44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44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hơi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686559" y="4894481"/>
            <a:ext cx="15087600" cy="4033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45">
              <a:lnSpc>
                <a:spcPct val="150000"/>
              </a:lnSpc>
              <a:buClr>
                <a:srgbClr val="000000"/>
              </a:buClr>
            </a:pP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Gợi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âm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thanh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thoảng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nhẹ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mơ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hồ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lá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gió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gian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im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vắng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tĩnh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lặng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algn="just" defTabSz="914445">
              <a:lnSpc>
                <a:spcPct val="150000"/>
              </a:lnSpc>
              <a:buClr>
                <a:srgbClr val="000000"/>
              </a:buClr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tượng thanh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từ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phỏng âm thanh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con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5"/>
          <p:cNvSpPr/>
          <p:nvPr/>
        </p:nvSpPr>
        <p:spPr>
          <a:xfrm>
            <a:off x="15827877" y="7679548"/>
            <a:ext cx="1892565" cy="1882140"/>
          </a:xfrm>
          <a:custGeom>
            <a:avLst/>
            <a:gdLst/>
            <a:ahLst/>
            <a:cxnLst/>
            <a:rect l="l" t="t" r="r" b="b"/>
            <a:pathLst>
              <a:path w="4135477" h="4114800">
                <a:moveTo>
                  <a:pt x="0" y="0"/>
                </a:moveTo>
                <a:lnTo>
                  <a:pt x="4135477" y="0"/>
                </a:lnTo>
                <a:lnTo>
                  <a:pt x="41354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4136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326155">
            <a:off x="5703009" y="-1956807"/>
            <a:ext cx="6850800" cy="152769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866901"/>
            <a:ext cx="7315200" cy="22610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85802" y="571500"/>
            <a:ext cx="162544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45"/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3"/>
          <p:cNvSpPr/>
          <p:nvPr/>
        </p:nvSpPr>
        <p:spPr>
          <a:xfrm>
            <a:off x="15749647" y="6930550"/>
            <a:ext cx="2381279" cy="3159878"/>
          </a:xfrm>
          <a:custGeom>
            <a:avLst/>
            <a:gdLst/>
            <a:ahLst/>
            <a:cxnLst/>
            <a:rect l="l" t="t" r="r" b="b"/>
            <a:pathLst>
              <a:path w="5362180" h="8229600">
                <a:moveTo>
                  <a:pt x="0" y="0"/>
                </a:moveTo>
                <a:lnTo>
                  <a:pt x="5362180" y="0"/>
                </a:lnTo>
                <a:lnTo>
                  <a:pt x="53621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Google Shape;1802;p76"/>
          <p:cNvSpPr txBox="1">
            <a:spLocks/>
          </p:cNvSpPr>
          <p:nvPr/>
        </p:nvSpPr>
        <p:spPr>
          <a:xfrm>
            <a:off x="1981202" y="2940776"/>
            <a:ext cx="13768445" cy="3977684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29" indent="-571529" algn="just" defTabSz="914445">
              <a:lnSpc>
                <a:spcPct val="150000"/>
              </a:lnSpc>
            </a:pPr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Gợi hình ảnh, âm thanh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cụ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thể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sinh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động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.</a:t>
            </a:r>
          </a:p>
          <a:p>
            <a:pPr marL="571529" indent="-571529" algn="just" defTabSz="914445">
              <a:lnSpc>
                <a:spcPct val="150000"/>
              </a:lnSpc>
            </a:pP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giá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trị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biểu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cảm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cao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marL="0" indent="0" algn="just" defTabSz="914445">
              <a:lnSpc>
                <a:spcPct val="150000"/>
              </a:lnSpc>
              <a:buNone/>
            </a:pP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Thường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được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sử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dụng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thơ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văn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lời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ăn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tiếng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nói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hàng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ngày</a:t>
            </a:r>
            <a:endParaRPr lang="vi-VN" sz="44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83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326155">
            <a:off x="7380608" y="-6681732"/>
            <a:ext cx="3869226" cy="20838141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326155">
            <a:off x="7075808" y="-2251928"/>
            <a:ext cx="3869226" cy="2083814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2" y="571500"/>
            <a:ext cx="162544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45"/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3733" y="2158241"/>
            <a:ext cx="16622975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45">
              <a:spcBef>
                <a:spcPct val="50000"/>
              </a:spcBef>
              <a:defRPr/>
            </a:pPr>
            <a:r>
              <a:rPr lang="nl-NL" sz="45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nl-NL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 số từ vừa có nghĩa tượng hình vừa có nghĩa tượng thanh, cho nên tùy vào văn cảnh ta sẽ xếp chúng vào nhóm nào.</a:t>
            </a:r>
          </a:p>
          <a:p>
            <a:pPr algn="just" defTabSz="914445">
              <a:spcBef>
                <a:spcPct val="50000"/>
              </a:spcBef>
              <a:defRPr/>
            </a:pPr>
            <a:r>
              <a:rPr lang="nl-NL" sz="4500" i="1" u="sng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Ví dụ</a:t>
            </a:r>
            <a:r>
              <a:rPr lang="nl-NL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Mắt long sòng sọc/ Ho sòng sọc</a:t>
            </a:r>
          </a:p>
          <a:p>
            <a:pPr marL="685835" indent="-685835" algn="just" defTabSz="914445">
              <a:spcBef>
                <a:spcPct val="50000"/>
              </a:spcBef>
              <a:buFontTx/>
              <a:buChar char="-"/>
              <a:defRPr/>
            </a:pPr>
            <a:r>
              <a:rPr lang="nl-NL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 ào ào/ Gió thổi ào ào</a:t>
            </a:r>
          </a:p>
        </p:txBody>
      </p:sp>
      <p:sp>
        <p:nvSpPr>
          <p:cNvPr id="6" name="Rectangle 5"/>
          <p:cNvSpPr/>
          <p:nvPr/>
        </p:nvSpPr>
        <p:spPr>
          <a:xfrm>
            <a:off x="835881" y="6537671"/>
            <a:ext cx="16790826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45">
              <a:spcBef>
                <a:spcPct val="50000"/>
              </a:spcBef>
              <a:defRPr/>
            </a:pP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5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</a:p>
          <a:p>
            <a:pPr algn="just" defTabSz="914445">
              <a:spcBef>
                <a:spcPct val="50000"/>
              </a:spcBef>
              <a:defRPr/>
            </a:pPr>
            <a:r>
              <a:rPr lang="en-US" sz="4500" i="1" u="sng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Ví</a:t>
            </a:r>
            <a:r>
              <a:rPr lang="en-US" sz="4500" i="1" u="sng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500" i="1" u="sng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dụ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Bốp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tiếng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tát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); 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bộp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tiếng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mưa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rơi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); 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hoắm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chỉ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độ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sâu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); 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vút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chỉ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độ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500" i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cao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)…)</a:t>
            </a:r>
            <a:r>
              <a:rPr lang="en-US" sz="4500" i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945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ua tiếng Việt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20" y="661755"/>
            <a:ext cx="7583541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657600" y="6210621"/>
            <a:ext cx="9883206" cy="3807698"/>
            <a:chOff x="8688679" y="5497955"/>
            <a:chExt cx="9883206" cy="3807698"/>
          </a:xfrm>
        </p:grpSpPr>
        <p:grpSp>
          <p:nvGrpSpPr>
            <p:cNvPr id="2" name="Group 1"/>
            <p:cNvGrpSpPr/>
            <p:nvPr/>
          </p:nvGrpSpPr>
          <p:grpSpPr>
            <a:xfrm>
              <a:off x="8688679" y="6278457"/>
              <a:ext cx="7248286" cy="2246693"/>
              <a:chOff x="8688679" y="6278457"/>
              <a:chExt cx="7248286" cy="224669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 rot="5326155">
                <a:off x="11189475" y="3777661"/>
                <a:ext cx="2246693" cy="7248286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8990069" y="6683262"/>
                <a:ext cx="625801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914445"/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miêu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tả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tiếng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cười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44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3184EF-721E-4197-93FF-313105616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64187" y="5497955"/>
              <a:ext cx="3807698" cy="3807698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8839202" y="2022006"/>
            <a:ext cx="10103651" cy="3555161"/>
            <a:chOff x="9220200" y="1957128"/>
            <a:chExt cx="10103651" cy="3555161"/>
          </a:xfrm>
        </p:grpSpPr>
        <p:grpSp>
          <p:nvGrpSpPr>
            <p:cNvPr id="10" name="Group 9"/>
            <p:cNvGrpSpPr/>
            <p:nvPr/>
          </p:nvGrpSpPr>
          <p:grpSpPr>
            <a:xfrm>
              <a:off x="9220200" y="3220677"/>
              <a:ext cx="7689038" cy="2209290"/>
              <a:chOff x="8996961" y="2177822"/>
              <a:chExt cx="7689038" cy="220929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 rot="5326155">
                <a:off x="11736835" y="-562052"/>
                <a:ext cx="2209290" cy="7689038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9371966" y="2446856"/>
                <a:ext cx="69342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914445"/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miêu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tả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dáng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4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44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68690" y="1957128"/>
              <a:ext cx="3555161" cy="3555161"/>
            </a:xfrm>
            <a:prstGeom prst="rect">
              <a:avLst/>
            </a:prstGeom>
          </p:spPr>
        </p:pic>
      </p:grpSp>
      <p:pic>
        <p:nvPicPr>
          <p:cNvPr id="17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66183" y="290031"/>
            <a:ext cx="1614815" cy="1881669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80997" y="1284080"/>
            <a:ext cx="4812117" cy="890243"/>
          </a:xfrm>
          <a:prstGeom prst="rect">
            <a:avLst/>
          </a:prstGeom>
        </p:spPr>
      </p:pic>
      <p:sp>
        <p:nvSpPr>
          <p:cNvPr id="19" name="TextBox 16"/>
          <p:cNvSpPr txBox="1"/>
          <p:nvPr/>
        </p:nvSpPr>
        <p:spPr>
          <a:xfrm>
            <a:off x="12410992" y="1333861"/>
            <a:ext cx="3952130" cy="651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5352"/>
              </a:lnSpc>
            </a:pPr>
            <a:r>
              <a:rPr lang="en-US" sz="4400" spc="16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400" spc="16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400" spc="16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530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0890" y="4076700"/>
            <a:ext cx="10058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Ngục</a:t>
            </a:r>
            <a:r>
              <a:rPr lang="en-US" sz="5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trung</a:t>
            </a:r>
            <a:r>
              <a:rPr lang="en-US" sz="5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vô</a:t>
            </a:r>
            <a:r>
              <a:rPr lang="en-US" sz="5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tửu</a:t>
            </a:r>
            <a:r>
              <a:rPr lang="en-US" sz="5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diệc</a:t>
            </a:r>
            <a:r>
              <a:rPr lang="en-US" sz="5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vô</a:t>
            </a:r>
            <a:r>
              <a:rPr lang="en-US" sz="5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hoa</a:t>
            </a:r>
            <a:endParaRPr lang="en-US" sz="5400" dirty="0">
              <a:latin typeface="#9Slide05 Braxton Regular" panose="03060000000000000000" pitchFamily="66" charset="0"/>
              <a:cs typeface="Times New Roman" panose="02020603050405020304" pitchFamily="18" charset="0"/>
            </a:endParaRPr>
          </a:p>
          <a:p>
            <a:r>
              <a:rPr lang="en-US" sz="5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Đối</a:t>
            </a:r>
            <a:r>
              <a:rPr lang="en-US" sz="5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thử</a:t>
            </a:r>
            <a:r>
              <a:rPr lang="en-US" sz="5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lương</a:t>
            </a:r>
            <a:r>
              <a:rPr lang="en-US" sz="5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tiêu</a:t>
            </a:r>
            <a:r>
              <a:rPr lang="en-US" sz="5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nại</a:t>
            </a:r>
            <a:r>
              <a:rPr lang="en-US" sz="5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nhược</a:t>
            </a:r>
            <a:r>
              <a:rPr lang="en-US" sz="5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hà</a:t>
            </a:r>
            <a:r>
              <a:rPr lang="en-US" sz="5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5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Nhân</a:t>
            </a:r>
            <a:r>
              <a:rPr lang="en-US" sz="5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hướng</a:t>
            </a:r>
            <a:r>
              <a:rPr lang="en-US" sz="5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song </a:t>
            </a:r>
            <a:r>
              <a:rPr lang="en-US" sz="5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tiền</a:t>
            </a:r>
            <a:r>
              <a:rPr lang="en-US" sz="5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khán</a:t>
            </a:r>
            <a:r>
              <a:rPr lang="en-US" sz="5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minh </a:t>
            </a:r>
            <a:r>
              <a:rPr lang="en-US" sz="5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nguyệt</a:t>
            </a:r>
            <a:endParaRPr lang="en-US" sz="5400" dirty="0">
              <a:latin typeface="#9Slide05 Braxton Regular" panose="03060000000000000000" pitchFamily="66" charset="0"/>
              <a:cs typeface="Times New Roman" panose="02020603050405020304" pitchFamily="18" charset="0"/>
            </a:endParaRPr>
          </a:p>
          <a:p>
            <a:r>
              <a:rPr lang="en-US" sz="5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Nguyệt</a:t>
            </a:r>
            <a:r>
              <a:rPr lang="en-US" sz="5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tòng</a:t>
            </a:r>
            <a:r>
              <a:rPr lang="en-US" sz="5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song </a:t>
            </a:r>
            <a:r>
              <a:rPr lang="en-US" sz="5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khích</a:t>
            </a:r>
            <a:r>
              <a:rPr lang="en-US" sz="5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khán</a:t>
            </a:r>
            <a:r>
              <a:rPr lang="en-US" sz="5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thi</a:t>
            </a:r>
            <a:r>
              <a:rPr lang="en-US" sz="5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gia</a:t>
            </a:r>
            <a:r>
              <a:rPr lang="en-US" sz="54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5795628" y="635495"/>
            <a:ext cx="128889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latin typeface="#9Slide05 SVNKitten" pitchFamily="2" charset="0"/>
                <a:cs typeface="Times New Roman" panose="02020603050405020304" pitchFamily="18" charset="0"/>
              </a:rPr>
              <a:t>BÀI TẬP NHANH</a:t>
            </a:r>
          </a:p>
        </p:txBody>
      </p:sp>
      <p:sp>
        <p:nvSpPr>
          <p:cNvPr id="9" name="Rectangle 8"/>
          <p:cNvSpPr/>
          <p:nvPr/>
        </p:nvSpPr>
        <p:spPr>
          <a:xfrm>
            <a:off x="1981200" y="1743299"/>
            <a:ext cx="12888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Xác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định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luật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thơ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ví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dụ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sau</a:t>
            </a:r>
            <a:r>
              <a:rPr lang="en-US" sz="4800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026" name="Picture 2" descr="Tóm tắt Ngắm trăng hay, ngắn nhất (10 mẫu)">
            <a:extLst>
              <a:ext uri="{FF2B5EF4-FFF2-40B4-BE49-F238E27FC236}">
                <a16:creationId xmlns:a16="http://schemas.microsoft.com/office/drawing/2014/main" id="{31FB5467-AC3E-DB1B-FD79-98A04D6F1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80" b="98547" l="9947" r="89788">
                        <a14:foregroundMark x1="55172" y1="7990" x2="62732" y2="6780"/>
                        <a14:foregroundMark x1="24271" y1="98547" x2="32759" y2="84746"/>
                        <a14:foregroundMark x1="61936" y1="12833" x2="58355" y2="130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3924300"/>
            <a:ext cx="11355322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80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21EA4A8-0A5F-19F1-E087-BF8BB3E60EFB}"/>
              </a:ext>
            </a:extLst>
          </p:cNvPr>
          <p:cNvGraphicFramePr>
            <a:graphicFrameLocks noGrp="1"/>
          </p:cNvGraphicFramePr>
          <p:nvPr/>
        </p:nvGraphicFramePr>
        <p:xfrm>
          <a:off x="1447801" y="723900"/>
          <a:ext cx="15392398" cy="7567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8914">
                  <a:extLst>
                    <a:ext uri="{9D8B030D-6E8A-4147-A177-3AD203B41FA5}">
                      <a16:colId xmlns:a16="http://schemas.microsoft.com/office/drawing/2014/main" val="1048077692"/>
                    </a:ext>
                  </a:extLst>
                </a:gridCol>
                <a:gridCol w="2198914">
                  <a:extLst>
                    <a:ext uri="{9D8B030D-6E8A-4147-A177-3AD203B41FA5}">
                      <a16:colId xmlns:a16="http://schemas.microsoft.com/office/drawing/2014/main" val="1957436928"/>
                    </a:ext>
                  </a:extLst>
                </a:gridCol>
                <a:gridCol w="2198914">
                  <a:extLst>
                    <a:ext uri="{9D8B030D-6E8A-4147-A177-3AD203B41FA5}">
                      <a16:colId xmlns:a16="http://schemas.microsoft.com/office/drawing/2014/main" val="4211800050"/>
                    </a:ext>
                  </a:extLst>
                </a:gridCol>
                <a:gridCol w="2198914">
                  <a:extLst>
                    <a:ext uri="{9D8B030D-6E8A-4147-A177-3AD203B41FA5}">
                      <a16:colId xmlns:a16="http://schemas.microsoft.com/office/drawing/2014/main" val="2575286750"/>
                    </a:ext>
                  </a:extLst>
                </a:gridCol>
                <a:gridCol w="2198914">
                  <a:extLst>
                    <a:ext uri="{9D8B030D-6E8A-4147-A177-3AD203B41FA5}">
                      <a16:colId xmlns:a16="http://schemas.microsoft.com/office/drawing/2014/main" val="1312104588"/>
                    </a:ext>
                  </a:extLst>
                </a:gridCol>
                <a:gridCol w="2198914">
                  <a:extLst>
                    <a:ext uri="{9D8B030D-6E8A-4147-A177-3AD203B41FA5}">
                      <a16:colId xmlns:a16="http://schemas.microsoft.com/office/drawing/2014/main" val="43442542"/>
                    </a:ext>
                  </a:extLst>
                </a:gridCol>
                <a:gridCol w="2198914">
                  <a:extLst>
                    <a:ext uri="{9D8B030D-6E8A-4147-A177-3AD203B41FA5}">
                      <a16:colId xmlns:a16="http://schemas.microsoft.com/office/drawing/2014/main" val="1053322961"/>
                    </a:ext>
                  </a:extLst>
                </a:gridCol>
              </a:tblGrid>
              <a:tr h="717379">
                <a:tc>
                  <a:txBody>
                    <a:bodyPr/>
                    <a:lstStyle/>
                    <a:p>
                      <a:pPr algn="ctr"/>
                      <a:r>
                        <a:rPr lang="en-US" sz="4400" b="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Ngục</a:t>
                      </a:r>
                      <a:endParaRPr lang="en-US" sz="44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endParaRPr lang="en-US" sz="44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endParaRPr lang="en-US" sz="44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tửu</a:t>
                      </a:r>
                      <a:endParaRPr lang="en-US" sz="44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diệc</a:t>
                      </a:r>
                      <a:endParaRPr lang="en-US" sz="44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44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4400" b="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32516"/>
                  </a:ext>
                </a:extLst>
              </a:tr>
              <a:tr h="717379">
                <a:tc>
                  <a:txBody>
                    <a:bodyPr/>
                    <a:lstStyle/>
                    <a:p>
                      <a:pPr algn="ctr"/>
                      <a:r>
                        <a:rPr lang="en-US" sz="4400" b="0" i="0" dirty="0">
                          <a:solidFill>
                            <a:schemeClr val="tx1"/>
                          </a:solidFill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0" dirty="0">
                          <a:solidFill>
                            <a:schemeClr val="tx1"/>
                          </a:solidFill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264603"/>
                  </a:ext>
                </a:extLst>
              </a:tr>
              <a:tr h="717379">
                <a:tc>
                  <a:txBody>
                    <a:bodyPr/>
                    <a:lstStyle/>
                    <a:p>
                      <a:pPr algn="ctr"/>
                      <a:r>
                        <a:rPr lang="en-US" sz="440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4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thử</a:t>
                      </a:r>
                      <a:endParaRPr lang="en-US" sz="44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4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44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nại</a:t>
                      </a:r>
                      <a:r>
                        <a:rPr lang="en-US" sz="4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</a:t>
                      </a:r>
                      <a:r>
                        <a:rPr lang="en-US" sz="44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4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400400"/>
                  </a:ext>
                </a:extLst>
              </a:tr>
              <a:tr h="717379">
                <a:tc>
                  <a:txBody>
                    <a:bodyPr/>
                    <a:lstStyle/>
                    <a:p>
                      <a:pPr algn="ctr"/>
                      <a:r>
                        <a:rPr lang="en-US" sz="4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551465"/>
                  </a:ext>
                </a:extLst>
              </a:tr>
              <a:tr h="717379">
                <a:tc>
                  <a:txBody>
                    <a:bodyPr/>
                    <a:lstStyle/>
                    <a:p>
                      <a:pPr algn="ctr"/>
                      <a:r>
                        <a:rPr lang="en-US" sz="440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endParaRPr lang="en-US" sz="44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song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44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khán</a:t>
                      </a:r>
                      <a:r>
                        <a:rPr lang="en-US" sz="4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44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4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820520"/>
                  </a:ext>
                </a:extLst>
              </a:tr>
              <a:tr h="717379">
                <a:tc>
                  <a:txBody>
                    <a:bodyPr/>
                    <a:lstStyle/>
                    <a:p>
                      <a:pPr algn="ctr"/>
                      <a:r>
                        <a:rPr lang="en-US" sz="4400" i="0" dirty="0">
                          <a:solidFill>
                            <a:schemeClr val="tx1"/>
                          </a:solidFill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0" dirty="0">
                          <a:solidFill>
                            <a:schemeClr val="tx1"/>
                          </a:solidFill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– </a:t>
                      </a:r>
                      <a:r>
                        <a:rPr lang="en-US" sz="4400" b="1" i="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4400" b="1" i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i="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</a:t>
                      </a:r>
                      <a:endParaRPr lang="en-US" sz="4400" b="1" i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270755"/>
                  </a:ext>
                </a:extLst>
              </a:tr>
              <a:tr h="1162563">
                <a:tc>
                  <a:txBody>
                    <a:bodyPr/>
                    <a:lstStyle/>
                    <a:p>
                      <a:pPr algn="ctr"/>
                      <a:r>
                        <a:rPr lang="en-US" sz="440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endParaRPr lang="en-US" sz="4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tòng</a:t>
                      </a:r>
                      <a:r>
                        <a:rPr lang="en-US" sz="44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song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khích</a:t>
                      </a:r>
                      <a:r>
                        <a:rPr lang="en-US" sz="44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khán</a:t>
                      </a:r>
                      <a:r>
                        <a:rPr lang="en-US" sz="4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44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endParaRPr lang="en-US" sz="44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968430"/>
                  </a:ext>
                </a:extLst>
              </a:tr>
              <a:tr h="1162563">
                <a:tc>
                  <a:txBody>
                    <a:bodyPr/>
                    <a:lstStyle/>
                    <a:p>
                      <a:pPr algn="ctr"/>
                      <a:r>
                        <a:rPr lang="en-US" sz="4400" i="0" dirty="0">
                          <a:solidFill>
                            <a:schemeClr val="tx1"/>
                          </a:solidFill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0" dirty="0">
                          <a:solidFill>
                            <a:schemeClr val="tx1"/>
                          </a:solidFill>
                          <a:highlight>
                            <a:srgbClr val="FF00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651215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E49ED3-858D-45DA-470E-95B9EFA947A8}"/>
              </a:ext>
            </a:extLst>
          </p:cNvPr>
          <p:cNvCxnSpPr>
            <a:cxnSpLocks/>
          </p:cNvCxnSpPr>
          <p:nvPr/>
        </p:nvCxnSpPr>
        <p:spPr>
          <a:xfrm>
            <a:off x="1752600" y="8877300"/>
            <a:ext cx="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D58DA27-472E-6C73-04AD-B81C12163C4B}"/>
              </a:ext>
            </a:extLst>
          </p:cNvPr>
          <p:cNvSpPr/>
          <p:nvPr/>
        </p:nvSpPr>
        <p:spPr>
          <a:xfrm>
            <a:off x="2628900" y="8732103"/>
            <a:ext cx="13030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84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7" name="Rectangle 4106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BAA8B0-F84B-687B-A74A-166574A4ACD3}"/>
              </a:ext>
            </a:extLst>
          </p:cNvPr>
          <p:cNvSpPr txBox="1"/>
          <p:nvPr/>
        </p:nvSpPr>
        <p:spPr>
          <a:xfrm>
            <a:off x="152400" y="2771494"/>
            <a:ext cx="8153400" cy="754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45"/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I. </a:t>
            </a:r>
          </a:p>
          <a:p>
            <a:pPr algn="ctr" defTabSz="914445"/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Một</a:t>
            </a:r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số</a:t>
            </a:r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yếu</a:t>
            </a:r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tố</a:t>
            </a:r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thi</a:t>
            </a:r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luật</a:t>
            </a:r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của</a:t>
            </a:r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thơ</a:t>
            </a:r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thất</a:t>
            </a:r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ngôn</a:t>
            </a:r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bát</a:t>
            </a:r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cú</a:t>
            </a:r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</a:p>
          <a:p>
            <a:pPr algn="ctr" defTabSz="914445"/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thơ</a:t>
            </a:r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thất</a:t>
            </a:r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ngôn</a:t>
            </a:r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tứ</a:t>
            </a:r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tuyệt</a:t>
            </a:r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Đường</a:t>
            </a:r>
            <a:r>
              <a:rPr lang="en-US" sz="6600" b="1" dirty="0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683E38"/>
                </a:solidFill>
                <a:latin typeface="#9Slide05 Braxton Regular" panose="03060000000000000000" pitchFamily="66" charset="0"/>
                <a:cs typeface="Times New Roman" panose="02020603050405020304" pitchFamily="18" charset="0"/>
              </a:rPr>
              <a:t>luật</a:t>
            </a:r>
            <a:endParaRPr lang="en-US" sz="6600" b="1" dirty="0">
              <a:solidFill>
                <a:srgbClr val="683E38"/>
              </a:solidFill>
              <a:latin typeface="#9Slide05 Braxton Regular" panose="03060000000000000000" pitchFamily="66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Sự vận động thể loại của Luật tuyệt trong tiến trình thơ Trung đại Việt Nam">
            <a:extLst>
              <a:ext uri="{FF2B5EF4-FFF2-40B4-BE49-F238E27FC236}">
                <a16:creationId xmlns:a16="http://schemas.microsoft.com/office/drawing/2014/main" id="{35CDE107-EF36-A647-7683-721BFB8EED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" r="19548" b="-1"/>
          <a:stretch/>
        </p:blipFill>
        <p:spPr bwMode="auto">
          <a:xfrm>
            <a:off x="12679452" y="5522197"/>
            <a:ext cx="5621898" cy="4764812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hững bức ảnh hình ảnh thiên nhiên trong thơ đường luật lãng mạn và đầy cảm  hứng">
            <a:extLst>
              <a:ext uri="{FF2B5EF4-FFF2-40B4-BE49-F238E27FC236}">
                <a16:creationId xmlns:a16="http://schemas.microsoft.com/office/drawing/2014/main" id="{D6371BD4-D187-9E04-FD21-4BCB17E5F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9" b="-1"/>
          <a:stretch/>
        </p:blipFill>
        <p:spPr bwMode="auto">
          <a:xfrm>
            <a:off x="8097414" y="3686955"/>
            <a:ext cx="5187550" cy="5214397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hơ Thy Lệ Trang - THƠ ĐƯỜNG LUẬT - THƯ VIỆN - Hội Ái Hữu Cựu Học Sinh Ngô  Quyền Biên Hòa">
            <a:extLst>
              <a:ext uri="{FF2B5EF4-FFF2-40B4-BE49-F238E27FC236}">
                <a16:creationId xmlns:a16="http://schemas.microsoft.com/office/drawing/2014/main" id="{14CB5AB4-18DC-9697-58FB-C9C706EC4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5" b="1"/>
          <a:stretch/>
        </p:blipFill>
        <p:spPr bwMode="auto">
          <a:xfrm>
            <a:off x="11431536" y="-7"/>
            <a:ext cx="6869814" cy="530475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17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043F37C-B37B-2F37-653C-E2573EB82975}"/>
              </a:ext>
            </a:extLst>
          </p:cNvPr>
          <p:cNvSpPr txBox="1"/>
          <p:nvPr/>
        </p:nvSpPr>
        <p:spPr>
          <a:xfrm>
            <a:off x="2362200" y="633131"/>
            <a:ext cx="13639800" cy="9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36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D72DAA-9222-3182-BC1C-35156FF9000F}"/>
              </a:ext>
            </a:extLst>
          </p:cNvPr>
          <p:cNvSpPr txBox="1"/>
          <p:nvPr/>
        </p:nvSpPr>
        <p:spPr>
          <a:xfrm>
            <a:off x="2355273" y="2631070"/>
            <a:ext cx="1555172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Du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Tiên,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Ở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Nam: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Nôm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luật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dân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tộc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Sang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đại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luật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quốc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6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EAEBEB-890E-1B02-B2C4-F3B6DE8AF8D7}"/>
              </a:ext>
            </a:extLst>
          </p:cNvPr>
          <p:cNvSpPr txBox="1"/>
          <p:nvPr/>
        </p:nvSpPr>
        <p:spPr>
          <a:xfrm>
            <a:off x="6927273" y="8973715"/>
            <a:ext cx="9067800" cy="945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niêm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075102-F026-4C7B-7CAC-2DB15DA3E782}"/>
              </a:ext>
            </a:extLst>
          </p:cNvPr>
          <p:cNvSpPr txBox="1"/>
          <p:nvPr/>
        </p:nvSpPr>
        <p:spPr>
          <a:xfrm>
            <a:off x="3733800" y="7023845"/>
            <a:ext cx="134874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4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6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A1A0CCF-1D76-C74C-7FD3-F88029ED142F}"/>
              </a:ext>
            </a:extLst>
          </p:cNvPr>
          <p:cNvGrpSpPr/>
          <p:nvPr/>
        </p:nvGrpSpPr>
        <p:grpSpPr>
          <a:xfrm>
            <a:off x="0" y="-114300"/>
            <a:ext cx="13411200" cy="10071823"/>
            <a:chOff x="0" y="-114300"/>
            <a:chExt cx="13411200" cy="10071823"/>
          </a:xfrm>
        </p:grpSpPr>
        <p:sp>
          <p:nvSpPr>
            <p:cNvPr id="2" name="Freeform 4">
              <a:extLst>
                <a:ext uri="{FF2B5EF4-FFF2-40B4-BE49-F238E27FC236}">
                  <a16:creationId xmlns:a16="http://schemas.microsoft.com/office/drawing/2014/main" id="{8A71B21C-44BC-A924-F912-4EA9033B7745}"/>
                </a:ext>
              </a:extLst>
            </p:cNvPr>
            <p:cNvSpPr/>
            <p:nvPr/>
          </p:nvSpPr>
          <p:spPr>
            <a:xfrm>
              <a:off x="0" y="937931"/>
              <a:ext cx="4419600" cy="9019592"/>
            </a:xfrm>
            <a:custGeom>
              <a:avLst/>
              <a:gdLst/>
              <a:ahLst/>
              <a:cxnLst/>
              <a:rect l="l" t="t" r="r" b="b"/>
              <a:pathLst>
                <a:path w="2016252" h="4114800">
                  <a:moveTo>
                    <a:pt x="0" y="0"/>
                  </a:moveTo>
                  <a:lnTo>
                    <a:pt x="2016252" y="0"/>
                  </a:lnTo>
                  <a:lnTo>
                    <a:pt x="2016252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31C4951-0F6D-C25C-7A7E-3E28B650E4CF}"/>
                </a:ext>
              </a:extLst>
            </p:cNvPr>
            <p:cNvSpPr txBox="1"/>
            <p:nvPr/>
          </p:nvSpPr>
          <p:spPr>
            <a:xfrm>
              <a:off x="304800" y="-114300"/>
              <a:ext cx="3059124" cy="986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gốc</a:t>
              </a:r>
              <a:endParaRPr lang="en-US" sz="4000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908F43-E532-C7C8-63F0-F59F93808DCC}"/>
                </a:ext>
              </a:extLst>
            </p:cNvPr>
            <p:cNvSpPr txBox="1"/>
            <p:nvPr/>
          </p:nvSpPr>
          <p:spPr>
            <a:xfrm>
              <a:off x="1371600" y="1644710"/>
              <a:ext cx="5476742" cy="9863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4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4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4400" b="1" dirty="0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endParaRPr lang="en-US" sz="4000" dirty="0">
                <a:solidFill>
                  <a:srgbClr val="FFC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CF874C0-0DDD-84DD-7845-02990A03CDBA}"/>
                </a:ext>
              </a:extLst>
            </p:cNvPr>
            <p:cNvSpPr txBox="1"/>
            <p:nvPr/>
          </p:nvSpPr>
          <p:spPr>
            <a:xfrm>
              <a:off x="3436660" y="5794228"/>
              <a:ext cx="9974540" cy="9457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200" b="1" dirty="0" err="1">
                  <a:solidFill>
                    <a:schemeClr val="accent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2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dirty="0" err="1">
                  <a:solidFill>
                    <a:schemeClr val="accent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2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dirty="0" err="1">
                  <a:solidFill>
                    <a:schemeClr val="accent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2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dirty="0" err="1">
                  <a:solidFill>
                    <a:schemeClr val="accent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42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dirty="0" err="1">
                  <a:solidFill>
                    <a:schemeClr val="accent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42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dirty="0" err="1">
                  <a:solidFill>
                    <a:schemeClr val="accent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4200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dirty="0" err="1">
                  <a:solidFill>
                    <a:schemeClr val="accent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endParaRPr lang="en-US" sz="3600" dirty="0">
                <a:solidFill>
                  <a:schemeClr val="accent1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2EAFF4-5E29-5C48-16AF-678F54FF95AE}"/>
                </a:ext>
              </a:extLst>
            </p:cNvPr>
            <p:cNvSpPr txBox="1"/>
            <p:nvPr/>
          </p:nvSpPr>
          <p:spPr>
            <a:xfrm>
              <a:off x="4572000" y="8973715"/>
              <a:ext cx="2743200" cy="9457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r>
                <a:rPr lang="en-US" sz="42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luật</a:t>
              </a:r>
              <a:endParaRPr lang="en-US" sz="3600" dirty="0">
                <a:solidFill>
                  <a:srgbClr val="00B05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082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5400" y="282961"/>
            <a:ext cx="15392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5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Bố cục</a:t>
            </a:r>
            <a:endParaRPr lang="vi-VN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181028"/>
              </p:ext>
            </p:extLst>
          </p:nvPr>
        </p:nvGraphicFramePr>
        <p:xfrm>
          <a:off x="395029" y="1255069"/>
          <a:ext cx="17605959" cy="87533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2732479580"/>
                    </a:ext>
                  </a:extLst>
                </a:gridCol>
                <a:gridCol w="6088007">
                  <a:extLst>
                    <a:ext uri="{9D8B030D-6E8A-4147-A177-3AD203B41FA5}">
                      <a16:colId xmlns:a16="http://schemas.microsoft.com/office/drawing/2014/main" val="612656176"/>
                    </a:ext>
                  </a:extLst>
                </a:gridCol>
                <a:gridCol w="2444942">
                  <a:extLst>
                    <a:ext uri="{9D8B030D-6E8A-4147-A177-3AD203B41FA5}">
                      <a16:colId xmlns:a16="http://schemas.microsoft.com/office/drawing/2014/main" val="783639636"/>
                    </a:ext>
                  </a:extLst>
                </a:gridCol>
                <a:gridCol w="7128794">
                  <a:extLst>
                    <a:ext uri="{9D8B030D-6E8A-4147-A177-3AD203B41FA5}">
                      <a16:colId xmlns:a16="http://schemas.microsoft.com/office/drawing/2014/main" val="3697759455"/>
                    </a:ext>
                  </a:extLst>
                </a:gridCol>
              </a:tblGrid>
              <a:tr h="7010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endParaRPr lang="en-US" sz="36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bát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</a:t>
                      </a:r>
                      <a:endParaRPr lang="en-US" sz="36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19356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3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36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US" sz="36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36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BF6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3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US" sz="36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BF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361514"/>
                  </a:ext>
                </a:extLst>
              </a:tr>
              <a:tr h="131064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6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6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666030"/>
                  </a:ext>
                </a:extLst>
              </a:tr>
              <a:tr h="1468679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6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590706"/>
                  </a:ext>
                </a:extLst>
              </a:tr>
              <a:tr h="2834640">
                <a:tc>
                  <a:txBody>
                    <a:bodyPr/>
                    <a:lstStyle/>
                    <a:p>
                      <a:pPr algn="l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6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6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59859"/>
                  </a:ext>
                </a:extLst>
              </a:tr>
              <a:tr h="173736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6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(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6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6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20747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895600" y="2884714"/>
            <a:ext cx="3797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Mở bài, gợi mở ý thơ.</a:t>
            </a:r>
            <a:endParaRPr lang="en-US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62200" y="4036622"/>
            <a:ext cx="5791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Nối tiếp câu khởi để làm trọn vẹn ý thơ</a:t>
            </a:r>
            <a:endParaRPr lang="vi-VN" sz="3200"/>
          </a:p>
        </p:txBody>
      </p:sp>
      <p:sp>
        <p:nvSpPr>
          <p:cNvPr id="6" name="Rectangle 5"/>
          <p:cNvSpPr/>
          <p:nvPr/>
        </p:nvSpPr>
        <p:spPr>
          <a:xfrm>
            <a:off x="2362200" y="5629954"/>
            <a:ext cx="5791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Chuyển ý thơ từ việc phản ánh các sự vật, hiện tượng ở hai câu đầu sang phần gợi mở về bản chất, nguyên nhân của sự vật, hiện tượng được phản ánh.</a:t>
            </a:r>
            <a:endParaRPr lang="en-US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62200" y="8557874"/>
            <a:ext cx="5791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Làm cô đúc ý thơ, thể hiện nỗi niềm của tác giả.</a:t>
            </a:r>
            <a:endParaRPr lang="en-US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896599" y="2857500"/>
            <a:ext cx="71043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Mở bài, giới thiệu vấn đề mà bài thơ đề cập</a:t>
            </a:r>
            <a:endParaRPr lang="en-US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896600" y="4253111"/>
            <a:ext cx="71043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Nêu hiện tượng, sự vật, làm rõ hơn ý của đề bài được đưa ra ở 2 câu đề</a:t>
            </a:r>
            <a:endParaRPr lang="en-US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896600" y="5550512"/>
            <a:ext cx="69029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rộng thêm ý của bài, có chức năng luận bàn về vấn đề được nói đến ở các câu trên.</a:t>
            </a:r>
            <a:endParaRPr lang="en-US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036710" y="8387834"/>
            <a:ext cx="69642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Kết thúc ý toàn bài, thẻe hiện cảm xúc của nhà thơ (có khi gợi ra ý mới để suy nghĩ tiếp)</a:t>
            </a:r>
            <a:endParaRPr lang="en-US" sz="32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38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F59780-F9F8-4E41-5A56-7A8B19E789ED}"/>
              </a:ext>
            </a:extLst>
          </p:cNvPr>
          <p:cNvSpPr txBox="1"/>
          <p:nvPr/>
        </p:nvSpPr>
        <p:spPr>
          <a:xfrm>
            <a:off x="5105400" y="1095500"/>
            <a:ext cx="11963400" cy="8095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Nhận biết: </a:t>
            </a:r>
            <a:r>
              <a:rPr lang="vi-VN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 niêm với bằng – trắc niêm với trắc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(tiếng thứ hai của hai câu cùng theo một luật, hoặc cùng là bằng, hoặc cùng là  trắc)</a:t>
            </a:r>
          </a:p>
          <a:p>
            <a:pPr algn="just">
              <a:lnSpc>
                <a:spcPct val="150000"/>
              </a:lnSpc>
            </a:pP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Thơ thất ngôn bát cú: </a:t>
            </a:r>
            <a:r>
              <a:rPr lang="vi-VN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 1 niêm với câu 8, 2-3; 4-5; 6-7, 8-1</a:t>
            </a:r>
          </a:p>
          <a:p>
            <a:pPr algn="just">
              <a:lnSpc>
                <a:spcPct val="150000"/>
              </a:lnSpc>
            </a:pPr>
            <a:r>
              <a:rPr lang="vi-VN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Thơ thất ngôn tứ tuyệt: </a:t>
            </a:r>
            <a:r>
              <a:rPr lang="vi-VN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 1 niêm với câu 4, câu 2 niêm với câu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97350F-3612-D313-8DEF-D897009BCCAA}"/>
              </a:ext>
            </a:extLst>
          </p:cNvPr>
          <p:cNvSpPr txBox="1"/>
          <p:nvPr/>
        </p:nvSpPr>
        <p:spPr>
          <a:xfrm>
            <a:off x="1524000" y="2552700"/>
            <a:ext cx="2819400" cy="48320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Niêm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dính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8661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21EA4A8-0A5F-19F1-E087-BF8BB3E60EFB}"/>
              </a:ext>
            </a:extLst>
          </p:cNvPr>
          <p:cNvGraphicFramePr>
            <a:graphicFrameLocks noGrp="1"/>
          </p:cNvGraphicFramePr>
          <p:nvPr/>
        </p:nvGraphicFramePr>
        <p:xfrm>
          <a:off x="1378634" y="1485900"/>
          <a:ext cx="15652064" cy="7523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6508">
                  <a:extLst>
                    <a:ext uri="{9D8B030D-6E8A-4147-A177-3AD203B41FA5}">
                      <a16:colId xmlns:a16="http://schemas.microsoft.com/office/drawing/2014/main" val="3521602852"/>
                    </a:ext>
                  </a:extLst>
                </a:gridCol>
                <a:gridCol w="1956508">
                  <a:extLst>
                    <a:ext uri="{9D8B030D-6E8A-4147-A177-3AD203B41FA5}">
                      <a16:colId xmlns:a16="http://schemas.microsoft.com/office/drawing/2014/main" val="1048077692"/>
                    </a:ext>
                  </a:extLst>
                </a:gridCol>
                <a:gridCol w="1956508">
                  <a:extLst>
                    <a:ext uri="{9D8B030D-6E8A-4147-A177-3AD203B41FA5}">
                      <a16:colId xmlns:a16="http://schemas.microsoft.com/office/drawing/2014/main" val="1957436928"/>
                    </a:ext>
                  </a:extLst>
                </a:gridCol>
                <a:gridCol w="1956508">
                  <a:extLst>
                    <a:ext uri="{9D8B030D-6E8A-4147-A177-3AD203B41FA5}">
                      <a16:colId xmlns:a16="http://schemas.microsoft.com/office/drawing/2014/main" val="4211800050"/>
                    </a:ext>
                  </a:extLst>
                </a:gridCol>
                <a:gridCol w="1956508">
                  <a:extLst>
                    <a:ext uri="{9D8B030D-6E8A-4147-A177-3AD203B41FA5}">
                      <a16:colId xmlns:a16="http://schemas.microsoft.com/office/drawing/2014/main" val="2575286750"/>
                    </a:ext>
                  </a:extLst>
                </a:gridCol>
                <a:gridCol w="1956508">
                  <a:extLst>
                    <a:ext uri="{9D8B030D-6E8A-4147-A177-3AD203B41FA5}">
                      <a16:colId xmlns:a16="http://schemas.microsoft.com/office/drawing/2014/main" val="1312104588"/>
                    </a:ext>
                  </a:extLst>
                </a:gridCol>
                <a:gridCol w="1956508">
                  <a:extLst>
                    <a:ext uri="{9D8B030D-6E8A-4147-A177-3AD203B41FA5}">
                      <a16:colId xmlns:a16="http://schemas.microsoft.com/office/drawing/2014/main" val="43442542"/>
                    </a:ext>
                  </a:extLst>
                </a:gridCol>
                <a:gridCol w="1956508">
                  <a:extLst>
                    <a:ext uri="{9D8B030D-6E8A-4147-A177-3AD203B41FA5}">
                      <a16:colId xmlns:a16="http://schemas.microsoft.com/office/drawing/2014/main" val="1053322961"/>
                    </a:ext>
                  </a:extLst>
                </a:gridCol>
              </a:tblGrid>
              <a:tr h="1313826"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050252"/>
                  </a:ext>
                </a:extLst>
              </a:tr>
              <a:tr h="1313826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Ngục</a:t>
                      </a:r>
                      <a:endParaRPr lang="en-US" sz="4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endParaRPr lang="en-US" sz="4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endParaRPr lang="en-US" sz="4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tửu</a:t>
                      </a:r>
                      <a:endParaRPr lang="en-US" sz="4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diệc</a:t>
                      </a:r>
                      <a:endParaRPr lang="en-US" sz="4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44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932516"/>
                  </a:ext>
                </a:extLst>
              </a:tr>
              <a:tr h="1313826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thử</a:t>
                      </a:r>
                      <a:endParaRPr lang="en-US" sz="4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44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nại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</a:t>
                      </a:r>
                      <a:r>
                        <a:rPr lang="en-US" sz="44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0400400"/>
                  </a:ext>
                </a:extLst>
              </a:tr>
              <a:tr h="1313826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endParaRPr lang="en-US" sz="4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song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sz="44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khán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44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820520"/>
                  </a:ext>
                </a:extLst>
              </a:tr>
              <a:tr h="2267791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endParaRPr lang="en-US" sz="4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tòng</a:t>
                      </a:r>
                      <a:r>
                        <a:rPr lang="en-US" sz="44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song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khích</a:t>
                      </a:r>
                      <a:r>
                        <a:rPr lang="en-US" sz="44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khán</a:t>
                      </a:r>
                      <a:r>
                        <a:rPr lang="en-US" sz="44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44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endParaRPr lang="en-US" sz="44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7968430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E49ED3-858D-45DA-470E-95B9EFA947A8}"/>
              </a:ext>
            </a:extLst>
          </p:cNvPr>
          <p:cNvCxnSpPr>
            <a:cxnSpLocks/>
          </p:cNvCxnSpPr>
          <p:nvPr/>
        </p:nvCxnSpPr>
        <p:spPr>
          <a:xfrm>
            <a:off x="1752600" y="8877300"/>
            <a:ext cx="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6C68003E-F631-26FA-7D31-F4498DBEDDF9}"/>
              </a:ext>
            </a:extLst>
          </p:cNvPr>
          <p:cNvGrpSpPr/>
          <p:nvPr/>
        </p:nvGrpSpPr>
        <p:grpSpPr>
          <a:xfrm>
            <a:off x="1676400" y="2705100"/>
            <a:ext cx="4648200" cy="6227695"/>
            <a:chOff x="1676400" y="2705100"/>
            <a:chExt cx="4648200" cy="622769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25C03A1-AA30-B4DC-F3AC-7A0D0A29FFDA}"/>
                </a:ext>
              </a:extLst>
            </p:cNvPr>
            <p:cNvCxnSpPr/>
            <p:nvPr/>
          </p:nvCxnSpPr>
          <p:spPr>
            <a:xfrm>
              <a:off x="1676400" y="2705100"/>
              <a:ext cx="0" cy="622769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32E1B06-5887-9F43-8A5A-42BF23CD44B9}"/>
                </a:ext>
              </a:extLst>
            </p:cNvPr>
            <p:cNvCxnSpPr>
              <a:cxnSpLocks/>
            </p:cNvCxnSpPr>
            <p:nvPr/>
          </p:nvCxnSpPr>
          <p:spPr>
            <a:xfrm>
              <a:off x="1676400" y="2705100"/>
              <a:ext cx="46482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4B65C24-0AF0-D482-3964-3B458FC10979}"/>
                </a:ext>
              </a:extLst>
            </p:cNvPr>
            <p:cNvCxnSpPr/>
            <p:nvPr/>
          </p:nvCxnSpPr>
          <p:spPr>
            <a:xfrm>
              <a:off x="6324600" y="2705100"/>
              <a:ext cx="0" cy="38100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F441AF6-4621-1E54-CFEE-FE922A616E53}"/>
                </a:ext>
              </a:extLst>
            </p:cNvPr>
            <p:cNvCxnSpPr>
              <a:cxnSpLocks/>
            </p:cNvCxnSpPr>
            <p:nvPr/>
          </p:nvCxnSpPr>
          <p:spPr>
            <a:xfrm>
              <a:off x="1676400" y="8892350"/>
              <a:ext cx="46482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AA00E7F-76E5-7641-9054-B837D82697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24600" y="8343900"/>
              <a:ext cx="0" cy="54845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477B7BE-8CCA-0DD1-D28B-BF6D841A8B82}"/>
              </a:ext>
            </a:extLst>
          </p:cNvPr>
          <p:cNvCxnSpPr/>
          <p:nvPr/>
        </p:nvCxnSpPr>
        <p:spPr>
          <a:xfrm>
            <a:off x="6324600" y="5143500"/>
            <a:ext cx="0" cy="533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3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382FB2-4C28-933E-643B-44D0B4D0F138}"/>
              </a:ext>
            </a:extLst>
          </p:cNvPr>
          <p:cNvSpPr txBox="1"/>
          <p:nvPr/>
        </p:nvSpPr>
        <p:spPr>
          <a:xfrm>
            <a:off x="1231900" y="5130800"/>
            <a:ext cx="133223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endParaRPr lang="en-US" sz="4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endParaRPr lang="en-US" sz="4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Ví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lạnh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lẽo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veo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n-US" sz="4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trắc</a:t>
            </a:r>
            <a:endParaRPr lang="en-US" sz="4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Ví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Kim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dạ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nguyên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tiêu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nguyệt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viên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dạ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trắc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trắc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</a:p>
        </p:txBody>
      </p:sp>
      <p:pic>
        <p:nvPicPr>
          <p:cNvPr id="4" name="Picture 3" descr="A feather pen in a ink bottle&#10;&#10;Description automatically generated">
            <a:extLst>
              <a:ext uri="{FF2B5EF4-FFF2-40B4-BE49-F238E27FC236}">
                <a16:creationId xmlns:a16="http://schemas.microsoft.com/office/drawing/2014/main" id="{BE1AAF90-7688-C56A-1FC7-051FA175E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50" b="93250" l="10000" r="90000">
                        <a14:foregroundMark x1="28917" y1="93333" x2="30250" y2="90000"/>
                        <a14:foregroundMark x1="59000" y1="10083" x2="63750" y2="8667"/>
                        <a14:foregroundMark x1="63750" y1="8667" x2="64333" y2="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599" y="4114800"/>
            <a:ext cx="6172200" cy="617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9B36BE-E2F1-F60A-5CAB-3D1140CA8217}"/>
              </a:ext>
            </a:extLst>
          </p:cNvPr>
          <p:cNvSpPr txBox="1"/>
          <p:nvPr/>
        </p:nvSpPr>
        <p:spPr>
          <a:xfrm>
            <a:off x="1219201" y="1665625"/>
            <a:ext cx="157734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Quy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tam-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771525" indent="-771525" algn="just">
              <a:buFont typeface="Arial" panose="020B0604020202020204" pitchFamily="34" charset="0"/>
              <a:buChar char="•"/>
            </a:pP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71525" indent="-771525" algn="just">
              <a:buFont typeface="Arial" panose="020B0604020202020204" pitchFamily="34" charset="0"/>
              <a:buChar char="•"/>
            </a:pP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endParaRPr lang="en-US" sz="4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E760F0-AC4F-EF0F-9D03-9BD09F85BE1D}"/>
              </a:ext>
            </a:extLst>
          </p:cNvPr>
          <p:cNvSpPr txBox="1"/>
          <p:nvPr/>
        </p:nvSpPr>
        <p:spPr>
          <a:xfrm>
            <a:off x="533400" y="311408"/>
            <a:ext cx="1692739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534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4328</TotalTime>
  <Words>3325</Words>
  <Application>Microsoft Office PowerPoint</Application>
  <PresentationFormat>Custom</PresentationFormat>
  <Paragraphs>529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.VnTime</vt:lpstr>
      <vt:lpstr>#9Slide05 SVNBellico</vt:lpstr>
      <vt:lpstr>Times New Roman</vt:lpstr>
      <vt:lpstr>Wingdings</vt:lpstr>
      <vt:lpstr>Tahoma</vt:lpstr>
      <vt:lpstr>Calibri</vt:lpstr>
      <vt:lpstr>等线</vt:lpstr>
      <vt:lpstr>Arial</vt:lpstr>
      <vt:lpstr>Cambria</vt:lpstr>
      <vt:lpstr>#9Slide05 Good Vibes Pro</vt:lpstr>
      <vt:lpstr>Barlow</vt:lpstr>
      <vt:lpstr>#9Slide05 Braxton Regular</vt:lpstr>
      <vt:lpstr>方正姚体</vt:lpstr>
      <vt:lpstr>Nunito Light</vt:lpstr>
      <vt:lpstr>#9Slide05 SVNKitten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Minimalist Portfolio Presentation</dc:title>
  <cp:lastModifiedBy>LÊ VÂN</cp:lastModifiedBy>
  <cp:revision>128</cp:revision>
  <dcterms:created xsi:type="dcterms:W3CDTF">2006-08-16T00:00:00Z</dcterms:created>
  <dcterms:modified xsi:type="dcterms:W3CDTF">2024-02-15T01:57:52Z</dcterms:modified>
  <dc:identifier>DAF0q30AgPo</dc:identifier>
</cp:coreProperties>
</file>