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10" r:id="rId5"/>
  </p:sldMasterIdLst>
  <p:notesMasterIdLst>
    <p:notesMasterId r:id="rId30"/>
  </p:notesMasterIdLst>
  <p:sldIdLst>
    <p:sldId id="531" r:id="rId6"/>
    <p:sldId id="256" r:id="rId7"/>
    <p:sldId id="257" r:id="rId8"/>
    <p:sldId id="338" r:id="rId9"/>
    <p:sldId id="309" r:id="rId10"/>
    <p:sldId id="310" r:id="rId11"/>
    <p:sldId id="312" r:id="rId12"/>
    <p:sldId id="311" r:id="rId13"/>
    <p:sldId id="272" r:id="rId14"/>
    <p:sldId id="337" r:id="rId15"/>
    <p:sldId id="324" r:id="rId16"/>
    <p:sldId id="323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</p:sldIdLst>
  <p:sldSz cx="18288000" cy="10287000"/>
  <p:notesSz cx="6858000" cy="9144000"/>
  <p:embeddedFontLst>
    <p:embeddedFont>
      <p:font typeface="#9Slide04 Rokkitt Black" panose="00000A00000000000000" pitchFamily="2" charset="0"/>
      <p:bold r:id="rId31"/>
    </p:embeddedFont>
    <p:embeddedFont>
      <p:font typeface="#9Slide05 Dear Saturday" panose="02000505000000020004" pitchFamily="2" charset="0"/>
      <p:regular r:id="rId32"/>
    </p:embeddedFont>
    <p:embeddedFont>
      <p:font typeface="#9Slide05 FS Blonde Script" panose="03000503000000000000" pitchFamily="65" charset="0"/>
      <p:italic r:id="rId33"/>
    </p:embeddedFont>
    <p:embeddedFont>
      <p:font typeface="#9Slide05 SVNDeadhead Script" pitchFamily="2" charset="0"/>
      <p:regular r:id="rId34"/>
    </p:embeddedFont>
    <p:embeddedFont>
      <p:font typeface="#9Slide07 Crocante" panose="02000000000000000000" pitchFamily="2" charset="0"/>
      <p:regular r:id="rId35"/>
    </p:embeddedFont>
    <p:embeddedFont>
      <p:font typeface="#9Slide07 Pangolin" panose="00000500000000000000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88482" autoAdjust="0"/>
  </p:normalViewPr>
  <p:slideViewPr>
    <p:cSldViewPr>
      <p:cViewPr varScale="1">
        <p:scale>
          <a:sx n="43" d="100"/>
          <a:sy n="43" d="100"/>
        </p:scale>
        <p:origin x="741" y="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1BBD3-0C70-4DEC-80B7-BCFC1CCF996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A07D4-5845-4225-831C-2B65DFE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kê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VD: </a:t>
            </a:r>
            <a:r>
              <a:rPr lang="vi-VN" b="1" dirty="0"/>
              <a:t>Truyện cổ tích</a:t>
            </a:r>
            <a:r>
              <a:rPr lang="en-US" b="1" dirty="0"/>
              <a:t>, </a:t>
            </a:r>
            <a:r>
              <a:rPr lang="vi-VN" b="1" dirty="0"/>
              <a:t>Truyện ngụ ngôn</a:t>
            </a:r>
            <a:r>
              <a:rPr lang="en-US" b="1" dirty="0"/>
              <a:t>, </a:t>
            </a:r>
            <a:r>
              <a:rPr lang="vi-VN" b="1" dirty="0"/>
              <a:t>Truyện ngắn</a:t>
            </a:r>
            <a:r>
              <a:rPr lang="en-US" b="1" dirty="0"/>
              <a:t>, </a:t>
            </a:r>
            <a:r>
              <a:rPr lang="en-US" b="1" dirty="0" err="1"/>
              <a:t>Truyện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, </a:t>
            </a:r>
            <a:r>
              <a:rPr lang="en-US" b="1" dirty="0" err="1"/>
              <a:t>Truyện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, </a:t>
            </a:r>
            <a:r>
              <a:rPr lang="vi-VN" b="1" dirty="0"/>
              <a:t>Tiểu thuyết</a:t>
            </a:r>
            <a:r>
              <a:rPr lang="en-US" b="1" dirty="0"/>
              <a:t>, </a:t>
            </a:r>
            <a:r>
              <a:rPr lang="vi-VN" b="1" dirty="0"/>
              <a:t>Kịch</a:t>
            </a:r>
            <a:r>
              <a:rPr lang="en-US" b="1" dirty="0"/>
              <a:t>, </a:t>
            </a:r>
            <a:r>
              <a:rPr lang="vi-VN" b="1" dirty="0"/>
              <a:t>Tản văn</a:t>
            </a:r>
            <a:r>
              <a:rPr lang="en-US" b="1" dirty="0"/>
              <a:t>, </a:t>
            </a:r>
            <a:r>
              <a:rPr lang="vi-VN" b="1" dirty="0"/>
              <a:t>Bút ký</a:t>
            </a:r>
            <a:r>
              <a:rPr lang="en-US" b="1" dirty="0"/>
              <a:t>, </a:t>
            </a:r>
            <a:r>
              <a:rPr lang="vi-VN" b="1" dirty="0"/>
              <a:t>Hồi ký</a:t>
            </a:r>
            <a:r>
              <a:rPr lang="en-US" b="1" dirty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46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2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64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87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92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98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63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37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81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90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53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82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4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625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4 </a:t>
            </a:r>
            <a:r>
              <a:rPr lang="en-US" baseline="0" dirty="0" err="1"/>
              <a:t>nhóm</a:t>
            </a:r>
            <a:r>
              <a:rPr lang="en-US" baseline="0" dirty="0"/>
              <a:t> (2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truyền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, 2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trinh</a:t>
            </a:r>
            <a:r>
              <a:rPr lang="en-US" baseline="0" dirty="0"/>
              <a:t> </a:t>
            </a:r>
            <a:r>
              <a:rPr lang="en-US" baseline="0" dirty="0" err="1"/>
              <a:t>thám</a:t>
            </a:r>
            <a:r>
              <a:rPr lang="en-US" baseline="0" dirty="0"/>
              <a:t>)</a:t>
            </a:r>
          </a:p>
          <a:p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4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thuyết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59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06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9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4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0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9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65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01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38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5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47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08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48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4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27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0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98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95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54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717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604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33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2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0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84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10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6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830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5644"/>
            <a:ext cx="15544800" cy="220503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3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1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4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68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2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0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2360"/>
      </p:ext>
    </p:extLst>
  </p:cSld>
  <p:clrMapOvr>
    <a:masterClrMapping/>
  </p:clrMapOvr>
  <p:transition spd="med" advTm="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  <a:prstGeom prst="rect">
            <a:avLst/>
          </a:prstGeom>
        </p:spPr>
        <p:txBody>
          <a:bodyPr anchor="t"/>
          <a:lstStyle>
            <a:lvl1pPr algn="l">
              <a:defRPr sz="799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95">
                <a:solidFill>
                  <a:schemeClr val="tx1">
                    <a:tint val="75000"/>
                  </a:schemeClr>
                </a:solidFill>
              </a:defRPr>
            </a:lvl1pPr>
            <a:lvl2pPr marL="913684" indent="0">
              <a:buNone/>
              <a:defRPr sz="3597">
                <a:solidFill>
                  <a:schemeClr val="tx1">
                    <a:tint val="75000"/>
                  </a:schemeClr>
                </a:solidFill>
              </a:defRPr>
            </a:lvl2pPr>
            <a:lvl3pPr marL="182737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1051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4pPr>
            <a:lvl5pPr marL="3654735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5pPr>
            <a:lvl6pPr marL="4568419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6pPr>
            <a:lvl7pPr marL="5482105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7pPr>
            <a:lvl8pPr marL="6395789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8pPr>
            <a:lvl9pPr marL="7309473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68476"/>
      </p:ext>
    </p:extLst>
  </p:cSld>
  <p:clrMapOvr>
    <a:masterClrMapping/>
  </p:clrMapOvr>
  <p:transition spd="med" advTm="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2" y="1800228"/>
            <a:ext cx="8077200" cy="5091112"/>
          </a:xfrm>
          <a:prstGeom prst="rect">
            <a:avLst/>
          </a:prstGeom>
        </p:spPr>
        <p:txBody>
          <a:bodyPr/>
          <a:lstStyle>
            <a:lvl1pPr>
              <a:defRPr sz="5596"/>
            </a:lvl1pPr>
            <a:lvl2pPr>
              <a:defRPr sz="4797"/>
            </a:lvl2pPr>
            <a:lvl3pPr>
              <a:defRPr sz="3995"/>
            </a:lvl3pPr>
            <a:lvl4pPr>
              <a:defRPr sz="3597"/>
            </a:lvl4pPr>
            <a:lvl5pPr>
              <a:defRPr sz="3597"/>
            </a:lvl5pPr>
            <a:lvl6pPr>
              <a:defRPr sz="3597"/>
            </a:lvl6pPr>
            <a:lvl7pPr>
              <a:defRPr sz="3597"/>
            </a:lvl7pPr>
            <a:lvl8pPr>
              <a:defRPr sz="3597"/>
            </a:lvl8pPr>
            <a:lvl9pPr>
              <a:defRPr sz="359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96400" y="1800228"/>
            <a:ext cx="8077200" cy="5091112"/>
          </a:xfrm>
          <a:prstGeom prst="rect">
            <a:avLst/>
          </a:prstGeom>
        </p:spPr>
        <p:txBody>
          <a:bodyPr/>
          <a:lstStyle>
            <a:lvl1pPr>
              <a:defRPr sz="5596"/>
            </a:lvl1pPr>
            <a:lvl2pPr>
              <a:defRPr sz="4797"/>
            </a:lvl2pPr>
            <a:lvl3pPr>
              <a:defRPr sz="3995"/>
            </a:lvl3pPr>
            <a:lvl4pPr>
              <a:defRPr sz="3597"/>
            </a:lvl4pPr>
            <a:lvl5pPr>
              <a:defRPr sz="3597"/>
            </a:lvl5pPr>
            <a:lvl6pPr>
              <a:defRPr sz="3597"/>
            </a:lvl6pPr>
            <a:lvl7pPr>
              <a:defRPr sz="3597"/>
            </a:lvl7pPr>
            <a:lvl8pPr>
              <a:defRPr sz="3597"/>
            </a:lvl8pPr>
            <a:lvl9pPr>
              <a:defRPr sz="359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73398"/>
      </p:ext>
    </p:extLst>
  </p:cSld>
  <p:clrMapOvr>
    <a:masterClrMapping/>
  </p:clrMapOvr>
  <p:transition spd="med" advTm="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7" b="1"/>
            </a:lvl1pPr>
            <a:lvl2pPr marL="913684" indent="0">
              <a:buNone/>
              <a:defRPr sz="3995" b="1"/>
            </a:lvl2pPr>
            <a:lvl3pPr marL="1827370" indent="0">
              <a:buNone/>
              <a:defRPr sz="3597" b="1"/>
            </a:lvl3pPr>
            <a:lvl4pPr marL="2741051" indent="0">
              <a:buNone/>
              <a:defRPr sz="3199" b="1"/>
            </a:lvl4pPr>
            <a:lvl5pPr marL="3654735" indent="0">
              <a:buNone/>
              <a:defRPr sz="3199" b="1"/>
            </a:lvl5pPr>
            <a:lvl6pPr marL="4568419" indent="0">
              <a:buNone/>
              <a:defRPr sz="3199" b="1"/>
            </a:lvl6pPr>
            <a:lvl7pPr marL="5482105" indent="0">
              <a:buNone/>
              <a:defRPr sz="3199" b="1"/>
            </a:lvl7pPr>
            <a:lvl8pPr marL="6395789" indent="0">
              <a:buNone/>
              <a:defRPr sz="3199" b="1"/>
            </a:lvl8pPr>
            <a:lvl9pPr marL="7309473" indent="0">
              <a:buNone/>
              <a:defRPr sz="31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4400" y="3262316"/>
            <a:ext cx="8080376" cy="5926932"/>
          </a:xfrm>
          <a:prstGeom prst="rect">
            <a:avLst/>
          </a:prstGeom>
        </p:spPr>
        <p:txBody>
          <a:bodyPr/>
          <a:lstStyle>
            <a:lvl1pPr>
              <a:defRPr sz="4797"/>
            </a:lvl1pPr>
            <a:lvl2pPr>
              <a:defRPr sz="3995"/>
            </a:lvl2pPr>
            <a:lvl3pPr>
              <a:defRPr sz="3597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0059" y="2302671"/>
            <a:ext cx="8083550" cy="9596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7" b="1"/>
            </a:lvl1pPr>
            <a:lvl2pPr marL="913684" indent="0">
              <a:buNone/>
              <a:defRPr sz="3995" b="1"/>
            </a:lvl2pPr>
            <a:lvl3pPr marL="1827370" indent="0">
              <a:buNone/>
              <a:defRPr sz="3597" b="1"/>
            </a:lvl3pPr>
            <a:lvl4pPr marL="2741051" indent="0">
              <a:buNone/>
              <a:defRPr sz="3199" b="1"/>
            </a:lvl4pPr>
            <a:lvl5pPr marL="3654735" indent="0">
              <a:buNone/>
              <a:defRPr sz="3199" b="1"/>
            </a:lvl5pPr>
            <a:lvl6pPr marL="4568419" indent="0">
              <a:buNone/>
              <a:defRPr sz="3199" b="1"/>
            </a:lvl6pPr>
            <a:lvl7pPr marL="5482105" indent="0">
              <a:buNone/>
              <a:defRPr sz="3199" b="1"/>
            </a:lvl7pPr>
            <a:lvl8pPr marL="6395789" indent="0">
              <a:buNone/>
              <a:defRPr sz="3199" b="1"/>
            </a:lvl8pPr>
            <a:lvl9pPr marL="7309473" indent="0">
              <a:buNone/>
              <a:defRPr sz="31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0059" y="3262316"/>
            <a:ext cx="8083550" cy="5926932"/>
          </a:xfrm>
          <a:prstGeom prst="rect">
            <a:avLst/>
          </a:prstGeom>
        </p:spPr>
        <p:txBody>
          <a:bodyPr/>
          <a:lstStyle>
            <a:lvl1pPr>
              <a:defRPr sz="4797"/>
            </a:lvl1pPr>
            <a:lvl2pPr>
              <a:defRPr sz="3995"/>
            </a:lvl2pPr>
            <a:lvl3pPr>
              <a:defRPr sz="3597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2797"/>
      </p:ext>
    </p:extLst>
  </p:cSld>
  <p:clrMapOvr>
    <a:masterClrMapping/>
  </p:clrMapOvr>
  <p:transition spd="med" advTm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32882"/>
      </p:ext>
    </p:extLst>
  </p:cSld>
  <p:clrMapOvr>
    <a:masterClrMapping/>
  </p:clrMapOvr>
  <p:transition spd="med" advTm="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7" y="409580"/>
            <a:ext cx="6016626" cy="1743076"/>
          </a:xfrm>
          <a:prstGeom prst="rect">
            <a:avLst/>
          </a:prstGeom>
        </p:spPr>
        <p:txBody>
          <a:bodyPr anchor="b"/>
          <a:lstStyle>
            <a:lvl1pPr algn="l">
              <a:defRPr sz="399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0" cy="8779669"/>
          </a:xfrm>
          <a:prstGeom prst="rect">
            <a:avLst/>
          </a:prstGeom>
        </p:spPr>
        <p:txBody>
          <a:bodyPr/>
          <a:lstStyle>
            <a:lvl1pPr>
              <a:defRPr sz="6394"/>
            </a:lvl1pPr>
            <a:lvl2pPr>
              <a:defRPr sz="5596"/>
            </a:lvl2pPr>
            <a:lvl3pPr>
              <a:defRPr sz="4797"/>
            </a:lvl3pPr>
            <a:lvl4pPr>
              <a:defRPr sz="3995"/>
            </a:lvl4pPr>
            <a:lvl5pPr>
              <a:defRPr sz="3995"/>
            </a:lvl5pPr>
            <a:lvl6pPr>
              <a:defRPr sz="3995"/>
            </a:lvl6pPr>
            <a:lvl7pPr>
              <a:defRPr sz="3995"/>
            </a:lvl7pPr>
            <a:lvl8pPr>
              <a:defRPr sz="3995"/>
            </a:lvl8pPr>
            <a:lvl9pPr>
              <a:defRPr sz="3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7" y="2152654"/>
            <a:ext cx="6016626" cy="7036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7"/>
            </a:lvl1pPr>
            <a:lvl2pPr marL="913684" indent="0">
              <a:buNone/>
              <a:defRPr sz="2397"/>
            </a:lvl2pPr>
            <a:lvl3pPr marL="1827370" indent="0">
              <a:buNone/>
              <a:defRPr sz="1999"/>
            </a:lvl3pPr>
            <a:lvl4pPr marL="2741051" indent="0">
              <a:buNone/>
              <a:defRPr sz="1799"/>
            </a:lvl4pPr>
            <a:lvl5pPr marL="3654735" indent="0">
              <a:buNone/>
              <a:defRPr sz="1799"/>
            </a:lvl5pPr>
            <a:lvl6pPr marL="4568419" indent="0">
              <a:buNone/>
              <a:defRPr sz="1799"/>
            </a:lvl6pPr>
            <a:lvl7pPr marL="5482105" indent="0">
              <a:buNone/>
              <a:defRPr sz="1799"/>
            </a:lvl7pPr>
            <a:lvl8pPr marL="6395789" indent="0">
              <a:buNone/>
              <a:defRPr sz="1799"/>
            </a:lvl8pPr>
            <a:lvl9pPr marL="730947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51466"/>
      </p:ext>
    </p:extLst>
  </p:cSld>
  <p:clrMapOvr>
    <a:masterClrMapping/>
  </p:clrMapOvr>
  <p:transition spd="med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4576" y="7200902"/>
            <a:ext cx="10972800" cy="850108"/>
          </a:xfrm>
          <a:prstGeom prst="rect">
            <a:avLst/>
          </a:prstGeom>
        </p:spPr>
        <p:txBody>
          <a:bodyPr anchor="b"/>
          <a:lstStyle>
            <a:lvl1pPr algn="l">
              <a:defRPr sz="399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584576" y="919167"/>
            <a:ext cx="1097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394"/>
            </a:lvl1pPr>
            <a:lvl2pPr marL="913684" indent="0">
              <a:buNone/>
              <a:defRPr sz="5596"/>
            </a:lvl2pPr>
            <a:lvl3pPr marL="1827370" indent="0">
              <a:buNone/>
              <a:defRPr sz="4797"/>
            </a:lvl3pPr>
            <a:lvl4pPr marL="2741051" indent="0">
              <a:buNone/>
              <a:defRPr sz="3995"/>
            </a:lvl4pPr>
            <a:lvl5pPr marL="3654735" indent="0">
              <a:buNone/>
              <a:defRPr sz="3995"/>
            </a:lvl5pPr>
            <a:lvl6pPr marL="4568419" indent="0">
              <a:buNone/>
              <a:defRPr sz="3995"/>
            </a:lvl6pPr>
            <a:lvl7pPr marL="5482105" indent="0">
              <a:buNone/>
              <a:defRPr sz="3995"/>
            </a:lvl7pPr>
            <a:lvl8pPr marL="6395789" indent="0">
              <a:buNone/>
              <a:defRPr sz="3995"/>
            </a:lvl8pPr>
            <a:lvl9pPr marL="7309473" indent="0">
              <a:buNone/>
              <a:defRPr sz="3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7"/>
            </a:lvl1pPr>
            <a:lvl2pPr marL="913684" indent="0">
              <a:buNone/>
              <a:defRPr sz="2397"/>
            </a:lvl2pPr>
            <a:lvl3pPr marL="1827370" indent="0">
              <a:buNone/>
              <a:defRPr sz="1999"/>
            </a:lvl3pPr>
            <a:lvl4pPr marL="2741051" indent="0">
              <a:buNone/>
              <a:defRPr sz="1799"/>
            </a:lvl4pPr>
            <a:lvl5pPr marL="3654735" indent="0">
              <a:buNone/>
              <a:defRPr sz="1799"/>
            </a:lvl5pPr>
            <a:lvl6pPr marL="4568419" indent="0">
              <a:buNone/>
              <a:defRPr sz="1799"/>
            </a:lvl6pPr>
            <a:lvl7pPr marL="5482105" indent="0">
              <a:buNone/>
              <a:defRPr sz="1799"/>
            </a:lvl7pPr>
            <a:lvl8pPr marL="6395789" indent="0">
              <a:buNone/>
              <a:defRPr sz="1799"/>
            </a:lvl8pPr>
            <a:lvl9pPr marL="730947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3717"/>
      </p:ext>
    </p:extLst>
  </p:cSld>
  <p:clrMapOvr>
    <a:masterClrMapping/>
  </p:clrMapOvr>
  <p:transition spd="med" advTm="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2" y="2400305"/>
            <a:ext cx="16459200" cy="67889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76968"/>
      </p:ext>
    </p:extLst>
  </p:cSld>
  <p:clrMapOvr>
    <a:masterClrMapping/>
  </p:clrMapOvr>
  <p:transition spd="med" advTm="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258800" y="309564"/>
            <a:ext cx="4114800" cy="658177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2" y="309564"/>
            <a:ext cx="12039600" cy="65817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42895"/>
      </p:ext>
    </p:extLst>
  </p:cSld>
  <p:clrMapOvr>
    <a:masterClrMapping/>
  </p:clrMapOvr>
  <p:transition spd="med" advTm="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067" y="-135776"/>
            <a:ext cx="1596250" cy="14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1952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067" y="-135776"/>
            <a:ext cx="1596250" cy="14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18939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2" y="2400300"/>
            <a:ext cx="16459200" cy="6788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B35F0B1-53A2-4F58-A419-9B6A1424FB57}" type="datetimeFigureOut">
              <a:rPr lang="zh-CN" altLang="en-US" sz="2699" smtClean="0">
                <a:solidFill>
                  <a:srgbClr val="000000"/>
                </a:solidFill>
              </a:rPr>
              <a:pPr defTabSz="1371053"/>
              <a:t>2024/11/6</a:t>
            </a:fld>
            <a:endParaRPr lang="zh-CN" altLang="en-US" sz="26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3" y="9534528"/>
            <a:ext cx="5791198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18EBF4EF-A2BF-4103-B2B4-2A3D5169DA7D}" type="slidenum">
              <a:rPr lang="zh-CN" altLang="en-US" sz="2699" smtClean="0">
                <a:solidFill>
                  <a:srgbClr val="000000"/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12478"/>
      </p:ext>
    </p:extLst>
  </p:cSld>
  <p:clrMapOvr>
    <a:masterClrMapping/>
  </p:clrMapOvr>
  <p:transition spd="med" advTm="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594270"/>
      </p:ext>
    </p:extLst>
  </p:cSld>
  <p:clrMapOvr>
    <a:masterClrMapping/>
  </p:clrMapOvr>
  <p:transition spd="med" advTm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74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71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5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38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7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7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60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11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8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7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7" y="2152655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61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26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04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4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66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med" advTm="0">
    <p:pull/>
  </p:transition>
  <p:txStyles>
    <p:titleStyle>
      <a:lvl1pPr algn="ctr" defTabSz="1826416" rtl="0" eaLnBrk="1" latinLnBrk="0" hangingPunct="1">
        <a:spcBef>
          <a:spcPct val="0"/>
        </a:spcBef>
        <a:buNone/>
        <a:defRPr sz="8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264" indent="-685264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6394" kern="1200">
          <a:solidFill>
            <a:schemeClr val="tx1"/>
          </a:solidFill>
          <a:latin typeface="+mn-lt"/>
          <a:ea typeface="+mn-ea"/>
          <a:cs typeface="+mn-cs"/>
        </a:defRPr>
      </a:lvl1pPr>
      <a:lvl2pPr marL="1484736" indent="-571053" algn="l" defTabSz="1826416" rtl="0" eaLnBrk="1" latinLnBrk="0" hangingPunct="1">
        <a:spcBef>
          <a:spcPct val="20000"/>
        </a:spcBef>
        <a:buFont typeface="Arial" panose="020B0604020202020204" pitchFamily="34" charset="0"/>
        <a:buChar char="–"/>
        <a:defRPr sz="5596" kern="1200">
          <a:solidFill>
            <a:schemeClr val="tx1"/>
          </a:solidFill>
          <a:latin typeface="+mn-lt"/>
          <a:ea typeface="+mn-ea"/>
          <a:cs typeface="+mn-cs"/>
        </a:defRPr>
      </a:lvl2pPr>
      <a:lvl3pPr marL="2284211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4797" kern="1200">
          <a:solidFill>
            <a:schemeClr val="tx1"/>
          </a:solidFill>
          <a:latin typeface="+mn-lt"/>
          <a:ea typeface="+mn-ea"/>
          <a:cs typeface="+mn-cs"/>
        </a:defRPr>
      </a:lvl3pPr>
      <a:lvl4pPr marL="3197892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–"/>
        <a:defRPr sz="3995" kern="1200">
          <a:solidFill>
            <a:schemeClr val="tx1"/>
          </a:solidFill>
          <a:latin typeface="+mn-lt"/>
          <a:ea typeface="+mn-ea"/>
          <a:cs typeface="+mn-cs"/>
        </a:defRPr>
      </a:lvl4pPr>
      <a:lvl5pPr marL="4111576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»"/>
        <a:defRPr sz="3995" kern="1200">
          <a:solidFill>
            <a:schemeClr val="tx1"/>
          </a:solidFill>
          <a:latin typeface="+mn-lt"/>
          <a:ea typeface="+mn-ea"/>
          <a:cs typeface="+mn-cs"/>
        </a:defRPr>
      </a:lvl5pPr>
      <a:lvl6pPr marL="5025260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6pPr>
      <a:lvl7pPr marL="5938946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7pPr>
      <a:lvl8pPr marL="6852632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8pPr>
      <a:lvl9pPr marL="7766313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1pPr>
      <a:lvl2pPr marL="913684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2pPr>
      <a:lvl3pPr marL="1827370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3pPr>
      <a:lvl4pPr marL="2741051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4pPr>
      <a:lvl5pPr marL="3654735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5pPr>
      <a:lvl6pPr marL="4568419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6pPr>
      <a:lvl7pPr marL="5482105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7pPr>
      <a:lvl8pPr marL="6395789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8pPr>
      <a:lvl9pPr marL="7309473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1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3.wdp"/><Relationship Id="rId3" Type="http://schemas.openxmlformats.org/officeDocument/2006/relationships/slideLayout" Target="../slideLayouts/slideLayout47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jp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7.wdp"/><Relationship Id="rId18" Type="http://schemas.openxmlformats.org/officeDocument/2006/relationships/image" Target="../media/image31.png"/><Relationship Id="rId26" Type="http://schemas.openxmlformats.org/officeDocument/2006/relationships/slide" Target="slide24.xml"/><Relationship Id="rId3" Type="http://schemas.openxmlformats.org/officeDocument/2006/relationships/image" Target="../media/image25.png"/><Relationship Id="rId21" Type="http://schemas.microsoft.com/office/2007/relationships/hdphoto" Target="../media/hdphoto10.wdp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17" Type="http://schemas.openxmlformats.org/officeDocument/2006/relationships/slide" Target="slide19.xml"/><Relationship Id="rId25" Type="http://schemas.openxmlformats.org/officeDocument/2006/relationships/slide" Target="slide23.xml"/><Relationship Id="rId2" Type="http://schemas.openxmlformats.org/officeDocument/2006/relationships/notesSlide" Target="../notesSlides/notesSlide14.xml"/><Relationship Id="rId16" Type="http://schemas.microsoft.com/office/2007/relationships/hdphoto" Target="../media/hdphoto8.wdp"/><Relationship Id="rId20" Type="http://schemas.openxmlformats.org/officeDocument/2006/relationships/image" Target="../media/image3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slide" Target="slide17.xml"/><Relationship Id="rId24" Type="http://schemas.openxmlformats.org/officeDocument/2006/relationships/slide" Target="slide22.xml"/><Relationship Id="rId5" Type="http://schemas.openxmlformats.org/officeDocument/2006/relationships/slide" Target="slide15.xml"/><Relationship Id="rId15" Type="http://schemas.openxmlformats.org/officeDocument/2006/relationships/image" Target="../media/image30.png"/><Relationship Id="rId23" Type="http://schemas.openxmlformats.org/officeDocument/2006/relationships/slide" Target="slide21.xml"/><Relationship Id="rId28" Type="http://schemas.openxmlformats.org/officeDocument/2006/relationships/image" Target="../media/image34.png"/><Relationship Id="rId10" Type="http://schemas.microsoft.com/office/2007/relationships/hdphoto" Target="../media/hdphoto6.wdp"/><Relationship Id="rId19" Type="http://schemas.microsoft.com/office/2007/relationships/hdphoto" Target="../media/hdphoto9.wdp"/><Relationship Id="rId31" Type="http://schemas.openxmlformats.org/officeDocument/2006/relationships/image" Target="../media/image36.gif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image" Target="../media/image33.gif"/><Relationship Id="rId30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g"/><Relationship Id="rId7" Type="http://schemas.openxmlformats.org/officeDocument/2006/relationships/slide" Target="slide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g"/><Relationship Id="rId7" Type="http://schemas.openxmlformats.org/officeDocument/2006/relationships/slide" Target="slide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g"/><Relationship Id="rId7" Type="http://schemas.openxmlformats.org/officeDocument/2006/relationships/slide" Target="slide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g"/><Relationship Id="rId7" Type="http://schemas.openxmlformats.org/officeDocument/2006/relationships/slide" Target="slide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g"/><Relationship Id="rId7" Type="http://schemas.openxmlformats.org/officeDocument/2006/relationships/slide" Target="slide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g"/><Relationship Id="rId7" Type="http://schemas.microsoft.com/office/2007/relationships/hdphoto" Target="../media/hdphoto13.wdp"/><Relationship Id="rId12" Type="http://schemas.microsoft.com/office/2007/relationships/hdphoto" Target="../media/hdphoto1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slide" Target="slide14.xml"/><Relationship Id="rId4" Type="http://schemas.openxmlformats.org/officeDocument/2006/relationships/image" Target="../media/image20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7.xml"/><Relationship Id="rId6" Type="http://schemas.microsoft.com/office/2007/relationships/hdphoto" Target="../media/hdphoto13.wdp"/><Relationship Id="rId11" Type="http://schemas.microsoft.com/office/2007/relationships/hdphoto" Target="../media/hdphoto12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7.xml"/><Relationship Id="rId6" Type="http://schemas.microsoft.com/office/2007/relationships/hdphoto" Target="../media/hdphoto13.wdp"/><Relationship Id="rId11" Type="http://schemas.microsoft.com/office/2007/relationships/hdphoto" Target="../media/hdphoto12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7.xml"/><Relationship Id="rId6" Type="http://schemas.microsoft.com/office/2007/relationships/hdphoto" Target="../media/hdphoto13.wdp"/><Relationship Id="rId11" Type="http://schemas.microsoft.com/office/2007/relationships/hdphoto" Target="../media/hdphoto12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7.xml"/><Relationship Id="rId6" Type="http://schemas.microsoft.com/office/2007/relationships/hdphoto" Target="../media/hdphoto13.wdp"/><Relationship Id="rId11" Type="http://schemas.microsoft.com/office/2007/relationships/hdphoto" Target="../media/hdphoto12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C801FCD-E8D4-EE43-B8CC-7E5591F61152}"/>
              </a:ext>
            </a:extLst>
          </p:cNvPr>
          <p:cNvSpPr/>
          <p:nvPr/>
        </p:nvSpPr>
        <p:spPr>
          <a:xfrm>
            <a:off x="9034526" y="4893707"/>
            <a:ext cx="9253475" cy="5393294"/>
          </a:xfrm>
          <a:custGeom>
            <a:avLst/>
            <a:gdLst/>
            <a:ahLst/>
            <a:cxnLst/>
            <a:rect l="l" t="t" r="r" b="b"/>
            <a:pathLst>
              <a:path w="9247049" h="5825641">
                <a:moveTo>
                  <a:pt x="0" y="0"/>
                </a:moveTo>
                <a:lnTo>
                  <a:pt x="9247049" y="0"/>
                </a:lnTo>
                <a:lnTo>
                  <a:pt x="9247049" y="5825640"/>
                </a:lnTo>
                <a:lnTo>
                  <a:pt x="0" y="5825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9EF4D30-1DDF-4343-BC41-83A78ABB8930}"/>
              </a:ext>
            </a:extLst>
          </p:cNvPr>
          <p:cNvSpPr/>
          <p:nvPr/>
        </p:nvSpPr>
        <p:spPr>
          <a:xfrm>
            <a:off x="171450" y="2739903"/>
            <a:ext cx="11598165" cy="7901250"/>
          </a:xfrm>
          <a:custGeom>
            <a:avLst/>
            <a:gdLst/>
            <a:ahLst/>
            <a:cxnLst/>
            <a:rect l="l" t="t" r="r" b="b"/>
            <a:pathLst>
              <a:path w="7732110" h="5267500">
                <a:moveTo>
                  <a:pt x="0" y="0"/>
                </a:moveTo>
                <a:lnTo>
                  <a:pt x="7732110" y="0"/>
                </a:lnTo>
                <a:lnTo>
                  <a:pt x="7732110" y="5267500"/>
                </a:lnTo>
                <a:lnTo>
                  <a:pt x="0" y="5267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1C5D7-C23C-43B8-8777-51FA8034B5A2}"/>
              </a:ext>
            </a:extLst>
          </p:cNvPr>
          <p:cNvSpPr txBox="1"/>
          <p:nvPr/>
        </p:nvSpPr>
        <p:spPr>
          <a:xfrm>
            <a:off x="5426556" y="901337"/>
            <a:ext cx="113537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 dirty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Ai </a:t>
            </a:r>
            <a:r>
              <a:rPr lang="en-US" sz="8100" b="1" dirty="0" err="1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8100" b="1" dirty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8100" b="1" dirty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231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791134-C1EF-DB85-5AD6-9A811406A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11430"/>
            <a:ext cx="7221814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680E85-AC50-8029-B2EC-E85BD1BA46C6}"/>
              </a:ext>
            </a:extLst>
          </p:cNvPr>
          <p:cNvSpPr txBox="1"/>
          <p:nvPr/>
        </p:nvSpPr>
        <p:spPr>
          <a:xfrm>
            <a:off x="1600200" y="125730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#9Slide05 Dear Saturday" panose="02000505000000020004" pitchFamily="2" charset="0"/>
              </a:rPr>
              <a:t>Hoạt</a:t>
            </a:r>
            <a:r>
              <a:rPr lang="en-US" sz="4800" b="1" baseline="0" dirty="0">
                <a:solidFill>
                  <a:srgbClr val="FF0000"/>
                </a:solidFill>
                <a:latin typeface="#9Slide05 Dear Saturday" panose="02000505000000020004" pitchFamily="2" charset="0"/>
              </a:rPr>
              <a:t> </a:t>
            </a:r>
            <a:r>
              <a:rPr lang="en-US" sz="4800" b="1" baseline="0" dirty="0" err="1">
                <a:solidFill>
                  <a:srgbClr val="FF0000"/>
                </a:solidFill>
                <a:latin typeface="#9Slide05 Dear Saturday" panose="02000505000000020004" pitchFamily="2" charset="0"/>
              </a:rPr>
              <a:t>động</a:t>
            </a:r>
            <a:r>
              <a:rPr lang="en-US" sz="4800" b="1" baseline="0" dirty="0">
                <a:solidFill>
                  <a:srgbClr val="FF0000"/>
                </a:solidFill>
                <a:latin typeface="#9Slide05 Dear Saturday" panose="02000505000000020004" pitchFamily="2" charset="0"/>
              </a:rPr>
              <a:t> </a:t>
            </a:r>
            <a:r>
              <a:rPr lang="en-US" sz="4800" b="1" baseline="0" dirty="0" err="1">
                <a:solidFill>
                  <a:srgbClr val="FF0000"/>
                </a:solidFill>
                <a:latin typeface="#9Slide05 Dear Saturday" panose="02000505000000020004" pitchFamily="2" charset="0"/>
              </a:rPr>
              <a:t>nhóm</a:t>
            </a:r>
            <a:r>
              <a:rPr lang="en-US" sz="4800" b="1" baseline="0" dirty="0">
                <a:solidFill>
                  <a:srgbClr val="FF0000"/>
                </a:solidFill>
                <a:latin typeface="#9Slide05 Dear Saturday" panose="02000505000000020004" pitchFamily="2" charset="0"/>
              </a:rPr>
              <a:t> </a:t>
            </a:r>
            <a:r>
              <a:rPr lang="en-US" sz="4800" b="1" baseline="0" dirty="0" err="1">
                <a:solidFill>
                  <a:srgbClr val="FF0000"/>
                </a:solidFill>
                <a:latin typeface="#9Slide05 Dear Saturday" panose="02000505000000020004" pitchFamily="2" charset="0"/>
              </a:rPr>
              <a:t>bàn</a:t>
            </a:r>
            <a:endParaRPr lang="en-US" sz="4800" b="1" dirty="0">
              <a:solidFill>
                <a:srgbClr val="FF0000"/>
              </a:solidFill>
              <a:latin typeface="#9Slide05 Dear Saturday" panose="02000505000000020004" pitchFamily="2" charset="0"/>
            </a:endParaRPr>
          </a:p>
        </p:txBody>
      </p:sp>
      <p:pic>
        <p:nvPicPr>
          <p:cNvPr id="8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30277194-1F58-E7EC-6EB2-3EB0A04D2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330645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189128"/>
              </p:ext>
            </p:extLst>
          </p:nvPr>
        </p:nvGraphicFramePr>
        <p:xfrm>
          <a:off x="228600" y="190500"/>
          <a:ext cx="17526000" cy="9941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034">
                  <a:extLst>
                    <a:ext uri="{9D8B030D-6E8A-4147-A177-3AD203B41FA5}">
                      <a16:colId xmlns:a16="http://schemas.microsoft.com/office/drawing/2014/main" val="3582116183"/>
                    </a:ext>
                  </a:extLst>
                </a:gridCol>
                <a:gridCol w="7973202">
                  <a:extLst>
                    <a:ext uri="{9D8B030D-6E8A-4147-A177-3AD203B41FA5}">
                      <a16:colId xmlns:a16="http://schemas.microsoft.com/office/drawing/2014/main" val="157515413"/>
                    </a:ext>
                  </a:extLst>
                </a:gridCol>
                <a:gridCol w="7822764">
                  <a:extLst>
                    <a:ext uri="{9D8B030D-6E8A-4147-A177-3AD203B41FA5}">
                      <a16:colId xmlns:a16="http://schemas.microsoft.com/office/drawing/2014/main" val="1263003415"/>
                    </a:ext>
                  </a:extLst>
                </a:gridCol>
              </a:tblGrid>
              <a:tr h="11687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161822"/>
                  </a:ext>
                </a:extLst>
              </a:tr>
              <a:tr h="32258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thay đổi kiểu cấu tạo câu mà không làm thay đổi cơ bản nghĩa của câu. 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thêm thành phần phụ, thành phần biệt lập cho câu hoặc mở rộng các thành phần câu 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784069"/>
                  </a:ext>
                </a:extLst>
              </a:tr>
              <a:tr h="5282832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hấn mạnh ý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44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ăng cường sự liên kết câu hoặc 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44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àm cho cách diễn đạt phong phú, sinh động hơn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iểu thị rõ ràng, chính xác nội dung cần diễn đạt 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hể hiện các sắc thái tình cảm, sự đánh giá của người nói (người viết)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689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5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154507"/>
              </p:ext>
            </p:extLst>
          </p:nvPr>
        </p:nvGraphicFramePr>
        <p:xfrm>
          <a:off x="228600" y="190500"/>
          <a:ext cx="17754600" cy="982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582116183"/>
                    </a:ext>
                  </a:extLst>
                </a:gridCol>
                <a:gridCol w="9296400">
                  <a:extLst>
                    <a:ext uri="{9D8B030D-6E8A-4147-A177-3AD203B41FA5}">
                      <a16:colId xmlns:a16="http://schemas.microsoft.com/office/drawing/2014/main" val="157515413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val="1263003415"/>
                    </a:ext>
                  </a:extLst>
                </a:gridCol>
              </a:tblGrid>
              <a:tr h="91904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161822"/>
                  </a:ext>
                </a:extLst>
              </a:tr>
              <a:tr h="891075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 đổi trật tự các thành phần trong câu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4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4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 Long vào buổi sớm mùa xuân thật huyền ảo. Giữa màn sương bạc mông lung, </a:t>
                      </a:r>
                      <a:r>
                        <a:rPr lang="vi-VN" sz="44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nhấp nhô thấp thoáng</a:t>
                      </a:r>
                      <a:r>
                        <a:rPr lang="vi-VN" sz="4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những đỉnh đảo xanh đen, bồng bềnh lúc ẩn, lúc hiện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 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câu chủ động thành câu bị động 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hất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“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Cái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lọ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thủy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tinh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đã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bị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Chất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hất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đổ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từ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trên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bàn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xuống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đất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”</a:t>
                      </a:r>
                      <a:endParaRPr lang="en-US" sz="4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</a:t>
                      </a:r>
                      <a:r>
                        <a:rPr lang="vi-VN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hêm thành phần phụ, thành phần biệt lập 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4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44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đông, giữa ngày mùa</a:t>
                      </a:r>
                      <a:r>
                        <a:rPr lang="vi-VN" sz="4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làng quê toàn màu vàng.</a:t>
                      </a:r>
                      <a:r>
                        <a:rPr lang="vi-VN" sz="4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</a:t>
                      </a:r>
                      <a:r>
                        <a:rPr lang="vi-VN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rộng các thành phần câu 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hay” 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“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Cuốn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sách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mà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anh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cho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tôi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mượn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rất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hay”.</a:t>
                      </a:r>
                      <a:endParaRPr lang="en-US" sz="4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0207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288000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83" y="-766382"/>
            <a:ext cx="8686794" cy="415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3601" y="1289328"/>
            <a:ext cx="9877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2" y="8415289"/>
            <a:ext cx="4248148" cy="16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07076" y="9227820"/>
            <a:ext cx="1219200" cy="109728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6" y="4276087"/>
            <a:ext cx="4248156" cy="56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11092"/>
            <a:ext cx="4638674" cy="52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"/>
            <a:ext cx="18249900" cy="1021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95" y="6319422"/>
            <a:ext cx="2294470" cy="172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5" y="4936404"/>
            <a:ext cx="2122586" cy="15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34840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36304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90354"/>
            <a:ext cx="2255868" cy="16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8" y="7551212"/>
            <a:ext cx="1644252" cy="15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81" y="8240502"/>
            <a:ext cx="2294470" cy="172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8033257"/>
            <a:ext cx="2351186" cy="17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368" y="7164364"/>
            <a:ext cx="2317044" cy="173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1" y="5027565"/>
            <a:ext cx="2329470" cy="17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76" y="3570910"/>
            <a:ext cx="2255868" cy="16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825" y="-195640"/>
            <a:ext cx="5878626" cy="51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9" y="-1179976"/>
            <a:ext cx="5878626" cy="51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3645084" y="-800099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12067326" y="-1156957"/>
            <a:ext cx="3347272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77" y="8112781"/>
            <a:ext cx="1386430" cy="184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5428844" y="-1135931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6700022" y="-551527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449269" y="3631606"/>
            <a:ext cx="12058429" cy="2400657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828800"/>
            <a:r>
              <a:rPr lang="en-US" sz="1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32781" y="3554249"/>
            <a:ext cx="12058429" cy="2400657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828800"/>
            <a:r>
              <a:rPr lang="en-US" sz="1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969" y="3515072"/>
            <a:ext cx="9525000" cy="84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929" y="2773620"/>
            <a:ext cx="9525000" cy="84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13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0800" y="66675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8546" y="17907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55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-907358"/>
            <a:ext cx="7227314" cy="58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66572" y="6676992"/>
            <a:ext cx="899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4172" y="960118"/>
            <a:ext cx="624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hấn mạnh ý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cường sự liên kết câu hoặc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cho cách diễn đạt phong phú, sinh động hơn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99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81200" y="6394460"/>
            <a:ext cx="10287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8546" y="1838623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83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-907358"/>
            <a:ext cx="7227314" cy="54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62200" y="6359274"/>
            <a:ext cx="899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4172" y="960118"/>
            <a:ext cx="624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 trật tự các thành phần trong câu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câu chủ động thành câu bị động 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5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907358"/>
            <a:ext cx="14173200" cy="53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66572" y="6676992"/>
            <a:ext cx="899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3800" y="960118"/>
            <a:ext cx="1272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ắt đầu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sự việc bất ngờ hoặc tình huống gay cấn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diễn biến căng thẳng, kịch tính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tất cả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giải quyết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5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74D84869-7CAF-D3D6-EF81-8568C101EB77}"/>
              </a:ext>
            </a:extLst>
          </p:cNvPr>
          <p:cNvGrpSpPr/>
          <p:nvPr/>
        </p:nvGrpSpPr>
        <p:grpSpPr>
          <a:xfrm>
            <a:off x="1137824" y="623411"/>
            <a:ext cx="16038068" cy="9187850"/>
            <a:chOff x="0" y="0"/>
            <a:chExt cx="22491916" cy="12036549"/>
          </a:xfrm>
        </p:grpSpPr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id="{C882D780-107B-4B6D-53CE-AF228BCD13C3}"/>
                </a:ext>
              </a:extLst>
            </p:cNvPr>
            <p:cNvGrpSpPr/>
            <p:nvPr/>
          </p:nvGrpSpPr>
          <p:grpSpPr>
            <a:xfrm>
              <a:off x="0" y="0"/>
              <a:ext cx="22491916" cy="12036549"/>
              <a:chOff x="0" y="0"/>
              <a:chExt cx="4375300" cy="2341442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4A136601-0EC1-E7D2-9A37-BCE74899F419}"/>
                  </a:ext>
                </a:extLst>
              </p:cNvPr>
              <p:cNvSpPr/>
              <p:nvPr/>
            </p:nvSpPr>
            <p:spPr>
              <a:xfrm>
                <a:off x="0" y="0"/>
                <a:ext cx="4375300" cy="2341442"/>
              </a:xfrm>
              <a:custGeom>
                <a:avLst/>
                <a:gdLst/>
                <a:ahLst/>
                <a:cxnLst/>
                <a:rect l="l" t="t" r="r" b="b"/>
                <a:pathLst>
                  <a:path w="4375300" h="2341442">
                    <a:moveTo>
                      <a:pt x="9179" y="0"/>
                    </a:moveTo>
                    <a:lnTo>
                      <a:pt x="4366121" y="0"/>
                    </a:lnTo>
                    <a:cubicBezTo>
                      <a:pt x="4368555" y="0"/>
                      <a:pt x="4370890" y="967"/>
                      <a:pt x="4372611" y="2688"/>
                    </a:cubicBezTo>
                    <a:cubicBezTo>
                      <a:pt x="4374333" y="4410"/>
                      <a:pt x="4375300" y="6745"/>
                      <a:pt x="4375300" y="9179"/>
                    </a:cubicBezTo>
                    <a:lnTo>
                      <a:pt x="4375300" y="2332263"/>
                    </a:lnTo>
                    <a:cubicBezTo>
                      <a:pt x="4375300" y="2334697"/>
                      <a:pt x="4374333" y="2337032"/>
                      <a:pt x="4372611" y="2338753"/>
                    </a:cubicBezTo>
                    <a:cubicBezTo>
                      <a:pt x="4370890" y="2340475"/>
                      <a:pt x="4368555" y="2341442"/>
                      <a:pt x="4366121" y="2341442"/>
                    </a:cubicBezTo>
                    <a:lnTo>
                      <a:pt x="9179" y="2341442"/>
                    </a:lnTo>
                    <a:cubicBezTo>
                      <a:pt x="6745" y="2341442"/>
                      <a:pt x="4410" y="2340475"/>
                      <a:pt x="2688" y="2338753"/>
                    </a:cubicBezTo>
                    <a:cubicBezTo>
                      <a:pt x="967" y="2337032"/>
                      <a:pt x="0" y="2334697"/>
                      <a:pt x="0" y="2332263"/>
                    </a:cubicBezTo>
                    <a:lnTo>
                      <a:pt x="0" y="9179"/>
                    </a:lnTo>
                    <a:cubicBezTo>
                      <a:pt x="0" y="6745"/>
                      <a:pt x="967" y="4410"/>
                      <a:pt x="2688" y="2688"/>
                    </a:cubicBezTo>
                    <a:cubicBezTo>
                      <a:pt x="4410" y="967"/>
                      <a:pt x="6745" y="0"/>
                      <a:pt x="9179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1371600"/>
                <a:endParaRPr lang="en-US" sz="4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0777442A-48AB-F7CB-D93A-58E5331DCD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375300" cy="237954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  <a:spcBef>
                    <a:spcPct val="0"/>
                  </a:spcBef>
                </a:pPr>
                <a:endParaRPr sz="40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433819D4-9FF0-9496-7890-3C94DB09444C}"/>
                </a:ext>
              </a:extLst>
            </p:cNvPr>
            <p:cNvSpPr txBox="1"/>
            <p:nvPr/>
          </p:nvSpPr>
          <p:spPr>
            <a:xfrm>
              <a:off x="20149615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E86134F-BFBD-93B2-3A30-948F63853962}"/>
                </a:ext>
              </a:extLst>
            </p:cNvPr>
            <p:cNvSpPr txBox="1"/>
            <p:nvPr/>
          </p:nvSpPr>
          <p:spPr>
            <a:xfrm>
              <a:off x="20788280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DD0C3F8B-8762-367E-1A8B-05A5FDD57E47}"/>
                </a:ext>
              </a:extLst>
            </p:cNvPr>
            <p:cNvSpPr txBox="1"/>
            <p:nvPr/>
          </p:nvSpPr>
          <p:spPr>
            <a:xfrm>
              <a:off x="21426948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2045534" y="1071169"/>
            <a:ext cx="14222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6: </a:t>
            </a:r>
          </a:p>
          <a:p>
            <a:pPr algn="ctr" defTabSz="1371600"/>
            <a:r>
              <a:rPr lang="en-US" sz="54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sz="54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kì</a:t>
            </a:r>
            <a:r>
              <a:rPr lang="en-US" sz="54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defTabSz="1371600"/>
            <a:r>
              <a:rPr lang="en-US" sz="54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trinh</a:t>
            </a:r>
            <a:r>
              <a:rPr lang="en-US" sz="54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thám</a:t>
            </a:r>
            <a:endParaRPr lang="en-US" sz="5400" dirty="0">
              <a:solidFill>
                <a:srgbClr val="FF0000"/>
              </a:solidFill>
              <a:latin typeface="#9Slide07 Crocant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8063BBC5-242B-6A04-5B8E-5155DCC3E51C}"/>
              </a:ext>
            </a:extLst>
          </p:cNvPr>
          <p:cNvSpPr/>
          <p:nvPr/>
        </p:nvSpPr>
        <p:spPr>
          <a:xfrm rot="10800000">
            <a:off x="15518048" y="623411"/>
            <a:ext cx="1203539" cy="2431392"/>
          </a:xfrm>
          <a:custGeom>
            <a:avLst/>
            <a:gdLst/>
            <a:ahLst/>
            <a:cxnLst/>
            <a:rect l="l" t="t" r="r" b="b"/>
            <a:pathLst>
              <a:path w="2199015" h="4442454">
                <a:moveTo>
                  <a:pt x="0" y="0"/>
                </a:moveTo>
                <a:lnTo>
                  <a:pt x="2199015" y="0"/>
                </a:lnTo>
                <a:lnTo>
                  <a:pt x="2199015" y="4442454"/>
                </a:lnTo>
                <a:lnTo>
                  <a:pt x="0" y="4442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reeform 2">
            <a:extLst>
              <a:ext uri="{FF2B5EF4-FFF2-40B4-BE49-F238E27FC236}">
                <a16:creationId xmlns:a16="http://schemas.microsoft.com/office/drawing/2014/main" id="{36E8FE63-BC3B-0566-E958-B7E8ED3A521A}"/>
              </a:ext>
            </a:extLst>
          </p:cNvPr>
          <p:cNvSpPr/>
          <p:nvPr/>
        </p:nvSpPr>
        <p:spPr>
          <a:xfrm>
            <a:off x="-685800" y="5775078"/>
            <a:ext cx="7476048" cy="5121092"/>
          </a:xfrm>
          <a:custGeom>
            <a:avLst/>
            <a:gdLst/>
            <a:ahLst/>
            <a:cxnLst/>
            <a:rect l="l" t="t" r="r" b="b"/>
            <a:pathLst>
              <a:path w="7088605" h="4855694">
                <a:moveTo>
                  <a:pt x="0" y="0"/>
                </a:moveTo>
                <a:lnTo>
                  <a:pt x="7088605" y="0"/>
                </a:lnTo>
                <a:lnTo>
                  <a:pt x="7088605" y="4855694"/>
                </a:lnTo>
                <a:lnTo>
                  <a:pt x="0" y="485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96DB9E2-9A34-AD44-8D23-65F6E14C7082}"/>
              </a:ext>
            </a:extLst>
          </p:cNvPr>
          <p:cNvSpPr/>
          <p:nvPr/>
        </p:nvSpPr>
        <p:spPr>
          <a:xfrm>
            <a:off x="15986499" y="4327778"/>
            <a:ext cx="3665453" cy="5819625"/>
          </a:xfrm>
          <a:custGeom>
            <a:avLst/>
            <a:gdLst/>
            <a:ahLst/>
            <a:cxnLst/>
            <a:rect l="l" t="t" r="r" b="b"/>
            <a:pathLst>
              <a:path w="5183359" h="8229600">
                <a:moveTo>
                  <a:pt x="0" y="0"/>
                </a:moveTo>
                <a:lnTo>
                  <a:pt x="5183359" y="0"/>
                </a:lnTo>
                <a:lnTo>
                  <a:pt x="5183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2841939" y="4686300"/>
            <a:ext cx="1260412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1500" dirty="0" err="1">
                <a:latin typeface="#9Slide04 Rokkitt Black" panose="00000A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11500" dirty="0">
                <a:latin typeface="#9Slide04 Rokkit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atin typeface="#9Slide04 Rokkitt Black" panose="00000A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11500" dirty="0">
                <a:latin typeface="#9Slide04 Rokkit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atin typeface="#9Slide04 Rokkitt Black" panose="00000A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sz="11500" dirty="0">
                <a:latin typeface="#9Slide04 Rokkit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atin typeface="#9Slide04 Rokkitt Black" panose="00000A00000000000000" pitchFamily="2" charset="0"/>
                <a:cs typeface="Times New Roman" panose="02020603050405020304" pitchFamily="18" charset="0"/>
              </a:rPr>
              <a:t>văn</a:t>
            </a:r>
            <a:endParaRPr lang="vi-VN" sz="11500" dirty="0">
              <a:latin typeface="#9Slide04 Rokkitt Black" panose="00000A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8984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24172" y="960118"/>
            <a:ext cx="624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truyện viết về việc điều tra, khám phá các vụ án hoặc những bí mật cần được đưa ra ánh sáng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674151"/>
            <a:ext cx="13014294" cy="68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25748" y="6591300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1" y="4097020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Tai nguyen thiet ke tro choi\Bảng gỗ\tro ve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0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-907358"/>
            <a:ext cx="7227314" cy="58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24172" y="960118"/>
            <a:ext cx="624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thị rõ ràng, chính xác nội dung cần diễn đạt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 hiện các sắc thái tình cảm, sự đánh giá của người nói (người viết)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674151"/>
            <a:ext cx="13014294" cy="68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95600" y="6362700"/>
            <a:ext cx="899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1" y="4097020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2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907357"/>
            <a:ext cx="10820400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42973" y="960118"/>
            <a:ext cx="96540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674151"/>
            <a:ext cx="13014294" cy="68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43200" y="6362700"/>
            <a:ext cx="944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1" y="4097020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51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24172" y="960118"/>
            <a:ext cx="624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hêm thành phần phụ, thành phần biệt lập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rộng các thành phần câu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674151"/>
            <a:ext cx="13014294" cy="68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95600" y="6362700"/>
            <a:ext cx="899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1" y="4097020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24172" y="960118"/>
            <a:ext cx="624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674151"/>
            <a:ext cx="13014294" cy="68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95600" y="6362700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1" y="4097020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9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EE38D16B-67BE-E377-8BFF-9BF00B784256}"/>
              </a:ext>
            </a:extLst>
          </p:cNvPr>
          <p:cNvSpPr/>
          <p:nvPr/>
        </p:nvSpPr>
        <p:spPr>
          <a:xfrm>
            <a:off x="584421" y="2730527"/>
            <a:ext cx="16828935" cy="4735748"/>
          </a:xfrm>
          <a:custGeom>
            <a:avLst/>
            <a:gdLst/>
            <a:ahLst/>
            <a:cxnLst/>
            <a:rect l="l" t="t" r="r" b="b"/>
            <a:pathLst>
              <a:path w="3705215" h="812800">
                <a:moveTo>
                  <a:pt x="0" y="0"/>
                </a:moveTo>
                <a:lnTo>
                  <a:pt x="3705215" y="0"/>
                </a:lnTo>
                <a:lnTo>
                  <a:pt x="3705215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8F4EB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1295400" y="3086187"/>
            <a:ext cx="147306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10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I. </a:t>
            </a:r>
          </a:p>
          <a:p>
            <a:pPr algn="ctr" defTabSz="1371600">
              <a:defRPr/>
            </a:pPr>
            <a:r>
              <a:rPr lang="en-US" sz="110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Truyện</a:t>
            </a:r>
            <a:r>
              <a:rPr lang="en-US" sz="110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10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truyền</a:t>
            </a:r>
            <a:r>
              <a:rPr lang="en-US" sz="110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10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kì</a:t>
            </a:r>
            <a:r>
              <a:rPr lang="en-US" sz="110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10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và</a:t>
            </a:r>
            <a:r>
              <a:rPr lang="en-US" sz="110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10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truyện</a:t>
            </a:r>
            <a:r>
              <a:rPr lang="en-US" sz="110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10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trinh</a:t>
            </a:r>
            <a:r>
              <a:rPr lang="en-US" sz="110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10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thám</a:t>
            </a:r>
            <a:endParaRPr lang="vi-VN" sz="110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E585E8B-3557-ECCF-D348-88D7D4864C5A}"/>
              </a:ext>
            </a:extLst>
          </p:cNvPr>
          <p:cNvSpPr/>
          <p:nvPr/>
        </p:nvSpPr>
        <p:spPr>
          <a:xfrm>
            <a:off x="9036456" y="8456213"/>
            <a:ext cx="9921300" cy="2542334"/>
          </a:xfrm>
          <a:custGeom>
            <a:avLst/>
            <a:gdLst/>
            <a:ahLst/>
            <a:cxnLst/>
            <a:rect l="l" t="t" r="r" b="b"/>
            <a:pathLst>
              <a:path w="8617291" h="2208181">
                <a:moveTo>
                  <a:pt x="0" y="0"/>
                </a:moveTo>
                <a:lnTo>
                  <a:pt x="8617291" y="0"/>
                </a:lnTo>
                <a:lnTo>
                  <a:pt x="8617291" y="2208181"/>
                </a:lnTo>
                <a:lnTo>
                  <a:pt x="0" y="2208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D93E54F-2342-A07A-853F-0BA0CD300DE3}"/>
              </a:ext>
            </a:extLst>
          </p:cNvPr>
          <p:cNvSpPr/>
          <p:nvPr/>
        </p:nvSpPr>
        <p:spPr>
          <a:xfrm rot="19566718">
            <a:off x="-2026698" y="-377092"/>
            <a:ext cx="5802683" cy="2475812"/>
          </a:xfrm>
          <a:custGeom>
            <a:avLst/>
            <a:gdLst/>
            <a:ahLst/>
            <a:cxnLst/>
            <a:rect l="l" t="t" r="r" b="b"/>
            <a:pathLst>
              <a:path w="5994981" h="2557859">
                <a:moveTo>
                  <a:pt x="0" y="0"/>
                </a:moveTo>
                <a:lnTo>
                  <a:pt x="5994981" y="0"/>
                </a:lnTo>
                <a:lnTo>
                  <a:pt x="5994981" y="2557859"/>
                </a:lnTo>
                <a:lnTo>
                  <a:pt x="0" y="25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771AC9E-4FEC-65CC-F73C-B5A666C113FC}"/>
              </a:ext>
            </a:extLst>
          </p:cNvPr>
          <p:cNvSpPr/>
          <p:nvPr/>
        </p:nvSpPr>
        <p:spPr>
          <a:xfrm>
            <a:off x="14768752" y="924074"/>
            <a:ext cx="2293827" cy="4335113"/>
          </a:xfrm>
          <a:custGeom>
            <a:avLst/>
            <a:gdLst/>
            <a:ahLst/>
            <a:cxnLst/>
            <a:rect l="l" t="t" r="r" b="b"/>
            <a:pathLst>
              <a:path w="4186809" h="8229600">
                <a:moveTo>
                  <a:pt x="0" y="0"/>
                </a:moveTo>
                <a:lnTo>
                  <a:pt x="4186809" y="0"/>
                </a:lnTo>
                <a:lnTo>
                  <a:pt x="4186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386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413011"/>
              </p:ext>
            </p:extLst>
          </p:nvPr>
        </p:nvGraphicFramePr>
        <p:xfrm>
          <a:off x="381000" y="3086100"/>
          <a:ext cx="17449800" cy="678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6600">
                  <a:extLst>
                    <a:ext uri="{9D8B030D-6E8A-4147-A177-3AD203B41FA5}">
                      <a16:colId xmlns:a16="http://schemas.microsoft.com/office/drawing/2014/main" val="833822497"/>
                    </a:ext>
                  </a:extLst>
                </a:gridCol>
                <a:gridCol w="5816600">
                  <a:extLst>
                    <a:ext uri="{9D8B030D-6E8A-4147-A177-3AD203B41FA5}">
                      <a16:colId xmlns:a16="http://schemas.microsoft.com/office/drawing/2014/main" val="1278851479"/>
                    </a:ext>
                  </a:extLst>
                </a:gridCol>
                <a:gridCol w="5816600">
                  <a:extLst>
                    <a:ext uri="{9D8B030D-6E8A-4147-A177-3AD203B41FA5}">
                      <a16:colId xmlns:a16="http://schemas.microsoft.com/office/drawing/2014/main" val="1934852440"/>
                    </a:ext>
                  </a:extLst>
                </a:gridCol>
              </a:tblGrid>
              <a:tr h="11303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036137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770786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426241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91265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340351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05509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0" y="0"/>
            <a:ext cx="18211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Giải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mã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“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Truyện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truyền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kì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và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truyện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trinh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thám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”</a:t>
            </a:r>
            <a:endParaRPr lang="vi-VN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90F34-ABDE-8EA8-143C-2E2CD577C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0" y="6057900"/>
            <a:ext cx="4448983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588928"/>
              </p:ext>
            </p:extLst>
          </p:nvPr>
        </p:nvGraphicFramePr>
        <p:xfrm>
          <a:off x="304800" y="266700"/>
          <a:ext cx="17602200" cy="966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650009052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435539676"/>
                    </a:ext>
                  </a:extLst>
                </a:gridCol>
                <a:gridCol w="10515600">
                  <a:extLst>
                    <a:ext uri="{9D8B030D-6E8A-4147-A177-3AD203B41FA5}">
                      <a16:colId xmlns:a16="http://schemas.microsoft.com/office/drawing/2014/main" val="2293049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trinh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thám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1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L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à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xuôi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endParaRPr kumimoji="0" lang="vi-VN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endParaRPr kumimoji="0" lang="vi-VN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Truyện trinh thám </a:t>
                      </a:r>
                      <a:r>
                        <a:rPr lang="vi-VN" sz="4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 truyện viết về việc điều tra, khám phá các vụ án hoặc những bí mật cần được đưa ra ánh sáng</a:t>
                      </a:r>
                      <a:endParaRPr kumimoji="0" lang="en-US" sz="8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75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4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</a:t>
                      </a:r>
                      <a:r>
                        <a:rPr lang="vi-VN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ắt đầu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một sự việc bất ngờ hoặc tình huống gay cấn (ví dụ: án mạng, mất tích, mất trộm,…)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diễn biến căng thẳng, kịch tính 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 cả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giải quyết 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điểm sự thật đượ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hé lộ, bản chất của sự việc được phơi bày và những kẻ gây án sẽ bị vạch trần, bắt giữa hoặc thậm chí bị tiêu diệt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403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0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074089"/>
              </p:ext>
            </p:extLst>
          </p:nvPr>
        </p:nvGraphicFramePr>
        <p:xfrm>
          <a:off x="304800" y="266700"/>
          <a:ext cx="17678400" cy="975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5896">
                  <a:extLst>
                    <a:ext uri="{9D8B030D-6E8A-4147-A177-3AD203B41FA5}">
                      <a16:colId xmlns:a16="http://schemas.microsoft.com/office/drawing/2014/main" val="2650009052"/>
                    </a:ext>
                  </a:extLst>
                </a:gridCol>
                <a:gridCol w="7117278">
                  <a:extLst>
                    <a:ext uri="{9D8B030D-6E8A-4147-A177-3AD203B41FA5}">
                      <a16:colId xmlns:a16="http://schemas.microsoft.com/office/drawing/2014/main" val="435539676"/>
                    </a:ext>
                  </a:extLst>
                </a:gridCol>
                <a:gridCol w="8265226">
                  <a:extLst>
                    <a:ext uri="{9D8B030D-6E8A-4147-A177-3AD203B41FA5}">
                      <a16:colId xmlns:a16="http://schemas.microsoft.com/office/drawing/2014/main" val="2293049815"/>
                    </a:ext>
                  </a:extLst>
                </a:gridCol>
              </a:tblGrid>
              <a:tr h="9832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trinh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thám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14174"/>
                  </a:ext>
                </a:extLst>
              </a:tr>
              <a:tr h="877037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endParaRPr kumimoji="0" lang="vi-VN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ma,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quỷ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 thám tử hoặc điều tra viên. 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N</a:t>
                      </a: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hững người có khát vọng truy tìm sự thật, dám đấu tranh cho lẽ phải, kiên quyết chống lại cái ác, cái xấu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H</a:t>
                      </a: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 có óc quan sát, rất giàu trí tưởng tượng, biết tìm kiếm, kết nối, tổng hợp thông tin và giỏi quy đoán, suy luận lô gíc.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717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7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470142"/>
              </p:ext>
            </p:extLst>
          </p:nvPr>
        </p:nvGraphicFramePr>
        <p:xfrm>
          <a:off x="304800" y="266700"/>
          <a:ext cx="17602200" cy="957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650009052"/>
                    </a:ext>
                  </a:extLst>
                </a:gridCol>
                <a:gridCol w="7772400">
                  <a:extLst>
                    <a:ext uri="{9D8B030D-6E8A-4147-A177-3AD203B41FA5}">
                      <a16:colId xmlns:a16="http://schemas.microsoft.com/office/drawing/2014/main" val="435539676"/>
                    </a:ext>
                  </a:extLst>
                </a:gridCol>
                <a:gridCol w="7543800">
                  <a:extLst>
                    <a:ext uri="{9D8B030D-6E8A-4147-A177-3AD203B41FA5}">
                      <a16:colId xmlns:a16="http://schemas.microsoft.com/office/drawing/2014/main" val="2293049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trinh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thám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1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vi-VN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kumimoji="0" lang="vi-VN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hường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cõi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cõi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kumimoji="0" lang="en-US" sz="4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ma </a:t>
                      </a:r>
                      <a:r>
                        <a:rPr kumimoji="0" lang="en-US" sz="4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quỷ</a:t>
                      </a:r>
                      <a:endParaRPr lang="en-US" sz="4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vi-VN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 gian: </a:t>
                      </a:r>
                      <a:r>
                        <a:rPr kumimoji="0" lang="vi-VN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Con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endParaRPr lang="en-US" sz="4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phiêu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cõi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hông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phạm</a:t>
                      </a:r>
                      <a:endParaRPr kumimoji="0" lang="en-US" sz="4400" i="0" u="none" strike="noStrike" kern="1200" cap="none" spc="0" normalizeH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4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44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83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5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608398"/>
              </p:ext>
            </p:extLst>
          </p:nvPr>
        </p:nvGraphicFramePr>
        <p:xfrm>
          <a:off x="304800" y="266700"/>
          <a:ext cx="17602200" cy="966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650009052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435539676"/>
                    </a:ext>
                  </a:extLst>
                </a:gridCol>
                <a:gridCol w="8229600">
                  <a:extLst>
                    <a:ext uri="{9D8B030D-6E8A-4147-A177-3AD203B41FA5}">
                      <a16:colId xmlns:a16="http://schemas.microsoft.com/office/drawing/2014/main" val="2293049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trinh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thám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14174"/>
                  </a:ext>
                </a:extLst>
              </a:tr>
              <a:tr h="217932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kumimoji="0" lang="vi-VN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ử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endPara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endPara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ể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kumimoji="0" lang="en-US" sz="4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kumimoji="0" lang="en-US" sz="4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</a:t>
                      </a:r>
                      <a:endPara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230161"/>
                  </a:ext>
                </a:extLst>
              </a:tr>
              <a:tr h="217932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/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chọi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Tùng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4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(A-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len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Pâu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Đoi-lơ</a:t>
                      </a:r>
                      <a:r>
                        <a:rPr kumimoji="0" 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Mật mã Da Vinci (Dan Brown)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Nile (Agatha Christie)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114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B616FE-740A-0796-824E-63DDC66BB02A}"/>
              </a:ext>
            </a:extLst>
          </p:cNvPr>
          <p:cNvGrpSpPr/>
          <p:nvPr/>
        </p:nvGrpSpPr>
        <p:grpSpPr>
          <a:xfrm>
            <a:off x="0" y="2163580"/>
            <a:ext cx="18288000" cy="5538440"/>
            <a:chOff x="0" y="0"/>
            <a:chExt cx="3705215" cy="8128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88A346CE-90D5-8E3E-463F-FE6BA0575007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E73319-EF41-673D-4847-6B5A8D750640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ts val="5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16">
            <a:extLst>
              <a:ext uri="{FF2B5EF4-FFF2-40B4-BE49-F238E27FC236}">
                <a16:creationId xmlns:a16="http://schemas.microsoft.com/office/drawing/2014/main" id="{AD84FA03-FAB9-D50D-C73C-C1A8221615C9}"/>
              </a:ext>
            </a:extLst>
          </p:cNvPr>
          <p:cNvSpPr>
            <a:spLocks/>
          </p:cNvSpPr>
          <p:nvPr/>
        </p:nvSpPr>
        <p:spPr>
          <a:xfrm rot="-511518">
            <a:off x="-1228417" y="7493340"/>
            <a:ext cx="6139985" cy="3898890"/>
          </a:xfrm>
          <a:custGeom>
            <a:avLst/>
            <a:gdLst/>
            <a:ahLst/>
            <a:cxnLst/>
            <a:rect l="l" t="t" r="r" b="b"/>
            <a:pathLst>
              <a:path w="8001566" h="5080995">
                <a:moveTo>
                  <a:pt x="0" y="0"/>
                </a:moveTo>
                <a:lnTo>
                  <a:pt x="8001566" y="0"/>
                </a:lnTo>
                <a:lnTo>
                  <a:pt x="8001566" y="5080994"/>
                </a:lnTo>
                <a:lnTo>
                  <a:pt x="0" y="5080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41D78031-74C6-F3D2-73F6-A7144641AC39}"/>
              </a:ext>
            </a:extLst>
          </p:cNvPr>
          <p:cNvSpPr/>
          <p:nvPr/>
        </p:nvSpPr>
        <p:spPr>
          <a:xfrm rot="-6786811">
            <a:off x="-1229517" y="4805624"/>
            <a:ext cx="4097259" cy="3779721"/>
          </a:xfrm>
          <a:custGeom>
            <a:avLst/>
            <a:gdLst/>
            <a:ahLst/>
            <a:cxnLst/>
            <a:rect l="l" t="t" r="r" b="b"/>
            <a:pathLst>
              <a:path w="4363268" h="4025115">
                <a:moveTo>
                  <a:pt x="0" y="0"/>
                </a:moveTo>
                <a:lnTo>
                  <a:pt x="4363268" y="0"/>
                </a:lnTo>
                <a:lnTo>
                  <a:pt x="4363268" y="4025115"/>
                </a:lnTo>
                <a:lnTo>
                  <a:pt x="0" y="4025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041E2E9-6F8A-3033-2683-0FEC0308B305}"/>
              </a:ext>
            </a:extLst>
          </p:cNvPr>
          <p:cNvSpPr/>
          <p:nvPr/>
        </p:nvSpPr>
        <p:spPr>
          <a:xfrm>
            <a:off x="14676470" y="-34485"/>
            <a:ext cx="4538265" cy="3191913"/>
          </a:xfrm>
          <a:custGeom>
            <a:avLst/>
            <a:gdLst/>
            <a:ahLst/>
            <a:cxnLst/>
            <a:rect l="l" t="t" r="r" b="b"/>
            <a:pathLst>
              <a:path w="5914932" h="4160169">
                <a:moveTo>
                  <a:pt x="0" y="0"/>
                </a:moveTo>
                <a:lnTo>
                  <a:pt x="5914932" y="0"/>
                </a:lnTo>
                <a:lnTo>
                  <a:pt x="5914932" y="4160169"/>
                </a:lnTo>
                <a:lnTo>
                  <a:pt x="0" y="4160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2286000" y="2721676"/>
            <a:ext cx="14782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II. </a:t>
            </a:r>
          </a:p>
          <a:p>
            <a:pPr algn="ctr" defTabSz="1371600">
              <a:defRPr/>
            </a:pP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Biến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đổi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và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mở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rộng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cấu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trúc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câu</a:t>
            </a:r>
            <a:endParaRPr lang="vi-VN" sz="132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7123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1633</Words>
  <Application>Microsoft Office PowerPoint</Application>
  <PresentationFormat>Custom</PresentationFormat>
  <Paragraphs>164</Paragraphs>
  <Slides>24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#9Slide04 Rokkitt Black</vt:lpstr>
      <vt:lpstr>Arial</vt:lpstr>
      <vt:lpstr>Calibri Light</vt:lpstr>
      <vt:lpstr>#9Slide05 FS Blonde Script</vt:lpstr>
      <vt:lpstr>#9Slide07 Crocante</vt:lpstr>
      <vt:lpstr>Times New Roman</vt:lpstr>
      <vt:lpstr>#9Slide07 Pangolin</vt:lpstr>
      <vt:lpstr>Calibri</vt:lpstr>
      <vt:lpstr>#9Slide05 SVNDeadhead Script</vt:lpstr>
      <vt:lpstr>#9Slide05 Dear Saturday</vt:lpstr>
      <vt:lpstr>Office Theme</vt:lpstr>
      <vt:lpstr>1_Office Theme</vt:lpstr>
      <vt:lpstr>3_Office Theme</vt:lpstr>
      <vt:lpstr>6_Office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Travel Plan Presentation</dc:title>
  <cp:lastModifiedBy>Dell Inspiron 5320</cp:lastModifiedBy>
  <cp:revision>117</cp:revision>
  <dcterms:created xsi:type="dcterms:W3CDTF">2006-08-16T00:00:00Z</dcterms:created>
  <dcterms:modified xsi:type="dcterms:W3CDTF">2024-11-06T14:10:52Z</dcterms:modified>
  <dc:identifier>DAGLqprbdMc</dc:identifier>
</cp:coreProperties>
</file>