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4034" r:id="rId2"/>
  </p:sldMasterIdLst>
  <p:notesMasterIdLst>
    <p:notesMasterId r:id="rId33"/>
  </p:notesMasterIdLst>
  <p:sldIdLst>
    <p:sldId id="321" r:id="rId3"/>
    <p:sldId id="322" r:id="rId4"/>
    <p:sldId id="323" r:id="rId5"/>
    <p:sldId id="327" r:id="rId6"/>
    <p:sldId id="326" r:id="rId7"/>
    <p:sldId id="310" r:id="rId8"/>
    <p:sldId id="312" r:id="rId9"/>
    <p:sldId id="313" r:id="rId10"/>
    <p:sldId id="358" r:id="rId11"/>
    <p:sldId id="315" r:id="rId12"/>
    <p:sldId id="333" r:id="rId13"/>
    <p:sldId id="336" r:id="rId14"/>
    <p:sldId id="337" r:id="rId15"/>
    <p:sldId id="331" r:id="rId16"/>
    <p:sldId id="330" r:id="rId17"/>
    <p:sldId id="314" r:id="rId18"/>
    <p:sldId id="359" r:id="rId19"/>
    <p:sldId id="366" r:id="rId20"/>
    <p:sldId id="367" r:id="rId21"/>
    <p:sldId id="365" r:id="rId22"/>
    <p:sldId id="368" r:id="rId23"/>
    <p:sldId id="369" r:id="rId24"/>
    <p:sldId id="372" r:id="rId25"/>
    <p:sldId id="363" r:id="rId26"/>
    <p:sldId id="362" r:id="rId27"/>
    <p:sldId id="360" r:id="rId28"/>
    <p:sldId id="350" r:id="rId29"/>
    <p:sldId id="343" r:id="rId30"/>
    <p:sldId id="373" r:id="rId31"/>
    <p:sldId id="374"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5CA"/>
    <a:srgbClr val="1818FD"/>
    <a:srgbClr val="93EB05"/>
    <a:srgbClr val="06AA9A"/>
    <a:srgbClr val="6E9C24"/>
    <a:srgbClr val="F5BC95"/>
    <a:srgbClr val="00FFFF"/>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7" autoAdjust="0"/>
    <p:restoredTop sz="94010" autoAdjust="0"/>
  </p:normalViewPr>
  <p:slideViewPr>
    <p:cSldViewPr snapToGrid="0">
      <p:cViewPr varScale="1">
        <p:scale>
          <a:sx n="68" d="100"/>
          <a:sy n="68" d="100"/>
        </p:scale>
        <p:origin x="7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16D64-3616-48E8-A163-F099D29FD315}"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A5ADA-D18C-4775-9418-B2EB3DBCF647}" type="slidenum">
              <a:rPr lang="en-US" smtClean="0"/>
              <a:t>‹#›</a:t>
            </a:fld>
            <a:endParaRPr lang="en-US"/>
          </a:p>
        </p:txBody>
      </p:sp>
    </p:spTree>
    <p:extLst>
      <p:ext uri="{BB962C8B-B14F-4D97-AF65-F5344CB8AC3E}">
        <p14:creationId xmlns:p14="http://schemas.microsoft.com/office/powerpoint/2010/main" val="420877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8BC239-BC01-49BA-BDB1-FB9BD0F093DE}" type="slidenum">
              <a:rPr lang="vi-VN" smtClean="0"/>
              <a:pPr eaLnBrk="1" hangingPunct="1"/>
              <a:t>3</a:t>
            </a:fld>
            <a:endParaRPr lang="vi-VN"/>
          </a:p>
        </p:txBody>
      </p:sp>
    </p:spTree>
    <p:extLst>
      <p:ext uri="{BB962C8B-B14F-4D97-AF65-F5344CB8AC3E}">
        <p14:creationId xmlns:p14="http://schemas.microsoft.com/office/powerpoint/2010/main" val="50641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803509-E6DB-4581-979F-D3AEEE6CFDED}" type="slidenum">
              <a:rPr lang="vi-VN" altLang="en-US" smtClean="0">
                <a:solidFill>
                  <a:srgbClr val="000000"/>
                </a:solidFill>
              </a:rPr>
              <a:pPr/>
              <a:t>18</a:t>
            </a:fld>
            <a:endParaRPr lang="vi-VN" altLang="en-US">
              <a:solidFill>
                <a:srgbClr val="000000"/>
              </a:solidFill>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a:p>
        </p:txBody>
      </p:sp>
    </p:spTree>
    <p:extLst>
      <p:ext uri="{BB962C8B-B14F-4D97-AF65-F5344CB8AC3E}">
        <p14:creationId xmlns:p14="http://schemas.microsoft.com/office/powerpoint/2010/main" val="326013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A5ADA-D18C-4775-9418-B2EB3DBCF647}" type="slidenum">
              <a:rPr lang="en-US" smtClean="0"/>
              <a:t>29</a:t>
            </a:fld>
            <a:endParaRPr lang="en-US"/>
          </a:p>
        </p:txBody>
      </p:sp>
    </p:spTree>
    <p:extLst>
      <p:ext uri="{BB962C8B-B14F-4D97-AF65-F5344CB8AC3E}">
        <p14:creationId xmlns:p14="http://schemas.microsoft.com/office/powerpoint/2010/main" val="204366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A5ADA-D18C-4775-9418-B2EB3DBCF647}" type="slidenum">
              <a:rPr lang="en-US" smtClean="0"/>
              <a:t>30</a:t>
            </a:fld>
            <a:endParaRPr lang="en-US"/>
          </a:p>
        </p:txBody>
      </p:sp>
    </p:spTree>
    <p:extLst>
      <p:ext uri="{BB962C8B-B14F-4D97-AF65-F5344CB8AC3E}">
        <p14:creationId xmlns:p14="http://schemas.microsoft.com/office/powerpoint/2010/main" val="283878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229AB7-B5BE-4368-B3C5-395805770CD7}" type="slidenum">
              <a:rPr lang="en-US" altLang="en-US" smtClean="0"/>
              <a:pPr/>
              <a:t>‹#›</a:t>
            </a:fld>
            <a:endParaRPr lang="en-US" altLang="en-US"/>
          </a:p>
        </p:txBody>
      </p:sp>
    </p:spTree>
    <p:extLst>
      <p:ext uri="{BB962C8B-B14F-4D97-AF65-F5344CB8AC3E}">
        <p14:creationId xmlns:p14="http://schemas.microsoft.com/office/powerpoint/2010/main" val="259195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CA1FE19-5638-4014-83E4-06175370CBD2}" type="slidenum">
              <a:rPr lang="en-US" altLang="en-US" smtClean="0"/>
              <a:pPr/>
              <a:t>‹#›</a:t>
            </a:fld>
            <a:endParaRPr lang="en-US" altLang="en-US"/>
          </a:p>
        </p:txBody>
      </p:sp>
    </p:spTree>
    <p:extLst>
      <p:ext uri="{BB962C8B-B14F-4D97-AF65-F5344CB8AC3E}">
        <p14:creationId xmlns:p14="http://schemas.microsoft.com/office/powerpoint/2010/main" val="356863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15AE5C4-74D8-44CE-B815-9731B1D03370}" type="slidenum">
              <a:rPr lang="en-US" altLang="en-US" smtClean="0"/>
              <a:pPr/>
              <a:t>‹#›</a:t>
            </a:fld>
            <a:endParaRPr lang="en-US" altLang="en-US"/>
          </a:p>
        </p:txBody>
      </p:sp>
    </p:spTree>
    <p:extLst>
      <p:ext uri="{BB962C8B-B14F-4D97-AF65-F5344CB8AC3E}">
        <p14:creationId xmlns:p14="http://schemas.microsoft.com/office/powerpoint/2010/main" val="23128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23A233-5541-4C66-8CF9-F930758E622E}" type="slidenum">
              <a:rPr lang="en-US" altLang="en-US"/>
              <a:pPr/>
              <a:t>‹#›</a:t>
            </a:fld>
            <a:endParaRPr lang="en-US" altLang="en-US"/>
          </a:p>
        </p:txBody>
      </p:sp>
    </p:spTree>
    <p:extLst>
      <p:ext uri="{BB962C8B-B14F-4D97-AF65-F5344CB8AC3E}">
        <p14:creationId xmlns:p14="http://schemas.microsoft.com/office/powerpoint/2010/main" val="252458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8446EE4-3E18-4737-8ECF-8F920BF78D4B}" type="slidenum">
              <a:rPr lang="en-US" altLang="en-US"/>
              <a:pPr/>
              <a:t>‹#›</a:t>
            </a:fld>
            <a:endParaRPr lang="en-US" altLang="en-US"/>
          </a:p>
        </p:txBody>
      </p:sp>
    </p:spTree>
    <p:extLst>
      <p:ext uri="{BB962C8B-B14F-4D97-AF65-F5344CB8AC3E}">
        <p14:creationId xmlns:p14="http://schemas.microsoft.com/office/powerpoint/2010/main" val="10134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2891957-E64F-4978-A610-EB57A7774D6E}" type="slidenum">
              <a:rPr lang="en-US" altLang="en-US"/>
              <a:pPr/>
              <a:t>‹#›</a:t>
            </a:fld>
            <a:endParaRPr lang="en-US" altLang="en-US"/>
          </a:p>
        </p:txBody>
      </p:sp>
    </p:spTree>
    <p:extLst>
      <p:ext uri="{BB962C8B-B14F-4D97-AF65-F5344CB8AC3E}">
        <p14:creationId xmlns:p14="http://schemas.microsoft.com/office/powerpoint/2010/main" val="395420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4FE1DFA-D71C-420D-9D77-895D2C2DF880}" type="slidenum">
              <a:rPr lang="en-US" altLang="en-US"/>
              <a:pPr/>
              <a:t>‹#›</a:t>
            </a:fld>
            <a:endParaRPr lang="en-US" altLang="en-US"/>
          </a:p>
        </p:txBody>
      </p:sp>
    </p:spTree>
    <p:extLst>
      <p:ext uri="{BB962C8B-B14F-4D97-AF65-F5344CB8AC3E}">
        <p14:creationId xmlns:p14="http://schemas.microsoft.com/office/powerpoint/2010/main" val="2033521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E94E9196-775F-47BD-92D7-22F6A79D84D8}" type="slidenum">
              <a:rPr lang="en-US" altLang="en-US"/>
              <a:pPr/>
              <a:t>‹#›</a:t>
            </a:fld>
            <a:endParaRPr lang="en-US" altLang="en-US"/>
          </a:p>
        </p:txBody>
      </p:sp>
    </p:spTree>
    <p:extLst>
      <p:ext uri="{BB962C8B-B14F-4D97-AF65-F5344CB8AC3E}">
        <p14:creationId xmlns:p14="http://schemas.microsoft.com/office/powerpoint/2010/main" val="241504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E6BD920A-B281-4657-A53E-16C6D9ED9D1E}" type="slidenum">
              <a:rPr lang="en-US" altLang="en-US"/>
              <a:pPr/>
              <a:t>‹#›</a:t>
            </a:fld>
            <a:endParaRPr lang="en-US" altLang="en-US"/>
          </a:p>
        </p:txBody>
      </p:sp>
    </p:spTree>
    <p:extLst>
      <p:ext uri="{BB962C8B-B14F-4D97-AF65-F5344CB8AC3E}">
        <p14:creationId xmlns:p14="http://schemas.microsoft.com/office/powerpoint/2010/main" val="316145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93CFBE2-2958-4C09-9F4E-6ADF2D7EBEDA}" type="slidenum">
              <a:rPr lang="en-US" altLang="en-US"/>
              <a:pPr/>
              <a:t>‹#›</a:t>
            </a:fld>
            <a:endParaRPr lang="en-US" altLang="en-US"/>
          </a:p>
        </p:txBody>
      </p:sp>
    </p:spTree>
    <p:extLst>
      <p:ext uri="{BB962C8B-B14F-4D97-AF65-F5344CB8AC3E}">
        <p14:creationId xmlns:p14="http://schemas.microsoft.com/office/powerpoint/2010/main" val="244305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458D8AF0-8623-4FA5-88BE-32B0FE5CE0C0}" type="slidenum">
              <a:rPr lang="en-US" altLang="en-US"/>
              <a:pPr/>
              <a:t>‹#›</a:t>
            </a:fld>
            <a:endParaRPr lang="en-US" altLang="en-US"/>
          </a:p>
        </p:txBody>
      </p:sp>
    </p:spTree>
    <p:extLst>
      <p:ext uri="{BB962C8B-B14F-4D97-AF65-F5344CB8AC3E}">
        <p14:creationId xmlns:p14="http://schemas.microsoft.com/office/powerpoint/2010/main" val="14057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CCB173E-2912-4802-B5CD-CCFA0E0FDF1C}" type="slidenum">
              <a:rPr lang="en-US" altLang="en-US" smtClean="0"/>
              <a:pPr/>
              <a:t>‹#›</a:t>
            </a:fld>
            <a:endParaRPr lang="en-US" altLang="en-US"/>
          </a:p>
        </p:txBody>
      </p:sp>
    </p:spTree>
    <p:extLst>
      <p:ext uri="{BB962C8B-B14F-4D97-AF65-F5344CB8AC3E}">
        <p14:creationId xmlns:p14="http://schemas.microsoft.com/office/powerpoint/2010/main" val="10976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6DB7014-AE0A-4503-9B8B-15B81EB7362A}" type="slidenum">
              <a:rPr lang="en-US" altLang="en-US"/>
              <a:pPr/>
              <a:t>‹#›</a:t>
            </a:fld>
            <a:endParaRPr lang="en-US" altLang="en-US"/>
          </a:p>
        </p:txBody>
      </p:sp>
    </p:spTree>
    <p:extLst>
      <p:ext uri="{BB962C8B-B14F-4D97-AF65-F5344CB8AC3E}">
        <p14:creationId xmlns:p14="http://schemas.microsoft.com/office/powerpoint/2010/main" val="544181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E42113-C717-4091-86E2-DD8CA3378C65}" type="slidenum">
              <a:rPr lang="en-US" altLang="en-US"/>
              <a:pPr/>
              <a:t>‹#›</a:t>
            </a:fld>
            <a:endParaRPr lang="en-US" altLang="en-US"/>
          </a:p>
        </p:txBody>
      </p:sp>
    </p:spTree>
    <p:extLst>
      <p:ext uri="{BB962C8B-B14F-4D97-AF65-F5344CB8AC3E}">
        <p14:creationId xmlns:p14="http://schemas.microsoft.com/office/powerpoint/2010/main" val="3364520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9A7C143-5819-4CC8-A692-0EA58DD5F5B3}" type="slidenum">
              <a:rPr lang="en-US" altLang="en-US"/>
              <a:pPr/>
              <a:t>‹#›</a:t>
            </a:fld>
            <a:endParaRPr lang="en-US" altLang="en-US"/>
          </a:p>
        </p:txBody>
      </p:sp>
    </p:spTree>
    <p:extLst>
      <p:ext uri="{BB962C8B-B14F-4D97-AF65-F5344CB8AC3E}">
        <p14:creationId xmlns:p14="http://schemas.microsoft.com/office/powerpoint/2010/main" val="3590162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AC13DC2-E2D4-48E7-B89C-F6101BC58589}" type="slidenum">
              <a:rPr lang="en-US" altLang="en-US"/>
              <a:pPr/>
              <a:t>‹#›</a:t>
            </a:fld>
            <a:endParaRPr lang="en-US" altLang="en-US"/>
          </a:p>
        </p:txBody>
      </p:sp>
    </p:spTree>
    <p:extLst>
      <p:ext uri="{BB962C8B-B14F-4D97-AF65-F5344CB8AC3E}">
        <p14:creationId xmlns:p14="http://schemas.microsoft.com/office/powerpoint/2010/main" val="190354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5CC688EC-EBB0-4092-910F-05A443BAB296}" type="slidenum">
              <a:rPr lang="en-US" altLang="en-US"/>
              <a:pPr/>
              <a:t>‹#›</a:t>
            </a:fld>
            <a:endParaRPr lang="en-US" altLang="en-US"/>
          </a:p>
        </p:txBody>
      </p:sp>
    </p:spTree>
    <p:extLst>
      <p:ext uri="{BB962C8B-B14F-4D97-AF65-F5344CB8AC3E}">
        <p14:creationId xmlns:p14="http://schemas.microsoft.com/office/powerpoint/2010/main" val="427083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233B0BF-C83E-4F39-B0F1-BFFAAC3D5924}" type="slidenum">
              <a:rPr lang="en-US" altLang="en-US" smtClean="0"/>
              <a:pPr/>
              <a:t>‹#›</a:t>
            </a:fld>
            <a:endParaRPr lang="en-US" altLang="en-US"/>
          </a:p>
        </p:txBody>
      </p:sp>
    </p:spTree>
    <p:extLst>
      <p:ext uri="{BB962C8B-B14F-4D97-AF65-F5344CB8AC3E}">
        <p14:creationId xmlns:p14="http://schemas.microsoft.com/office/powerpoint/2010/main" val="16507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66F061A-E78C-4A2C-8530-AC2F84967D01}" type="slidenum">
              <a:rPr lang="en-US" altLang="en-US" smtClean="0"/>
              <a:pPr/>
              <a:t>‹#›</a:t>
            </a:fld>
            <a:endParaRPr lang="en-US" altLang="en-US"/>
          </a:p>
        </p:txBody>
      </p:sp>
    </p:spTree>
    <p:extLst>
      <p:ext uri="{BB962C8B-B14F-4D97-AF65-F5344CB8AC3E}">
        <p14:creationId xmlns:p14="http://schemas.microsoft.com/office/powerpoint/2010/main" val="52331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E18E68E-0ABC-4214-B21E-12C3C56B5DB5}" type="slidenum">
              <a:rPr lang="en-US" altLang="en-US" smtClean="0"/>
              <a:pPr/>
              <a:t>‹#›</a:t>
            </a:fld>
            <a:endParaRPr lang="en-US" altLang="en-US"/>
          </a:p>
        </p:txBody>
      </p:sp>
    </p:spTree>
    <p:extLst>
      <p:ext uri="{BB962C8B-B14F-4D97-AF65-F5344CB8AC3E}">
        <p14:creationId xmlns:p14="http://schemas.microsoft.com/office/powerpoint/2010/main" val="139123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839678A-7112-438B-B310-73084F15D7E5}" type="slidenum">
              <a:rPr lang="en-US" altLang="en-US" smtClean="0"/>
              <a:pPr/>
              <a:t>‹#›</a:t>
            </a:fld>
            <a:endParaRPr lang="en-US" altLang="en-US"/>
          </a:p>
        </p:txBody>
      </p:sp>
    </p:spTree>
    <p:extLst>
      <p:ext uri="{BB962C8B-B14F-4D97-AF65-F5344CB8AC3E}">
        <p14:creationId xmlns:p14="http://schemas.microsoft.com/office/powerpoint/2010/main" val="1651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D7A019FC-3091-42AB-86EB-1CD674C7AA09}" type="slidenum">
              <a:rPr lang="en-US" altLang="en-US" smtClean="0"/>
              <a:pPr/>
              <a:t>‹#›</a:t>
            </a:fld>
            <a:endParaRPr lang="en-US" altLang="en-US"/>
          </a:p>
        </p:txBody>
      </p:sp>
    </p:spTree>
    <p:extLst>
      <p:ext uri="{BB962C8B-B14F-4D97-AF65-F5344CB8AC3E}">
        <p14:creationId xmlns:p14="http://schemas.microsoft.com/office/powerpoint/2010/main" val="167135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4970DEE-446D-4DBA-8614-08C0D85F0BCB}" type="slidenum">
              <a:rPr lang="en-US" altLang="en-US" smtClean="0"/>
              <a:pPr/>
              <a:t>‹#›</a:t>
            </a:fld>
            <a:endParaRPr lang="en-US" altLang="en-US"/>
          </a:p>
        </p:txBody>
      </p:sp>
    </p:spTree>
    <p:extLst>
      <p:ext uri="{BB962C8B-B14F-4D97-AF65-F5344CB8AC3E}">
        <p14:creationId xmlns:p14="http://schemas.microsoft.com/office/powerpoint/2010/main" val="337752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A89A597-26FF-45EC-81F5-067708090875}" type="slidenum">
              <a:rPr lang="en-US" altLang="en-US" smtClean="0"/>
              <a:pPr/>
              <a:t>‹#›</a:t>
            </a:fld>
            <a:endParaRPr lang="en-US" altLang="en-US"/>
          </a:p>
        </p:txBody>
      </p:sp>
    </p:spTree>
    <p:extLst>
      <p:ext uri="{BB962C8B-B14F-4D97-AF65-F5344CB8AC3E}">
        <p14:creationId xmlns:p14="http://schemas.microsoft.com/office/powerpoint/2010/main" val="296039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293056-5339-4CEC-846E-4513A9EFEFB3}" type="slidenum">
              <a:rPr lang="en-US" altLang="en-US" smtClean="0"/>
              <a:pPr>
                <a:defRPr/>
              </a:pPr>
              <a:t>‹#›</a:t>
            </a:fld>
            <a:endParaRPr lang="en-US" altLang="en-US"/>
          </a:p>
        </p:txBody>
      </p:sp>
    </p:spTree>
    <p:extLst>
      <p:ext uri="{BB962C8B-B14F-4D97-AF65-F5344CB8AC3E}">
        <p14:creationId xmlns:p14="http://schemas.microsoft.com/office/powerpoint/2010/main" val="133551818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41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D51C1087-CB07-49B2-89C4-F94D3729EDA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330519212"/>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wmf"/><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21.png"/><Relationship Id="rId7" Type="http://schemas.openxmlformats.org/officeDocument/2006/relationships/image" Target="../media/image17.wmf"/><Relationship Id="rId2" Type="http://schemas.openxmlformats.org/officeDocument/2006/relationships/image" Target="../media/image20.gif"/><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2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2.png"/><Relationship Id="rId7" Type="http://schemas.openxmlformats.org/officeDocument/2006/relationships/image" Target="../media/image17.wm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3.png"/><Relationship Id="rId7" Type="http://schemas.openxmlformats.org/officeDocument/2006/relationships/image" Target="../media/image17.w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png"/><Relationship Id="rId7" Type="http://schemas.openxmlformats.org/officeDocument/2006/relationships/slide" Target="slide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6528" t="861" r="4214" b="3297"/>
          <a:stretch>
            <a:fillRect/>
          </a:stretch>
        </p:blipFill>
        <p:spPr bwMode="auto">
          <a:xfrm>
            <a:off x="3228875" y="599767"/>
            <a:ext cx="4066643" cy="560438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944191" y="58994"/>
            <a:ext cx="3237271" cy="609600"/>
          </a:xfrm>
        </p:spPr>
        <p:txBody>
          <a:bodyPr>
            <a:normAutofit/>
          </a:bodyPr>
          <a:lstStyle/>
          <a:p>
            <a:r>
              <a:rPr lang="vi-VN" sz="2800" b="1" dirty="0">
                <a:solidFill>
                  <a:srgbClr val="1818FD"/>
                </a:solidFill>
              </a:rPr>
              <a:t>Quan sát </a:t>
            </a:r>
            <a:r>
              <a:rPr lang="vi-VN" sz="2800" b="1">
                <a:solidFill>
                  <a:srgbClr val="1818FD"/>
                </a:solidFill>
              </a:rPr>
              <a:t>bức tranh</a:t>
            </a:r>
            <a:endParaRPr lang="en-US" sz="2800" b="1" dirty="0">
              <a:solidFill>
                <a:srgbClr val="1818FD"/>
              </a:solidFill>
            </a:endParaRPr>
          </a:p>
        </p:txBody>
      </p:sp>
      <p:sp>
        <p:nvSpPr>
          <p:cNvPr id="6" name="Cloud Callout 5"/>
          <p:cNvSpPr/>
          <p:nvPr/>
        </p:nvSpPr>
        <p:spPr>
          <a:xfrm>
            <a:off x="6962912" y="1852002"/>
            <a:ext cx="4666267" cy="2694039"/>
          </a:xfrm>
          <a:prstGeom prst="cloudCallout">
            <a:avLst>
              <a:gd name="adj1" fmla="val -44046"/>
              <a:gd name="adj2" fmla="val -103193"/>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vi-VN" sz="2400" b="1" i="1">
                <a:solidFill>
                  <a:schemeClr val="tx1"/>
                </a:solidFill>
              </a:rPr>
              <a:t>Kể tên những yếu tố</a:t>
            </a:r>
            <a:r>
              <a:rPr lang="en-US" sz="2400" b="1" i="1">
                <a:solidFill>
                  <a:schemeClr val="tx1"/>
                </a:solidFill>
              </a:rPr>
              <a:t> </a:t>
            </a:r>
            <a:r>
              <a:rPr lang="vi-VN" sz="2400" b="1" i="1">
                <a:solidFill>
                  <a:schemeClr val="tx1"/>
                </a:solidFill>
              </a:rPr>
              <a:t>đóng vai trò quan trọng trong sự phát triển của cây xanh?</a:t>
            </a:r>
            <a:endParaRPr lang="en-US" sz="2400" b="1" i="1" dirty="0">
              <a:solidFill>
                <a:schemeClr val="tx1"/>
              </a:solidFill>
            </a:endParaRPr>
          </a:p>
        </p:txBody>
      </p:sp>
      <p:pic>
        <p:nvPicPr>
          <p:cNvPr id="7"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37290" y="-144642"/>
            <a:ext cx="2654710" cy="235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642"/>
            <a:ext cx="2610919" cy="232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2552696" y="13371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460" y="2950886"/>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5"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0243411" y="5146360"/>
            <a:ext cx="2009386"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0870" y="3175819"/>
            <a:ext cx="2925564" cy="347268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254365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3599352"/>
            <a:ext cx="2751432" cy="26900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3258" y="3817477"/>
            <a:ext cx="2900479" cy="2732628"/>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269871" y="4457470"/>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
          <p:cNvGrpSpPr>
            <a:grpSpLocks/>
          </p:cNvGrpSpPr>
          <p:nvPr/>
        </p:nvGrpSpPr>
        <p:grpSpPr bwMode="auto">
          <a:xfrm>
            <a:off x="7353334" y="538054"/>
            <a:ext cx="3309937" cy="4177784"/>
            <a:chOff x="3408" y="960"/>
            <a:chExt cx="2456" cy="2688"/>
          </a:xfrm>
        </p:grpSpPr>
        <p:pic>
          <p:nvPicPr>
            <p:cNvPr id="10" name="Picture 3" descr="37"/>
            <p:cNvPicPr>
              <a:picLocks noChangeAspect="1" noChangeArrowheads="1"/>
            </p:cNvPicPr>
            <p:nvPr/>
          </p:nvPicPr>
          <p:blipFill>
            <a:blip r:embed="rId6">
              <a:extLst>
                <a:ext uri="{28A0092B-C50C-407E-A947-70E740481C1C}">
                  <a14:useLocalDpi xmlns:a14="http://schemas.microsoft.com/office/drawing/2010/main" val="0"/>
                </a:ext>
              </a:extLst>
            </a:blip>
            <a:srcRect r="17253" b="23802"/>
            <a:stretch>
              <a:fillRect/>
            </a:stretch>
          </p:blipFill>
          <p:spPr bwMode="auto">
            <a:xfrm>
              <a:off x="3408" y="960"/>
              <a:ext cx="1817"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5232" y="1314"/>
              <a:ext cx="5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a:solidFill>
                    <a:srgbClr val="0000FF"/>
                  </a:solidFill>
                </a:rPr>
                <a:t>LÔNG HÚT</a:t>
              </a:r>
            </a:p>
          </p:txBody>
        </p:sp>
        <p:sp>
          <p:nvSpPr>
            <p:cNvPr id="13" name="Text Box 5"/>
            <p:cNvSpPr txBox="1">
              <a:spLocks noChangeArrowheads="1"/>
            </p:cNvSpPr>
            <p:nvPr/>
          </p:nvSpPr>
          <p:spPr bwMode="auto">
            <a:xfrm>
              <a:off x="5335" y="2169"/>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solidFill>
                    <a:srgbClr val="0000FF"/>
                  </a:solidFill>
                </a:rPr>
                <a:t>VỎ</a:t>
              </a:r>
            </a:p>
          </p:txBody>
        </p:sp>
        <p:sp>
          <p:nvSpPr>
            <p:cNvPr id="14" name="Text Box 6"/>
            <p:cNvSpPr txBox="1">
              <a:spLocks noChangeArrowheads="1"/>
            </p:cNvSpPr>
            <p:nvPr/>
          </p:nvSpPr>
          <p:spPr bwMode="auto">
            <a:xfrm>
              <a:off x="5242" y="3024"/>
              <a:ext cx="6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rgbClr val="0000FF"/>
                  </a:solidFill>
                </a:rPr>
                <a:t>MẠCH GỖ</a:t>
              </a:r>
            </a:p>
          </p:txBody>
        </p:sp>
        <p:sp>
          <p:nvSpPr>
            <p:cNvPr id="15" name="Line 7"/>
            <p:cNvSpPr>
              <a:spLocks noChangeShapeType="1"/>
            </p:cNvSpPr>
            <p:nvPr/>
          </p:nvSpPr>
          <p:spPr bwMode="auto">
            <a:xfrm flipV="1">
              <a:off x="5232" y="225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 name="Text Box 8"/>
          <p:cNvSpPr txBox="1">
            <a:spLocks noChangeArrowheads="1"/>
          </p:cNvSpPr>
          <p:nvPr/>
        </p:nvSpPr>
        <p:spPr bwMode="auto">
          <a:xfrm>
            <a:off x="1011949" y="395547"/>
            <a:ext cx="6396674" cy="34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
              </a:spcBef>
            </a:pPr>
            <a:r>
              <a:rPr lang="en-GB" sz="2400" b="1">
                <a:solidFill>
                  <a:srgbClr val="FFFFCC"/>
                </a:solidFill>
                <a:latin typeface="Times New Roman" pitchFamily="18" charset="0"/>
              </a:rPr>
              <a:t>  </a:t>
            </a:r>
            <a:r>
              <a:rPr lang="en-GB" sz="2400" b="1">
                <a:solidFill>
                  <a:srgbClr val="0000FF"/>
                </a:solidFill>
                <a:latin typeface="Times New Roman" pitchFamily="18" charset="0"/>
              </a:rPr>
              <a:t>Quan </a:t>
            </a:r>
            <a:r>
              <a:rPr lang="en-GB" sz="2400" b="1" err="1">
                <a:solidFill>
                  <a:srgbClr val="0000FF"/>
                </a:solidFill>
                <a:latin typeface="Times New Roman" pitchFamily="18" charset="0"/>
              </a:rPr>
              <a:t>sát</a:t>
            </a:r>
            <a:r>
              <a:rPr lang="en-GB" sz="2400" b="1">
                <a:solidFill>
                  <a:srgbClr val="0000FF"/>
                </a:solidFill>
                <a:latin typeface="Times New Roman" pitchFamily="18" charset="0"/>
              </a:rPr>
              <a:t> </a:t>
            </a:r>
            <a:r>
              <a:rPr lang="en-GB" sz="2400" b="1" err="1">
                <a:solidFill>
                  <a:srgbClr val="0000FF"/>
                </a:solidFill>
                <a:latin typeface="Times New Roman" pitchFamily="18" charset="0"/>
              </a:rPr>
              <a:t>hình</a:t>
            </a:r>
            <a:r>
              <a:rPr lang="en-GB" sz="2400" b="1">
                <a:solidFill>
                  <a:srgbClr val="0000FF"/>
                </a:solidFill>
                <a:latin typeface="Times New Roman" pitchFamily="18" charset="0"/>
              </a:rPr>
              <a:t> </a:t>
            </a:r>
            <a:r>
              <a:rPr lang="en-GB" sz="2400" b="1" err="1">
                <a:solidFill>
                  <a:srgbClr val="0000FF"/>
                </a:solidFill>
                <a:latin typeface="Times New Roman" pitchFamily="18" charset="0"/>
              </a:rPr>
              <a:t>bên</a:t>
            </a:r>
            <a:r>
              <a:rPr lang="en-GB" sz="2400" b="1">
                <a:solidFill>
                  <a:srgbClr val="0000FF"/>
                </a:solidFill>
                <a:latin typeface="Times New Roman" pitchFamily="18" charset="0"/>
              </a:rPr>
              <a:t>, </a:t>
            </a:r>
            <a:r>
              <a:rPr lang="en-GB" sz="2400" b="1" err="1">
                <a:solidFill>
                  <a:srgbClr val="0000FF"/>
                </a:solidFill>
                <a:latin typeface="Times New Roman" pitchFamily="18" charset="0"/>
              </a:rPr>
              <a:t>chọn</a:t>
            </a:r>
            <a:r>
              <a:rPr lang="en-GB" sz="2400" b="1">
                <a:solidFill>
                  <a:srgbClr val="0000FF"/>
                </a:solidFill>
                <a:latin typeface="Times New Roman" pitchFamily="18" charset="0"/>
              </a:rPr>
              <a:t> </a:t>
            </a:r>
            <a:r>
              <a:rPr lang="en-GB" sz="2400" b="1" err="1">
                <a:solidFill>
                  <a:srgbClr val="0000FF"/>
                </a:solidFill>
                <a:latin typeface="Times New Roman" pitchFamily="18" charset="0"/>
              </a:rPr>
              <a:t>từ</a:t>
            </a:r>
            <a:r>
              <a:rPr lang="en-GB" sz="2400" b="1">
                <a:solidFill>
                  <a:srgbClr val="0000FF"/>
                </a:solidFill>
                <a:latin typeface="Times New Roman" pitchFamily="18" charset="0"/>
              </a:rPr>
              <a:t> </a:t>
            </a:r>
            <a:r>
              <a:rPr lang="en-GB" sz="2400" b="1" err="1">
                <a:solidFill>
                  <a:srgbClr val="0000FF"/>
                </a:solidFill>
                <a:latin typeface="Times New Roman" pitchFamily="18" charset="0"/>
              </a:rPr>
              <a:t>thích</a:t>
            </a:r>
            <a:r>
              <a:rPr lang="en-GB" sz="2400" b="1">
                <a:solidFill>
                  <a:srgbClr val="0000FF"/>
                </a:solidFill>
                <a:latin typeface="Times New Roman" pitchFamily="18" charset="0"/>
              </a:rPr>
              <a:t> </a:t>
            </a:r>
            <a:r>
              <a:rPr lang="en-GB" sz="2400" b="1" err="1">
                <a:solidFill>
                  <a:srgbClr val="0000FF"/>
                </a:solidFill>
                <a:latin typeface="Times New Roman" pitchFamily="18" charset="0"/>
              </a:rPr>
              <a:t>hợp</a:t>
            </a:r>
            <a:r>
              <a:rPr lang="en-GB" sz="2400" b="1">
                <a:solidFill>
                  <a:srgbClr val="0000FF"/>
                </a:solidFill>
                <a:latin typeface="Times New Roman" pitchFamily="18" charset="0"/>
              </a:rPr>
              <a:t> </a:t>
            </a:r>
            <a:r>
              <a:rPr lang="en-GB" sz="2400" b="1" err="1">
                <a:solidFill>
                  <a:srgbClr val="0000FF"/>
                </a:solidFill>
                <a:latin typeface="Times New Roman" pitchFamily="18" charset="0"/>
              </a:rPr>
              <a:t>trong</a:t>
            </a:r>
            <a:r>
              <a:rPr lang="en-GB" sz="2400" b="1">
                <a:solidFill>
                  <a:srgbClr val="0000FF"/>
                </a:solidFill>
                <a:latin typeface="Times New Roman" pitchFamily="18" charset="0"/>
              </a:rPr>
              <a:t> </a:t>
            </a:r>
            <a:r>
              <a:rPr lang="en-GB" sz="2400" b="1" err="1">
                <a:solidFill>
                  <a:srgbClr val="0000FF"/>
                </a:solidFill>
                <a:latin typeface="Times New Roman" pitchFamily="18" charset="0"/>
              </a:rPr>
              <a:t>các</a:t>
            </a:r>
            <a:r>
              <a:rPr lang="en-GB" sz="2400" b="1">
                <a:solidFill>
                  <a:srgbClr val="0000FF"/>
                </a:solidFill>
                <a:latin typeface="Times New Roman" pitchFamily="18" charset="0"/>
              </a:rPr>
              <a:t> </a:t>
            </a:r>
            <a:r>
              <a:rPr lang="en-GB" sz="2400" b="1" err="1">
                <a:solidFill>
                  <a:srgbClr val="0000FF"/>
                </a:solidFill>
                <a:latin typeface="Times New Roman" pitchFamily="18" charset="0"/>
              </a:rPr>
              <a:t>từ</a:t>
            </a:r>
            <a:r>
              <a:rPr lang="en-GB" sz="2400" b="1">
                <a:solidFill>
                  <a:srgbClr val="0000FF"/>
                </a:solidFill>
                <a:latin typeface="Times New Roman" pitchFamily="18" charset="0"/>
              </a:rPr>
              <a:t> </a:t>
            </a:r>
            <a:r>
              <a:rPr lang="en-GB" sz="2400" b="1" i="1" err="1">
                <a:solidFill>
                  <a:srgbClr val="FF0000"/>
                </a:solidFill>
                <a:latin typeface="Times New Roman" pitchFamily="18" charset="0"/>
              </a:rPr>
              <a:t>lông</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hút</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vỏ</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mạch</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gỗ</a:t>
            </a:r>
            <a:r>
              <a:rPr lang="en-GB" sz="2400" b="1">
                <a:solidFill>
                  <a:srgbClr val="0000FF"/>
                </a:solidFill>
                <a:latin typeface="Times New Roman" pitchFamily="18" charset="0"/>
              </a:rPr>
              <a:t> </a:t>
            </a:r>
            <a:r>
              <a:rPr lang="en-GB" sz="2400" b="1" err="1">
                <a:solidFill>
                  <a:srgbClr val="0000FF"/>
                </a:solidFill>
                <a:latin typeface="Times New Roman" pitchFamily="18" charset="0"/>
              </a:rPr>
              <a:t>điền</a:t>
            </a:r>
            <a:r>
              <a:rPr lang="en-GB" sz="2400" b="1">
                <a:solidFill>
                  <a:srgbClr val="0000FF"/>
                </a:solidFill>
                <a:latin typeface="Times New Roman" pitchFamily="18" charset="0"/>
              </a:rPr>
              <a:t> </a:t>
            </a:r>
            <a:r>
              <a:rPr lang="en-GB" sz="2400" b="1" err="1">
                <a:solidFill>
                  <a:srgbClr val="0000FF"/>
                </a:solidFill>
                <a:latin typeface="Times New Roman" pitchFamily="18" charset="0"/>
              </a:rPr>
              <a:t>vào</a:t>
            </a:r>
            <a:r>
              <a:rPr lang="en-GB" sz="2400" b="1">
                <a:solidFill>
                  <a:srgbClr val="0000FF"/>
                </a:solidFill>
                <a:latin typeface="Times New Roman" pitchFamily="18" charset="0"/>
              </a:rPr>
              <a:t> </a:t>
            </a:r>
            <a:r>
              <a:rPr lang="en-GB" sz="2400" b="1" err="1">
                <a:solidFill>
                  <a:srgbClr val="0000FF"/>
                </a:solidFill>
                <a:latin typeface="Times New Roman" pitchFamily="18" charset="0"/>
              </a:rPr>
              <a:t>chỗ</a:t>
            </a:r>
            <a:r>
              <a:rPr lang="en-GB" sz="2400" b="1">
                <a:solidFill>
                  <a:srgbClr val="0000FF"/>
                </a:solidFill>
                <a:latin typeface="Times New Roman" pitchFamily="18" charset="0"/>
              </a:rPr>
              <a:t> </a:t>
            </a:r>
            <a:r>
              <a:rPr lang="en-GB" sz="2400" b="1" err="1">
                <a:solidFill>
                  <a:srgbClr val="0000FF"/>
                </a:solidFill>
                <a:latin typeface="Times New Roman" pitchFamily="18" charset="0"/>
              </a:rPr>
              <a:t>trống</a:t>
            </a:r>
            <a:r>
              <a:rPr lang="en-GB" sz="2400" b="1">
                <a:solidFill>
                  <a:srgbClr val="0000FF"/>
                </a:solidFill>
                <a:latin typeface="Times New Roman" pitchFamily="18" charset="0"/>
              </a:rPr>
              <a:t>:</a:t>
            </a:r>
          </a:p>
          <a:p>
            <a:pPr algn="just" eaLnBrk="1" hangingPunct="1">
              <a:spcBef>
                <a:spcPct val="5000"/>
              </a:spcBef>
            </a:pPr>
            <a:endParaRPr lang="en-GB" sz="2400" b="1">
              <a:solidFill>
                <a:srgbClr val="0000FF"/>
              </a:solidFill>
              <a:latin typeface="Times New Roman" pitchFamily="18" charset="0"/>
            </a:endParaRPr>
          </a:p>
          <a:p>
            <a:pPr algn="just" eaLnBrk="1" hangingPunct="1">
              <a:spcBef>
                <a:spcPct val="5000"/>
              </a:spcBef>
            </a:pPr>
            <a:endParaRPr lang="en-GB" sz="2400" b="1">
              <a:solidFill>
                <a:srgbClr val="0000FF"/>
              </a:solidFill>
              <a:latin typeface="Times New Roman" pitchFamily="18" charset="0"/>
            </a:endParaRPr>
          </a:p>
          <a:p>
            <a:pPr algn="just" eaLnBrk="1" hangingPunct="1">
              <a:spcBef>
                <a:spcPct val="5000"/>
              </a:spcBef>
            </a:pPr>
            <a:r>
              <a:rPr lang="en-GB" sz="2400" b="1" err="1">
                <a:latin typeface="Times New Roman" pitchFamily="18" charset="0"/>
              </a:rPr>
              <a:t>Nước</a:t>
            </a:r>
            <a:r>
              <a:rPr lang="en-GB" sz="2400" b="1">
                <a:latin typeface="Times New Roman" pitchFamily="18" charset="0"/>
              </a:rPr>
              <a:t> </a:t>
            </a:r>
            <a:r>
              <a:rPr lang="en-GB" sz="2400" b="1" err="1">
                <a:latin typeface="Times New Roman" pitchFamily="18" charset="0"/>
              </a:rPr>
              <a:t>và</a:t>
            </a:r>
            <a:r>
              <a:rPr lang="en-GB" sz="2400" b="1">
                <a:latin typeface="Times New Roman" pitchFamily="18" charset="0"/>
              </a:rPr>
              <a:t> </a:t>
            </a:r>
            <a:r>
              <a:rPr lang="en-GB" sz="2400" b="1" err="1">
                <a:latin typeface="Times New Roman" pitchFamily="18" charset="0"/>
              </a:rPr>
              <a:t>muối</a:t>
            </a:r>
            <a:r>
              <a:rPr lang="en-GB" sz="2400" b="1">
                <a:latin typeface="Times New Roman" pitchFamily="18" charset="0"/>
              </a:rPr>
              <a:t> </a:t>
            </a:r>
            <a:r>
              <a:rPr lang="en-GB" sz="2400" b="1" err="1">
                <a:latin typeface="Times New Roman" pitchFamily="18" charset="0"/>
              </a:rPr>
              <a:t>khoáng</a:t>
            </a:r>
            <a:r>
              <a:rPr lang="en-GB" sz="2400" b="1">
                <a:latin typeface="Times New Roman" pitchFamily="18" charset="0"/>
              </a:rPr>
              <a:t> </a:t>
            </a:r>
            <a:r>
              <a:rPr lang="en-GB" sz="2400" b="1" err="1">
                <a:latin typeface="Times New Roman" pitchFamily="18" charset="0"/>
              </a:rPr>
              <a:t>hoà</a:t>
            </a:r>
            <a:r>
              <a:rPr lang="en-GB" sz="2400" b="1">
                <a:latin typeface="Times New Roman" pitchFamily="18" charset="0"/>
              </a:rPr>
              <a:t> tan </a:t>
            </a:r>
            <a:r>
              <a:rPr lang="en-GB" sz="2400" b="1" err="1">
                <a:latin typeface="Times New Roman" pitchFamily="18" charset="0"/>
              </a:rPr>
              <a:t>trong</a:t>
            </a:r>
            <a:r>
              <a:rPr lang="en-GB" sz="2400" b="1">
                <a:latin typeface="Times New Roman" pitchFamily="18" charset="0"/>
              </a:rPr>
              <a:t> </a:t>
            </a:r>
            <a:r>
              <a:rPr lang="en-GB" sz="2400" b="1" err="1">
                <a:latin typeface="Times New Roman" pitchFamily="18" charset="0"/>
              </a:rPr>
              <a:t>đất</a:t>
            </a:r>
            <a:r>
              <a:rPr lang="en-GB" sz="2400" b="1">
                <a:latin typeface="Times New Roman" pitchFamily="18" charset="0"/>
              </a:rPr>
              <a:t>, </a:t>
            </a:r>
            <a:r>
              <a:rPr lang="en-GB" sz="2400" b="1" err="1">
                <a:latin typeface="Times New Roman" pitchFamily="18" charset="0"/>
              </a:rPr>
              <a:t>được</a:t>
            </a:r>
            <a:r>
              <a:rPr lang="en-GB" sz="2400" b="1">
                <a:latin typeface="Times New Roman" pitchFamily="18" charset="0"/>
              </a:rPr>
              <a:t> ………. </a:t>
            </a:r>
            <a:r>
              <a:rPr lang="en-GB" sz="2400" b="1" err="1">
                <a:latin typeface="Times New Roman" pitchFamily="18" charset="0"/>
              </a:rPr>
              <a:t>hấp</a:t>
            </a:r>
            <a:r>
              <a:rPr lang="en-GB" sz="2400" b="1">
                <a:latin typeface="Times New Roman" pitchFamily="18" charset="0"/>
              </a:rPr>
              <a:t> </a:t>
            </a:r>
            <a:r>
              <a:rPr lang="en-GB" sz="2400" b="1" err="1">
                <a:latin typeface="Times New Roman" pitchFamily="18" charset="0"/>
              </a:rPr>
              <a:t>thụ</a:t>
            </a:r>
            <a:r>
              <a:rPr lang="en-GB" sz="2400" b="1">
                <a:latin typeface="Times New Roman" pitchFamily="18" charset="0"/>
              </a:rPr>
              <a:t>, </a:t>
            </a:r>
            <a:r>
              <a:rPr lang="en-GB" sz="2400" b="1" err="1">
                <a:latin typeface="Times New Roman" pitchFamily="18" charset="0"/>
              </a:rPr>
              <a:t>chuyển</a:t>
            </a:r>
            <a:r>
              <a:rPr lang="en-GB" sz="2400" b="1">
                <a:latin typeface="Times New Roman" pitchFamily="18" charset="0"/>
              </a:rPr>
              <a:t> qua ……. tới  …………</a:t>
            </a:r>
          </a:p>
          <a:p>
            <a:pPr algn="just" eaLnBrk="1" hangingPunct="1">
              <a:spcBef>
                <a:spcPct val="5000"/>
              </a:spcBef>
              <a:buFontTx/>
              <a:buChar char="-"/>
            </a:pPr>
            <a:r>
              <a:rPr lang="en-GB" sz="2400" b="1">
                <a:latin typeface="Times New Roman" pitchFamily="18" charset="0"/>
              </a:rPr>
              <a:t> </a:t>
            </a:r>
            <a:r>
              <a:rPr lang="en-GB" sz="2400" b="1" err="1">
                <a:latin typeface="Times New Roman" pitchFamily="18" charset="0"/>
              </a:rPr>
              <a:t>Rễ</a:t>
            </a:r>
            <a:r>
              <a:rPr lang="en-GB" sz="2400" b="1">
                <a:latin typeface="Times New Roman" pitchFamily="18" charset="0"/>
              </a:rPr>
              <a:t> mang </a:t>
            </a:r>
            <a:r>
              <a:rPr lang="en-GB" sz="2400" b="1" err="1">
                <a:latin typeface="Times New Roman" pitchFamily="18" charset="0"/>
              </a:rPr>
              <a:t>các</a:t>
            </a:r>
            <a:r>
              <a:rPr lang="en-GB" sz="2400" b="1">
                <a:latin typeface="Times New Roman" pitchFamily="18" charset="0"/>
              </a:rPr>
              <a:t> ………… </a:t>
            </a:r>
            <a:r>
              <a:rPr lang="en-GB" sz="2400" b="1" err="1">
                <a:latin typeface="Times New Roman" pitchFamily="18" charset="0"/>
              </a:rPr>
              <a:t>có</a:t>
            </a:r>
            <a:r>
              <a:rPr lang="en-GB" sz="2400" b="1">
                <a:latin typeface="Times New Roman" pitchFamily="18" charset="0"/>
              </a:rPr>
              <a:t> </a:t>
            </a:r>
            <a:r>
              <a:rPr lang="en-GB" sz="2400" b="1" err="1">
                <a:latin typeface="Times New Roman" pitchFamily="18" charset="0"/>
              </a:rPr>
              <a:t>chức</a:t>
            </a:r>
            <a:r>
              <a:rPr lang="en-GB" sz="2400" b="1">
                <a:latin typeface="Times New Roman" pitchFamily="18" charset="0"/>
              </a:rPr>
              <a:t> </a:t>
            </a:r>
            <a:r>
              <a:rPr lang="en-GB" sz="2400" b="1" err="1">
                <a:latin typeface="Times New Roman" pitchFamily="18" charset="0"/>
              </a:rPr>
              <a:t>năng</a:t>
            </a:r>
            <a:r>
              <a:rPr lang="en-GB" sz="2400" b="1">
                <a:latin typeface="Times New Roman" pitchFamily="18" charset="0"/>
              </a:rPr>
              <a:t> </a:t>
            </a:r>
            <a:r>
              <a:rPr lang="en-GB" sz="2400" b="1" err="1">
                <a:latin typeface="Times New Roman" pitchFamily="18" charset="0"/>
              </a:rPr>
              <a:t>hút</a:t>
            </a:r>
            <a:r>
              <a:rPr lang="en-GB" sz="2400" b="1">
                <a:latin typeface="Times New Roman" pitchFamily="18" charset="0"/>
              </a:rPr>
              <a:t> </a:t>
            </a:r>
            <a:r>
              <a:rPr lang="en-GB" sz="2400" b="1" err="1">
                <a:latin typeface="Times New Roman" pitchFamily="18" charset="0"/>
              </a:rPr>
              <a:t>nước</a:t>
            </a:r>
            <a:r>
              <a:rPr lang="en-GB" sz="2400" b="1">
                <a:latin typeface="Times New Roman" pitchFamily="18" charset="0"/>
              </a:rPr>
              <a:t> </a:t>
            </a:r>
            <a:r>
              <a:rPr lang="en-GB" sz="2400" b="1" err="1">
                <a:latin typeface="Times New Roman" pitchFamily="18" charset="0"/>
              </a:rPr>
              <a:t>và</a:t>
            </a:r>
            <a:r>
              <a:rPr lang="en-GB" sz="2400" b="1">
                <a:latin typeface="Times New Roman" pitchFamily="18" charset="0"/>
              </a:rPr>
              <a:t> </a:t>
            </a:r>
            <a:r>
              <a:rPr lang="en-GB" sz="2400" b="1" err="1">
                <a:latin typeface="Times New Roman" pitchFamily="18" charset="0"/>
              </a:rPr>
              <a:t>muối</a:t>
            </a:r>
            <a:r>
              <a:rPr lang="en-GB" sz="2400" b="1">
                <a:latin typeface="Times New Roman" pitchFamily="18" charset="0"/>
              </a:rPr>
              <a:t> </a:t>
            </a:r>
            <a:r>
              <a:rPr lang="en-GB" sz="2400" b="1" err="1">
                <a:latin typeface="Times New Roman" pitchFamily="18" charset="0"/>
              </a:rPr>
              <a:t>khoáng</a:t>
            </a:r>
            <a:r>
              <a:rPr lang="en-GB" sz="2400" b="1">
                <a:latin typeface="Times New Roman" pitchFamily="18" charset="0"/>
              </a:rPr>
              <a:t> </a:t>
            </a:r>
            <a:r>
              <a:rPr lang="en-GB" sz="2400" b="1" err="1">
                <a:latin typeface="Times New Roman" pitchFamily="18" charset="0"/>
              </a:rPr>
              <a:t>hoà</a:t>
            </a:r>
            <a:r>
              <a:rPr lang="en-GB" sz="2400" b="1">
                <a:latin typeface="Times New Roman" pitchFamily="18" charset="0"/>
              </a:rPr>
              <a:t> tan </a:t>
            </a:r>
            <a:r>
              <a:rPr lang="en-GB" sz="2400" b="1" err="1">
                <a:latin typeface="Times New Roman" pitchFamily="18" charset="0"/>
              </a:rPr>
              <a:t>trong</a:t>
            </a:r>
            <a:r>
              <a:rPr lang="en-GB" sz="2400" b="1">
                <a:latin typeface="Times New Roman" pitchFamily="18" charset="0"/>
              </a:rPr>
              <a:t> </a:t>
            </a:r>
            <a:r>
              <a:rPr lang="en-GB" sz="2400" b="1" err="1">
                <a:latin typeface="Times New Roman" pitchFamily="18" charset="0"/>
              </a:rPr>
              <a:t>đất</a:t>
            </a:r>
            <a:r>
              <a:rPr lang="en-GB" sz="2400" b="1">
                <a:latin typeface="Times New Roman" pitchFamily="18" charset="0"/>
              </a:rPr>
              <a:t>.</a:t>
            </a:r>
          </a:p>
        </p:txBody>
      </p:sp>
      <p:sp>
        <p:nvSpPr>
          <p:cNvPr id="23" name="Text Box 9"/>
          <p:cNvSpPr txBox="1">
            <a:spLocks noChangeArrowheads="1"/>
          </p:cNvSpPr>
          <p:nvPr/>
        </p:nvSpPr>
        <p:spPr bwMode="auto">
          <a:xfrm>
            <a:off x="1033123" y="2248732"/>
            <a:ext cx="13710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sz="2400" b="1" err="1">
                <a:solidFill>
                  <a:srgbClr val="FF0000"/>
                </a:solidFill>
                <a:latin typeface="Times New Roman" pitchFamily="18" charset="0"/>
              </a:rPr>
              <a:t>lông</a:t>
            </a:r>
            <a:r>
              <a:rPr lang="en-GB" sz="2400" b="1">
                <a:solidFill>
                  <a:srgbClr val="FF0000"/>
                </a:solidFill>
                <a:latin typeface="Times New Roman" pitchFamily="18" charset="0"/>
              </a:rPr>
              <a:t> </a:t>
            </a:r>
            <a:r>
              <a:rPr lang="en-GB" sz="2400" b="1" err="1">
                <a:solidFill>
                  <a:srgbClr val="FF0000"/>
                </a:solidFill>
                <a:latin typeface="Times New Roman" pitchFamily="18" charset="0"/>
              </a:rPr>
              <a:t>hút</a:t>
            </a:r>
            <a:endParaRPr lang="en-GB" sz="2400" b="1">
              <a:solidFill>
                <a:srgbClr val="FF0000"/>
              </a:solidFill>
              <a:latin typeface="Times New Roman" pitchFamily="18" charset="0"/>
            </a:endParaRPr>
          </a:p>
        </p:txBody>
      </p:sp>
      <p:sp>
        <p:nvSpPr>
          <p:cNvPr id="24" name="Text Box 10"/>
          <p:cNvSpPr txBox="1">
            <a:spLocks noChangeArrowheads="1"/>
          </p:cNvSpPr>
          <p:nvPr/>
        </p:nvSpPr>
        <p:spPr bwMode="auto">
          <a:xfrm>
            <a:off x="6073153" y="2243526"/>
            <a:ext cx="5845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GB" sz="2400" b="1" err="1">
                <a:solidFill>
                  <a:srgbClr val="FF0000"/>
                </a:solidFill>
                <a:latin typeface="Times New Roman" pitchFamily="18" charset="0"/>
              </a:rPr>
              <a:t>vỏ</a:t>
            </a:r>
            <a:endParaRPr lang="en-GB" sz="2400" b="1">
              <a:solidFill>
                <a:srgbClr val="FF0000"/>
              </a:solidFill>
              <a:latin typeface="Times New Roman" pitchFamily="18" charset="0"/>
            </a:endParaRPr>
          </a:p>
        </p:txBody>
      </p:sp>
      <p:sp>
        <p:nvSpPr>
          <p:cNvPr id="25" name="Text Box 11"/>
          <p:cNvSpPr txBox="1">
            <a:spLocks noChangeArrowheads="1"/>
          </p:cNvSpPr>
          <p:nvPr/>
        </p:nvSpPr>
        <p:spPr bwMode="auto">
          <a:xfrm>
            <a:off x="1037562" y="2624796"/>
            <a:ext cx="1466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GB" sz="2400" b="1" err="1">
                <a:solidFill>
                  <a:srgbClr val="FF0000"/>
                </a:solidFill>
                <a:latin typeface="Times New Roman" pitchFamily="18" charset="0"/>
              </a:rPr>
              <a:t>mạch</a:t>
            </a:r>
            <a:r>
              <a:rPr lang="en-GB" sz="2400" b="1">
                <a:solidFill>
                  <a:srgbClr val="FF0000"/>
                </a:solidFill>
                <a:latin typeface="Times New Roman" pitchFamily="18" charset="0"/>
              </a:rPr>
              <a:t> </a:t>
            </a:r>
            <a:r>
              <a:rPr lang="en-GB" sz="2400" b="1" err="1">
                <a:solidFill>
                  <a:srgbClr val="FF0000"/>
                </a:solidFill>
                <a:latin typeface="Times New Roman" pitchFamily="18" charset="0"/>
              </a:rPr>
              <a:t>gỗ</a:t>
            </a:r>
            <a:endParaRPr lang="en-GB" sz="2400" b="1">
              <a:solidFill>
                <a:srgbClr val="FF0000"/>
              </a:solidFill>
              <a:latin typeface="Times New Roman" pitchFamily="18" charset="0"/>
            </a:endParaRPr>
          </a:p>
        </p:txBody>
      </p:sp>
      <p:sp>
        <p:nvSpPr>
          <p:cNvPr id="26" name="Text Box 12"/>
          <p:cNvSpPr txBox="1">
            <a:spLocks noChangeArrowheads="1"/>
          </p:cNvSpPr>
          <p:nvPr/>
        </p:nvSpPr>
        <p:spPr bwMode="auto">
          <a:xfrm>
            <a:off x="2991036" y="3000536"/>
            <a:ext cx="1303561" cy="67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sz="2400" b="1" err="1">
                <a:solidFill>
                  <a:srgbClr val="FF0000"/>
                </a:solidFill>
                <a:latin typeface="Times New Roman" pitchFamily="18" charset="0"/>
              </a:rPr>
              <a:t>lông</a:t>
            </a:r>
            <a:r>
              <a:rPr lang="en-GB" sz="2400" b="1">
                <a:solidFill>
                  <a:srgbClr val="FF0000"/>
                </a:solidFill>
                <a:latin typeface="Times New Roman" pitchFamily="18" charset="0"/>
              </a:rPr>
              <a:t> </a:t>
            </a:r>
            <a:r>
              <a:rPr lang="en-GB" sz="2400" b="1" err="1">
                <a:solidFill>
                  <a:srgbClr val="FF0000"/>
                </a:solidFill>
                <a:latin typeface="Times New Roman" pitchFamily="18" charset="0"/>
              </a:rPr>
              <a:t>hút</a:t>
            </a:r>
            <a:endParaRPr lang="en-GB" sz="2400" b="1">
              <a:solidFill>
                <a:srgbClr val="FF0000"/>
              </a:solidFill>
              <a:latin typeface="Times New Roman" pitchFamily="18" charset="0"/>
            </a:endParaRPr>
          </a:p>
        </p:txBody>
      </p:sp>
    </p:spTree>
    <p:extLst>
      <p:ext uri="{BB962C8B-B14F-4D97-AF65-F5344CB8AC3E}">
        <p14:creationId xmlns:p14="http://schemas.microsoft.com/office/powerpoint/2010/main" val="132913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heckerboard(across)">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heckerboard(across)">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23" name="AutoShape 18"/>
          <p:cNvSpPr>
            <a:spLocks noChangeArrowheads="1"/>
          </p:cNvSpPr>
          <p:nvPr/>
        </p:nvSpPr>
        <p:spPr bwMode="auto">
          <a:xfrm>
            <a:off x="6452865" y="2172782"/>
            <a:ext cx="4038600" cy="2514600"/>
          </a:xfrm>
          <a:prstGeom prst="cloudCallout">
            <a:avLst>
              <a:gd name="adj1" fmla="val 38273"/>
              <a:gd name="adj2" fmla="val -87829"/>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solidFill>
                  <a:srgbClr val="0000FF"/>
                </a:solidFill>
              </a:rPr>
              <a:t>Các chất trong thân</a:t>
            </a:r>
            <a:r>
              <a:rPr lang="en-US" altLang="en-US">
                <a:solidFill>
                  <a:srgbClr val="0000FF"/>
                </a:solidFill>
              </a:rPr>
              <a:t> </a:t>
            </a:r>
            <a:r>
              <a:rPr lang="en-US" altLang="en-US" b="1">
                <a:solidFill>
                  <a:srgbClr val="0000FF"/>
                </a:solidFill>
              </a:rPr>
              <a:t>vận chuyển theo c</a:t>
            </a:r>
            <a:r>
              <a:rPr lang="en-US" altLang="en-US" b="1">
                <a:solidFill>
                  <a:srgbClr val="0000FF"/>
                </a:solidFill>
                <a:cs typeface="Times New Roman" panose="02020603050405020304" pitchFamily="18" charset="0"/>
              </a:rPr>
              <a:t>on đường nào?</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
          <p:cNvGrpSpPr>
            <a:grpSpLocks/>
          </p:cNvGrpSpPr>
          <p:nvPr/>
        </p:nvGrpSpPr>
        <p:grpSpPr bwMode="auto">
          <a:xfrm>
            <a:off x="8277974" y="16725"/>
            <a:ext cx="2133600" cy="1676400"/>
            <a:chOff x="381000" y="304800"/>
            <a:chExt cx="2286000" cy="1600200"/>
          </a:xfrm>
        </p:grpSpPr>
        <p:grpSp>
          <p:nvGrpSpPr>
            <p:cNvPr id="14" name="Group 11"/>
            <p:cNvGrpSpPr>
              <a:grpSpLocks/>
            </p:cNvGrpSpPr>
            <p:nvPr/>
          </p:nvGrpSpPr>
          <p:grpSpPr bwMode="auto">
            <a:xfrm>
              <a:off x="380995" y="533412"/>
              <a:ext cx="1752599" cy="1371604"/>
              <a:chOff x="4224" y="3216"/>
              <a:chExt cx="1536" cy="1136"/>
            </a:xfrm>
          </p:grpSpPr>
          <p:sp>
            <p:nvSpPr>
              <p:cNvPr id="17"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2" name="Picture 21" descr="j02321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20" descr="Cau ho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2" descr="Vanchuyen-khongchu"/>
          <p:cNvPicPr>
            <a:picLocks noChangeAspect="1" noChangeArrowheads="1"/>
          </p:cNvPicPr>
          <p:nvPr/>
        </p:nvPicPr>
        <p:blipFill rotWithShape="1">
          <a:blip r:embed="rId7">
            <a:extLst>
              <a:ext uri="{28A0092B-C50C-407E-A947-70E740481C1C}">
                <a14:useLocalDpi xmlns:a14="http://schemas.microsoft.com/office/drawing/2010/main" val="0"/>
              </a:ext>
            </a:extLst>
          </a:blip>
          <a:srcRect l="2276" t="1511" r="465" b="3642"/>
          <a:stretch/>
        </p:blipFill>
        <p:spPr bwMode="auto">
          <a:xfrm>
            <a:off x="2206337" y="0"/>
            <a:ext cx="4842391" cy="6287784"/>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stretch>
            <a:fillRect/>
          </a:stretch>
        </p:blipFill>
        <p:spPr>
          <a:xfrm flipH="1">
            <a:off x="-149186" y="2624837"/>
            <a:ext cx="2900479" cy="382252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0485" y="1911"/>
            <a:ext cx="2640464" cy="1181626"/>
          </a:xfrm>
          <a:prstGeom prst="rect">
            <a:avLst/>
          </a:prstGeom>
        </p:spPr>
      </p:pic>
      <p:sp>
        <p:nvSpPr>
          <p:cNvPr id="26" name="TextBox 25"/>
          <p:cNvSpPr txBox="1"/>
          <p:nvPr/>
        </p:nvSpPr>
        <p:spPr>
          <a:xfrm>
            <a:off x="4736387" y="643839"/>
            <a:ext cx="2455121" cy="461665"/>
          </a:xfrm>
          <a:prstGeom prst="rect">
            <a:avLst/>
          </a:prstGeom>
          <a:solidFill>
            <a:srgbClr val="92D05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i="1" dirty="0">
                <a:solidFill>
                  <a:srgbClr val="FF0000"/>
                </a:solidFill>
                <a:latin typeface="Times New Roman" panose="02020603050405020304" pitchFamily="18" charset="0"/>
                <a:cs typeface="Times New Roman" panose="02020603050405020304" pitchFamily="18" charset="0"/>
              </a:rPr>
              <a:t>Content</a:t>
            </a:r>
            <a:endParaRPr lang="vi-VN" sz="2400" b="1" i="1" dirty="0">
              <a:solidFill>
                <a:srgbClr val="FF0000"/>
              </a:solidFill>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2054" y="2194532"/>
            <a:ext cx="1240611" cy="686000"/>
          </a:xfrm>
          <a:prstGeom prst="rect">
            <a:avLst/>
          </a:prstGeom>
        </p:spPr>
      </p:pic>
      <p:sp>
        <p:nvSpPr>
          <p:cNvPr id="28" name="TextBox 27"/>
          <p:cNvSpPr txBox="1"/>
          <p:nvPr/>
        </p:nvSpPr>
        <p:spPr>
          <a:xfrm>
            <a:off x="2235862" y="2252054"/>
            <a:ext cx="425791"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a:solidFill>
                  <a:schemeClr val="tx1"/>
                </a:solidFill>
                <a:latin typeface="Times New Roman" panose="02020603050405020304" pitchFamily="18" charset="0"/>
                <a:cs typeface="Times New Roman" panose="02020603050405020304" pitchFamily="18" charset="0"/>
              </a:rPr>
              <a:t>II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3367190" y="2588595"/>
            <a:ext cx="5151109"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II. Sự vận chuyển các chất trong cây.</a:t>
            </a:r>
            <a:endParaRPr lang="vi-VN" sz="2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0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ircle(in)">
                                      <p:cBhvr>
                                        <p:cTn id="15" dur="2000"/>
                                        <p:tgtEl>
                                          <p:spTgt spid="26"/>
                                        </p:tgtEl>
                                      </p:cBhvr>
                                    </p:animEffect>
                                  </p:childTnLst>
                                </p:cTn>
                              </p:par>
                              <p:par>
                                <p:cTn id="16" presetID="6" presetClass="entr" presetSubtype="16"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ppt_w</p:attrName>
                                        </p:attrNameLst>
                                      </p:cBhvr>
                                      <p:tavLst>
                                        <p:tav tm="0">
                                          <p:val>
                                            <p:fltVal val="0"/>
                                          </p:val>
                                        </p:tav>
                                        <p:tav tm="100000">
                                          <p:val>
                                            <p:strVal val="#ppt_w"/>
                                          </p:val>
                                        </p:tav>
                                      </p:tavLst>
                                    </p:anim>
                                    <p:anim calcmode="lin" valueType="num">
                                      <p:cBhvr>
                                        <p:cTn id="24" dur="1000" fill="hold"/>
                                        <p:tgtEl>
                                          <p:spTgt spid="28"/>
                                        </p:tgtEl>
                                        <p:attrNameLst>
                                          <p:attrName>ppt_h</p:attrName>
                                        </p:attrNameLst>
                                      </p:cBhvr>
                                      <p:tavLst>
                                        <p:tav tm="0">
                                          <p:val>
                                            <p:fltVal val="0"/>
                                          </p:val>
                                        </p:tav>
                                        <p:tav tm="100000">
                                          <p:val>
                                            <p:strVal val="#ppt_h"/>
                                          </p:val>
                                        </p:tav>
                                      </p:tavLst>
                                    </p:anim>
                                    <p:anim calcmode="lin" valueType="num">
                                      <p:cBhvr>
                                        <p:cTn id="25" dur="1000" fill="hold"/>
                                        <p:tgtEl>
                                          <p:spTgt spid="28"/>
                                        </p:tgtEl>
                                        <p:attrNameLst>
                                          <p:attrName>style.rotation</p:attrName>
                                        </p:attrNameLst>
                                      </p:cBhvr>
                                      <p:tavLst>
                                        <p:tav tm="0">
                                          <p:val>
                                            <p:fltVal val="90"/>
                                          </p:val>
                                        </p:tav>
                                        <p:tav tm="100000">
                                          <p:val>
                                            <p:fltVal val="0"/>
                                          </p:val>
                                        </p:tav>
                                      </p:tavLst>
                                    </p:anim>
                                    <p:animEffect transition="in" filter="fade">
                                      <p:cBhvr>
                                        <p:cTn id="26" dur="1000"/>
                                        <p:tgtEl>
                                          <p:spTgt spid="28"/>
                                        </p:tgtEl>
                                      </p:cBhvr>
                                    </p:animEffect>
                                  </p:childTnLst>
                                </p:cTn>
                              </p:par>
                              <p:par>
                                <p:cTn id="27" presetID="3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90"/>
                                          </p:val>
                                        </p:tav>
                                        <p:tav tm="100000">
                                          <p:val>
                                            <p:fltVal val="0"/>
                                          </p:val>
                                        </p:tav>
                                      </p:tavLst>
                                    </p:anim>
                                    <p:animEffect transition="in" filter="fade">
                                      <p:cBhvr>
                                        <p:cTn id="32" dur="1000"/>
                                        <p:tgtEl>
                                          <p:spTgt spid="2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8"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43" name="AutoShape 18"/>
          <p:cNvSpPr>
            <a:spLocks noChangeArrowheads="1"/>
          </p:cNvSpPr>
          <p:nvPr/>
        </p:nvSpPr>
        <p:spPr bwMode="auto">
          <a:xfrm>
            <a:off x="5777198" y="2034880"/>
            <a:ext cx="4052886" cy="2302467"/>
          </a:xfrm>
          <a:prstGeom prst="cloudCallout">
            <a:avLst>
              <a:gd name="adj1" fmla="val 51409"/>
              <a:gd name="adj2" fmla="val -112497"/>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t>Mô tả Con đường vận chuyển chất hữu cơ qua mạch rây? </a:t>
            </a:r>
          </a:p>
        </p:txBody>
      </p:sp>
      <p:pic>
        <p:nvPicPr>
          <p:cNvPr id="9219" name="Picture 7" descr="Playe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28576"/>
            <a:ext cx="881062"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4246563" y="52768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vi-VN" altLang="en-US" sz="1800">
              <a:latin typeface="Arial" panose="020B0604020202020204" pitchFamily="34" charset="0"/>
              <a:cs typeface="Arial" panose="020B0604020202020204" pitchFamily="34" charset="0"/>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3041"/>
            <a:ext cx="4251326"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6022" name="AutoShape 6"/>
          <p:cNvCxnSpPr>
            <a:cxnSpLocks noChangeShapeType="1"/>
          </p:cNvCxnSpPr>
          <p:nvPr/>
        </p:nvCxnSpPr>
        <p:spPr bwMode="auto">
          <a:xfrm rot="5400000">
            <a:off x="3745707" y="1016794"/>
            <a:ext cx="361950" cy="144463"/>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6023" name="AutoShape 7"/>
          <p:cNvCxnSpPr>
            <a:cxnSpLocks noChangeShapeType="1"/>
          </p:cNvCxnSpPr>
          <p:nvPr/>
        </p:nvCxnSpPr>
        <p:spPr bwMode="auto">
          <a:xfrm>
            <a:off x="3913189" y="5027614"/>
            <a:ext cx="287337" cy="73025"/>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24" name="Line 8"/>
          <p:cNvSpPr>
            <a:spLocks noChangeShapeType="1"/>
          </p:cNvSpPr>
          <p:nvPr/>
        </p:nvSpPr>
        <p:spPr bwMode="auto">
          <a:xfrm>
            <a:off x="3654425" y="1887539"/>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5" name="Line 9"/>
          <p:cNvSpPr>
            <a:spLocks noChangeShapeType="1"/>
          </p:cNvSpPr>
          <p:nvPr/>
        </p:nvSpPr>
        <p:spPr bwMode="auto">
          <a:xfrm>
            <a:off x="3668714" y="2508251"/>
            <a:ext cx="1587"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6" name="Line 10"/>
          <p:cNvSpPr>
            <a:spLocks noChangeShapeType="1"/>
          </p:cNvSpPr>
          <p:nvPr/>
        </p:nvSpPr>
        <p:spPr bwMode="auto">
          <a:xfrm>
            <a:off x="3683000" y="3186114"/>
            <a:ext cx="1588" cy="5032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7" name="Line 11"/>
          <p:cNvSpPr>
            <a:spLocks noChangeShapeType="1"/>
          </p:cNvSpPr>
          <p:nvPr/>
        </p:nvSpPr>
        <p:spPr bwMode="auto">
          <a:xfrm>
            <a:off x="3683000" y="3819526"/>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8" name="Line 12"/>
          <p:cNvSpPr>
            <a:spLocks noChangeShapeType="1"/>
          </p:cNvSpPr>
          <p:nvPr/>
        </p:nvSpPr>
        <p:spPr bwMode="auto">
          <a:xfrm>
            <a:off x="3683000" y="4452938"/>
            <a:ext cx="1588" cy="431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29" name="AutoShape 13"/>
          <p:cNvCxnSpPr>
            <a:cxnSpLocks noChangeShapeType="1"/>
          </p:cNvCxnSpPr>
          <p:nvPr/>
        </p:nvCxnSpPr>
        <p:spPr bwMode="auto">
          <a:xfrm>
            <a:off x="4459289" y="5172075"/>
            <a:ext cx="287337" cy="69850"/>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30" name="Line 14"/>
          <p:cNvSpPr>
            <a:spLocks noChangeShapeType="1"/>
          </p:cNvSpPr>
          <p:nvPr/>
        </p:nvSpPr>
        <p:spPr bwMode="auto">
          <a:xfrm>
            <a:off x="3798889" y="5473700"/>
            <a:ext cx="287337" cy="714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31" name="AutoShape 15"/>
          <p:cNvCxnSpPr>
            <a:cxnSpLocks noChangeShapeType="1"/>
          </p:cNvCxnSpPr>
          <p:nvPr/>
        </p:nvCxnSpPr>
        <p:spPr bwMode="auto">
          <a:xfrm rot="10800000" flipV="1">
            <a:off x="3133726" y="5286376"/>
            <a:ext cx="288925" cy="73025"/>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6032" name="AutoShape 16"/>
          <p:cNvCxnSpPr>
            <a:cxnSpLocks noChangeShapeType="1"/>
          </p:cNvCxnSpPr>
          <p:nvPr/>
        </p:nvCxnSpPr>
        <p:spPr bwMode="auto">
          <a:xfrm rot="5400000">
            <a:off x="3539332" y="5185569"/>
            <a:ext cx="288925" cy="15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33" name="Line 17"/>
          <p:cNvSpPr>
            <a:spLocks noChangeShapeType="1"/>
          </p:cNvSpPr>
          <p:nvPr/>
        </p:nvSpPr>
        <p:spPr bwMode="auto">
          <a:xfrm flipH="1">
            <a:off x="3941764" y="2133601"/>
            <a:ext cx="173037" cy="3603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34" name="AutoShape 18"/>
          <p:cNvCxnSpPr>
            <a:cxnSpLocks noChangeShapeType="1"/>
          </p:cNvCxnSpPr>
          <p:nvPr/>
        </p:nvCxnSpPr>
        <p:spPr bwMode="auto">
          <a:xfrm>
            <a:off x="4864100" y="5397500"/>
            <a:ext cx="431800" cy="215900"/>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9235" name="Text Box 19"/>
          <p:cNvSpPr txBox="1">
            <a:spLocks noChangeArrowheads="1"/>
          </p:cNvSpPr>
          <p:nvPr/>
        </p:nvSpPr>
        <p:spPr bwMode="auto">
          <a:xfrm>
            <a:off x="4843463" y="139700"/>
            <a:ext cx="53975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Lá</a:t>
            </a:r>
          </a:p>
        </p:txBody>
      </p:sp>
      <p:sp>
        <p:nvSpPr>
          <p:cNvPr id="9236" name="Text Box 20"/>
          <p:cNvSpPr txBox="1">
            <a:spLocks noChangeArrowheads="1"/>
          </p:cNvSpPr>
          <p:nvPr/>
        </p:nvSpPr>
        <p:spPr bwMode="auto">
          <a:xfrm>
            <a:off x="4130676" y="3492500"/>
            <a:ext cx="710451"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cs typeface="Arial" panose="020B0604020202020204" pitchFamily="34" charset="0"/>
              </a:rPr>
              <a:t>T</a:t>
            </a:r>
            <a:r>
              <a:rPr lang="en-US" altLang="en-US" sz="1800" b="1">
                <a:solidFill>
                  <a:srgbClr val="FFFF00"/>
                </a:solidFill>
              </a:rPr>
              <a:t>hân</a:t>
            </a:r>
          </a:p>
        </p:txBody>
      </p:sp>
      <p:sp>
        <p:nvSpPr>
          <p:cNvPr id="9237" name="Line 21"/>
          <p:cNvSpPr>
            <a:spLocks noChangeShapeType="1"/>
          </p:cNvSpPr>
          <p:nvPr/>
        </p:nvSpPr>
        <p:spPr bwMode="auto">
          <a:xfrm flipH="1">
            <a:off x="4338639" y="504826"/>
            <a:ext cx="504825"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Line 22"/>
          <p:cNvSpPr>
            <a:spLocks noChangeShapeType="1"/>
          </p:cNvSpPr>
          <p:nvPr/>
        </p:nvSpPr>
        <p:spPr bwMode="auto">
          <a:xfrm flipH="1">
            <a:off x="3835400" y="3889376"/>
            <a:ext cx="287338"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9" name="Text Box 23"/>
          <p:cNvSpPr txBox="1">
            <a:spLocks noChangeArrowheads="1"/>
          </p:cNvSpPr>
          <p:nvPr/>
        </p:nvSpPr>
        <p:spPr bwMode="auto">
          <a:xfrm>
            <a:off x="5116513" y="5811838"/>
            <a:ext cx="45397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rPr>
              <a:t>Rễ</a:t>
            </a:r>
          </a:p>
        </p:txBody>
      </p:sp>
      <p:sp>
        <p:nvSpPr>
          <p:cNvPr id="9240" name="Line 24"/>
          <p:cNvSpPr>
            <a:spLocks noChangeShapeType="1"/>
          </p:cNvSpPr>
          <p:nvPr/>
        </p:nvSpPr>
        <p:spPr bwMode="auto">
          <a:xfrm flipH="1" flipV="1">
            <a:off x="4625976" y="5834063"/>
            <a:ext cx="504825" cy="3603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86041" name="Line 25"/>
          <p:cNvSpPr>
            <a:spLocks noChangeShapeType="1"/>
          </p:cNvSpPr>
          <p:nvPr/>
        </p:nvSpPr>
        <p:spPr bwMode="auto">
          <a:xfrm>
            <a:off x="2971801" y="2693988"/>
            <a:ext cx="358775" cy="2159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2" name="Line 26"/>
          <p:cNvSpPr>
            <a:spLocks noChangeShapeType="1"/>
          </p:cNvSpPr>
          <p:nvPr/>
        </p:nvSpPr>
        <p:spPr bwMode="auto">
          <a:xfrm>
            <a:off x="2424113" y="1773239"/>
            <a:ext cx="215900" cy="2873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3" name="Line 27"/>
          <p:cNvSpPr>
            <a:spLocks noChangeShapeType="1"/>
          </p:cNvSpPr>
          <p:nvPr/>
        </p:nvSpPr>
        <p:spPr bwMode="auto">
          <a:xfrm>
            <a:off x="3128964" y="1282701"/>
            <a:ext cx="288925"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4" name="Line 28"/>
          <p:cNvSpPr>
            <a:spLocks noChangeShapeType="1"/>
          </p:cNvSpPr>
          <p:nvPr/>
        </p:nvSpPr>
        <p:spPr bwMode="auto">
          <a:xfrm>
            <a:off x="3662363" y="5616576"/>
            <a:ext cx="0"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5" name="Line 29"/>
          <p:cNvSpPr>
            <a:spLocks noChangeShapeType="1"/>
          </p:cNvSpPr>
          <p:nvPr/>
        </p:nvSpPr>
        <p:spPr bwMode="auto">
          <a:xfrm flipH="1">
            <a:off x="3071813" y="4956176"/>
            <a:ext cx="330200" cy="157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6" name="Line 30"/>
          <p:cNvSpPr>
            <a:spLocks noChangeShapeType="1"/>
          </p:cNvSpPr>
          <p:nvPr/>
        </p:nvSpPr>
        <p:spPr bwMode="auto">
          <a:xfrm flipH="1" flipV="1">
            <a:off x="2351088" y="5186363"/>
            <a:ext cx="2159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7" name="Line 31"/>
          <p:cNvSpPr>
            <a:spLocks noChangeShapeType="1"/>
          </p:cNvSpPr>
          <p:nvPr/>
        </p:nvSpPr>
        <p:spPr bwMode="auto">
          <a:xfrm flipH="1">
            <a:off x="2754314" y="5487988"/>
            <a:ext cx="128587" cy="101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8" name="Rectangle 32"/>
          <p:cNvSpPr>
            <a:spLocks noChangeArrowheads="1"/>
          </p:cNvSpPr>
          <p:nvPr/>
        </p:nvSpPr>
        <p:spPr bwMode="auto">
          <a:xfrm>
            <a:off x="1676400" y="0"/>
            <a:ext cx="533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CO</a:t>
            </a:r>
            <a:r>
              <a:rPr lang="en-US" altLang="en-US" sz="1800" b="1" baseline="-25000">
                <a:solidFill>
                  <a:srgbClr val="FFFF00"/>
                </a:solidFill>
              </a:rPr>
              <a:t>2</a:t>
            </a:r>
            <a:endParaRPr lang="en-US" altLang="en-US" sz="1800" b="1">
              <a:solidFill>
                <a:srgbClr val="FFFF00"/>
              </a:solidFill>
            </a:endParaRPr>
          </a:p>
        </p:txBody>
      </p:sp>
      <p:sp>
        <p:nvSpPr>
          <p:cNvPr id="9249" name="Line 33"/>
          <p:cNvSpPr>
            <a:spLocks noChangeShapeType="1"/>
          </p:cNvSpPr>
          <p:nvPr/>
        </p:nvSpPr>
        <p:spPr bwMode="auto">
          <a:xfrm>
            <a:off x="1981200" y="381000"/>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0" name="Rectangle 34"/>
          <p:cNvSpPr>
            <a:spLocks noChangeArrowheads="1"/>
          </p:cNvSpPr>
          <p:nvPr/>
        </p:nvSpPr>
        <p:spPr bwMode="auto">
          <a:xfrm>
            <a:off x="1752600" y="3810000"/>
            <a:ext cx="1295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Chất hữu cơ</a:t>
            </a:r>
          </a:p>
        </p:txBody>
      </p:sp>
      <p:sp>
        <p:nvSpPr>
          <p:cNvPr id="9251" name="Line 35"/>
          <p:cNvSpPr>
            <a:spLocks noChangeShapeType="1"/>
          </p:cNvSpPr>
          <p:nvPr/>
        </p:nvSpPr>
        <p:spPr bwMode="auto">
          <a:xfrm>
            <a:off x="3048000" y="4038600"/>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39"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351" y="-117246"/>
            <a:ext cx="1562099" cy="20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5"/>
          <p:cNvGrpSpPr>
            <a:grpSpLocks/>
          </p:cNvGrpSpPr>
          <p:nvPr/>
        </p:nvGrpSpPr>
        <p:grpSpPr bwMode="auto">
          <a:xfrm>
            <a:off x="9116963" y="247550"/>
            <a:ext cx="2740757" cy="2019764"/>
            <a:chOff x="381000" y="304800"/>
            <a:chExt cx="2286000" cy="1600200"/>
          </a:xfrm>
        </p:grpSpPr>
        <p:grpSp>
          <p:nvGrpSpPr>
            <p:cNvPr id="47" name="Group 11"/>
            <p:cNvGrpSpPr>
              <a:grpSpLocks/>
            </p:cNvGrpSpPr>
            <p:nvPr/>
          </p:nvGrpSpPr>
          <p:grpSpPr bwMode="auto">
            <a:xfrm>
              <a:off x="380995" y="533412"/>
              <a:ext cx="1752599" cy="1371604"/>
              <a:chOff x="4224" y="3216"/>
              <a:chExt cx="1536" cy="1136"/>
            </a:xfrm>
          </p:grpSpPr>
          <p:sp>
            <p:nvSpPr>
              <p:cNvPr id="49"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54" name="Picture 21"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Rectangle 9"/>
          <p:cNvSpPr>
            <a:spLocks noChangeArrowheads="1"/>
          </p:cNvSpPr>
          <p:nvPr/>
        </p:nvSpPr>
        <p:spPr bwMode="auto">
          <a:xfrm>
            <a:off x="5729288" y="2351144"/>
            <a:ext cx="6260653" cy="1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42900" indent="-342900" eaLnBrk="1" hangingPunct="1">
              <a:buFont typeface="Symbol" panose="05050102010706020507" pitchFamily="18" charset="2"/>
              <a:buChar char="Þ"/>
            </a:pPr>
            <a:r>
              <a:rPr lang="en-US" altLang="en-US" sz="2400" b="1">
                <a:solidFill>
                  <a:srgbClr val="1818FD"/>
                </a:solidFill>
              </a:rPr>
              <a:t>Chất hữu cơ tổng hợp ở lá được vận chuyển theo mạch rây đến các nơi cần sử dụng hoặc bộ phận dự trữ của cây. </a:t>
            </a:r>
          </a:p>
        </p:txBody>
      </p:sp>
    </p:spTree>
    <p:extLst>
      <p:ext uri="{BB962C8B-B14F-4D97-AF65-F5344CB8AC3E}">
        <p14:creationId xmlns:p14="http://schemas.microsoft.com/office/powerpoint/2010/main" val="20330362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repeatCount="indefinite" accel="50000" decel="50000" fill="hold" grpId="0" nodeType="clickEffect">
                                  <p:stCondLst>
                                    <p:cond delay="0"/>
                                  </p:stCondLst>
                                  <p:endCondLst>
                                    <p:cond evt="onNext" delay="0">
                                      <p:tgtEl>
                                        <p:sldTgt/>
                                      </p:tgtEl>
                                    </p:cond>
                                  </p:endCondLst>
                                  <p:childTnLst>
                                    <p:animMotion origin="layout" path="M -0.00313 -0.07977 L 0.00156 0.02196 " pathEditMode="relative" rAng="0" ptsTypes="AA">
                                      <p:cBhvr>
                                        <p:cTn id="6" dur="500" fill="hold"/>
                                        <p:tgtEl>
                                          <p:spTgt spid="86024"/>
                                        </p:tgtEl>
                                        <p:attrNameLst>
                                          <p:attrName>ppt_x</p:attrName>
                                          <p:attrName>ppt_y</p:attrName>
                                        </p:attrNameLst>
                                      </p:cBhvr>
                                      <p:rCtr x="226" y="5087"/>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6428 L 1.38889E-6 0.02798 " pathEditMode="relative" rAng="0" ptsTypes="AA">
                                      <p:cBhvr>
                                        <p:cTn id="8" dur="500" fill="hold"/>
                                        <p:tgtEl>
                                          <p:spTgt spid="86025"/>
                                        </p:tgtEl>
                                        <p:attrNameLst>
                                          <p:attrName>ppt_x</p:attrName>
                                          <p:attrName>ppt_y</p:attrName>
                                        </p:attrNameLst>
                                      </p:cBhvr>
                                      <p:rCtr x="69" y="4601"/>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7052 L -0.00156 0.03445 " pathEditMode="relative" rAng="0" ptsTypes="AA">
                                      <p:cBhvr>
                                        <p:cTn id="10" dur="500" fill="hold"/>
                                        <p:tgtEl>
                                          <p:spTgt spid="86026"/>
                                        </p:tgtEl>
                                        <p:attrNameLst>
                                          <p:attrName>ppt_x</p:attrName>
                                          <p:attrName>ppt_y</p:attrName>
                                        </p:attrNameLst>
                                      </p:cBhvr>
                                      <p:rCtr x="0" y="5249"/>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5803 L -0.00156 0.0259 " pathEditMode="relative" rAng="0" ptsTypes="AA">
                                      <p:cBhvr>
                                        <p:cTn id="12" dur="500" fill="hold"/>
                                        <p:tgtEl>
                                          <p:spTgt spid="86027"/>
                                        </p:tgtEl>
                                        <p:attrNameLst>
                                          <p:attrName>ppt_x</p:attrName>
                                          <p:attrName>ppt_y</p:attrName>
                                        </p:attrNameLst>
                                      </p:cBhvr>
                                      <p:rCtr x="0" y="4185"/>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6104 L -0.00156 0.02289 " pathEditMode="relative" rAng="0" ptsTypes="AA">
                                      <p:cBhvr>
                                        <p:cTn id="14" dur="500" fill="hold"/>
                                        <p:tgtEl>
                                          <p:spTgt spid="86028"/>
                                        </p:tgtEl>
                                        <p:attrNameLst>
                                          <p:attrName>ppt_x</p:attrName>
                                          <p:attrName>ppt_y</p:attrName>
                                        </p:attrNameLst>
                                      </p:cBhvr>
                                      <p:rCtr x="0" y="4185"/>
                                    </p:animMotion>
                                  </p:childTnLst>
                                </p:cTn>
                              </p:par>
                              <p:par>
                                <p:cTn id="15" presetID="42" presetClass="path" presetSubtype="0" repeatCount="indefinite" accel="50000" decel="50000" fill="hold" nodeType="withEffect">
                                  <p:stCondLst>
                                    <p:cond delay="0"/>
                                  </p:stCondLst>
                                  <p:endCondLst>
                                    <p:cond evt="onNext" delay="0">
                                      <p:tgtEl>
                                        <p:sldTgt/>
                                      </p:tgtEl>
                                    </p:cond>
                                  </p:endCondLst>
                                  <p:childTnLst>
                                    <p:animMotion origin="layout" path="M 0.01649 -0.04092 L -0.00712 0.01688 " pathEditMode="relative" rAng="0" ptsTypes="AA">
                                      <p:cBhvr>
                                        <p:cTn id="16" dur="500" fill="hold"/>
                                        <p:tgtEl>
                                          <p:spTgt spid="86022"/>
                                        </p:tgtEl>
                                        <p:attrNameLst>
                                          <p:attrName>ppt_x</p:attrName>
                                          <p:attrName>ppt_y</p:attrName>
                                        </p:attrNameLst>
                                      </p:cBhvr>
                                      <p:rCtr x="-1181" y="2890"/>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0.01406 -0.03745 L -0.01302 0.03283 " pathEditMode="relative" rAng="0" ptsTypes="AA">
                                      <p:cBhvr>
                                        <p:cTn id="18" dur="500" fill="hold"/>
                                        <p:tgtEl>
                                          <p:spTgt spid="86033"/>
                                        </p:tgtEl>
                                        <p:attrNameLst>
                                          <p:attrName>ppt_x</p:attrName>
                                          <p:attrName>ppt_y</p:attrName>
                                        </p:attrNameLst>
                                      </p:cBhvr>
                                      <p:rCtr x="-1354" y="3514"/>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0.01407 4.45087E-6 L 0.02343 0.00531 " pathEditMode="relative" rAng="0" ptsTypes="AA">
                                      <p:cBhvr>
                                        <p:cTn id="20" dur="500" fill="hold"/>
                                        <p:tgtEl>
                                          <p:spTgt spid="86023"/>
                                        </p:tgtEl>
                                        <p:attrNameLst>
                                          <p:attrName>ppt_x</p:attrName>
                                          <p:attrName>ppt_y</p:attrName>
                                        </p:attrNameLst>
                                      </p:cBhvr>
                                      <p:rCtr x="1875" y="254"/>
                                    </p:animMotion>
                                  </p:childTnLst>
                                </p:cTn>
                              </p:par>
                              <p:par>
                                <p:cTn id="21" presetID="42" presetClass="path" presetSubtype="0" repeatCount="indefinite" accel="50000" decel="50000" fill="hold" nodeType="withEffect">
                                  <p:stCondLst>
                                    <p:cond delay="0"/>
                                  </p:stCondLst>
                                  <p:endCondLst>
                                    <p:cond evt="onNext" delay="0">
                                      <p:tgtEl>
                                        <p:sldTgt/>
                                      </p:tgtEl>
                                    </p:cond>
                                  </p:endCondLst>
                                  <p:childTnLst>
                                    <p:animMotion origin="layout" path="M -0.02813 -0.01249 L 0.00191 -0.00208 " pathEditMode="relative" rAng="0" ptsTypes="AA">
                                      <p:cBhvr>
                                        <p:cTn id="22" dur="500" fill="hold"/>
                                        <p:tgtEl>
                                          <p:spTgt spid="86029"/>
                                        </p:tgtEl>
                                        <p:attrNameLst>
                                          <p:attrName>ppt_x</p:attrName>
                                          <p:attrName>ppt_y</p:attrName>
                                        </p:attrNameLst>
                                      </p:cBhvr>
                                      <p:rCtr x="1493" y="509"/>
                                    </p:animMotion>
                                  </p:childTnLst>
                                </p:cTn>
                              </p:par>
                              <p:par>
                                <p:cTn id="23" presetID="42" presetClass="path" presetSubtype="0" repeatCount="indefinite" accel="50000" decel="50000" fill="hold" nodeType="withEffect">
                                  <p:stCondLst>
                                    <p:cond delay="0"/>
                                  </p:stCondLst>
                                  <p:endCondLst>
                                    <p:cond evt="onNext" delay="0">
                                      <p:tgtEl>
                                        <p:sldTgt/>
                                      </p:tgtEl>
                                    </p:cond>
                                  </p:endCondLst>
                                  <p:childTnLst>
                                    <p:animMotion origin="layout" path="M -0.01667 -0.01829 L 0.00694 0.00833 " pathEditMode="relative" rAng="0" ptsTypes="AA">
                                      <p:cBhvr>
                                        <p:cTn id="24" dur="500" fill="hold"/>
                                        <p:tgtEl>
                                          <p:spTgt spid="86034"/>
                                        </p:tgtEl>
                                        <p:attrNameLst>
                                          <p:attrName>ppt_x</p:attrName>
                                          <p:attrName>ppt_y</p:attrName>
                                        </p:attrNameLst>
                                      </p:cBhvr>
                                      <p:rCtr x="1181" y="1319"/>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00156 -0.01249 L -0.00156 0.02936 " pathEditMode="relative" rAng="0" ptsTypes="AA">
                                      <p:cBhvr>
                                        <p:cTn id="26" dur="500" fill="hold"/>
                                        <p:tgtEl>
                                          <p:spTgt spid="86032"/>
                                        </p:tgtEl>
                                        <p:attrNameLst>
                                          <p:attrName>ppt_x</p:attrName>
                                          <p:attrName>ppt_y</p:attrName>
                                        </p:attrNameLst>
                                      </p:cBhvr>
                                      <p:rCtr x="0" y="2081"/>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1875 -0.00416 L -0.01267 0.00347 " pathEditMode="relative" rAng="0" ptsTypes="AA">
                                      <p:cBhvr>
                                        <p:cTn id="28" dur="500" fill="hold"/>
                                        <p:tgtEl>
                                          <p:spTgt spid="86031"/>
                                        </p:tgtEl>
                                        <p:attrNameLst>
                                          <p:attrName>ppt_x</p:attrName>
                                          <p:attrName>ppt_y</p:attrName>
                                        </p:attrNameLst>
                                      </p:cBhvr>
                                      <p:rCtr x="-1580" y="370"/>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0.01424 -0.00232 L 0.01875 0.003 " pathEditMode="relative" rAng="0" ptsTypes="AA">
                                      <p:cBhvr>
                                        <p:cTn id="30" dur="500" fill="hold"/>
                                        <p:tgtEl>
                                          <p:spTgt spid="86030"/>
                                        </p:tgtEl>
                                        <p:attrNameLst>
                                          <p:attrName>ppt_x</p:attrName>
                                          <p:attrName>ppt_y</p:attrName>
                                        </p:attrNameLst>
                                      </p:cBhvr>
                                      <p:rCtr x="1649" y="254"/>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0.0007 -0.01064 L -0.00086 0.0104 " pathEditMode="relative" rAng="0" ptsTypes="AA">
                                      <p:cBhvr>
                                        <p:cTn id="32" dur="500" fill="hold"/>
                                        <p:tgtEl>
                                          <p:spTgt spid="86044"/>
                                        </p:tgtEl>
                                        <p:attrNameLst>
                                          <p:attrName>ppt_x</p:attrName>
                                          <p:attrName>ppt_y</p:attrName>
                                        </p:attrNameLst>
                                      </p:cBhvr>
                                      <p:rCtr x="-87" y="1040"/>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0.01667 -0.01595 L 0.01406 0.01249 " pathEditMode="relative" rAng="0" ptsTypes="AA">
                                      <p:cBhvr>
                                        <p:cTn id="34" dur="500" fill="hold"/>
                                        <p:tgtEl>
                                          <p:spTgt spid="86041"/>
                                        </p:tgtEl>
                                        <p:attrNameLst>
                                          <p:attrName>ppt_x</p:attrName>
                                          <p:attrName>ppt_y</p:attrName>
                                        </p:attrNameLst>
                                      </p:cBhvr>
                                      <p:rCtr x="1528" y="1410"/>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0.00711 -0.02336 L 0.00469 0.00832 " pathEditMode="relative" rAng="0" ptsTypes="AA">
                                      <p:cBhvr>
                                        <p:cTn id="36" dur="500" fill="hold"/>
                                        <p:tgtEl>
                                          <p:spTgt spid="86042"/>
                                        </p:tgtEl>
                                        <p:attrNameLst>
                                          <p:attrName>ppt_x</p:attrName>
                                          <p:attrName>ppt_y</p:attrName>
                                        </p:attrNameLst>
                                      </p:cBhvr>
                                      <p:rCtr x="590" y="1572"/>
                                    </p:animMotion>
                                  </p:childTnLst>
                                </p:cTn>
                              </p:par>
                              <p:par>
                                <p:cTn id="37" presetID="42" presetClass="path" presetSubtype="0" repeatCount="indefinite" accel="50000" decel="50000" fill="hold" grpId="0" nodeType="withEffect">
                                  <p:stCondLst>
                                    <p:cond delay="0"/>
                                  </p:stCondLst>
                                  <p:endCondLst>
                                    <p:cond evt="onNext" delay="0">
                                      <p:tgtEl>
                                        <p:sldTgt/>
                                      </p:tgtEl>
                                    </p:cond>
                                  </p:endCondLst>
                                  <p:childTnLst>
                                    <p:animMotion origin="layout" path="M -0.00642 -0.0148 L 0.01094 0.01457 " pathEditMode="relative" rAng="0" ptsTypes="AA">
                                      <p:cBhvr>
                                        <p:cTn id="38" dur="500" fill="hold"/>
                                        <p:tgtEl>
                                          <p:spTgt spid="86043"/>
                                        </p:tgtEl>
                                        <p:attrNameLst>
                                          <p:attrName>ppt_x</p:attrName>
                                          <p:attrName>ppt_y</p:attrName>
                                        </p:attrNameLst>
                                      </p:cBhvr>
                                      <p:rCtr x="868" y="1457"/>
                                    </p:animMotion>
                                  </p:childTnLst>
                                </p:cTn>
                              </p:par>
                              <p:par>
                                <p:cTn id="39" presetID="42" presetClass="path" presetSubtype="0" repeatCount="indefinite" accel="50000" decel="50000" fill="hold" grpId="0" nodeType="withEffect">
                                  <p:stCondLst>
                                    <p:cond delay="0"/>
                                  </p:stCondLst>
                                  <p:endCondLst>
                                    <p:cond evt="onNext" delay="0">
                                      <p:tgtEl>
                                        <p:sldTgt/>
                                      </p:tgtEl>
                                    </p:cond>
                                  </p:endCondLst>
                                  <p:childTnLst>
                                    <p:animMotion origin="layout" path="M 0.01093 -0.00832 L -0.01302 0.00578 " pathEditMode="relative" rAng="0" ptsTypes="AA">
                                      <p:cBhvr>
                                        <p:cTn id="40" dur="500" fill="hold"/>
                                        <p:tgtEl>
                                          <p:spTgt spid="86045"/>
                                        </p:tgtEl>
                                        <p:attrNameLst>
                                          <p:attrName>ppt_x</p:attrName>
                                          <p:attrName>ppt_y</p:attrName>
                                        </p:attrNameLst>
                                      </p:cBhvr>
                                      <p:rCtr x="-1198" y="694"/>
                                    </p:animMotion>
                                  </p:childTnLst>
                                </p:cTn>
                              </p:par>
                              <p:par>
                                <p:cTn id="41" presetID="42" presetClass="path" presetSubtype="0" repeatCount="indefinite" accel="50000" decel="50000" fill="hold" grpId="0" nodeType="withEffect">
                                  <p:stCondLst>
                                    <p:cond delay="0"/>
                                  </p:stCondLst>
                                  <p:endCondLst>
                                    <p:cond evt="onNext" delay="0">
                                      <p:tgtEl>
                                        <p:sldTgt/>
                                      </p:tgtEl>
                                    </p:cond>
                                  </p:endCondLst>
                                  <p:childTnLst>
                                    <p:animMotion origin="layout" path="M 0.02135 -0.00625 L -0.00625 4.27746E-6 " pathEditMode="relative" rAng="0" ptsTypes="AA">
                                      <p:cBhvr>
                                        <p:cTn id="42" dur="500" fill="hold"/>
                                        <p:tgtEl>
                                          <p:spTgt spid="86046"/>
                                        </p:tgtEl>
                                        <p:attrNameLst>
                                          <p:attrName>ppt_x</p:attrName>
                                          <p:attrName>ppt_y</p:attrName>
                                        </p:attrNameLst>
                                      </p:cBhvr>
                                      <p:rCtr x="-1389" y="301"/>
                                    </p:animMotion>
                                  </p:childTnLst>
                                </p:cTn>
                              </p:par>
                              <p:par>
                                <p:cTn id="43" presetID="42" presetClass="path" presetSubtype="0" repeatCount="indefinite" accel="50000" decel="50000" fill="hold" grpId="0" nodeType="withEffect">
                                  <p:stCondLst>
                                    <p:cond delay="0"/>
                                  </p:stCondLst>
                                  <p:endCondLst>
                                    <p:cond evt="onNext" delay="0">
                                      <p:tgtEl>
                                        <p:sldTgt/>
                                      </p:tgtEl>
                                    </p:cond>
                                  </p:endCondLst>
                                  <p:childTnLst>
                                    <p:animMotion origin="layout" path="M 0.00313 -0.01041 L -0.01198 0.01456 " pathEditMode="relative" rAng="0" ptsTypes="AA">
                                      <p:cBhvr>
                                        <p:cTn id="44" dur="500" fill="hold"/>
                                        <p:tgtEl>
                                          <p:spTgt spid="86047"/>
                                        </p:tgtEl>
                                        <p:attrNameLst>
                                          <p:attrName>ppt_x</p:attrName>
                                          <p:attrName>ppt_y</p:attrName>
                                        </p:attrNameLst>
                                      </p:cBhvr>
                                      <p:rCtr x="-764" y="1249"/>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circle(in)">
                                      <p:cBhvr>
                                        <p:cTn id="53"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6024" grpId="0" animBg="1"/>
      <p:bldP spid="86025" grpId="0" animBg="1"/>
      <p:bldP spid="86026" grpId="0" animBg="1"/>
      <p:bldP spid="86027" grpId="0" animBg="1"/>
      <p:bldP spid="86028" grpId="0" animBg="1"/>
      <p:bldP spid="86030" grpId="0" animBg="1"/>
      <p:bldP spid="86033" grpId="0" animBg="1"/>
      <p:bldP spid="86041" grpId="0" animBg="1"/>
      <p:bldP spid="86042" grpId="0" animBg="1"/>
      <p:bldP spid="86043" grpId="0" animBg="1"/>
      <p:bldP spid="86044" grpId="0" animBg="1"/>
      <p:bldP spid="86045" grpId="0" animBg="1"/>
      <p:bldP spid="86046" grpId="0" animBg="1"/>
      <p:bldP spid="86047" grpId="0" animBg="1"/>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93" name="AutoShape 18"/>
          <p:cNvSpPr>
            <a:spLocks noChangeArrowheads="1"/>
          </p:cNvSpPr>
          <p:nvPr/>
        </p:nvSpPr>
        <p:spPr bwMode="auto">
          <a:xfrm>
            <a:off x="6393068" y="1837880"/>
            <a:ext cx="5328171" cy="1941218"/>
          </a:xfrm>
          <a:prstGeom prst="cloudCallout">
            <a:avLst>
              <a:gd name="adj1" fmla="val 29226"/>
              <a:gd name="adj2" fmla="val -103126"/>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1818FD"/>
                </a:solidFill>
              </a:rPr>
              <a:t>Mô tả Con đường vận chuyển nước, muối khoáng và chất hữu cơ? </a:t>
            </a:r>
          </a:p>
        </p:txBody>
      </p:sp>
      <p:pic>
        <p:nvPicPr>
          <p:cNvPr id="15"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363"/>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73857" y="1837879"/>
            <a:ext cx="2298077" cy="3302907"/>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3940" y="19664"/>
            <a:ext cx="4251326" cy="6319838"/>
          </a:xfrm>
          <a:prstGeom prst="rect">
            <a:avLst/>
          </a:prstGeom>
          <a:solidFill>
            <a:srgbClr val="C9F5CA"/>
          </a:solidFill>
          <a:ln>
            <a:noFill/>
          </a:ln>
        </p:spPr>
      </p:pic>
      <p:cxnSp>
        <p:nvCxnSpPr>
          <p:cNvPr id="22" name="AutoShape 6"/>
          <p:cNvCxnSpPr>
            <a:cxnSpLocks noChangeShapeType="1"/>
          </p:cNvCxnSpPr>
          <p:nvPr/>
        </p:nvCxnSpPr>
        <p:spPr bwMode="auto">
          <a:xfrm rot="5400000">
            <a:off x="4335647" y="1036457"/>
            <a:ext cx="361950" cy="144463"/>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3" name="AutoShape 7"/>
          <p:cNvCxnSpPr>
            <a:cxnSpLocks noChangeShapeType="1"/>
          </p:cNvCxnSpPr>
          <p:nvPr/>
        </p:nvCxnSpPr>
        <p:spPr bwMode="auto">
          <a:xfrm>
            <a:off x="4503128" y="5047277"/>
            <a:ext cx="287337" cy="73025"/>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24" name="Line 8"/>
          <p:cNvSpPr>
            <a:spLocks noChangeShapeType="1"/>
          </p:cNvSpPr>
          <p:nvPr/>
        </p:nvSpPr>
        <p:spPr bwMode="auto">
          <a:xfrm>
            <a:off x="4293525" y="1907202"/>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9"/>
          <p:cNvSpPr>
            <a:spLocks noChangeShapeType="1"/>
          </p:cNvSpPr>
          <p:nvPr/>
        </p:nvSpPr>
        <p:spPr bwMode="auto">
          <a:xfrm>
            <a:off x="4307813" y="2527914"/>
            <a:ext cx="1587"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10"/>
          <p:cNvSpPr>
            <a:spLocks noChangeShapeType="1"/>
          </p:cNvSpPr>
          <p:nvPr/>
        </p:nvSpPr>
        <p:spPr bwMode="auto">
          <a:xfrm>
            <a:off x="4322100" y="3205777"/>
            <a:ext cx="1588" cy="5032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11"/>
          <p:cNvSpPr>
            <a:spLocks noChangeShapeType="1"/>
          </p:cNvSpPr>
          <p:nvPr/>
        </p:nvSpPr>
        <p:spPr bwMode="auto">
          <a:xfrm>
            <a:off x="4322100" y="3839189"/>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12"/>
          <p:cNvSpPr>
            <a:spLocks noChangeShapeType="1"/>
          </p:cNvSpPr>
          <p:nvPr/>
        </p:nvSpPr>
        <p:spPr bwMode="auto">
          <a:xfrm>
            <a:off x="4322100" y="4472602"/>
            <a:ext cx="1588" cy="431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9" name="AutoShape 13"/>
          <p:cNvCxnSpPr>
            <a:cxnSpLocks noChangeShapeType="1"/>
          </p:cNvCxnSpPr>
          <p:nvPr/>
        </p:nvCxnSpPr>
        <p:spPr bwMode="auto">
          <a:xfrm>
            <a:off x="5049228" y="5191739"/>
            <a:ext cx="287337" cy="69850"/>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0" name="Line 14"/>
          <p:cNvSpPr>
            <a:spLocks noChangeShapeType="1"/>
          </p:cNvSpPr>
          <p:nvPr/>
        </p:nvSpPr>
        <p:spPr bwMode="auto">
          <a:xfrm>
            <a:off x="4437988" y="5463868"/>
            <a:ext cx="287337" cy="714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1" name="AutoShape 15"/>
          <p:cNvCxnSpPr>
            <a:cxnSpLocks noChangeShapeType="1"/>
          </p:cNvCxnSpPr>
          <p:nvPr/>
        </p:nvCxnSpPr>
        <p:spPr bwMode="auto">
          <a:xfrm rot="10800000" flipV="1">
            <a:off x="3723665" y="5306039"/>
            <a:ext cx="288925" cy="73025"/>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2" name="AutoShape 16"/>
          <p:cNvCxnSpPr>
            <a:cxnSpLocks noChangeShapeType="1"/>
          </p:cNvCxnSpPr>
          <p:nvPr/>
        </p:nvCxnSpPr>
        <p:spPr bwMode="auto">
          <a:xfrm rot="5400000">
            <a:off x="4178431" y="5205233"/>
            <a:ext cx="288925" cy="15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3" name="Line 17"/>
          <p:cNvSpPr>
            <a:spLocks noChangeShapeType="1"/>
          </p:cNvSpPr>
          <p:nvPr/>
        </p:nvSpPr>
        <p:spPr bwMode="auto">
          <a:xfrm flipH="1">
            <a:off x="4531703" y="2153264"/>
            <a:ext cx="173037" cy="3603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4" name="AutoShape 18"/>
          <p:cNvCxnSpPr>
            <a:cxnSpLocks noChangeShapeType="1"/>
          </p:cNvCxnSpPr>
          <p:nvPr/>
        </p:nvCxnSpPr>
        <p:spPr bwMode="auto">
          <a:xfrm>
            <a:off x="5454040" y="5417164"/>
            <a:ext cx="431800" cy="215900"/>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5" name="Text Box 19"/>
          <p:cNvSpPr txBox="1">
            <a:spLocks noChangeArrowheads="1"/>
          </p:cNvSpPr>
          <p:nvPr/>
        </p:nvSpPr>
        <p:spPr bwMode="auto">
          <a:xfrm>
            <a:off x="5433403" y="159364"/>
            <a:ext cx="539750"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Lá</a:t>
            </a:r>
          </a:p>
        </p:txBody>
      </p:sp>
      <p:sp>
        <p:nvSpPr>
          <p:cNvPr id="36" name="Text Box 20"/>
          <p:cNvSpPr txBox="1">
            <a:spLocks noChangeArrowheads="1"/>
          </p:cNvSpPr>
          <p:nvPr/>
        </p:nvSpPr>
        <p:spPr bwMode="auto">
          <a:xfrm>
            <a:off x="4720615" y="3512164"/>
            <a:ext cx="733425"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0000"/>
                </a:solidFill>
                <a:cs typeface="Arial" panose="020B0604020202020204" pitchFamily="34" charset="0"/>
              </a:rPr>
              <a:t>T</a:t>
            </a:r>
            <a:r>
              <a:rPr lang="en-US" altLang="en-US" sz="1800" b="1">
                <a:solidFill>
                  <a:srgbClr val="FF0000"/>
                </a:solidFill>
              </a:rPr>
              <a:t>hân</a:t>
            </a:r>
          </a:p>
        </p:txBody>
      </p:sp>
      <p:sp>
        <p:nvSpPr>
          <p:cNvPr id="37" name="Line 21"/>
          <p:cNvSpPr>
            <a:spLocks noChangeShapeType="1"/>
          </p:cNvSpPr>
          <p:nvPr/>
        </p:nvSpPr>
        <p:spPr bwMode="auto">
          <a:xfrm flipH="1">
            <a:off x="4928578" y="524489"/>
            <a:ext cx="504825"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Text Box 23"/>
          <p:cNvSpPr txBox="1">
            <a:spLocks noChangeArrowheads="1"/>
          </p:cNvSpPr>
          <p:nvPr/>
        </p:nvSpPr>
        <p:spPr bwMode="auto">
          <a:xfrm>
            <a:off x="5706453" y="5831502"/>
            <a:ext cx="45397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rPr>
              <a:t>Rễ</a:t>
            </a:r>
          </a:p>
        </p:txBody>
      </p:sp>
      <p:sp>
        <p:nvSpPr>
          <p:cNvPr id="39" name="Line 24"/>
          <p:cNvSpPr>
            <a:spLocks noChangeShapeType="1"/>
          </p:cNvSpPr>
          <p:nvPr/>
        </p:nvSpPr>
        <p:spPr bwMode="auto">
          <a:xfrm flipH="1" flipV="1">
            <a:off x="5215915" y="5853727"/>
            <a:ext cx="504825" cy="3603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25"/>
          <p:cNvSpPr>
            <a:spLocks noChangeShapeType="1"/>
          </p:cNvSpPr>
          <p:nvPr/>
        </p:nvSpPr>
        <p:spPr bwMode="auto">
          <a:xfrm>
            <a:off x="3561740" y="2713652"/>
            <a:ext cx="358775" cy="2159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26"/>
          <p:cNvSpPr>
            <a:spLocks noChangeShapeType="1"/>
          </p:cNvSpPr>
          <p:nvPr/>
        </p:nvSpPr>
        <p:spPr bwMode="auto">
          <a:xfrm>
            <a:off x="3014053" y="1792902"/>
            <a:ext cx="215900" cy="2873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27"/>
          <p:cNvSpPr>
            <a:spLocks noChangeShapeType="1"/>
          </p:cNvSpPr>
          <p:nvPr/>
        </p:nvSpPr>
        <p:spPr bwMode="auto">
          <a:xfrm>
            <a:off x="3718903" y="1302364"/>
            <a:ext cx="288925"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28"/>
          <p:cNvSpPr>
            <a:spLocks noChangeShapeType="1"/>
          </p:cNvSpPr>
          <p:nvPr/>
        </p:nvSpPr>
        <p:spPr bwMode="auto">
          <a:xfrm flipH="1" flipV="1">
            <a:off x="4221922" y="5615961"/>
            <a:ext cx="10717" cy="285749"/>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29"/>
          <p:cNvSpPr>
            <a:spLocks noChangeShapeType="1"/>
          </p:cNvSpPr>
          <p:nvPr/>
        </p:nvSpPr>
        <p:spPr bwMode="auto">
          <a:xfrm flipH="1">
            <a:off x="3661753" y="4975839"/>
            <a:ext cx="330200" cy="157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30"/>
          <p:cNvSpPr>
            <a:spLocks noChangeShapeType="1"/>
          </p:cNvSpPr>
          <p:nvPr/>
        </p:nvSpPr>
        <p:spPr bwMode="auto">
          <a:xfrm flipH="1" flipV="1">
            <a:off x="2941028" y="5206027"/>
            <a:ext cx="2159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31"/>
          <p:cNvSpPr>
            <a:spLocks noChangeShapeType="1"/>
          </p:cNvSpPr>
          <p:nvPr/>
        </p:nvSpPr>
        <p:spPr bwMode="auto">
          <a:xfrm flipH="1">
            <a:off x="3344253" y="5507652"/>
            <a:ext cx="128587" cy="101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Rectangle 32"/>
          <p:cNvSpPr>
            <a:spLocks noChangeArrowheads="1"/>
          </p:cNvSpPr>
          <p:nvPr/>
        </p:nvSpPr>
        <p:spPr bwMode="auto">
          <a:xfrm>
            <a:off x="2266340" y="19664"/>
            <a:ext cx="533400" cy="381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CO</a:t>
            </a:r>
            <a:r>
              <a:rPr lang="en-US" altLang="en-US" sz="1800" b="1" baseline="-25000">
                <a:solidFill>
                  <a:srgbClr val="FF0000"/>
                </a:solidFill>
              </a:rPr>
              <a:t>2</a:t>
            </a:r>
            <a:endParaRPr lang="en-US" altLang="en-US" sz="1800" b="1">
              <a:solidFill>
                <a:srgbClr val="FF0000"/>
              </a:solidFill>
            </a:endParaRPr>
          </a:p>
        </p:txBody>
      </p:sp>
      <p:sp>
        <p:nvSpPr>
          <p:cNvPr id="48" name="Line 33"/>
          <p:cNvSpPr>
            <a:spLocks noChangeShapeType="1"/>
          </p:cNvSpPr>
          <p:nvPr/>
        </p:nvSpPr>
        <p:spPr bwMode="auto">
          <a:xfrm>
            <a:off x="2571140" y="400664"/>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Rectangle 34"/>
          <p:cNvSpPr>
            <a:spLocks noChangeArrowheads="1"/>
          </p:cNvSpPr>
          <p:nvPr/>
        </p:nvSpPr>
        <p:spPr bwMode="auto">
          <a:xfrm>
            <a:off x="3344253" y="407412"/>
            <a:ext cx="1295400" cy="37068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1818FD"/>
                </a:solidFill>
              </a:rPr>
              <a:t>Chất hữu cơ</a:t>
            </a:r>
          </a:p>
        </p:txBody>
      </p:sp>
      <p:sp>
        <p:nvSpPr>
          <p:cNvPr id="50" name="Line 35"/>
          <p:cNvSpPr>
            <a:spLocks noChangeShapeType="1"/>
          </p:cNvSpPr>
          <p:nvPr/>
        </p:nvSpPr>
        <p:spPr bwMode="auto">
          <a:xfrm>
            <a:off x="4007827" y="754676"/>
            <a:ext cx="523875" cy="37465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Rectangle 9"/>
          <p:cNvSpPr>
            <a:spLocks noChangeArrowheads="1"/>
          </p:cNvSpPr>
          <p:nvPr/>
        </p:nvSpPr>
        <p:spPr bwMode="auto">
          <a:xfrm>
            <a:off x="6365266" y="3702806"/>
            <a:ext cx="5751201" cy="171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42900" indent="-342900" eaLnBrk="1" hangingPunct="1">
              <a:buFont typeface="Symbol" panose="05050102010706020507" pitchFamily="18" charset="2"/>
              <a:buChar char="Þ"/>
            </a:pPr>
            <a:r>
              <a:rPr lang="en-US" altLang="en-US" sz="2000" b="1"/>
              <a:t>Nước và muối khoáng được hấp thụ vào rễ, rồi được vận chuyển theo mạch gỗ lên các bộ phận của cây.</a:t>
            </a:r>
          </a:p>
          <a:p>
            <a:pPr marL="342900" indent="-342900" eaLnBrk="1" hangingPunct="1">
              <a:buFont typeface="Symbol" panose="05050102010706020507" pitchFamily="18" charset="2"/>
              <a:buChar char="Þ"/>
            </a:pPr>
            <a:r>
              <a:rPr lang="en-US" altLang="en-US" sz="2000" b="1"/>
              <a:t>Chất hữu cơ tổng hợp ở lá được vận chuyển theo mạch rây đến các bộ phận của cây. </a:t>
            </a:r>
          </a:p>
        </p:txBody>
      </p:sp>
      <p:sp>
        <p:nvSpPr>
          <p:cNvPr id="52" name="Line 24"/>
          <p:cNvSpPr>
            <a:spLocks noChangeShapeType="1"/>
          </p:cNvSpPr>
          <p:nvPr/>
        </p:nvSpPr>
        <p:spPr bwMode="auto">
          <a:xfrm flipH="1" flipV="1">
            <a:off x="4413607" y="3724178"/>
            <a:ext cx="262558" cy="793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Line 9"/>
          <p:cNvSpPr>
            <a:spLocks noChangeShapeType="1"/>
          </p:cNvSpPr>
          <p:nvPr/>
        </p:nvSpPr>
        <p:spPr bwMode="auto">
          <a:xfrm flipH="1" flipV="1">
            <a:off x="4199195" y="2555158"/>
            <a:ext cx="0" cy="43456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 name="Line 10"/>
          <p:cNvSpPr>
            <a:spLocks noChangeShapeType="1"/>
          </p:cNvSpPr>
          <p:nvPr/>
        </p:nvSpPr>
        <p:spPr bwMode="auto">
          <a:xfrm flipH="1" flipV="1">
            <a:off x="4199195" y="3182522"/>
            <a:ext cx="9011" cy="443941"/>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 name="Line 11"/>
          <p:cNvSpPr>
            <a:spLocks noChangeShapeType="1"/>
          </p:cNvSpPr>
          <p:nvPr/>
        </p:nvSpPr>
        <p:spPr bwMode="auto">
          <a:xfrm flipH="1" flipV="1">
            <a:off x="4199195" y="3907451"/>
            <a:ext cx="2" cy="379105"/>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12"/>
          <p:cNvSpPr>
            <a:spLocks noChangeShapeType="1"/>
          </p:cNvSpPr>
          <p:nvPr/>
        </p:nvSpPr>
        <p:spPr bwMode="auto">
          <a:xfrm flipV="1">
            <a:off x="4199196" y="4472601"/>
            <a:ext cx="3639" cy="40804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57" name="AutoShape 16"/>
          <p:cNvCxnSpPr>
            <a:cxnSpLocks noChangeShapeType="1"/>
          </p:cNvCxnSpPr>
          <p:nvPr/>
        </p:nvCxnSpPr>
        <p:spPr bwMode="auto">
          <a:xfrm flipH="1" flipV="1">
            <a:off x="4168878" y="5073445"/>
            <a:ext cx="14294" cy="419920"/>
          </a:xfrm>
          <a:prstGeom prst="straightConnector1">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cxnSp>
      <p:sp>
        <p:nvSpPr>
          <p:cNvPr id="70" name="Line 8"/>
          <p:cNvSpPr>
            <a:spLocks noChangeShapeType="1"/>
          </p:cNvSpPr>
          <p:nvPr/>
        </p:nvSpPr>
        <p:spPr bwMode="auto">
          <a:xfrm flipH="1" flipV="1">
            <a:off x="4188752" y="1898697"/>
            <a:ext cx="1535" cy="396876"/>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 name="Line 29"/>
          <p:cNvSpPr>
            <a:spLocks noChangeShapeType="1"/>
          </p:cNvSpPr>
          <p:nvPr/>
        </p:nvSpPr>
        <p:spPr bwMode="auto">
          <a:xfrm flipV="1">
            <a:off x="3661753" y="4904401"/>
            <a:ext cx="304685" cy="16904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72" name="AutoShape 13"/>
          <p:cNvCxnSpPr>
            <a:cxnSpLocks noChangeShapeType="1"/>
          </p:cNvCxnSpPr>
          <p:nvPr/>
        </p:nvCxnSpPr>
        <p:spPr bwMode="auto">
          <a:xfrm rot="16200000" flipV="1">
            <a:off x="4729162" y="5037975"/>
            <a:ext cx="350197" cy="258957"/>
          </a:xfrm>
          <a:prstGeom prst="curvedConnector3">
            <a:avLst>
              <a:gd name="adj1" fmla="val 50000"/>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cxnSp>
      <p:sp>
        <p:nvSpPr>
          <p:cNvPr id="76" name="Rectangle 34"/>
          <p:cNvSpPr>
            <a:spLocks noChangeArrowheads="1"/>
          </p:cNvSpPr>
          <p:nvPr/>
        </p:nvSpPr>
        <p:spPr bwMode="auto">
          <a:xfrm>
            <a:off x="2134562" y="3872950"/>
            <a:ext cx="1444126" cy="50423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Nước và </a:t>
            </a:r>
          </a:p>
          <a:p>
            <a:pPr algn="ctr"/>
            <a:r>
              <a:rPr lang="en-US" altLang="en-US" sz="1800" b="1">
                <a:solidFill>
                  <a:srgbClr val="FF0000"/>
                </a:solidFill>
              </a:rPr>
              <a:t>chất khoáng</a:t>
            </a:r>
          </a:p>
        </p:txBody>
      </p:sp>
      <p:sp>
        <p:nvSpPr>
          <p:cNvPr id="77" name="Line 35"/>
          <p:cNvSpPr>
            <a:spLocks noChangeShapeType="1"/>
          </p:cNvSpPr>
          <p:nvPr/>
        </p:nvSpPr>
        <p:spPr bwMode="auto">
          <a:xfrm flipV="1">
            <a:off x="3661754" y="4102048"/>
            <a:ext cx="529908" cy="1096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79052932"/>
              </p:ext>
            </p:extLst>
          </p:nvPr>
        </p:nvGraphicFramePr>
        <p:xfrm>
          <a:off x="6424415" y="1470937"/>
          <a:ext cx="5705601" cy="1936643"/>
        </p:xfrm>
        <a:graphic>
          <a:graphicData uri="http://schemas.openxmlformats.org/drawingml/2006/table">
            <a:tbl>
              <a:tblPr firstRow="1" firstCol="1" bandRow="1">
                <a:tableStyleId>{5C22544A-7EE6-4342-B048-85BDC9FD1C3A}</a:tableStyleId>
              </a:tblPr>
              <a:tblGrid>
                <a:gridCol w="746947">
                  <a:extLst>
                    <a:ext uri="{9D8B030D-6E8A-4147-A177-3AD203B41FA5}">
                      <a16:colId xmlns:a16="http://schemas.microsoft.com/office/drawing/2014/main" val="20000"/>
                    </a:ext>
                  </a:extLst>
                </a:gridCol>
                <a:gridCol w="1397285">
                  <a:extLst>
                    <a:ext uri="{9D8B030D-6E8A-4147-A177-3AD203B41FA5}">
                      <a16:colId xmlns:a16="http://schemas.microsoft.com/office/drawing/2014/main" val="20001"/>
                    </a:ext>
                  </a:extLst>
                </a:gridCol>
                <a:gridCol w="1613043">
                  <a:extLst>
                    <a:ext uri="{9D8B030D-6E8A-4147-A177-3AD203B41FA5}">
                      <a16:colId xmlns:a16="http://schemas.microsoft.com/office/drawing/2014/main" val="20002"/>
                    </a:ext>
                  </a:extLst>
                </a:gridCol>
                <a:gridCol w="1948326">
                  <a:extLst>
                    <a:ext uri="{9D8B030D-6E8A-4147-A177-3AD203B41FA5}">
                      <a16:colId xmlns:a16="http://schemas.microsoft.com/office/drawing/2014/main" val="20003"/>
                    </a:ext>
                  </a:extLst>
                </a:gridCol>
              </a:tblGrid>
              <a:tr h="573224">
                <a:tc>
                  <a:txBody>
                    <a:bodyPr/>
                    <a:lstStyle/>
                    <a:p>
                      <a:pPr indent="457200" algn="l">
                        <a:lnSpc>
                          <a:spcPct val="115000"/>
                        </a:lnSpc>
                        <a:spcAft>
                          <a:spcPts val="0"/>
                        </a:spcAft>
                      </a:pPr>
                      <a:r>
                        <a:rPr lang="en-US" sz="1600" baseline="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0"/>
                  </a:ext>
                </a:extLst>
              </a:tr>
              <a:tr h="647668">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1"/>
                  </a:ext>
                </a:extLst>
              </a:tr>
              <a:tr h="715751">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80" name="Rectangle 34"/>
          <p:cNvSpPr>
            <a:spLocks noChangeArrowheads="1"/>
          </p:cNvSpPr>
          <p:nvPr/>
        </p:nvSpPr>
        <p:spPr bwMode="auto">
          <a:xfrm>
            <a:off x="6365810" y="1465883"/>
            <a:ext cx="88410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t>Loại </a:t>
            </a:r>
          </a:p>
          <a:p>
            <a:pPr algn="ctr"/>
            <a:r>
              <a:rPr lang="en-US" altLang="en-US" sz="2000" b="1"/>
              <a:t>mạch</a:t>
            </a:r>
          </a:p>
        </p:txBody>
      </p:sp>
      <p:sp>
        <p:nvSpPr>
          <p:cNvPr id="81" name="Rectangle 34"/>
          <p:cNvSpPr>
            <a:spLocks noChangeArrowheads="1"/>
          </p:cNvSpPr>
          <p:nvPr/>
        </p:nvSpPr>
        <p:spPr bwMode="auto">
          <a:xfrm>
            <a:off x="7189690" y="1505340"/>
            <a:ext cx="135516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t>Hướng v/c </a:t>
            </a:r>
          </a:p>
          <a:p>
            <a:pPr algn="ctr"/>
            <a:r>
              <a:rPr lang="en-US" altLang="en-US" sz="1800" b="1"/>
              <a:t>chủ yếu</a:t>
            </a:r>
          </a:p>
        </p:txBody>
      </p:sp>
      <p:sp>
        <p:nvSpPr>
          <p:cNvPr id="82" name="Rectangle 34"/>
          <p:cNvSpPr>
            <a:spLocks noChangeArrowheads="1"/>
          </p:cNvSpPr>
          <p:nvPr/>
        </p:nvSpPr>
        <p:spPr bwMode="auto">
          <a:xfrm>
            <a:off x="8600911" y="1496450"/>
            <a:ext cx="1438173"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t>Chất được</a:t>
            </a:r>
          </a:p>
          <a:p>
            <a:pPr algn="ctr"/>
            <a:r>
              <a:rPr lang="en-US" altLang="en-US" sz="1800" b="1"/>
              <a:t>Vận chuyển</a:t>
            </a:r>
          </a:p>
        </p:txBody>
      </p:sp>
      <p:sp>
        <p:nvSpPr>
          <p:cNvPr id="83" name="Rectangle 34"/>
          <p:cNvSpPr>
            <a:spLocks noChangeArrowheads="1"/>
          </p:cNvSpPr>
          <p:nvPr/>
        </p:nvSpPr>
        <p:spPr bwMode="auto">
          <a:xfrm>
            <a:off x="10357575" y="1478379"/>
            <a:ext cx="1568713" cy="53119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t>Nguồn gốc của</a:t>
            </a:r>
          </a:p>
          <a:p>
            <a:pPr algn="ctr"/>
            <a:r>
              <a:rPr lang="en-US" altLang="en-US" sz="1800" b="1"/>
              <a:t>Chất được v/c</a:t>
            </a:r>
          </a:p>
        </p:txBody>
      </p:sp>
      <p:sp>
        <p:nvSpPr>
          <p:cNvPr id="84" name="Rectangle 34"/>
          <p:cNvSpPr>
            <a:spLocks noChangeArrowheads="1"/>
          </p:cNvSpPr>
          <p:nvPr/>
        </p:nvSpPr>
        <p:spPr bwMode="auto">
          <a:xfrm>
            <a:off x="6326778" y="2142784"/>
            <a:ext cx="876737"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t>Mạch</a:t>
            </a:r>
          </a:p>
          <a:p>
            <a:pPr algn="ctr"/>
            <a:r>
              <a:rPr lang="en-US" altLang="en-US" sz="2000" b="1"/>
              <a:t>Gỗ</a:t>
            </a:r>
          </a:p>
        </p:txBody>
      </p:sp>
      <p:sp>
        <p:nvSpPr>
          <p:cNvPr id="85" name="Rectangle 34"/>
          <p:cNvSpPr>
            <a:spLocks noChangeArrowheads="1"/>
          </p:cNvSpPr>
          <p:nvPr/>
        </p:nvSpPr>
        <p:spPr bwMode="auto">
          <a:xfrm>
            <a:off x="6327991" y="2792562"/>
            <a:ext cx="861698"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t>Mạch</a:t>
            </a:r>
          </a:p>
          <a:p>
            <a:pPr algn="ctr"/>
            <a:r>
              <a:rPr lang="en-US" altLang="en-US" sz="2000" b="1"/>
              <a:t>rây</a:t>
            </a:r>
          </a:p>
        </p:txBody>
      </p:sp>
      <p:sp>
        <p:nvSpPr>
          <p:cNvPr id="86" name="Rectangle 34"/>
          <p:cNvSpPr>
            <a:spLocks noChangeArrowheads="1"/>
          </p:cNvSpPr>
          <p:nvPr/>
        </p:nvSpPr>
        <p:spPr bwMode="auto">
          <a:xfrm>
            <a:off x="7216348" y="2101687"/>
            <a:ext cx="1269245"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00B050"/>
                </a:solidFill>
              </a:rPr>
              <a:t>Từ dưới </a:t>
            </a:r>
          </a:p>
          <a:p>
            <a:pPr algn="ctr"/>
            <a:r>
              <a:rPr lang="en-US" altLang="en-US" sz="2000" b="1">
                <a:solidFill>
                  <a:srgbClr val="00B050"/>
                </a:solidFill>
              </a:rPr>
              <a:t>lên trên</a:t>
            </a:r>
          </a:p>
        </p:txBody>
      </p:sp>
      <p:sp>
        <p:nvSpPr>
          <p:cNvPr id="87" name="Rectangle 34"/>
          <p:cNvSpPr>
            <a:spLocks noChangeArrowheads="1"/>
          </p:cNvSpPr>
          <p:nvPr/>
        </p:nvSpPr>
        <p:spPr bwMode="auto">
          <a:xfrm>
            <a:off x="8529887" y="2109863"/>
            <a:ext cx="1626986" cy="5371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00B050"/>
                </a:solidFill>
              </a:rPr>
              <a:t>Nước và</a:t>
            </a:r>
          </a:p>
          <a:p>
            <a:pPr algn="ctr"/>
            <a:r>
              <a:rPr lang="en-US" altLang="en-US" sz="2000" b="1">
                <a:solidFill>
                  <a:srgbClr val="00B050"/>
                </a:solidFill>
              </a:rPr>
              <a:t>Muối khoáng</a:t>
            </a:r>
          </a:p>
        </p:txBody>
      </p:sp>
      <p:sp>
        <p:nvSpPr>
          <p:cNvPr id="88" name="Rectangle 34"/>
          <p:cNvSpPr>
            <a:spLocks noChangeArrowheads="1"/>
          </p:cNvSpPr>
          <p:nvPr/>
        </p:nvSpPr>
        <p:spPr bwMode="auto">
          <a:xfrm>
            <a:off x="10294184" y="2104884"/>
            <a:ext cx="166203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00B050"/>
                </a:solidFill>
              </a:rPr>
              <a:t>Do rễ hút từ</a:t>
            </a:r>
          </a:p>
          <a:p>
            <a:pPr algn="ctr"/>
            <a:r>
              <a:rPr lang="en-US" altLang="en-US" sz="2000" b="1">
                <a:solidFill>
                  <a:srgbClr val="00B050"/>
                </a:solidFill>
              </a:rPr>
              <a:t>Ngoài m.trường</a:t>
            </a:r>
          </a:p>
        </p:txBody>
      </p:sp>
      <p:sp>
        <p:nvSpPr>
          <p:cNvPr id="89" name="Rectangle 34"/>
          <p:cNvSpPr>
            <a:spLocks noChangeArrowheads="1"/>
          </p:cNvSpPr>
          <p:nvPr/>
        </p:nvSpPr>
        <p:spPr bwMode="auto">
          <a:xfrm>
            <a:off x="7124140" y="2771077"/>
            <a:ext cx="1484741" cy="5351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1818FD"/>
                </a:solidFill>
              </a:rPr>
              <a:t>Từ trên</a:t>
            </a:r>
          </a:p>
          <a:p>
            <a:pPr algn="ctr"/>
            <a:r>
              <a:rPr lang="en-US" altLang="en-US" sz="2000" b="1">
                <a:solidFill>
                  <a:srgbClr val="1818FD"/>
                </a:solidFill>
              </a:rPr>
              <a:t>Xuống dưới</a:t>
            </a:r>
          </a:p>
        </p:txBody>
      </p:sp>
      <p:sp>
        <p:nvSpPr>
          <p:cNvPr id="90" name="Rectangle 34"/>
          <p:cNvSpPr>
            <a:spLocks noChangeArrowheads="1"/>
          </p:cNvSpPr>
          <p:nvPr/>
        </p:nvSpPr>
        <p:spPr bwMode="auto">
          <a:xfrm>
            <a:off x="8537739" y="2656293"/>
            <a:ext cx="1609233"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1818FD"/>
                </a:solidFill>
              </a:rPr>
              <a:t>Chất hữu cơ</a:t>
            </a:r>
          </a:p>
        </p:txBody>
      </p:sp>
      <p:sp>
        <p:nvSpPr>
          <p:cNvPr id="92" name="Rectangle 34"/>
          <p:cNvSpPr>
            <a:spLocks noChangeArrowheads="1"/>
          </p:cNvSpPr>
          <p:nvPr/>
        </p:nvSpPr>
        <p:spPr bwMode="auto">
          <a:xfrm>
            <a:off x="10222265" y="2666567"/>
            <a:ext cx="1835273" cy="7049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1818FD"/>
                </a:solidFill>
              </a:rPr>
              <a:t>Do lá quang hợp</a:t>
            </a:r>
          </a:p>
          <a:p>
            <a:pPr algn="ctr"/>
            <a:r>
              <a:rPr lang="en-US" altLang="en-US" sz="2000" b="1">
                <a:solidFill>
                  <a:srgbClr val="1818FD"/>
                </a:solidFill>
              </a:rPr>
              <a:t>Tạo ra</a:t>
            </a:r>
          </a:p>
        </p:txBody>
      </p:sp>
      <p:grpSp>
        <p:nvGrpSpPr>
          <p:cNvPr id="95" name="Group 5"/>
          <p:cNvGrpSpPr>
            <a:grpSpLocks/>
          </p:cNvGrpSpPr>
          <p:nvPr/>
        </p:nvGrpSpPr>
        <p:grpSpPr bwMode="auto">
          <a:xfrm>
            <a:off x="8956920" y="229556"/>
            <a:ext cx="2919982" cy="1190604"/>
            <a:chOff x="381000" y="304800"/>
            <a:chExt cx="2286000" cy="1600200"/>
          </a:xfrm>
        </p:grpSpPr>
        <p:grpSp>
          <p:nvGrpSpPr>
            <p:cNvPr id="97" name="Group 11"/>
            <p:cNvGrpSpPr>
              <a:grpSpLocks/>
            </p:cNvGrpSpPr>
            <p:nvPr/>
          </p:nvGrpSpPr>
          <p:grpSpPr bwMode="auto">
            <a:xfrm>
              <a:off x="380995" y="533412"/>
              <a:ext cx="1752599" cy="1371604"/>
              <a:chOff x="4224" y="3216"/>
              <a:chExt cx="1536" cy="1136"/>
            </a:xfrm>
          </p:grpSpPr>
          <p:sp>
            <p:nvSpPr>
              <p:cNvPr id="99"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104" name="Picture 21" descr="j02321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 name="Picture 20"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6965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grpId="0" nodeType="clickEffect">
                                  <p:stCondLst>
                                    <p:cond delay="0"/>
                                  </p:stCondLst>
                                  <p:endCondLst>
                                    <p:cond evt="onNext" delay="0">
                                      <p:tgtEl>
                                        <p:sldTgt/>
                                      </p:tgtEl>
                                    </p:cond>
                                  </p:endCondLst>
                                  <p:childTnLst>
                                    <p:animMotion origin="layout" path="M -0.00312 -0.07986 L 0.00157 0.022 " pathEditMode="relative" rAng="0" ptsTypes="AA">
                                      <p:cBhvr>
                                        <p:cTn id="6" dur="500" fill="hold"/>
                                        <p:tgtEl>
                                          <p:spTgt spid="24"/>
                                        </p:tgtEl>
                                        <p:attrNameLst>
                                          <p:attrName>ppt_x</p:attrName>
                                          <p:attrName>ppt_y</p:attrName>
                                        </p:attrNameLst>
                                      </p:cBhvr>
                                      <p:rCtr x="234" y="5093"/>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6435 L 4.58333E-6 0.02801 " pathEditMode="relative" rAng="0" ptsTypes="AA">
                                      <p:cBhvr>
                                        <p:cTn id="8" dur="500" fill="hold"/>
                                        <p:tgtEl>
                                          <p:spTgt spid="25"/>
                                        </p:tgtEl>
                                        <p:attrNameLst>
                                          <p:attrName>ppt_x</p:attrName>
                                          <p:attrName>ppt_y</p:attrName>
                                        </p:attrNameLst>
                                      </p:cBhvr>
                                      <p:rCtr x="78" y="4606"/>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7061 L -0.00157 0.03449 " pathEditMode="relative" rAng="0" ptsTypes="AA">
                                      <p:cBhvr>
                                        <p:cTn id="10" dur="500" fill="hold"/>
                                        <p:tgtEl>
                                          <p:spTgt spid="26"/>
                                        </p:tgtEl>
                                        <p:attrNameLst>
                                          <p:attrName>ppt_x</p:attrName>
                                          <p:attrName>ppt_y</p:attrName>
                                        </p:attrNameLst>
                                      </p:cBhvr>
                                      <p:rCtr x="0" y="5255"/>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581 L -0.00157 0.02592 " pathEditMode="relative" rAng="0" ptsTypes="AA">
                                      <p:cBhvr>
                                        <p:cTn id="12" dur="500" fill="hold"/>
                                        <p:tgtEl>
                                          <p:spTgt spid="27"/>
                                        </p:tgtEl>
                                        <p:attrNameLst>
                                          <p:attrName>ppt_x</p:attrName>
                                          <p:attrName>ppt_y</p:attrName>
                                        </p:attrNameLst>
                                      </p:cBhvr>
                                      <p:rCtr x="0" y="4190"/>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6111 L -0.00157 0.02292 " pathEditMode="relative" rAng="0" ptsTypes="AA">
                                      <p:cBhvr>
                                        <p:cTn id="14" dur="500" fill="hold"/>
                                        <p:tgtEl>
                                          <p:spTgt spid="28"/>
                                        </p:tgtEl>
                                        <p:attrNameLst>
                                          <p:attrName>ppt_x</p:attrName>
                                          <p:attrName>ppt_y</p:attrName>
                                        </p:attrNameLst>
                                      </p:cBhvr>
                                      <p:rCtr x="0" y="4190"/>
                                    </p:animMotion>
                                  </p:childTnLst>
                                </p:cTn>
                              </p:par>
                              <p:par>
                                <p:cTn id="15" presetID="42" presetClass="path" presetSubtype="0" repeatCount="indefinite" accel="50000" decel="50000" fill="hold" nodeType="withEffect">
                                  <p:stCondLst>
                                    <p:cond delay="0"/>
                                  </p:stCondLst>
                                  <p:endCondLst>
                                    <p:cond evt="onNext" delay="0">
                                      <p:tgtEl>
                                        <p:sldTgt/>
                                      </p:tgtEl>
                                    </p:cond>
                                  </p:endCondLst>
                                  <p:childTnLst>
                                    <p:animMotion origin="layout" path="M 0.01654 -0.04097 L -0.00716 0.0169 " pathEditMode="relative" rAng="0" ptsTypes="AA">
                                      <p:cBhvr>
                                        <p:cTn id="16" dur="500" fill="hold"/>
                                        <p:tgtEl>
                                          <p:spTgt spid="22"/>
                                        </p:tgtEl>
                                        <p:attrNameLst>
                                          <p:attrName>ppt_x</p:attrName>
                                          <p:attrName>ppt_y</p:attrName>
                                        </p:attrNameLst>
                                      </p:cBhvr>
                                      <p:rCtr x="-1185" y="2894"/>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0.01406 -0.0375 L -0.01302 0.03287 " pathEditMode="relative" rAng="0" ptsTypes="AA">
                                      <p:cBhvr>
                                        <p:cTn id="18" dur="500" fill="hold"/>
                                        <p:tgtEl>
                                          <p:spTgt spid="33"/>
                                        </p:tgtEl>
                                        <p:attrNameLst>
                                          <p:attrName>ppt_x</p:attrName>
                                          <p:attrName>ppt_y</p:attrName>
                                        </p:attrNameLst>
                                      </p:cBhvr>
                                      <p:rCtr x="-1354" y="3519"/>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0.01406 -3.7037E-6 L 0.02344 0.00533 " pathEditMode="relative" rAng="0" ptsTypes="AA">
                                      <p:cBhvr>
                                        <p:cTn id="20" dur="500" fill="hold"/>
                                        <p:tgtEl>
                                          <p:spTgt spid="23"/>
                                        </p:tgtEl>
                                        <p:attrNameLst>
                                          <p:attrName>ppt_x</p:attrName>
                                          <p:attrName>ppt_y</p:attrName>
                                        </p:attrNameLst>
                                      </p:cBhvr>
                                      <p:rCtr x="1875" y="255"/>
                                    </p:animMotion>
                                  </p:childTnLst>
                                </p:cTn>
                              </p:par>
                              <p:par>
                                <p:cTn id="21" presetID="42" presetClass="path" presetSubtype="0" repeatCount="indefinite" accel="50000" decel="50000" fill="hold" nodeType="withEffect">
                                  <p:stCondLst>
                                    <p:cond delay="0"/>
                                  </p:stCondLst>
                                  <p:endCondLst>
                                    <p:cond evt="onNext" delay="0">
                                      <p:tgtEl>
                                        <p:sldTgt/>
                                      </p:tgtEl>
                                    </p:cond>
                                  </p:endCondLst>
                                  <p:childTnLst>
                                    <p:animMotion origin="layout" path="M -0.02812 -0.0125 L 0.00195 -0.00209 " pathEditMode="relative" rAng="0" ptsTypes="AA">
                                      <p:cBhvr>
                                        <p:cTn id="22" dur="500" fill="hold"/>
                                        <p:tgtEl>
                                          <p:spTgt spid="29"/>
                                        </p:tgtEl>
                                        <p:attrNameLst>
                                          <p:attrName>ppt_x</p:attrName>
                                          <p:attrName>ppt_y</p:attrName>
                                        </p:attrNameLst>
                                      </p:cBhvr>
                                      <p:rCtr x="1497" y="509"/>
                                    </p:animMotion>
                                  </p:childTnLst>
                                </p:cTn>
                              </p:par>
                              <p:par>
                                <p:cTn id="23" presetID="42" presetClass="path" presetSubtype="0" repeatCount="indefinite" accel="50000" decel="50000" fill="hold" nodeType="withEffect">
                                  <p:stCondLst>
                                    <p:cond delay="0"/>
                                  </p:stCondLst>
                                  <p:endCondLst>
                                    <p:cond evt="onNext" delay="0">
                                      <p:tgtEl>
                                        <p:sldTgt/>
                                      </p:tgtEl>
                                    </p:cond>
                                  </p:endCondLst>
                                  <p:childTnLst>
                                    <p:animMotion origin="layout" path="M -0.01666 -0.01829 L 0.00691 0.00833 " pathEditMode="relative" rAng="0" ptsTypes="AA">
                                      <p:cBhvr>
                                        <p:cTn id="24" dur="500" fill="hold"/>
                                        <p:tgtEl>
                                          <p:spTgt spid="34"/>
                                        </p:tgtEl>
                                        <p:attrNameLst>
                                          <p:attrName>ppt_x</p:attrName>
                                          <p:attrName>ppt_y</p:attrName>
                                        </p:attrNameLst>
                                      </p:cBhvr>
                                      <p:rCtr x="1172" y="1319"/>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00157 -0.0125 L -0.00157 0.0294 " pathEditMode="relative" rAng="0" ptsTypes="AA">
                                      <p:cBhvr>
                                        <p:cTn id="26" dur="500" fill="hold"/>
                                        <p:tgtEl>
                                          <p:spTgt spid="32"/>
                                        </p:tgtEl>
                                        <p:attrNameLst>
                                          <p:attrName>ppt_x</p:attrName>
                                          <p:attrName>ppt_y</p:attrName>
                                        </p:attrNameLst>
                                      </p:cBhvr>
                                      <p:rCtr x="0" y="2083"/>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1875 -0.00417 L -0.01263 0.00347 " pathEditMode="relative" rAng="0" ptsTypes="AA">
                                      <p:cBhvr>
                                        <p:cTn id="28" dur="500" fill="hold"/>
                                        <p:tgtEl>
                                          <p:spTgt spid="31"/>
                                        </p:tgtEl>
                                        <p:attrNameLst>
                                          <p:attrName>ppt_x</p:attrName>
                                          <p:attrName>ppt_y</p:attrName>
                                        </p:attrNameLst>
                                      </p:cBhvr>
                                      <p:rCtr x="-1576" y="370"/>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0.01419 -0.00231 L 0.01875 0.00301 " pathEditMode="relative" rAng="0" ptsTypes="AA">
                                      <p:cBhvr>
                                        <p:cTn id="30" dur="500" fill="hold"/>
                                        <p:tgtEl>
                                          <p:spTgt spid="30"/>
                                        </p:tgtEl>
                                        <p:attrNameLst>
                                          <p:attrName>ppt_x</p:attrName>
                                          <p:attrName>ppt_y</p:attrName>
                                        </p:attrNameLst>
                                      </p:cBhvr>
                                      <p:rCtr x="1641" y="255"/>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0.01667 -0.01597 L 0.01406 0.0125 " pathEditMode="relative" rAng="0" ptsTypes="AA">
                                      <p:cBhvr>
                                        <p:cTn id="32" dur="500" fill="hold"/>
                                        <p:tgtEl>
                                          <p:spTgt spid="40"/>
                                        </p:tgtEl>
                                        <p:attrNameLst>
                                          <p:attrName>ppt_x</p:attrName>
                                          <p:attrName>ppt_y</p:attrName>
                                        </p:attrNameLst>
                                      </p:cBhvr>
                                      <p:rCtr x="1536" y="1412"/>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0.00716 -0.02338 L 0.00469 0.00833 " pathEditMode="relative" rAng="0" ptsTypes="AA">
                                      <p:cBhvr>
                                        <p:cTn id="34" dur="500" fill="hold"/>
                                        <p:tgtEl>
                                          <p:spTgt spid="41"/>
                                        </p:tgtEl>
                                        <p:attrNameLst>
                                          <p:attrName>ppt_x</p:attrName>
                                          <p:attrName>ppt_y</p:attrName>
                                        </p:attrNameLst>
                                      </p:cBhvr>
                                      <p:rCtr x="586" y="1574"/>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0.00638 -0.01482 L 0.01093 0.01458 " pathEditMode="relative" rAng="0" ptsTypes="AA">
                                      <p:cBhvr>
                                        <p:cTn id="36" dur="500" fill="hold"/>
                                        <p:tgtEl>
                                          <p:spTgt spid="42"/>
                                        </p:tgtEl>
                                        <p:attrNameLst>
                                          <p:attrName>ppt_x</p:attrName>
                                          <p:attrName>ppt_y</p:attrName>
                                        </p:attrNameLst>
                                      </p:cBhvr>
                                      <p:rCtr x="859" y="1458"/>
                                    </p:animMotion>
                                  </p:childTnLst>
                                </p:cTn>
                              </p:par>
                              <p:par>
                                <p:cTn id="37" presetID="42" presetClass="path" presetSubtype="0" repeatCount="indefinite" accel="50000" decel="50000" fill="hold" grpId="0" nodeType="withEffect">
                                  <p:stCondLst>
                                    <p:cond delay="0"/>
                                  </p:stCondLst>
                                  <p:endCondLst>
                                    <p:cond evt="onNext" delay="0">
                                      <p:tgtEl>
                                        <p:sldTgt/>
                                      </p:tgtEl>
                                    </p:cond>
                                  </p:endCondLst>
                                  <p:childTnLst>
                                    <p:animMotion origin="layout" path="M 0.01094 -0.00834 L -0.01302 0.00578 " pathEditMode="relative" rAng="0" ptsTypes="AA">
                                      <p:cBhvr>
                                        <p:cTn id="38" dur="500" fill="hold"/>
                                        <p:tgtEl>
                                          <p:spTgt spid="44"/>
                                        </p:tgtEl>
                                        <p:attrNameLst>
                                          <p:attrName>ppt_x</p:attrName>
                                          <p:attrName>ppt_y</p:attrName>
                                        </p:attrNameLst>
                                      </p:cBhvr>
                                      <p:rCtr x="-1198" y="694"/>
                                    </p:animMotion>
                                  </p:childTnLst>
                                </p:cTn>
                              </p:par>
                              <p:par>
                                <p:cTn id="39" presetID="42" presetClass="path" presetSubtype="0" repeatCount="indefinite" accel="50000" decel="50000" fill="hold" grpId="0" nodeType="withEffect">
                                  <p:stCondLst>
                                    <p:cond delay="0"/>
                                  </p:stCondLst>
                                  <p:endCondLst>
                                    <p:cond evt="onNext" delay="0">
                                      <p:tgtEl>
                                        <p:sldTgt/>
                                      </p:tgtEl>
                                    </p:cond>
                                  </p:endCondLst>
                                  <p:childTnLst>
                                    <p:animMotion origin="layout" path="M 0.02135 -0.00625 L -0.00625 2.22222E-6 " pathEditMode="relative" rAng="0" ptsTypes="AA">
                                      <p:cBhvr>
                                        <p:cTn id="40" dur="500" fill="hold"/>
                                        <p:tgtEl>
                                          <p:spTgt spid="45"/>
                                        </p:tgtEl>
                                        <p:attrNameLst>
                                          <p:attrName>ppt_x</p:attrName>
                                          <p:attrName>ppt_y</p:attrName>
                                        </p:attrNameLst>
                                      </p:cBhvr>
                                      <p:rCtr x="-1380" y="301"/>
                                    </p:animMotion>
                                  </p:childTnLst>
                                </p:cTn>
                              </p:par>
                              <p:par>
                                <p:cTn id="41" presetID="42" presetClass="path" presetSubtype="0" repeatCount="indefinite" accel="50000" decel="50000" fill="hold" grpId="0" nodeType="withEffect">
                                  <p:stCondLst>
                                    <p:cond delay="0"/>
                                  </p:stCondLst>
                                  <p:endCondLst>
                                    <p:cond evt="onNext" delay="0">
                                      <p:tgtEl>
                                        <p:sldTgt/>
                                      </p:tgtEl>
                                    </p:cond>
                                  </p:endCondLst>
                                  <p:childTnLst>
                                    <p:animMotion origin="layout" path="M 0.00312 -0.01042 L -0.01198 0.01458 " pathEditMode="relative" rAng="0" ptsTypes="AA">
                                      <p:cBhvr>
                                        <p:cTn id="42" dur="500" fill="hold"/>
                                        <p:tgtEl>
                                          <p:spTgt spid="46"/>
                                        </p:tgtEl>
                                        <p:attrNameLst>
                                          <p:attrName>ppt_x</p:attrName>
                                          <p:attrName>ppt_y</p:attrName>
                                        </p:attrNameLst>
                                      </p:cBhvr>
                                      <p:rCtr x="-755" y="1250"/>
                                    </p:animMotion>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heel(1)">
                                      <p:cBhvr>
                                        <p:cTn id="51" dur="2000"/>
                                        <p:tgtEl>
                                          <p:spTgt spid="80"/>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wheel(1)">
                                      <p:cBhvr>
                                        <p:cTn id="54" dur="2000"/>
                                        <p:tgtEl>
                                          <p:spTgt spid="81"/>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wheel(1)">
                                      <p:cBhvr>
                                        <p:cTn id="57" dur="2000"/>
                                        <p:tgtEl>
                                          <p:spTgt spid="82"/>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wheel(1)">
                                      <p:cBhvr>
                                        <p:cTn id="60" dur="2000"/>
                                        <p:tgtEl>
                                          <p:spTgt spid="83"/>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heel(1)">
                                      <p:cBhvr>
                                        <p:cTn id="63" dur="2000"/>
                                        <p:tgtEl>
                                          <p:spTgt spid="84"/>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heel(1)">
                                      <p:cBhvr>
                                        <p:cTn id="66" dur="2000"/>
                                        <p:tgtEl>
                                          <p:spTgt spid="85"/>
                                        </p:tgtEl>
                                      </p:cBhvr>
                                    </p:animEffect>
                                  </p:childTnLst>
                                </p:cTn>
                              </p:par>
                              <p:par>
                                <p:cTn id="67" presetID="21" presetClass="entr" presetSubtype="1"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heel(1)">
                                      <p:cBhvr>
                                        <p:cTn id="69" dur="20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1000"/>
                                        <p:tgtEl>
                                          <p:spTgt spid="86"/>
                                        </p:tgtEl>
                                      </p:cBhvr>
                                    </p:animEffect>
                                    <p:anim calcmode="lin" valueType="num">
                                      <p:cBhvr>
                                        <p:cTn id="75" dur="1000" fill="hold"/>
                                        <p:tgtEl>
                                          <p:spTgt spid="86"/>
                                        </p:tgtEl>
                                        <p:attrNameLst>
                                          <p:attrName>ppt_x</p:attrName>
                                        </p:attrNameLst>
                                      </p:cBhvr>
                                      <p:tavLst>
                                        <p:tav tm="0">
                                          <p:val>
                                            <p:strVal val="#ppt_x"/>
                                          </p:val>
                                        </p:tav>
                                        <p:tav tm="100000">
                                          <p:val>
                                            <p:strVal val="#ppt_x"/>
                                          </p:val>
                                        </p:tav>
                                      </p:tavLst>
                                    </p:anim>
                                    <p:anim calcmode="lin" valueType="num">
                                      <p:cBhvr>
                                        <p:cTn id="7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barn(inVertical)">
                                      <p:cBhvr>
                                        <p:cTn id="81" dur="500"/>
                                        <p:tgtEl>
                                          <p:spTgt spid="87"/>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circle(in)">
                                      <p:cBhvr>
                                        <p:cTn id="86" dur="20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wheel(1)">
                                      <p:cBhvr>
                                        <p:cTn id="91" dur="2000"/>
                                        <p:tgtEl>
                                          <p:spTgt spid="89"/>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wheel(1)">
                                      <p:cBhvr>
                                        <p:cTn id="94" dur="2000"/>
                                        <p:tgtEl>
                                          <p:spTgt spid="90"/>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heel(1)">
                                      <p:cBhvr>
                                        <p:cTn id="97" dur="2000"/>
                                        <p:tgtEl>
                                          <p:spTgt spid="92"/>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heel(1)">
                                      <p:cBhvr>
                                        <p:cTn id="10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24" grpId="0" animBg="1"/>
      <p:bldP spid="25" grpId="0" animBg="1"/>
      <p:bldP spid="26" grpId="0" animBg="1"/>
      <p:bldP spid="27" grpId="0" animBg="1"/>
      <p:bldP spid="28" grpId="0" animBg="1"/>
      <p:bldP spid="30" grpId="0" animBg="1"/>
      <p:bldP spid="33" grpId="0" animBg="1"/>
      <p:bldP spid="40" grpId="0" animBg="1"/>
      <p:bldP spid="41" grpId="0" animBg="1"/>
      <p:bldP spid="42" grpId="0" animBg="1"/>
      <p:bldP spid="44" grpId="0" animBg="1"/>
      <p:bldP spid="45" grpId="0" animBg="1"/>
      <p:bldP spid="46" grpId="0" animBg="1"/>
      <p:bldP spid="51" grpId="0"/>
      <p:bldP spid="80" grpId="0"/>
      <p:bldP spid="81" grpId="0"/>
      <p:bldP spid="82" grpId="0"/>
      <p:bldP spid="83" grpId="0"/>
      <p:bldP spid="84" grpId="0"/>
      <p:bldP spid="85" grpId="0"/>
      <p:bldP spid="86" grpId="0"/>
      <p:bldP spid="87" grpId="0"/>
      <p:bldP spid="88" grpId="0"/>
      <p:bldP spid="89" grpId="0"/>
      <p:bldP spid="90"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9"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6437" y="-187895"/>
            <a:ext cx="12859817" cy="6777589"/>
          </a:xfrm>
          <a:prstGeom prst="rect">
            <a:avLst/>
          </a:prstGeom>
          <a:noFill/>
          <a:ln w="19050">
            <a:solidFill>
              <a:srgbClr val="1818FD"/>
            </a:solidFill>
          </a:ln>
          <a:extLst>
            <a:ext uri="{909E8E84-426E-40DD-AFC4-6F175D3DCCD1}">
              <a14:hiddenFill xmlns:a14="http://schemas.microsoft.com/office/drawing/2010/main">
                <a:solidFill>
                  <a:srgbClr val="FFFFFF"/>
                </a:solidFill>
              </a14:hiddenFill>
            </a:ext>
          </a:extLst>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233891" y="4464875"/>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791990" y="2679866"/>
            <a:ext cx="1334824" cy="1015663"/>
          </a:xfrm>
          <a:prstGeom prst="rect">
            <a:avLst/>
          </a:prstGeom>
          <a:noFill/>
          <a:ln w="19050">
            <a:solidFill>
              <a:srgbClr val="1818FD"/>
            </a:solidFill>
          </a:ln>
        </p:spPr>
        <p:txBody>
          <a:bodyPr wrap="square" rtlCol="0">
            <a:spAutoFit/>
          </a:bodyPr>
          <a:lstStyle/>
          <a:p>
            <a:pPr algn="ctr"/>
            <a:r>
              <a:rPr lang="en-US" sz="2000" b="1">
                <a:solidFill>
                  <a:srgbClr val="FF0000"/>
                </a:solidFill>
                <a:latin typeface="Times New Roman" pitchFamily="18" charset="0"/>
                <a:cs typeface="Times New Roman" pitchFamily="18" charset="0"/>
              </a:rPr>
              <a:t>100 % nước hút vào qua rễ</a:t>
            </a:r>
            <a:endParaRPr lang="vi-VN" sz="2000" b="1" dirty="0">
              <a:solidFill>
                <a:srgbClr val="FF0000"/>
              </a:solidFill>
              <a:latin typeface="Times New Roman" pitchFamily="18" charset="0"/>
              <a:cs typeface="Times New Roman" pitchFamily="18" charset="0"/>
            </a:endParaRPr>
          </a:p>
        </p:txBody>
      </p:sp>
      <p:sp>
        <p:nvSpPr>
          <p:cNvPr id="11" name="TextBox 10"/>
          <p:cNvSpPr txBox="1"/>
          <p:nvPr/>
        </p:nvSpPr>
        <p:spPr>
          <a:xfrm>
            <a:off x="5863331" y="1840046"/>
            <a:ext cx="2140238" cy="1015663"/>
          </a:xfrm>
          <a:prstGeom prst="rect">
            <a:avLst/>
          </a:prstGeom>
          <a:noFill/>
          <a:ln w="19050">
            <a:solidFill>
              <a:srgbClr val="1818FD"/>
            </a:solidFill>
          </a:ln>
        </p:spPr>
        <p:txBody>
          <a:bodyPr wrap="square" rtlCol="0">
            <a:spAutoFit/>
          </a:bodyPr>
          <a:lstStyle/>
          <a:p>
            <a:pPr algn="ctr"/>
            <a:r>
              <a:rPr lang="en-US" sz="2000" b="1">
                <a:solidFill>
                  <a:srgbClr val="FF0000"/>
                </a:solidFill>
                <a:latin typeface="Times New Roman" pitchFamily="18" charset="0"/>
                <a:cs typeface="Times New Roman" pitchFamily="18" charset="0"/>
              </a:rPr>
              <a:t>Khoảng 98 % nước thoát ra ngoài môi trường </a:t>
            </a:r>
            <a:endParaRPr lang="vi-VN" sz="2000" b="1" dirty="0">
              <a:solidFill>
                <a:srgbClr val="FF0000"/>
              </a:solidFill>
              <a:latin typeface="Times New Roman" pitchFamily="18" charset="0"/>
              <a:cs typeface="Times New Roman" pitchFamily="18" charset="0"/>
            </a:endParaRPr>
          </a:p>
        </p:txBody>
      </p:sp>
      <p:sp>
        <p:nvSpPr>
          <p:cNvPr id="13" name="TextBox 12"/>
          <p:cNvSpPr txBox="1"/>
          <p:nvPr/>
        </p:nvSpPr>
        <p:spPr>
          <a:xfrm>
            <a:off x="5989712" y="3604415"/>
            <a:ext cx="2180290" cy="707886"/>
          </a:xfrm>
          <a:prstGeom prst="rect">
            <a:avLst/>
          </a:prstGeom>
          <a:noFill/>
          <a:ln w="19050">
            <a:solidFill>
              <a:srgbClr val="1818FD"/>
            </a:solidFill>
          </a:ln>
        </p:spPr>
        <p:txBody>
          <a:bodyPr wrap="square" rtlCol="0">
            <a:spAutoFit/>
          </a:bodyPr>
          <a:lstStyle/>
          <a:p>
            <a:pPr algn="ctr"/>
            <a:r>
              <a:rPr lang="en-US" sz="2000" b="1">
                <a:solidFill>
                  <a:srgbClr val="FF0000"/>
                </a:solidFill>
                <a:latin typeface="Times New Roman" pitchFamily="18" charset="0"/>
                <a:cs typeface="Times New Roman" pitchFamily="18" charset="0"/>
              </a:rPr>
              <a:t>Khoảng 2% nước được giữ lại</a:t>
            </a:r>
            <a:endParaRPr lang="vi-VN" sz="2000" b="1" dirty="0">
              <a:solidFill>
                <a:srgbClr val="FF0000"/>
              </a:solidFill>
              <a:latin typeface="Times New Roman" pitchFamily="18" charset="0"/>
              <a:cs typeface="Times New Roman" pitchFamily="18" charset="0"/>
            </a:endParaRPr>
          </a:p>
        </p:txBody>
      </p:sp>
      <p:cxnSp>
        <p:nvCxnSpPr>
          <p:cNvPr id="14" name="Straight Arrow Connector 13"/>
          <p:cNvCxnSpPr>
            <a:stCxn id="10" idx="3"/>
          </p:cNvCxnSpPr>
          <p:nvPr/>
        </p:nvCxnSpPr>
        <p:spPr>
          <a:xfrm flipV="1">
            <a:off x="5126814" y="2496020"/>
            <a:ext cx="736516" cy="691678"/>
          </a:xfrm>
          <a:prstGeom prst="straightConnector1">
            <a:avLst/>
          </a:prstGeom>
          <a:ln w="28575">
            <a:solidFill>
              <a:srgbClr val="1818FD"/>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0" idx="3"/>
          </p:cNvCxnSpPr>
          <p:nvPr/>
        </p:nvCxnSpPr>
        <p:spPr>
          <a:xfrm>
            <a:off x="5126814" y="3187698"/>
            <a:ext cx="849161" cy="833434"/>
          </a:xfrm>
          <a:prstGeom prst="straightConnector1">
            <a:avLst/>
          </a:prstGeom>
          <a:ln w="28575">
            <a:solidFill>
              <a:srgbClr val="1818FD"/>
            </a:solidFill>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5"/>
          <a:stretch>
            <a:fillRect/>
          </a:stretch>
        </p:blipFill>
        <p:spPr>
          <a:xfrm flipH="1">
            <a:off x="-1722" y="3143892"/>
            <a:ext cx="2900479" cy="340748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6526" y="3277457"/>
            <a:ext cx="2212149" cy="3306570"/>
          </a:xfrm>
          <a:prstGeom prst="rect">
            <a:avLst/>
          </a:prstGeom>
          <a:ln>
            <a:noFill/>
          </a:ln>
          <a:effectLst/>
          <a:scene3d>
            <a:camera prst="orthographicFront">
              <a:rot lat="0" lon="0" rev="0"/>
            </a:camera>
            <a:lightRig rig="glow" dir="t">
              <a:rot lat="0" lon="0" rev="14100000"/>
            </a:lightRig>
          </a:scene3d>
          <a:sp3d prstMaterial="softEdge">
            <a:bevelT w="127000" prst="artDeco"/>
          </a:sp3d>
        </p:spPr>
      </p:pic>
      <p:grpSp>
        <p:nvGrpSpPr>
          <p:cNvPr id="17" name="Group 5"/>
          <p:cNvGrpSpPr>
            <a:grpSpLocks/>
          </p:cNvGrpSpPr>
          <p:nvPr/>
        </p:nvGrpSpPr>
        <p:grpSpPr bwMode="auto">
          <a:xfrm>
            <a:off x="8401764" y="3254342"/>
            <a:ext cx="2133600" cy="1676400"/>
            <a:chOff x="381000" y="304800"/>
            <a:chExt cx="2286000" cy="1600200"/>
          </a:xfrm>
        </p:grpSpPr>
        <p:grpSp>
          <p:nvGrpSpPr>
            <p:cNvPr id="18" name="Group 11"/>
            <p:cNvGrpSpPr>
              <a:grpSpLocks/>
            </p:cNvGrpSpPr>
            <p:nvPr/>
          </p:nvGrpSpPr>
          <p:grpSpPr bwMode="auto">
            <a:xfrm>
              <a:off x="380995" y="533412"/>
              <a:ext cx="1752599" cy="1371604"/>
              <a:chOff x="4224" y="3216"/>
              <a:chExt cx="1536" cy="1136"/>
            </a:xfrm>
          </p:grpSpPr>
          <p:sp>
            <p:nvSpPr>
              <p:cNvPr id="20"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5" name="Picture 24"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34"/>
          <p:cNvSpPr>
            <a:spLocks noChangeArrowheads="1"/>
          </p:cNvSpPr>
          <p:nvPr/>
        </p:nvSpPr>
        <p:spPr bwMode="auto">
          <a:xfrm>
            <a:off x="9475226" y="2857722"/>
            <a:ext cx="135516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Em có biết</a:t>
            </a:r>
          </a:p>
        </p:txBody>
      </p:sp>
      <p:sp>
        <p:nvSpPr>
          <p:cNvPr id="27" name="TextBox 26"/>
          <p:cNvSpPr txBox="1"/>
          <p:nvPr/>
        </p:nvSpPr>
        <p:spPr>
          <a:xfrm>
            <a:off x="3842691" y="5843487"/>
            <a:ext cx="5371303" cy="707886"/>
          </a:xfrm>
          <a:prstGeom prst="rect">
            <a:avLst/>
          </a:prstGeom>
          <a:solidFill>
            <a:srgbClr val="1818FD"/>
          </a:solidFill>
          <a:ln w="19050">
            <a:solidFill>
              <a:srgbClr val="1818FD"/>
            </a:solidFill>
          </a:ln>
        </p:spPr>
        <p:txBody>
          <a:bodyPr wrap="square" rtlCol="0">
            <a:spAutoFit/>
          </a:bodyPr>
          <a:lstStyle/>
          <a:p>
            <a:pPr algn="ctr"/>
            <a:r>
              <a:rPr lang="en-US" sz="2000" b="1">
                <a:solidFill>
                  <a:schemeClr val="bg1"/>
                </a:solidFill>
                <a:latin typeface="Times New Roman" pitchFamily="18" charset="0"/>
                <a:cs typeface="Times New Roman" pitchFamily="18" charset="0"/>
              </a:rPr>
              <a:t>=&gt; Lượng nước thoát ra ngoài 98% lớn hơn rất nhiều so với lượng nước cây giữ lại (2%)</a:t>
            </a:r>
            <a:endParaRPr lang="vi-VN" sz="2000" b="1" dirty="0">
              <a:solidFill>
                <a:schemeClr val="bg1"/>
              </a:solidFill>
              <a:latin typeface="Times New Roman" pitchFamily="18" charset="0"/>
              <a:cs typeface="Times New Roman" pitchFamily="18" charset="0"/>
            </a:endParaRPr>
          </a:p>
        </p:txBody>
      </p:sp>
      <p:sp>
        <p:nvSpPr>
          <p:cNvPr id="16" name="Rounded Rectangle 15"/>
          <p:cNvSpPr/>
          <p:nvPr/>
        </p:nvSpPr>
        <p:spPr>
          <a:xfrm>
            <a:off x="4775433" y="-52616"/>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02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8"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0109" y="1123089"/>
            <a:ext cx="5287716" cy="520206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146422" y="41096"/>
            <a:ext cx="4603700" cy="461665"/>
          </a:xfrm>
          <a:prstGeom prst="rect">
            <a:avLst/>
          </a:prstGeom>
          <a:solidFill>
            <a:srgbClr val="00B0F0"/>
          </a:solidFill>
          <a:ln w="28575">
            <a:solidFill>
              <a:srgbClr val="FF00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a:solidFill>
                  <a:schemeClr val="tx1"/>
                </a:solidFill>
                <a:latin typeface="Times New Roman" panose="02020603050405020304" pitchFamily="18" charset="0"/>
                <a:cs typeface="Times New Roman" panose="02020603050405020304" pitchFamily="18" charset="0"/>
              </a:rPr>
              <a:t>III. Quá trình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3" name="Freeform 12"/>
          <p:cNvSpPr/>
          <p:nvPr/>
        </p:nvSpPr>
        <p:spPr>
          <a:xfrm>
            <a:off x="7531780" y="3924728"/>
            <a:ext cx="2045657" cy="1314750"/>
          </a:xfrm>
          <a:custGeom>
            <a:avLst/>
            <a:gdLst>
              <a:gd name="connsiteX0" fmla="*/ 0 w 1641478"/>
              <a:gd name="connsiteY0" fmla="*/ 820739 h 1641478"/>
              <a:gd name="connsiteX1" fmla="*/ 820739 w 1641478"/>
              <a:gd name="connsiteY1" fmla="*/ 0 h 1641478"/>
              <a:gd name="connsiteX2" fmla="*/ 1641478 w 1641478"/>
              <a:gd name="connsiteY2" fmla="*/ 820739 h 1641478"/>
              <a:gd name="connsiteX3" fmla="*/ 820739 w 1641478"/>
              <a:gd name="connsiteY3" fmla="*/ 1641478 h 1641478"/>
              <a:gd name="connsiteX4" fmla="*/ 0 w 1641478"/>
              <a:gd name="connsiteY4" fmla="*/ 820739 h 1641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478" h="1641478">
                <a:moveTo>
                  <a:pt x="0" y="820739"/>
                </a:moveTo>
                <a:cubicBezTo>
                  <a:pt x="0" y="367457"/>
                  <a:pt x="367457" y="0"/>
                  <a:pt x="820739" y="0"/>
                </a:cubicBezTo>
                <a:cubicBezTo>
                  <a:pt x="1274021" y="0"/>
                  <a:pt x="1641478" y="367457"/>
                  <a:pt x="1641478" y="820739"/>
                </a:cubicBezTo>
                <a:cubicBezTo>
                  <a:pt x="1641478" y="1274021"/>
                  <a:pt x="1274021" y="1641478"/>
                  <a:pt x="820739" y="1641478"/>
                </a:cubicBezTo>
                <a:cubicBezTo>
                  <a:pt x="367457" y="1641478"/>
                  <a:pt x="0" y="1274021"/>
                  <a:pt x="0" y="820739"/>
                </a:cubicBezTo>
                <a:close/>
              </a:path>
            </a:pathLst>
          </a:custGeom>
          <a:solidFill>
            <a:srgbClr val="FFFF00"/>
          </a:solidFill>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534" tIns="257534" rIns="257534" bIns="257534" numCol="1" spcCol="1270" anchor="ctr" anchorCtr="0">
            <a:noAutofit/>
          </a:bodyPr>
          <a:lstStyle/>
          <a:p>
            <a:pPr lvl="0" algn="ctr" defTabSz="1200150">
              <a:lnSpc>
                <a:spcPct val="90000"/>
              </a:lnSpc>
              <a:spcBef>
                <a:spcPct val="0"/>
              </a:spcBef>
              <a:spcAft>
                <a:spcPct val="35000"/>
              </a:spcAft>
            </a:pPr>
            <a:r>
              <a:rPr lang="vi-VN" sz="2400" b="1">
                <a:solidFill>
                  <a:schemeClr val="tx1"/>
                </a:solidFill>
                <a:latin typeface="+mj-lt"/>
              </a:rPr>
              <a:t>Vai trò của </a:t>
            </a:r>
            <a:r>
              <a:rPr lang="en-US" sz="2400" b="1">
                <a:solidFill>
                  <a:schemeClr val="tx1"/>
                </a:solidFill>
                <a:latin typeface="Times New Roman" panose="02020603050405020304" pitchFamily="18" charset="0"/>
                <a:cs typeface="Times New Roman" panose="02020603050405020304" pitchFamily="18" charset="0"/>
              </a:rPr>
              <a:t>sự</a:t>
            </a:r>
            <a:r>
              <a:rPr lang="en-US" sz="2400" b="1">
                <a:solidFill>
                  <a:schemeClr val="tx1"/>
                </a:solidFill>
                <a:latin typeface="+mj-lt"/>
              </a:rPr>
              <a:t> </a:t>
            </a:r>
            <a:r>
              <a:rPr lang="vi-VN" sz="2400" b="1">
                <a:solidFill>
                  <a:schemeClr val="tx1"/>
                </a:solidFill>
                <a:latin typeface="+mj-lt"/>
              </a:rPr>
              <a:t>thoát hơi nước </a:t>
            </a:r>
            <a:endParaRPr lang="en-US" sz="2400" b="1" kern="1200" dirty="0">
              <a:solidFill>
                <a:schemeClr val="tx1"/>
              </a:solidFill>
              <a:latin typeface="+mj-lt"/>
            </a:endParaRPr>
          </a:p>
        </p:txBody>
      </p:sp>
      <p:grpSp>
        <p:nvGrpSpPr>
          <p:cNvPr id="14" name="Group 13"/>
          <p:cNvGrpSpPr/>
          <p:nvPr/>
        </p:nvGrpSpPr>
        <p:grpSpPr>
          <a:xfrm>
            <a:off x="5106360" y="2761805"/>
            <a:ext cx="2838636" cy="1604712"/>
            <a:chOff x="5156636" y="3399944"/>
            <a:chExt cx="3602802" cy="1993050"/>
          </a:xfrm>
          <a:scene3d>
            <a:camera prst="orthographicFront">
              <a:rot lat="0" lon="0" rev="0"/>
            </a:camera>
            <a:lightRig rig="soft" dir="t">
              <a:rot lat="0" lon="0" rev="0"/>
            </a:lightRig>
          </a:scene3d>
        </p:grpSpPr>
        <p:sp>
          <p:nvSpPr>
            <p:cNvPr id="15" name="Left Arrow 14"/>
            <p:cNvSpPr/>
            <p:nvPr/>
          </p:nvSpPr>
          <p:spPr>
            <a:xfrm rot="12895767">
              <a:off x="6923903" y="4633217"/>
              <a:ext cx="1835535" cy="369594"/>
            </a:xfrm>
            <a:prstGeom prst="leftArrow">
              <a:avLst>
                <a:gd name="adj1" fmla="val 60000"/>
                <a:gd name="adj2" fmla="val 50000"/>
              </a:avLst>
            </a:prstGeom>
            <a:solidFill>
              <a:schemeClr val="accent4">
                <a:lumMod val="60000"/>
                <a:lumOff val="4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17" name="Freeform 16"/>
            <p:cNvSpPr/>
            <p:nvPr/>
          </p:nvSpPr>
          <p:spPr>
            <a:xfrm>
              <a:off x="5156636" y="3399944"/>
              <a:ext cx="2324555" cy="1993050"/>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chemeClr val="accent4">
                <a:lumMod val="60000"/>
                <a:lumOff val="4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a:solidFill>
                    <a:srgbClr val="1818FD"/>
                  </a:solidFill>
                  <a:latin typeface="Times New Roman" panose="02020603050405020304" pitchFamily="18" charset="0"/>
                  <a:cs typeface="Times New Roman" panose="02020603050405020304" pitchFamily="18" charset="0"/>
                </a:rPr>
                <a:t>1. </a:t>
              </a:r>
              <a:r>
                <a:rPr lang="vi-VN" sz="2400" b="1">
                  <a:solidFill>
                    <a:srgbClr val="1818FD"/>
                  </a:solidFill>
                  <a:latin typeface="+mj-lt"/>
                </a:rPr>
                <a:t>Là </a:t>
              </a:r>
              <a:r>
                <a:rPr lang="vi-VN" sz="2400" b="1" kern="1200">
                  <a:solidFill>
                    <a:srgbClr val="1818FD"/>
                  </a:solidFill>
                  <a:latin typeface="+mj-lt"/>
                </a:rPr>
                <a:t> </a:t>
              </a:r>
              <a:r>
                <a:rPr lang="vi-VN" sz="2400" b="1" kern="1200" dirty="0">
                  <a:solidFill>
                    <a:srgbClr val="1818FD"/>
                  </a:solidFill>
                  <a:latin typeface="+mj-lt"/>
                </a:rPr>
                <a:t>động lực </a:t>
              </a:r>
              <a:r>
                <a:rPr lang="vi-VN" sz="2400" b="1" kern="1200">
                  <a:solidFill>
                    <a:srgbClr val="1818FD"/>
                  </a:solidFill>
                  <a:latin typeface="+mj-lt"/>
                </a:rPr>
                <a:t>đầu trên để hút nước đi vào</a:t>
              </a:r>
              <a:endParaRPr lang="en-US" sz="2400" b="1" kern="1200" dirty="0">
                <a:solidFill>
                  <a:srgbClr val="1818FD"/>
                </a:solidFill>
                <a:latin typeface="+mj-lt"/>
              </a:endParaRPr>
            </a:p>
          </p:txBody>
        </p:sp>
      </p:grpSp>
      <p:grpSp>
        <p:nvGrpSpPr>
          <p:cNvPr id="18" name="Group 17"/>
          <p:cNvGrpSpPr/>
          <p:nvPr/>
        </p:nvGrpSpPr>
        <p:grpSpPr>
          <a:xfrm>
            <a:off x="7020341" y="1276034"/>
            <a:ext cx="2660988" cy="2792531"/>
            <a:chOff x="7017269" y="2183013"/>
            <a:chExt cx="2660988" cy="3233320"/>
          </a:xfrm>
          <a:scene3d>
            <a:camera prst="orthographicFront">
              <a:rot lat="0" lon="0" rev="0"/>
            </a:camera>
            <a:lightRig rig="soft" dir="t">
              <a:rot lat="0" lon="0" rev="0"/>
            </a:lightRig>
          </a:scene3d>
        </p:grpSpPr>
        <p:sp>
          <p:nvSpPr>
            <p:cNvPr id="19" name="Left Arrow 18"/>
            <p:cNvSpPr/>
            <p:nvPr/>
          </p:nvSpPr>
          <p:spPr>
            <a:xfrm rot="16188870">
              <a:off x="7642725" y="4545316"/>
              <a:ext cx="1429697" cy="312338"/>
            </a:xfrm>
            <a:prstGeom prst="leftArrow">
              <a:avLst>
                <a:gd name="adj1" fmla="val 60000"/>
                <a:gd name="adj2" fmla="val 50000"/>
              </a:avLst>
            </a:prstGeom>
            <a:solidFill>
              <a:schemeClr val="accent2">
                <a:lumMod val="40000"/>
                <a:lumOff val="6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hueOff val="0"/>
                <a:satOff val="0"/>
                <a:lumOff val="0"/>
                <a:alphaOff val="0"/>
              </a:schemeClr>
            </a:fontRef>
          </p:style>
        </p:sp>
        <p:sp>
          <p:nvSpPr>
            <p:cNvPr id="20" name="Freeform 19"/>
            <p:cNvSpPr/>
            <p:nvPr/>
          </p:nvSpPr>
          <p:spPr>
            <a:xfrm>
              <a:off x="7017269" y="2183013"/>
              <a:ext cx="2660988" cy="2151334"/>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chemeClr val="accent2">
                <a:lumMod val="40000"/>
                <a:lumOff val="6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a:solidFill>
                    <a:schemeClr val="tx1"/>
                  </a:solidFill>
                  <a:latin typeface="Times New Roman" panose="02020603050405020304" pitchFamily="18" charset="0"/>
                  <a:cs typeface="Times New Roman" panose="02020603050405020304" pitchFamily="18" charset="0"/>
                </a:rPr>
                <a:t>2. </a:t>
              </a:r>
              <a:r>
                <a:rPr lang="vi-VN" sz="2400" b="1">
                  <a:solidFill>
                    <a:schemeClr val="tx1"/>
                  </a:solidFill>
                  <a:latin typeface="+mj-lt"/>
                </a:rPr>
                <a:t>Giúp khí khổng mở, khí CO</a:t>
              </a:r>
              <a:r>
                <a:rPr lang="vi-VN" sz="2400" b="1" baseline="-25000">
                  <a:solidFill>
                    <a:schemeClr val="tx1"/>
                  </a:solidFill>
                  <a:latin typeface="+mj-lt"/>
                </a:rPr>
                <a:t>2</a:t>
              </a:r>
              <a:r>
                <a:rPr lang="vi-VN" sz="2400" b="1">
                  <a:solidFill>
                    <a:schemeClr val="tx1"/>
                  </a:solidFill>
                  <a:latin typeface="+mj-lt"/>
                </a:rPr>
                <a:t> đi vào bên trong cung cấp nguyên liệu cho quang hợp</a:t>
              </a:r>
              <a:endParaRPr lang="en-US" sz="2400" b="1" kern="1200" dirty="0">
                <a:solidFill>
                  <a:schemeClr val="tx1"/>
                </a:solidFill>
                <a:latin typeface="+mj-lt"/>
              </a:endParaRPr>
            </a:p>
          </p:txBody>
        </p:sp>
      </p:grpSp>
      <p:grpSp>
        <p:nvGrpSpPr>
          <p:cNvPr id="21" name="Group 20"/>
          <p:cNvGrpSpPr/>
          <p:nvPr/>
        </p:nvGrpSpPr>
        <p:grpSpPr>
          <a:xfrm>
            <a:off x="8792067" y="2057794"/>
            <a:ext cx="2808442" cy="1849587"/>
            <a:chOff x="9393740" y="2773181"/>
            <a:chExt cx="2665746" cy="2604260"/>
          </a:xfrm>
          <a:scene3d>
            <a:camera prst="orthographicFront">
              <a:rot lat="0" lon="0" rev="0"/>
            </a:camera>
            <a:lightRig rig="soft" dir="t">
              <a:rot lat="0" lon="0" rev="0"/>
            </a:lightRig>
          </a:scene3d>
        </p:grpSpPr>
        <p:sp>
          <p:nvSpPr>
            <p:cNvPr id="22" name="Left Arrow 21"/>
            <p:cNvSpPr/>
            <p:nvPr/>
          </p:nvSpPr>
          <p:spPr>
            <a:xfrm rot="19491449">
              <a:off x="9393740" y="4914578"/>
              <a:ext cx="1199354" cy="462863"/>
            </a:xfrm>
            <a:prstGeom prst="leftArrow">
              <a:avLst>
                <a:gd name="adj1" fmla="val 60000"/>
                <a:gd name="adj2" fmla="val 50000"/>
              </a:avLst>
            </a:prstGeom>
            <a:solidFill>
              <a:srgbClr val="92D050"/>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hueOff val="0"/>
                <a:satOff val="0"/>
                <a:lumOff val="0"/>
                <a:alphaOff val="0"/>
              </a:schemeClr>
            </a:fontRef>
          </p:style>
        </p:sp>
        <p:sp>
          <p:nvSpPr>
            <p:cNvPr id="23" name="Freeform 22"/>
            <p:cNvSpPr/>
            <p:nvPr/>
          </p:nvSpPr>
          <p:spPr>
            <a:xfrm>
              <a:off x="10322707" y="2773181"/>
              <a:ext cx="1736779" cy="2272552"/>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rgbClr val="92D050"/>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kern="1200">
                  <a:solidFill>
                    <a:srgbClr val="FF0000"/>
                  </a:solidFill>
                  <a:latin typeface="Times New Roman" panose="02020603050405020304" pitchFamily="18" charset="0"/>
                  <a:cs typeface="Times New Roman" panose="02020603050405020304" pitchFamily="18" charset="0"/>
                </a:rPr>
                <a:t>3</a:t>
              </a:r>
              <a:r>
                <a:rPr lang="en-US" sz="2400" b="1" kern="1200">
                  <a:solidFill>
                    <a:srgbClr val="FF0000"/>
                  </a:solidFill>
                  <a:latin typeface="+mj-lt"/>
                </a:rPr>
                <a:t>. </a:t>
              </a:r>
              <a:r>
                <a:rPr lang="vi-VN" sz="2400" b="1" kern="1200">
                  <a:solidFill>
                    <a:srgbClr val="FF0000"/>
                  </a:solidFill>
                  <a:latin typeface="+mj-lt"/>
                </a:rPr>
                <a:t>Hạ </a:t>
              </a:r>
              <a:r>
                <a:rPr lang="vi-VN" sz="2400" b="1" kern="1200" dirty="0">
                  <a:solidFill>
                    <a:srgbClr val="FF0000"/>
                  </a:solidFill>
                  <a:latin typeface="+mj-lt"/>
                </a:rPr>
                <a:t>nhiệt độ </a:t>
              </a:r>
              <a:r>
                <a:rPr lang="vi-VN" sz="2400" b="1" kern="1200">
                  <a:solidFill>
                    <a:srgbClr val="FF0000"/>
                  </a:solidFill>
                  <a:latin typeface="+mj-lt"/>
                </a:rPr>
                <a:t>của lá khi gặp nắng nóng</a:t>
              </a:r>
              <a:endParaRPr lang="en-US" sz="2400" b="1" kern="1200" dirty="0">
                <a:solidFill>
                  <a:srgbClr val="FF0000"/>
                </a:solidFill>
                <a:latin typeface="+mj-lt"/>
              </a:endParaRPr>
            </a:p>
          </p:txBody>
        </p:sp>
      </p:grpSp>
      <p:sp>
        <p:nvSpPr>
          <p:cNvPr id="24" name="TextBox 23"/>
          <p:cNvSpPr txBox="1"/>
          <p:nvPr/>
        </p:nvSpPr>
        <p:spPr>
          <a:xfrm>
            <a:off x="1326612" y="1053566"/>
            <a:ext cx="4561940" cy="830997"/>
          </a:xfrm>
          <a:prstGeom prst="rect">
            <a:avLst/>
          </a:prstGeom>
          <a:noFill/>
        </p:spPr>
        <p:txBody>
          <a:bodyPr wrap="square" rtlCol="0">
            <a:spAutoFit/>
          </a:bodyPr>
          <a:lstStyle/>
          <a:p>
            <a:pPr algn="ctr"/>
            <a:r>
              <a:rPr lang="vi-VN" sz="2400" b="1">
                <a:solidFill>
                  <a:srgbClr val="FF0000"/>
                </a:solidFill>
                <a:latin typeface="+mj-lt"/>
                <a:cs typeface="Times New Roman" pitchFamily="18" charset="0"/>
              </a:rPr>
              <a:t>Lượng nước thoát ra ngoài có vai trò gì đối với đời sống của cây?</a:t>
            </a:r>
            <a:endParaRPr lang="vi-VN" sz="2400" b="1" dirty="0">
              <a:solidFill>
                <a:srgbClr val="FF0000"/>
              </a:solidFill>
              <a:latin typeface="+mj-lt"/>
              <a:cs typeface="Times New Roman" pitchFamily="18" charset="0"/>
            </a:endParaRPr>
          </a:p>
        </p:txBody>
      </p:sp>
      <p:pic>
        <p:nvPicPr>
          <p:cNvPr id="2" name="Picture 1"/>
          <p:cNvPicPr>
            <a:picLocks noChangeAspect="1"/>
          </p:cNvPicPr>
          <p:nvPr/>
        </p:nvPicPr>
        <p:blipFill>
          <a:blip r:embed="rId5"/>
          <a:stretch>
            <a:fillRect/>
          </a:stretch>
        </p:blipFill>
        <p:spPr>
          <a:xfrm flipH="1">
            <a:off x="21618" y="4069068"/>
            <a:ext cx="2551866" cy="259711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5231" y="3512459"/>
            <a:ext cx="2185061" cy="3134551"/>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6" name="Picture 20"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43962" y="1125484"/>
            <a:ext cx="758037" cy="55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3241535" y="583290"/>
            <a:ext cx="5027108" cy="461665"/>
          </a:xfrm>
          <a:prstGeom prst="rect">
            <a:avLst/>
          </a:prstGeom>
          <a:solidFill>
            <a:srgbClr val="92D050"/>
          </a:solidFill>
          <a:ln w="19050">
            <a:solidFill>
              <a:srgbClr val="FF00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a:solidFill>
                  <a:schemeClr val="tx1"/>
                </a:solidFill>
                <a:latin typeface="Times New Roman" panose="02020603050405020304" pitchFamily="18" charset="0"/>
                <a:cs typeface="Times New Roman" panose="02020603050405020304" pitchFamily="18" charset="0"/>
              </a:rPr>
              <a:t>1. Ý nghĩa của sự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8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1" presetClass="entr" presetSubtype="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1)">
                                      <p:cBhvr>
                                        <p:cTn id="15" dur="2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heel(1)">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heel(1)">
                                      <p:cBhvr>
                                        <p:cTn id="4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4"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1" name="Picture 2" descr="bare_root_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748" y="1912"/>
            <a:ext cx="8229600" cy="6775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6" name="Rounded Rectangle 15"/>
          <p:cNvSpPr/>
          <p:nvPr/>
        </p:nvSpPr>
        <p:spPr>
          <a:xfrm>
            <a:off x="4618954" y="6325158"/>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5"/>
          <p:cNvGrpSpPr>
            <a:grpSpLocks/>
          </p:cNvGrpSpPr>
          <p:nvPr/>
        </p:nvGrpSpPr>
        <p:grpSpPr bwMode="auto">
          <a:xfrm>
            <a:off x="4058598" y="3152769"/>
            <a:ext cx="2133600" cy="1676400"/>
            <a:chOff x="381000" y="304800"/>
            <a:chExt cx="2286000" cy="1600200"/>
          </a:xfrm>
        </p:grpSpPr>
        <p:grpSp>
          <p:nvGrpSpPr>
            <p:cNvPr id="11" name="Group 11"/>
            <p:cNvGrpSpPr>
              <a:grpSpLocks/>
            </p:cNvGrpSpPr>
            <p:nvPr/>
          </p:nvGrpSpPr>
          <p:grpSpPr bwMode="auto">
            <a:xfrm>
              <a:off x="380995" y="533412"/>
              <a:ext cx="1752599" cy="1371604"/>
              <a:chOff x="4224" y="3216"/>
              <a:chExt cx="1536" cy="1136"/>
            </a:xfrm>
          </p:grpSpPr>
          <p:sp>
            <p:nvSpPr>
              <p:cNvPr id="14"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0" name="Picture 19"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AutoShape 18"/>
          <p:cNvSpPr>
            <a:spLocks noChangeArrowheads="1"/>
          </p:cNvSpPr>
          <p:nvPr/>
        </p:nvSpPr>
        <p:spPr bwMode="auto">
          <a:xfrm>
            <a:off x="6426085" y="750013"/>
            <a:ext cx="5070697" cy="2132053"/>
          </a:xfrm>
          <a:prstGeom prst="cloudCallout">
            <a:avLst>
              <a:gd name="adj1" fmla="val -74072"/>
              <a:gd name="adj2" fmla="val 78040"/>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Giải thích tại sao dưới bóng cây lại mát hơn đứng dưới mái che bằng vật liệu xây dựng? </a:t>
            </a:r>
          </a:p>
        </p:txBody>
      </p:sp>
      <p:sp>
        <p:nvSpPr>
          <p:cNvPr id="23" name="Rectangle 22"/>
          <p:cNvSpPr/>
          <p:nvPr/>
        </p:nvSpPr>
        <p:spPr>
          <a:xfrm>
            <a:off x="2353803" y="4693888"/>
            <a:ext cx="7704597" cy="1631216"/>
          </a:xfrm>
          <a:prstGeom prst="rect">
            <a:avLst/>
          </a:prstGeom>
          <a:solidFill>
            <a:srgbClr val="00B050"/>
          </a:solidFill>
          <a:ln w="28575">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liệu</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hấp</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thụ</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làm</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cho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độ</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t</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ă</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cao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còn</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thoát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h</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i n</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ước</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làm</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độ</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môi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tr</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ường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xung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quanh</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Nhờ</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không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khí</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d</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d</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bóng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vào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những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ngày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hè</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nóng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bức</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mát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h</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 so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không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khí</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duới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mái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nhà</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che</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liệu</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endPar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1683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2"/>
                                        </p:tgtEl>
                                      </p:cBhvr>
                                    </p:animEffect>
                                    <p:set>
                                      <p:cBhvr>
                                        <p:cTn id="7" dur="1" fill="hold">
                                          <p:stCondLst>
                                            <p:cond delay="19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https://taylorsciencegeeks.weebly.com/uploads/5/9/2/0/59201005/52376929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20" y="0"/>
            <a:ext cx="451840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flipH="1">
            <a:off x="-142404" y="3058561"/>
            <a:ext cx="2900479" cy="3822523"/>
          </a:xfrm>
          <a:prstGeom prst="rect">
            <a:avLst/>
          </a:prstGeom>
        </p:spPr>
      </p:pic>
      <p:pic>
        <p:nvPicPr>
          <p:cNvPr id="30"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516688" y="1181693"/>
            <a:ext cx="5629384" cy="830997"/>
          </a:xfrm>
          <a:prstGeom prst="rect">
            <a:avLst/>
          </a:prstGeom>
          <a:noFill/>
        </p:spPr>
        <p:txBody>
          <a:bodyPr wrap="square" rtlCol="0">
            <a:spAutoFit/>
          </a:bodyPr>
          <a:lstStyle/>
          <a:p>
            <a:pPr algn="just"/>
            <a:r>
              <a:rPr lang="en-US" sz="2400" b="1">
                <a:solidFill>
                  <a:srgbClr val="1818FD"/>
                </a:solidFill>
                <a:latin typeface="Times New Roman" pitchFamily="18" charset="0"/>
                <a:cs typeface="Times New Roman" pitchFamily="18" charset="0"/>
              </a:rPr>
              <a:t>=&gt; Lá là cơ quan thực hiện chức năng thoát hơi nước cho cây.</a:t>
            </a:r>
            <a:endParaRPr lang="vi-VN" sz="2400" b="1" dirty="0">
              <a:solidFill>
                <a:srgbClr val="1818FD"/>
              </a:solidFill>
              <a:latin typeface="Times New Roman" pitchFamily="18" charset="0"/>
              <a:cs typeface="Times New Roman" pitchFamily="18" charset="0"/>
            </a:endParaRPr>
          </a:p>
        </p:txBody>
      </p:sp>
      <p:sp>
        <p:nvSpPr>
          <p:cNvPr id="24" name="TextBox 23"/>
          <p:cNvSpPr txBox="1"/>
          <p:nvPr/>
        </p:nvSpPr>
        <p:spPr>
          <a:xfrm>
            <a:off x="4516688" y="287531"/>
            <a:ext cx="5731883" cy="830997"/>
          </a:xfrm>
          <a:prstGeom prst="rect">
            <a:avLst/>
          </a:prstGeom>
          <a:solidFill>
            <a:srgbClr val="C9F5CA"/>
          </a:solidFill>
        </p:spPr>
        <p:txBody>
          <a:bodyPr wrap="square" rtlCol="0">
            <a:spAutoFit/>
          </a:bodyPr>
          <a:lstStyle/>
          <a:p>
            <a:pPr algn="just"/>
            <a:r>
              <a:rPr lang="en-US" sz="2400" b="1">
                <a:solidFill>
                  <a:srgbClr val="FF0000"/>
                </a:solidFill>
                <a:latin typeface="Times New Roman" pitchFamily="18" charset="0"/>
                <a:cs typeface="Times New Roman" pitchFamily="18" charset="0"/>
              </a:rPr>
              <a:t>? Cơ quan nào của cây đảm nhận chức năng thoát hơi nước cho cây?</a:t>
            </a:r>
            <a:endParaRPr lang="vi-VN" sz="2400" b="1" dirty="0">
              <a:solidFill>
                <a:srgbClr val="FF0000"/>
              </a:solidFill>
              <a:latin typeface="Times New Roman" pitchFamily="18" charset="0"/>
              <a:cs typeface="Times New Roman" pitchFamily="18" charset="0"/>
            </a:endParaRPr>
          </a:p>
        </p:txBody>
      </p:sp>
      <p:sp>
        <p:nvSpPr>
          <p:cNvPr id="27" name="TextBox 26"/>
          <p:cNvSpPr txBox="1"/>
          <p:nvPr/>
        </p:nvSpPr>
        <p:spPr>
          <a:xfrm>
            <a:off x="4553423" y="2075855"/>
            <a:ext cx="5695148" cy="830997"/>
          </a:xfrm>
          <a:prstGeom prst="rect">
            <a:avLst/>
          </a:prstGeom>
          <a:noFill/>
        </p:spPr>
        <p:txBody>
          <a:bodyPr wrap="square" rtlCol="0">
            <a:spAutoFit/>
          </a:bodyPr>
          <a:lstStyle/>
          <a:p>
            <a:pPr algn="just"/>
            <a:r>
              <a:rPr lang="en-US" sz="2400" b="1">
                <a:solidFill>
                  <a:srgbClr val="FF0000"/>
                </a:solidFill>
                <a:latin typeface="Times New Roman" pitchFamily="18" charset="0"/>
                <a:cs typeface="Times New Roman" pitchFamily="18" charset="0"/>
              </a:rPr>
              <a:t>? Hơi nước được thoát qua con đường nào của lá?</a:t>
            </a:r>
            <a:endParaRPr lang="vi-VN" sz="2400" b="1" dirty="0">
              <a:solidFill>
                <a:srgbClr val="FF0000"/>
              </a:solidFill>
              <a:latin typeface="Times New Roman" pitchFamily="18" charset="0"/>
              <a:cs typeface="Times New Roman" pitchFamily="18" charset="0"/>
            </a:endParaRPr>
          </a:p>
        </p:txBody>
      </p:sp>
      <p:sp>
        <p:nvSpPr>
          <p:cNvPr id="28" name="TextBox 27"/>
          <p:cNvSpPr txBox="1"/>
          <p:nvPr/>
        </p:nvSpPr>
        <p:spPr>
          <a:xfrm>
            <a:off x="4553423" y="2934537"/>
            <a:ext cx="5592649" cy="830997"/>
          </a:xfrm>
          <a:prstGeom prst="rect">
            <a:avLst/>
          </a:prstGeom>
          <a:noFill/>
        </p:spPr>
        <p:txBody>
          <a:bodyPr wrap="square" rtlCol="0">
            <a:spAutoFit/>
          </a:bodyPr>
          <a:lstStyle/>
          <a:p>
            <a:pPr algn="just"/>
            <a:r>
              <a:rPr lang="en-US" sz="2400" b="1">
                <a:solidFill>
                  <a:srgbClr val="1818FD"/>
                </a:solidFill>
                <a:latin typeface="Times New Roman" pitchFamily="18" charset="0"/>
                <a:cs typeface="Times New Roman" pitchFamily="18" charset="0"/>
              </a:rPr>
              <a:t>=&gt; Hơi nước được thoát qua con đường khí khổng của lá là chủ yếu.</a:t>
            </a:r>
            <a:endParaRPr lang="vi-VN" sz="2400" b="1" dirty="0">
              <a:solidFill>
                <a:srgbClr val="1818FD"/>
              </a:solidFill>
              <a:latin typeface="Times New Roman" pitchFamily="18" charset="0"/>
              <a:cs typeface="Times New Roman" pitchFamily="18" charset="0"/>
            </a:endParaRPr>
          </a:p>
        </p:txBody>
      </p:sp>
      <p:grpSp>
        <p:nvGrpSpPr>
          <p:cNvPr id="31" name="Group 30"/>
          <p:cNvGrpSpPr/>
          <p:nvPr/>
        </p:nvGrpSpPr>
        <p:grpSpPr>
          <a:xfrm>
            <a:off x="4894163" y="3841846"/>
            <a:ext cx="2318831" cy="2363745"/>
            <a:chOff x="1215964" y="2365513"/>
            <a:chExt cx="4509000" cy="3964083"/>
          </a:xfrm>
        </p:grpSpPr>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2452" y="2365513"/>
              <a:ext cx="4492512" cy="29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215964" y="5150758"/>
              <a:ext cx="4492512" cy="1178838"/>
            </a:xfrm>
            <a:prstGeom prst="rect">
              <a:avLst/>
            </a:prstGeom>
            <a:noFill/>
          </p:spPr>
          <p:txBody>
            <a:bodyPr wrap="square" rtlCol="0">
              <a:spAutoFit/>
            </a:bodyPr>
            <a:lstStyle/>
            <a:p>
              <a:pPr algn="ctr"/>
              <a:r>
                <a:rPr lang="en-US" sz="1600" b="1">
                  <a:latin typeface="Times New Roman" pitchFamily="18" charset="0"/>
                  <a:cs typeface="Times New Roman" pitchFamily="18" charset="0"/>
                </a:rPr>
                <a:t> Khí khổng ở mặt dưới phiến lá</a:t>
              </a:r>
              <a:endParaRPr lang="vi-VN" sz="1600" b="1" dirty="0">
                <a:latin typeface="Times New Roman" pitchFamily="18" charset="0"/>
                <a:cs typeface="Times New Roman" pitchFamily="18" charset="0"/>
              </a:endParaRPr>
            </a:p>
          </p:txBody>
        </p:sp>
      </p:grpSp>
      <p:grpSp>
        <p:nvGrpSpPr>
          <p:cNvPr id="36" name="Group 35"/>
          <p:cNvGrpSpPr/>
          <p:nvPr/>
        </p:nvGrpSpPr>
        <p:grpSpPr>
          <a:xfrm>
            <a:off x="7232833" y="3857039"/>
            <a:ext cx="2561040" cy="2348552"/>
            <a:chOff x="6539089" y="2365512"/>
            <a:chExt cx="4481636" cy="3485892"/>
          </a:xfrm>
        </p:grpSpPr>
        <p:pic>
          <p:nvPicPr>
            <p:cNvPr id="3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9089" y="2365512"/>
              <a:ext cx="4446919" cy="254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6539089" y="4815296"/>
              <a:ext cx="4481636" cy="1036108"/>
            </a:xfrm>
            <a:prstGeom prst="rect">
              <a:avLst/>
            </a:prstGeom>
            <a:noFill/>
          </p:spPr>
          <p:txBody>
            <a:bodyPr wrap="square" rtlCol="0">
              <a:spAutoFit/>
            </a:bodyPr>
            <a:lstStyle/>
            <a:p>
              <a:pPr algn="ctr"/>
              <a:r>
                <a:rPr lang="en-US" sz="1600" b="1">
                  <a:latin typeface="Times New Roman" pitchFamily="18" charset="0"/>
                  <a:cs typeface="Times New Roman" pitchFamily="18" charset="0"/>
                </a:rPr>
                <a:t>  Khí khổng ở mặt trên phiến lá</a:t>
              </a:r>
              <a:endParaRPr lang="vi-VN" sz="1600" b="1" dirty="0">
                <a:latin typeface="Times New Roman" pitchFamily="18" charset="0"/>
                <a:cs typeface="Times New Roman" pitchFamily="18" charset="0"/>
              </a:endParaRPr>
            </a:p>
          </p:txBody>
        </p:sp>
      </p:grpSp>
      <p:pic>
        <p:nvPicPr>
          <p:cNvPr id="29"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49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fltVal val="0"/>
                                          </p:val>
                                        </p:tav>
                                        <p:tav tm="100000">
                                          <p:val>
                                            <p:strVal val="#ppt_w"/>
                                          </p:val>
                                        </p:tav>
                                      </p:tavLst>
                                    </p:anim>
                                    <p:anim calcmode="lin" valueType="num">
                                      <p:cBhvr>
                                        <p:cTn id="28" dur="1000" fill="hold"/>
                                        <p:tgtEl>
                                          <p:spTgt spid="28"/>
                                        </p:tgtEl>
                                        <p:attrNameLst>
                                          <p:attrName>ppt_h</p:attrName>
                                        </p:attrNameLst>
                                      </p:cBhvr>
                                      <p:tavLst>
                                        <p:tav tm="0">
                                          <p:val>
                                            <p:fltVal val="0"/>
                                          </p:val>
                                        </p:tav>
                                        <p:tav tm="100000">
                                          <p:val>
                                            <p:strVal val="#ppt_h"/>
                                          </p:val>
                                        </p:tav>
                                      </p:tavLst>
                                    </p:anim>
                                    <p:anim calcmode="lin" valueType="num">
                                      <p:cBhvr>
                                        <p:cTn id="29" dur="1000" fill="hold"/>
                                        <p:tgtEl>
                                          <p:spTgt spid="28"/>
                                        </p:tgtEl>
                                        <p:attrNameLst>
                                          <p:attrName>style.rotation</p:attrName>
                                        </p:attrNameLst>
                                      </p:cBhvr>
                                      <p:tavLst>
                                        <p:tav tm="0">
                                          <p:val>
                                            <p:fltVal val="90"/>
                                          </p:val>
                                        </p:tav>
                                        <p:tav tm="100000">
                                          <p:val>
                                            <p:fltVal val="0"/>
                                          </p:val>
                                        </p:tav>
                                      </p:tavLst>
                                    </p:anim>
                                    <p:animEffect transition="in" filter="fade">
                                      <p:cBhvr>
                                        <p:cTn id="30" dur="1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heel(1)">
                                      <p:cBhvr>
                                        <p:cTn id="35" dur="2000"/>
                                        <p:tgtEl>
                                          <p:spTgt spid="31"/>
                                        </p:tgtEl>
                                      </p:cBhvr>
                                    </p:animEffect>
                                  </p:childTnLst>
                                </p:cTn>
                              </p:par>
                              <p:par>
                                <p:cTn id="36" presetID="21" presetClass="entr" presetSubtype="1"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heel(1)">
                                      <p:cBhvr>
                                        <p:cTn id="38"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animBg="1"/>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19811" name="Text Box 8"/>
          <p:cNvSpPr txBox="1">
            <a:spLocks noChangeArrowheads="1"/>
          </p:cNvSpPr>
          <p:nvPr/>
        </p:nvSpPr>
        <p:spPr bwMode="auto">
          <a:xfrm>
            <a:off x="6553200" y="4800601"/>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solidFill>
                <a:srgbClr val="000000"/>
              </a:solidFill>
            </a:endParaRPr>
          </a:p>
        </p:txBody>
      </p:sp>
      <p:sp>
        <p:nvSpPr>
          <p:cNvPr id="9" name="Rectangle 5"/>
          <p:cNvSpPr>
            <a:spLocks noChangeArrowheads="1"/>
          </p:cNvSpPr>
          <p:nvPr/>
        </p:nvSpPr>
        <p:spPr bwMode="auto">
          <a:xfrm>
            <a:off x="3658241" y="383800"/>
            <a:ext cx="4602182" cy="516979"/>
          </a:xfrm>
          <a:prstGeom prst="rect">
            <a:avLst/>
          </a:prstGeom>
          <a:solidFill>
            <a:srgbClr val="92D050"/>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en-US" sz="2400" b="1" kern="0">
                <a:latin typeface="Times New Roman" panose="02020603050405020304" pitchFamily="18" charset="0"/>
              </a:rPr>
              <a:t>1. Hoạt động đóng, mở khí khổng</a:t>
            </a:r>
            <a:endParaRPr lang="en-US" sz="2400" kern="0" dirty="0">
              <a:latin typeface="Times New Roman" panose="02020603050405020304" pitchFamily="18" charset="0"/>
            </a:endParaRPr>
          </a:p>
        </p:txBody>
      </p:sp>
      <p:pic>
        <p:nvPicPr>
          <p:cNvPr id="119814"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74613"/>
            <a:ext cx="4956425" cy="3874167"/>
          </a:xfrm>
          <a:prstGeom prst="rect">
            <a:avLst/>
          </a:prstGeom>
          <a:solidFill>
            <a:schemeClr val="accent2">
              <a:lumMod val="20000"/>
              <a:lumOff val="80000"/>
            </a:schemeClr>
          </a:solidFill>
          <a:ln>
            <a:solidFill>
              <a:srgbClr val="FF0000"/>
            </a:solidFill>
          </a:ln>
        </p:spPr>
      </p:pic>
      <p:cxnSp>
        <p:nvCxnSpPr>
          <p:cNvPr id="21" name="Straight Arrow Connector 20"/>
          <p:cNvCxnSpPr/>
          <p:nvPr/>
        </p:nvCxnSpPr>
        <p:spPr>
          <a:xfrm flipH="1">
            <a:off x="2766975" y="1662943"/>
            <a:ext cx="302720" cy="861994"/>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22" name="Straight Arrow Connector 21"/>
          <p:cNvCxnSpPr/>
          <p:nvPr/>
        </p:nvCxnSpPr>
        <p:spPr>
          <a:xfrm>
            <a:off x="3069694" y="1728845"/>
            <a:ext cx="1856978" cy="1189016"/>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sp>
        <p:nvSpPr>
          <p:cNvPr id="29" name="TextBox 28"/>
          <p:cNvSpPr txBox="1"/>
          <p:nvPr/>
        </p:nvSpPr>
        <p:spPr>
          <a:xfrm>
            <a:off x="1883917" y="1349283"/>
            <a:ext cx="2477350" cy="40011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dirty="0" err="1">
                <a:latin typeface="Times New Roman" panose="02020603050405020304" pitchFamily="18" charset="0"/>
                <a:cs typeface="Times New Roman" panose="02020603050405020304" pitchFamily="18" charset="0"/>
              </a:rPr>
              <a:t>Thành</a:t>
            </a:r>
            <a:r>
              <a:rPr lang="en-US" sz="2000" b="1" kern="0" dirty="0">
                <a:latin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cs typeface="Times New Roman" panose="02020603050405020304" pitchFamily="18" charset="0"/>
              </a:rPr>
              <a:t>ngoài</a:t>
            </a:r>
            <a:r>
              <a:rPr lang="en-US" sz="2000" b="1" kern="0" dirty="0">
                <a:latin typeface="Times New Roman" panose="02020603050405020304" pitchFamily="18" charset="0"/>
                <a:cs typeface="Times New Roman" panose="02020603050405020304" pitchFamily="18" charset="0"/>
              </a:rPr>
              <a:t> MỎNG</a:t>
            </a:r>
          </a:p>
        </p:txBody>
      </p:sp>
      <p:cxnSp>
        <p:nvCxnSpPr>
          <p:cNvPr id="30" name="Straight Arrow Connector 29"/>
          <p:cNvCxnSpPr/>
          <p:nvPr/>
        </p:nvCxnSpPr>
        <p:spPr>
          <a:xfrm flipH="1">
            <a:off x="3349375" y="1662943"/>
            <a:ext cx="2026267" cy="1103909"/>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cxnSp>
        <p:nvCxnSpPr>
          <p:cNvPr id="31" name="Straight Arrow Connector 30"/>
          <p:cNvCxnSpPr/>
          <p:nvPr/>
        </p:nvCxnSpPr>
        <p:spPr>
          <a:xfrm>
            <a:off x="5375642" y="1662943"/>
            <a:ext cx="80487" cy="1103909"/>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sp>
        <p:nvSpPr>
          <p:cNvPr id="32" name="TextBox 31"/>
          <p:cNvSpPr txBox="1"/>
          <p:nvPr/>
        </p:nvSpPr>
        <p:spPr>
          <a:xfrm>
            <a:off x="4395366" y="1346098"/>
            <a:ext cx="2193198"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dirty="0" err="1">
                <a:solidFill>
                  <a:srgbClr val="FFFF00"/>
                </a:solidFill>
                <a:latin typeface="Times New Roman" panose="02020603050405020304" pitchFamily="18" charset="0"/>
                <a:cs typeface="Times New Roman" panose="02020603050405020304" pitchFamily="18" charset="0"/>
              </a:rPr>
              <a:t>Thành</a:t>
            </a:r>
            <a:r>
              <a:rPr lang="en-US" sz="2000" b="1" kern="0" dirty="0">
                <a:solidFill>
                  <a:srgbClr val="FFFF00"/>
                </a:solidFill>
                <a:latin typeface="Times New Roman" panose="02020603050405020304" pitchFamily="18" charset="0"/>
                <a:cs typeface="Times New Roman" panose="02020603050405020304" pitchFamily="18" charset="0"/>
              </a:rPr>
              <a:t> </a:t>
            </a:r>
            <a:r>
              <a:rPr lang="en-US" sz="2000" b="1" kern="0" dirty="0" err="1">
                <a:solidFill>
                  <a:srgbClr val="FFFF00"/>
                </a:solidFill>
                <a:latin typeface="Times New Roman" panose="02020603050405020304" pitchFamily="18" charset="0"/>
                <a:cs typeface="Times New Roman" panose="02020603050405020304" pitchFamily="18" charset="0"/>
              </a:rPr>
              <a:t>trong</a:t>
            </a:r>
            <a:r>
              <a:rPr lang="en-US" sz="2000" b="1" kern="0" dirty="0">
                <a:solidFill>
                  <a:srgbClr val="FFFF00"/>
                </a:solidFill>
                <a:latin typeface="Times New Roman" panose="02020603050405020304" pitchFamily="18" charset="0"/>
                <a:cs typeface="Times New Roman" panose="02020603050405020304" pitchFamily="18" charset="0"/>
              </a:rPr>
              <a:t> DÀY</a:t>
            </a:r>
          </a:p>
        </p:txBody>
      </p:sp>
      <p:cxnSp>
        <p:nvCxnSpPr>
          <p:cNvPr id="35" name="Straight Arrow Connector 34"/>
          <p:cNvCxnSpPr/>
          <p:nvPr/>
        </p:nvCxnSpPr>
        <p:spPr>
          <a:xfrm flipH="1" flipV="1">
            <a:off x="3087966" y="4419639"/>
            <a:ext cx="296362" cy="767262"/>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36" name="Straight Arrow Connector 35"/>
          <p:cNvCxnSpPr/>
          <p:nvPr/>
        </p:nvCxnSpPr>
        <p:spPr>
          <a:xfrm flipH="1" flipV="1">
            <a:off x="5329302" y="4458984"/>
            <a:ext cx="269917" cy="759700"/>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sp>
        <p:nvSpPr>
          <p:cNvPr id="37" name="Rounded Rectangle 36"/>
          <p:cNvSpPr/>
          <p:nvPr/>
        </p:nvSpPr>
        <p:spPr>
          <a:xfrm>
            <a:off x="6840342" y="1439782"/>
            <a:ext cx="4772155" cy="1068525"/>
          </a:xfrm>
          <a:prstGeom prst="roundRect">
            <a:avLst/>
          </a:prstGeom>
          <a:solidFill>
            <a:schemeClr val="accent4">
              <a:lumMod val="60000"/>
              <a:lumOff val="40000"/>
            </a:schemeClr>
          </a:solidFill>
          <a:ln w="25400" cap="flat" cmpd="sng" algn="ctr">
            <a:solidFill>
              <a:srgbClr val="1818FD"/>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anchor="ctr"/>
          <a:lstStyle/>
          <a:p>
            <a:pPr algn="just">
              <a:defRPr/>
            </a:pPr>
            <a:endParaRPr lang="en-US" sz="2800" b="1" kern="0" dirty="0">
              <a:latin typeface="Times New Roman" pitchFamily="18" charset="0"/>
              <a:cs typeface="Times New Roman" pitchFamily="18" charset="0"/>
            </a:endParaRPr>
          </a:p>
          <a:p>
            <a:pPr algn="just">
              <a:defRPr/>
            </a:pPr>
            <a:r>
              <a:rPr lang="en-US" sz="2400" b="1" kern="0">
                <a:latin typeface="Times New Roman" pitchFamily="18" charset="0"/>
                <a:cs typeface="Times New Roman" pitchFamily="18" charset="0"/>
              </a:rPr>
              <a:t>=&gt; Sự thoát hơi nước được </a:t>
            </a:r>
            <a:r>
              <a:rPr lang="en-US" sz="2400" b="1" kern="0" dirty="0">
                <a:latin typeface="Times New Roman" pitchFamily="18" charset="0"/>
                <a:cs typeface="Times New Roman" pitchFamily="18" charset="0"/>
              </a:rPr>
              <a:t>điều chỉnh bằng sự đóng mở </a:t>
            </a:r>
            <a:r>
              <a:rPr lang="en-US" sz="2400" b="1" kern="0" dirty="0" err="1">
                <a:latin typeface="Times New Roman" pitchFamily="18" charset="0"/>
                <a:cs typeface="Times New Roman" pitchFamily="18" charset="0"/>
              </a:rPr>
              <a:t>khí</a:t>
            </a:r>
            <a:r>
              <a:rPr lang="en-US" sz="2400" b="1" kern="0" dirty="0">
                <a:latin typeface="Times New Roman" pitchFamily="18" charset="0"/>
                <a:cs typeface="Times New Roman" pitchFamily="18" charset="0"/>
              </a:rPr>
              <a:t> </a:t>
            </a:r>
            <a:r>
              <a:rPr lang="en-US" sz="2400" b="1" kern="0" dirty="0" err="1">
                <a:latin typeface="Times New Roman" pitchFamily="18" charset="0"/>
                <a:cs typeface="Times New Roman" pitchFamily="18" charset="0"/>
              </a:rPr>
              <a:t>khổng</a:t>
            </a:r>
            <a:endParaRPr lang="en-US" sz="2400" b="1" kern="0" dirty="0">
              <a:latin typeface="Times New Roman" pitchFamily="18" charset="0"/>
              <a:cs typeface="Times New Roman" pitchFamily="18" charset="0"/>
            </a:endParaRPr>
          </a:p>
          <a:p>
            <a:pPr marL="342900" indent="-342900" algn="just">
              <a:buFontTx/>
              <a:buChar char="-"/>
              <a:defRPr/>
            </a:pPr>
            <a:endParaRPr lang="en-US" sz="2400" b="1" kern="0" dirty="0">
              <a:latin typeface="Times New Roman" pitchFamily="18" charset="0"/>
              <a:cs typeface="Times New Roman" pitchFamily="18" charset="0"/>
            </a:endParaRPr>
          </a:p>
        </p:txBody>
      </p:sp>
      <p:sp>
        <p:nvSpPr>
          <p:cNvPr id="33" name="TextBox 32"/>
          <p:cNvSpPr txBox="1"/>
          <p:nvPr/>
        </p:nvSpPr>
        <p:spPr>
          <a:xfrm>
            <a:off x="2239766" y="5084161"/>
            <a:ext cx="1868881" cy="40011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a:latin typeface="Times New Roman" panose="02020603050405020304" pitchFamily="18" charset="0"/>
                <a:cs typeface="Times New Roman" panose="02020603050405020304" pitchFamily="18" charset="0"/>
              </a:rPr>
              <a:t>Khí khổng mở</a:t>
            </a:r>
            <a:endParaRPr lang="en-US" sz="2000" b="1" kern="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4481563" y="5093480"/>
            <a:ext cx="2035083"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a:solidFill>
                  <a:srgbClr val="FFFF00"/>
                </a:solidFill>
                <a:latin typeface="Times New Roman" panose="02020603050405020304" pitchFamily="18" charset="0"/>
                <a:cs typeface="Times New Roman" panose="02020603050405020304" pitchFamily="18" charset="0"/>
              </a:rPr>
              <a:t>Khí khổng đóng</a:t>
            </a:r>
            <a:endParaRPr lang="en-US" sz="2000" b="1" kern="0" dirty="0">
              <a:solidFill>
                <a:srgbClr val="FFFF00"/>
              </a:solidFill>
              <a:latin typeface="Times New Roman" panose="02020603050405020304" pitchFamily="18" charset="0"/>
              <a:cs typeface="Times New Roman" panose="02020603050405020304" pitchFamily="18" charset="0"/>
            </a:endParaRPr>
          </a:p>
        </p:txBody>
      </p:sp>
      <p:pic>
        <p:nvPicPr>
          <p:cNvPr id="43"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3" y="-82168"/>
            <a:ext cx="2363787" cy="218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6742" y="4387065"/>
            <a:ext cx="2625248" cy="253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9981225" y="4705563"/>
            <a:ext cx="2210775" cy="231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837309" y="-101610"/>
            <a:ext cx="2354690" cy="240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AutoShape 18"/>
          <p:cNvSpPr>
            <a:spLocks noChangeArrowheads="1"/>
          </p:cNvSpPr>
          <p:nvPr/>
        </p:nvSpPr>
        <p:spPr bwMode="auto">
          <a:xfrm>
            <a:off x="6935106" y="3295433"/>
            <a:ext cx="4686876" cy="1615700"/>
          </a:xfrm>
          <a:prstGeom prst="cloudCallout">
            <a:avLst>
              <a:gd name="adj1" fmla="val -59919"/>
              <a:gd name="adj2" fmla="val -198629"/>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Cơ chế (yếu tố phụ thuộc) làm khí khổng đóng, mở? </a:t>
            </a:r>
          </a:p>
        </p:txBody>
      </p:sp>
    </p:spTree>
    <p:extLst>
      <p:ext uri="{BB962C8B-B14F-4D97-AF65-F5344CB8AC3E}">
        <p14:creationId xmlns:p14="http://schemas.microsoft.com/office/powerpoint/2010/main" val="373948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9814"/>
                                        </p:tgtEl>
                                        <p:attrNameLst>
                                          <p:attrName>style.visibility</p:attrName>
                                        </p:attrNameLst>
                                      </p:cBhvr>
                                      <p:to>
                                        <p:strVal val="visible"/>
                                      </p:to>
                                    </p:set>
                                    <p:animEffect transition="in" filter="wheel(1)">
                                      <p:cBhvr>
                                        <p:cTn id="12" dur="2000"/>
                                        <p:tgtEl>
                                          <p:spTgt spid="1198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par>
                                <p:cTn id="23" presetID="6" presetClass="entr" presetSubtype="1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ircle(in)">
                                      <p:cBhvr>
                                        <p:cTn id="30" dur="2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circle(in)">
                                      <p:cBhvr>
                                        <p:cTn id="35" dur="2000"/>
                                        <p:tgtEl>
                                          <p:spTgt spid="30"/>
                                        </p:tgtEl>
                                      </p:cBhvr>
                                    </p:animEffect>
                                  </p:childTnLst>
                                </p:cTn>
                              </p:par>
                              <p:par>
                                <p:cTn id="36" presetID="6" presetClass="entr" presetSubtype="16"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circle(in)">
                                      <p:cBhvr>
                                        <p:cTn id="38" dur="20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circle(in)">
                                      <p:cBhvr>
                                        <p:cTn id="43" dur="2000"/>
                                        <p:tgtEl>
                                          <p:spTgt spid="33"/>
                                        </p:tgtEl>
                                      </p:cBhvr>
                                    </p:animEffect>
                                  </p:childTnLst>
                                </p:cTn>
                              </p:par>
                              <p:par>
                                <p:cTn id="44" presetID="6" presetClass="entr" presetSubtype="16"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circle(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circle(in)">
                                      <p:cBhvr>
                                        <p:cTn id="51" dur="2000"/>
                                        <p:tgtEl>
                                          <p:spTgt spid="34"/>
                                        </p:tgtEl>
                                      </p:cBhvr>
                                    </p:animEffect>
                                  </p:childTnLst>
                                </p:cTn>
                              </p:par>
                              <p:par>
                                <p:cTn id="52" presetID="6" presetClass="entr" presetSubtype="16"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circle(in)">
                                      <p:cBhvr>
                                        <p:cTn id="54" dur="20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circle(in)">
                                      <p:cBhvr>
                                        <p:cTn id="66"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P spid="32" grpId="0" animBg="1"/>
      <p:bldP spid="37" grpId="0" animBg="1"/>
      <p:bldP spid="33" grpId="0" animBg="1"/>
      <p:bldP spid="3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grpSp>
        <p:nvGrpSpPr>
          <p:cNvPr id="35" name="Group 34"/>
          <p:cNvGrpSpPr/>
          <p:nvPr/>
        </p:nvGrpSpPr>
        <p:grpSpPr>
          <a:xfrm>
            <a:off x="1129927" y="2835114"/>
            <a:ext cx="719102" cy="1999257"/>
            <a:chOff x="7457613" y="1245476"/>
            <a:chExt cx="567033" cy="1671145"/>
          </a:xfrm>
        </p:grpSpPr>
        <p:grpSp>
          <p:nvGrpSpPr>
            <p:cNvPr id="32" name="Group 31"/>
            <p:cNvGrpSpPr/>
            <p:nvPr/>
          </p:nvGrpSpPr>
          <p:grpSpPr>
            <a:xfrm flipH="1">
              <a:off x="7479914" y="1658217"/>
              <a:ext cx="114381" cy="979870"/>
              <a:chOff x="7280720" y="1658148"/>
              <a:chExt cx="255197" cy="985201"/>
            </a:xfrm>
          </p:grpSpPr>
          <p:cxnSp>
            <p:nvCxnSpPr>
              <p:cNvPr id="33" name="Straight Connector 32"/>
              <p:cNvCxnSpPr/>
              <p:nvPr/>
            </p:nvCxnSpPr>
            <p:spPr>
              <a:xfrm flipH="1">
                <a:off x="7280720" y="1658148"/>
                <a:ext cx="154864" cy="479913"/>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280720" y="2132119"/>
                <a:ext cx="255197" cy="51123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31" name="Arc 30"/>
            <p:cNvSpPr/>
            <p:nvPr/>
          </p:nvSpPr>
          <p:spPr>
            <a:xfrm>
              <a:off x="7457613" y="1245476"/>
              <a:ext cx="567033" cy="1671145"/>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38" name="Group 37"/>
          <p:cNvGrpSpPr/>
          <p:nvPr/>
        </p:nvGrpSpPr>
        <p:grpSpPr>
          <a:xfrm rot="10800000">
            <a:off x="478595" y="2976461"/>
            <a:ext cx="755931" cy="1836490"/>
            <a:chOff x="7457613" y="1245476"/>
            <a:chExt cx="567033" cy="1671145"/>
          </a:xfrm>
        </p:grpSpPr>
        <p:grpSp>
          <p:nvGrpSpPr>
            <p:cNvPr id="39" name="Group 38"/>
            <p:cNvGrpSpPr/>
            <p:nvPr/>
          </p:nvGrpSpPr>
          <p:grpSpPr>
            <a:xfrm flipH="1">
              <a:off x="7472850" y="1671144"/>
              <a:ext cx="87168" cy="904264"/>
              <a:chOff x="7357208" y="1671144"/>
              <a:chExt cx="194482" cy="909183"/>
            </a:xfrm>
          </p:grpSpPr>
          <p:cxnSp>
            <p:nvCxnSpPr>
              <p:cNvPr id="41" name="Straight Connector 40"/>
              <p:cNvCxnSpPr/>
              <p:nvPr/>
            </p:nvCxnSpPr>
            <p:spPr>
              <a:xfrm rot="10800000" flipV="1">
                <a:off x="7363427" y="1671144"/>
                <a:ext cx="188263" cy="429833"/>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2"/>
              </p:cNvCxnSpPr>
              <p:nvPr/>
            </p:nvCxnSpPr>
            <p:spPr>
              <a:xfrm rot="10800000">
                <a:off x="7357208" y="2100977"/>
                <a:ext cx="105889" cy="47935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40" name="Arc 39"/>
            <p:cNvSpPr/>
            <p:nvPr/>
          </p:nvSpPr>
          <p:spPr>
            <a:xfrm>
              <a:off x="7457613" y="1245476"/>
              <a:ext cx="567033" cy="1671145"/>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52" name="Group 51"/>
          <p:cNvGrpSpPr/>
          <p:nvPr/>
        </p:nvGrpSpPr>
        <p:grpSpPr>
          <a:xfrm>
            <a:off x="1270285" y="2173564"/>
            <a:ext cx="1967133" cy="1429030"/>
            <a:chOff x="1409431" y="642958"/>
            <a:chExt cx="1967133" cy="1429030"/>
          </a:xfrm>
        </p:grpSpPr>
        <p:cxnSp>
          <p:nvCxnSpPr>
            <p:cNvPr id="37" name="Straight Connector 36"/>
            <p:cNvCxnSpPr/>
            <p:nvPr/>
          </p:nvCxnSpPr>
          <p:spPr>
            <a:xfrm flipV="1">
              <a:off x="1409431" y="1056292"/>
              <a:ext cx="813507" cy="1015696"/>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1697706" y="642958"/>
              <a:ext cx="1678858" cy="400110"/>
            </a:xfrm>
            <a:prstGeom prst="rect">
              <a:avLst/>
            </a:prstGeom>
            <a:noFill/>
          </p:spPr>
          <p:txBody>
            <a:bodyPr wrap="square" rtlCol="0">
              <a:spAutoFit/>
            </a:bodyPr>
            <a:lstStyle/>
            <a:p>
              <a:r>
                <a:rPr lang="vi-VN" sz="2000" b="1">
                  <a:latin typeface="Times New Roman" pitchFamily="18" charset="0"/>
                  <a:cs typeface="Times New Roman" pitchFamily="18" charset="0"/>
                </a:rPr>
                <a:t>Thành dày</a:t>
              </a:r>
              <a:endParaRPr lang="vi-VN" sz="2000" b="1" dirty="0">
                <a:latin typeface="Times New Roman" pitchFamily="18" charset="0"/>
                <a:cs typeface="Times New Roman" pitchFamily="18" charset="0"/>
              </a:endParaRPr>
            </a:p>
          </p:txBody>
        </p:sp>
      </p:grpSp>
      <p:grpSp>
        <p:nvGrpSpPr>
          <p:cNvPr id="51" name="Group 50"/>
          <p:cNvGrpSpPr/>
          <p:nvPr/>
        </p:nvGrpSpPr>
        <p:grpSpPr>
          <a:xfrm>
            <a:off x="58237" y="1799245"/>
            <a:ext cx="2020733" cy="1424090"/>
            <a:chOff x="58771" y="725833"/>
            <a:chExt cx="1797081" cy="1424090"/>
          </a:xfrm>
        </p:grpSpPr>
        <p:sp>
          <p:nvSpPr>
            <p:cNvPr id="44" name="TextBox 43"/>
            <p:cNvSpPr txBox="1"/>
            <p:nvPr/>
          </p:nvSpPr>
          <p:spPr>
            <a:xfrm>
              <a:off x="58771" y="725833"/>
              <a:ext cx="1797081" cy="400110"/>
            </a:xfrm>
            <a:prstGeom prst="rect">
              <a:avLst/>
            </a:prstGeom>
            <a:noFill/>
          </p:spPr>
          <p:txBody>
            <a:bodyPr wrap="square" rtlCol="0">
              <a:spAutoFit/>
            </a:bodyPr>
            <a:lstStyle/>
            <a:p>
              <a:r>
                <a:rPr lang="vi-VN" sz="2000" b="1">
                  <a:latin typeface="Times New Roman" pitchFamily="18" charset="0"/>
                  <a:cs typeface="Times New Roman" pitchFamily="18" charset="0"/>
                </a:rPr>
                <a:t>Thành mỏng</a:t>
              </a:r>
              <a:endParaRPr lang="vi-VN" sz="2000" b="1" dirty="0">
                <a:latin typeface="Times New Roman" pitchFamily="18" charset="0"/>
                <a:cs typeface="Times New Roman" pitchFamily="18" charset="0"/>
              </a:endParaRPr>
            </a:p>
          </p:txBody>
        </p:sp>
        <p:cxnSp>
          <p:nvCxnSpPr>
            <p:cNvPr id="46" name="Straight Connector 45"/>
            <p:cNvCxnSpPr/>
            <p:nvPr/>
          </p:nvCxnSpPr>
          <p:spPr>
            <a:xfrm>
              <a:off x="646386" y="1056290"/>
              <a:ext cx="50719" cy="1093633"/>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sp>
        <p:nvSpPr>
          <p:cNvPr id="53" name="TextBox 52"/>
          <p:cNvSpPr txBox="1"/>
          <p:nvPr/>
        </p:nvSpPr>
        <p:spPr>
          <a:xfrm>
            <a:off x="316727" y="4812951"/>
            <a:ext cx="1771987" cy="707886"/>
          </a:xfrm>
          <a:prstGeom prst="rect">
            <a:avLst/>
          </a:prstGeom>
          <a:noFill/>
        </p:spPr>
        <p:txBody>
          <a:bodyPr wrap="square" rtlCol="0">
            <a:spAutoFit/>
          </a:bodyPr>
          <a:lstStyle/>
          <a:p>
            <a:pPr algn="ctr"/>
            <a:r>
              <a:rPr lang="vi-VN" sz="2000" b="1">
                <a:latin typeface="Times New Roman" pitchFamily="18" charset="0"/>
                <a:cs typeface="Times New Roman" pitchFamily="18" charset="0"/>
              </a:rPr>
              <a:t>Khi tế bào </a:t>
            </a:r>
            <a:endParaRPr lang="en-US" sz="2000" b="1">
              <a:latin typeface="Times New Roman" pitchFamily="18" charset="0"/>
              <a:cs typeface="Times New Roman" pitchFamily="18" charset="0"/>
            </a:endParaRPr>
          </a:p>
          <a:p>
            <a:pPr algn="ctr"/>
            <a:r>
              <a:rPr lang="vi-VN" sz="2000" b="1">
                <a:latin typeface="Times New Roman" pitchFamily="18" charset="0"/>
                <a:cs typeface="Times New Roman" pitchFamily="18" charset="0"/>
              </a:rPr>
              <a:t>vừa đủ nước</a:t>
            </a:r>
          </a:p>
        </p:txBody>
      </p:sp>
      <p:grpSp>
        <p:nvGrpSpPr>
          <p:cNvPr id="68" name="Group 67"/>
          <p:cNvGrpSpPr/>
          <p:nvPr/>
        </p:nvGrpSpPr>
        <p:grpSpPr>
          <a:xfrm>
            <a:off x="1202721" y="3475251"/>
            <a:ext cx="2846202" cy="417659"/>
            <a:chOff x="1151854" y="2002884"/>
            <a:chExt cx="2846202" cy="417659"/>
          </a:xfrm>
        </p:grpSpPr>
        <p:sp>
          <p:nvSpPr>
            <p:cNvPr id="54" name="TextBox 53"/>
            <p:cNvSpPr txBox="1"/>
            <p:nvPr/>
          </p:nvSpPr>
          <p:spPr>
            <a:xfrm>
              <a:off x="1895570" y="2002884"/>
              <a:ext cx="2102486" cy="400110"/>
            </a:xfrm>
            <a:prstGeom prst="rect">
              <a:avLst/>
            </a:prstGeom>
            <a:noFill/>
          </p:spPr>
          <p:txBody>
            <a:bodyPr wrap="square" rtlCol="0">
              <a:spAutoFit/>
            </a:bodyPr>
            <a:lstStyle/>
            <a:p>
              <a:r>
                <a:rPr lang="vi-VN" sz="2000" b="1">
                  <a:latin typeface="Times New Roman" pitchFamily="18" charset="0"/>
                  <a:cs typeface="Times New Roman" pitchFamily="18" charset="0"/>
                </a:rPr>
                <a:t>Khí khổng hé mở</a:t>
              </a:r>
              <a:endParaRPr lang="vi-VN" sz="2000" b="1" dirty="0">
                <a:latin typeface="Times New Roman" pitchFamily="18" charset="0"/>
                <a:cs typeface="Times New Roman" pitchFamily="18" charset="0"/>
              </a:endParaRPr>
            </a:p>
          </p:txBody>
        </p:sp>
        <p:cxnSp>
          <p:nvCxnSpPr>
            <p:cNvPr id="67" name="Straight Connector 66"/>
            <p:cNvCxnSpPr>
              <a:stCxn id="54" idx="1"/>
            </p:cNvCxnSpPr>
            <p:nvPr/>
          </p:nvCxnSpPr>
          <p:spPr>
            <a:xfrm flipH="1">
              <a:off x="1151854" y="2202939"/>
              <a:ext cx="743716" cy="2176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476046" y="978096"/>
            <a:ext cx="3994627" cy="1569660"/>
          </a:xfrm>
          <a:prstGeom prst="rect">
            <a:avLst/>
          </a:prstGeom>
          <a:solidFill>
            <a:srgbClr val="92D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rtlCol="0">
            <a:spAutoFit/>
          </a:bodyPr>
          <a:lstStyle/>
          <a:p>
            <a:pPr algn="just"/>
            <a:r>
              <a:rPr lang="en-US" sz="2400">
                <a:latin typeface="Times New Roman" pitchFamily="18" charset="0"/>
                <a:cs typeface="Times New Roman" pitchFamily="18" charset="0"/>
              </a:rPr>
              <a:t>Thành mỏng căng ra</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thành dày cong theo</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khí khổng mở </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hơi nước thoát ra ngoài, khí CO</a:t>
            </a:r>
            <a:r>
              <a:rPr lang="en-US" sz="2400" baseline="-25000">
                <a:latin typeface="Times New Roman" pitchFamily="18" charset="0"/>
                <a:cs typeface="Times New Roman" pitchFamily="18" charset="0"/>
                <a:sym typeface="Wingdings" pitchFamily="2" charset="2"/>
              </a:rPr>
              <a:t>2</a:t>
            </a:r>
            <a:r>
              <a:rPr lang="en-US" sz="2400">
                <a:latin typeface="Times New Roman" pitchFamily="18" charset="0"/>
                <a:cs typeface="Times New Roman" pitchFamily="18" charset="0"/>
                <a:sym typeface="Wingdings" pitchFamily="2" charset="2"/>
              </a:rPr>
              <a:t> đi vào trong tế bào.</a:t>
            </a:r>
          </a:p>
        </p:txBody>
      </p:sp>
      <p:sp>
        <p:nvSpPr>
          <p:cNvPr id="77" name="TextBox 76"/>
          <p:cNvSpPr txBox="1"/>
          <p:nvPr/>
        </p:nvSpPr>
        <p:spPr>
          <a:xfrm>
            <a:off x="8777029" y="4942749"/>
            <a:ext cx="1585689" cy="707886"/>
          </a:xfrm>
          <a:prstGeom prst="rect">
            <a:avLst/>
          </a:prstGeom>
          <a:noFill/>
        </p:spPr>
        <p:txBody>
          <a:bodyPr wrap="square" rtlCol="0">
            <a:spAutoFit/>
          </a:bodyPr>
          <a:lstStyle/>
          <a:p>
            <a:pPr algn="ctr"/>
            <a:r>
              <a:rPr lang="vi-VN" sz="2000" b="1">
                <a:latin typeface="Times New Roman" pitchFamily="18" charset="0"/>
                <a:cs typeface="Times New Roman" pitchFamily="18" charset="0"/>
              </a:rPr>
              <a:t>Khi tế bào </a:t>
            </a:r>
            <a:endParaRPr lang="en-US" sz="2000" b="1">
              <a:latin typeface="Times New Roman" pitchFamily="18" charset="0"/>
              <a:cs typeface="Times New Roman" pitchFamily="18" charset="0"/>
            </a:endParaRPr>
          </a:p>
          <a:p>
            <a:pPr algn="ctr"/>
            <a:r>
              <a:rPr lang="vi-VN" sz="2000" b="1">
                <a:latin typeface="Times New Roman" pitchFamily="18" charset="0"/>
                <a:cs typeface="Times New Roman" pitchFamily="18" charset="0"/>
              </a:rPr>
              <a:t>mất nước</a:t>
            </a:r>
          </a:p>
        </p:txBody>
      </p:sp>
      <p:grpSp>
        <p:nvGrpSpPr>
          <p:cNvPr id="8" name="Group 7"/>
          <p:cNvGrpSpPr/>
          <p:nvPr/>
        </p:nvGrpSpPr>
        <p:grpSpPr>
          <a:xfrm>
            <a:off x="8777029" y="2899152"/>
            <a:ext cx="754196" cy="1994276"/>
            <a:chOff x="8806074" y="2703969"/>
            <a:chExt cx="754196" cy="2261382"/>
          </a:xfrm>
        </p:grpSpPr>
        <p:sp>
          <p:nvSpPr>
            <p:cNvPr id="69" name="Arc 68"/>
            <p:cNvSpPr/>
            <p:nvPr/>
          </p:nvSpPr>
          <p:spPr>
            <a:xfrm rot="10800000">
              <a:off x="8806074" y="2703969"/>
              <a:ext cx="754196" cy="2261382"/>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7" name="Straight Connector 6"/>
            <p:cNvCxnSpPr/>
            <p:nvPr/>
          </p:nvCxnSpPr>
          <p:spPr>
            <a:xfrm>
              <a:off x="9540392" y="3211373"/>
              <a:ext cx="0" cy="112862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rot="10800000">
            <a:off x="9453181" y="2823290"/>
            <a:ext cx="754196" cy="1994276"/>
            <a:chOff x="8806074" y="2703969"/>
            <a:chExt cx="754196" cy="2261382"/>
          </a:xfrm>
        </p:grpSpPr>
        <p:sp>
          <p:nvSpPr>
            <p:cNvPr id="79" name="Arc 78"/>
            <p:cNvSpPr/>
            <p:nvPr/>
          </p:nvSpPr>
          <p:spPr>
            <a:xfrm rot="10800000">
              <a:off x="8806074" y="2703969"/>
              <a:ext cx="754196" cy="2261382"/>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80" name="Straight Connector 79"/>
            <p:cNvCxnSpPr/>
            <p:nvPr/>
          </p:nvCxnSpPr>
          <p:spPr>
            <a:xfrm>
              <a:off x="9540392" y="3211373"/>
              <a:ext cx="0" cy="112862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476046" y="5680023"/>
            <a:ext cx="7912044" cy="461665"/>
          </a:xfrm>
          <a:prstGeom prst="rect">
            <a:avLst/>
          </a:prstGeom>
          <a:solidFill>
            <a:srgbClr val="92D050"/>
          </a:solidFill>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rtlCol="0">
            <a:spAutoFit/>
          </a:bodyPr>
          <a:lstStyle/>
          <a:p>
            <a:r>
              <a:rPr lang="vi-VN" sz="2400" b="1">
                <a:latin typeface="Times New Roman" pitchFamily="18" charset="0"/>
                <a:cs typeface="Times New Roman" pitchFamily="18" charset="0"/>
              </a:rPr>
              <a:t>Cơ chế đóng mở khí khổng giúp điều tiết sự thoát hơi nước</a:t>
            </a:r>
            <a:endParaRPr lang="vi-VN" sz="2400" b="1" dirty="0">
              <a:latin typeface="Times New Roman" pitchFamily="18" charset="0"/>
              <a:cs typeface="Times New Roman" pitchFamily="18" charset="0"/>
            </a:endParaRPr>
          </a:p>
        </p:txBody>
      </p:sp>
      <p:cxnSp>
        <p:nvCxnSpPr>
          <p:cNvPr id="61" name="Straight Connector 60"/>
          <p:cNvCxnSpPr/>
          <p:nvPr/>
        </p:nvCxnSpPr>
        <p:spPr>
          <a:xfrm flipH="1" flipV="1">
            <a:off x="9541499" y="3220731"/>
            <a:ext cx="5795" cy="1278056"/>
          </a:xfrm>
          <a:prstGeom prst="line">
            <a:avLst/>
          </a:prstGeom>
          <a:ln w="5715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9422359" y="3213504"/>
            <a:ext cx="14753" cy="1235731"/>
          </a:xfrm>
          <a:prstGeom prst="line">
            <a:avLst/>
          </a:prstGeom>
          <a:ln w="57150">
            <a:solidFill>
              <a:srgbClr val="1818FD"/>
            </a:solidFill>
          </a:ln>
        </p:spPr>
        <p:style>
          <a:lnRef idx="1">
            <a:schemeClr val="accent1"/>
          </a:lnRef>
          <a:fillRef idx="0">
            <a:schemeClr val="accent1"/>
          </a:fillRef>
          <a:effectRef idx="0">
            <a:schemeClr val="accent1"/>
          </a:effectRef>
          <a:fontRef idx="minor">
            <a:schemeClr val="tx1"/>
          </a:fontRef>
        </p:style>
      </p:cxnSp>
      <p:pic>
        <p:nvPicPr>
          <p:cNvPr id="88"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455524"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6756" y="-98716"/>
            <a:ext cx="2195244" cy="189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546549" y="4984582"/>
            <a:ext cx="1582908" cy="2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Group 91"/>
          <p:cNvGrpSpPr/>
          <p:nvPr/>
        </p:nvGrpSpPr>
        <p:grpSpPr>
          <a:xfrm>
            <a:off x="5378690" y="2696998"/>
            <a:ext cx="1141375" cy="2152757"/>
            <a:chOff x="7457613" y="1245475"/>
            <a:chExt cx="567033" cy="1818451"/>
          </a:xfrm>
        </p:grpSpPr>
        <p:grpSp>
          <p:nvGrpSpPr>
            <p:cNvPr id="93" name="Group 92"/>
            <p:cNvGrpSpPr/>
            <p:nvPr/>
          </p:nvGrpSpPr>
          <p:grpSpPr>
            <a:xfrm flipH="1">
              <a:off x="7472847" y="1671145"/>
              <a:ext cx="63596" cy="966943"/>
              <a:chOff x="7409800" y="1671145"/>
              <a:chExt cx="141890" cy="972203"/>
            </a:xfrm>
          </p:grpSpPr>
          <p:cxnSp>
            <p:nvCxnSpPr>
              <p:cNvPr id="95" name="Straight Connector 94"/>
              <p:cNvCxnSpPr/>
              <p:nvPr/>
            </p:nvCxnSpPr>
            <p:spPr>
              <a:xfrm flipH="1">
                <a:off x="7409800" y="1671145"/>
                <a:ext cx="141890" cy="472965"/>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7420302" y="2144110"/>
                <a:ext cx="115615" cy="499238"/>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94" name="Arc 93"/>
            <p:cNvSpPr/>
            <p:nvPr/>
          </p:nvSpPr>
          <p:spPr>
            <a:xfrm>
              <a:off x="7457613" y="1245475"/>
              <a:ext cx="567033" cy="1818451"/>
            </a:xfrm>
            <a:prstGeom prst="arc">
              <a:avLst>
                <a:gd name="adj1" fmla="val 13733213"/>
                <a:gd name="adj2" fmla="val 8191469"/>
              </a:avLst>
            </a:prstGeom>
            <a:ln w="28575">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97" name="Group 96"/>
          <p:cNvGrpSpPr/>
          <p:nvPr/>
        </p:nvGrpSpPr>
        <p:grpSpPr>
          <a:xfrm rot="10800000">
            <a:off x="4278776" y="2730130"/>
            <a:ext cx="1141375" cy="2152757"/>
            <a:chOff x="7457613" y="1245475"/>
            <a:chExt cx="567033" cy="1818451"/>
          </a:xfrm>
        </p:grpSpPr>
        <p:grpSp>
          <p:nvGrpSpPr>
            <p:cNvPr id="98" name="Group 97"/>
            <p:cNvGrpSpPr/>
            <p:nvPr/>
          </p:nvGrpSpPr>
          <p:grpSpPr>
            <a:xfrm flipH="1">
              <a:off x="7472847" y="1671145"/>
              <a:ext cx="63596" cy="966943"/>
              <a:chOff x="7409800" y="1671145"/>
              <a:chExt cx="141890" cy="972203"/>
            </a:xfrm>
          </p:grpSpPr>
          <p:cxnSp>
            <p:nvCxnSpPr>
              <p:cNvPr id="100" name="Straight Connector 99"/>
              <p:cNvCxnSpPr/>
              <p:nvPr/>
            </p:nvCxnSpPr>
            <p:spPr>
              <a:xfrm flipH="1">
                <a:off x="7409800" y="1671145"/>
                <a:ext cx="141890" cy="472965"/>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7420302" y="2144110"/>
                <a:ext cx="115615" cy="499238"/>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99" name="Arc 98"/>
            <p:cNvSpPr/>
            <p:nvPr/>
          </p:nvSpPr>
          <p:spPr>
            <a:xfrm>
              <a:off x="7457613" y="1245475"/>
              <a:ext cx="567033" cy="1818451"/>
            </a:xfrm>
            <a:prstGeom prst="arc">
              <a:avLst>
                <a:gd name="adj1" fmla="val 13733213"/>
                <a:gd name="adj2" fmla="val 8191469"/>
              </a:avLst>
            </a:prstGeom>
            <a:ln w="28575">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sp>
        <p:nvSpPr>
          <p:cNvPr id="102" name="TextBox 101"/>
          <p:cNvSpPr txBox="1"/>
          <p:nvPr/>
        </p:nvSpPr>
        <p:spPr>
          <a:xfrm>
            <a:off x="5202916" y="4647697"/>
            <a:ext cx="669596" cy="400110"/>
          </a:xfrm>
          <a:prstGeom prst="rect">
            <a:avLst/>
          </a:prstGeom>
          <a:noFill/>
        </p:spPr>
        <p:txBody>
          <a:bodyPr wrap="square" rtlCol="0">
            <a:spAutoFit/>
          </a:bodyPr>
          <a:lstStyle/>
          <a:p>
            <a:r>
              <a:rPr lang="en-US" sz="200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3" name="TextBox 102"/>
          <p:cNvSpPr txBox="1"/>
          <p:nvPr/>
        </p:nvSpPr>
        <p:spPr>
          <a:xfrm>
            <a:off x="4595321" y="4623922"/>
            <a:ext cx="669596" cy="400110"/>
          </a:xfrm>
          <a:prstGeom prst="rect">
            <a:avLst/>
          </a:prstGeom>
          <a:noFill/>
        </p:spPr>
        <p:txBody>
          <a:bodyPr wrap="square" rtlCol="0">
            <a:spAutoFit/>
          </a:bodyPr>
          <a:lstStyle/>
          <a:p>
            <a:r>
              <a:rPr lang="en-US" sz="200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4" name="TextBox 103"/>
          <p:cNvSpPr txBox="1"/>
          <p:nvPr/>
        </p:nvSpPr>
        <p:spPr>
          <a:xfrm>
            <a:off x="5627281" y="4544411"/>
            <a:ext cx="669596" cy="400110"/>
          </a:xfrm>
          <a:prstGeom prst="rect">
            <a:avLst/>
          </a:prstGeom>
          <a:noFill/>
        </p:spPr>
        <p:txBody>
          <a:bodyPr wrap="square" rtlCol="0">
            <a:spAutoFit/>
          </a:bodyPr>
          <a:lstStyle/>
          <a:p>
            <a:r>
              <a:rPr lang="en-US" sz="200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5" name="TextBox 104"/>
          <p:cNvSpPr txBox="1"/>
          <p:nvPr/>
        </p:nvSpPr>
        <p:spPr>
          <a:xfrm>
            <a:off x="4966808" y="3720841"/>
            <a:ext cx="725189" cy="400110"/>
          </a:xfrm>
          <a:prstGeom prst="rect">
            <a:avLst/>
          </a:prstGeom>
          <a:noFill/>
        </p:spPr>
        <p:txBody>
          <a:bodyPr wrap="square" rtlCol="0">
            <a:spAutoFit/>
          </a:bodyPr>
          <a:lstStyle/>
          <a:p>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2</a:t>
            </a:r>
            <a:r>
              <a:rPr lang="en-US" sz="200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6" name="TextBox 105"/>
          <p:cNvSpPr txBox="1"/>
          <p:nvPr/>
        </p:nvSpPr>
        <p:spPr>
          <a:xfrm>
            <a:off x="4949612" y="3285228"/>
            <a:ext cx="659263" cy="400110"/>
          </a:xfrm>
          <a:prstGeom prst="rect">
            <a:avLst/>
          </a:prstGeom>
          <a:noFill/>
        </p:spPr>
        <p:txBody>
          <a:bodyPr wrap="square" rtlCol="0">
            <a:spAutoFit/>
          </a:bodyPr>
          <a:lstStyle/>
          <a:p>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2</a:t>
            </a:r>
            <a:r>
              <a:rPr lang="en-US" sz="200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7" name="TextBox 106"/>
          <p:cNvSpPr txBox="1"/>
          <p:nvPr/>
        </p:nvSpPr>
        <p:spPr>
          <a:xfrm>
            <a:off x="5057387" y="3237746"/>
            <a:ext cx="659263" cy="400110"/>
          </a:xfrm>
          <a:prstGeom prst="rect">
            <a:avLst/>
          </a:prstGeom>
          <a:noFill/>
        </p:spPr>
        <p:txBody>
          <a:bodyPr wrap="square" rtlCol="0">
            <a:spAutoFit/>
          </a:bodyPr>
          <a:lstStyle/>
          <a:p>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2</a:t>
            </a:r>
            <a:r>
              <a:rPr lang="en-US" sz="200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8" name="TextBox 107"/>
          <p:cNvSpPr txBox="1"/>
          <p:nvPr/>
        </p:nvSpPr>
        <p:spPr>
          <a:xfrm>
            <a:off x="4712944" y="4942749"/>
            <a:ext cx="1400428" cy="707886"/>
          </a:xfrm>
          <a:prstGeom prst="rect">
            <a:avLst/>
          </a:prstGeom>
          <a:noFill/>
        </p:spPr>
        <p:txBody>
          <a:bodyPr wrap="square" rtlCol="0">
            <a:spAutoFit/>
          </a:bodyPr>
          <a:lstStyle/>
          <a:p>
            <a:pPr algn="ctr"/>
            <a:r>
              <a:rPr lang="vi-VN" sz="2000" b="1">
                <a:latin typeface="Times New Roman" pitchFamily="18" charset="0"/>
                <a:cs typeface="Times New Roman" pitchFamily="18" charset="0"/>
              </a:rPr>
              <a:t>Khi tế bào </a:t>
            </a:r>
            <a:endParaRPr lang="en-US" sz="2000" b="1">
              <a:latin typeface="Times New Roman" pitchFamily="18" charset="0"/>
              <a:cs typeface="Times New Roman" pitchFamily="18" charset="0"/>
            </a:endParaRPr>
          </a:p>
          <a:p>
            <a:pPr algn="ctr"/>
            <a:r>
              <a:rPr lang="vi-VN" sz="2000" b="1">
                <a:latin typeface="Times New Roman" pitchFamily="18" charset="0"/>
                <a:cs typeface="Times New Roman" pitchFamily="18" charset="0"/>
              </a:rPr>
              <a:t>no nước</a:t>
            </a:r>
          </a:p>
        </p:txBody>
      </p:sp>
      <p:sp>
        <p:nvSpPr>
          <p:cNvPr id="9" name="Rectangle 8"/>
          <p:cNvSpPr/>
          <p:nvPr/>
        </p:nvSpPr>
        <p:spPr>
          <a:xfrm>
            <a:off x="7819418" y="980934"/>
            <a:ext cx="3601567" cy="1569660"/>
          </a:xfrm>
          <a:prstGeom prst="rect">
            <a:avLst/>
          </a:prstGeom>
          <a:solidFill>
            <a:srgbClr val="06AA9A"/>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a:r>
              <a:rPr lang="en-US" sz="2400">
                <a:solidFill>
                  <a:srgbClr val="FFFF00"/>
                </a:solidFill>
                <a:latin typeface="Times New Roman" pitchFamily="18" charset="0"/>
                <a:cs typeface="Times New Roman" pitchFamily="18" charset="0"/>
              </a:rPr>
              <a:t>Thành mỏng hết căng </a:t>
            </a:r>
            <a:r>
              <a:rPr lang="en-US" sz="2400">
                <a:solidFill>
                  <a:srgbClr val="FF0000"/>
                </a:solidFill>
                <a:latin typeface="Times New Roman" pitchFamily="18" charset="0"/>
                <a:cs typeface="Times New Roman" pitchFamily="18" charset="0"/>
                <a:sym typeface="Wingdings" pitchFamily="2" charset="2"/>
              </a:rPr>
              <a:t> </a:t>
            </a:r>
            <a:r>
              <a:rPr lang="en-US" sz="2400">
                <a:solidFill>
                  <a:srgbClr val="FFFF00"/>
                </a:solidFill>
                <a:latin typeface="Times New Roman" pitchFamily="18" charset="0"/>
                <a:cs typeface="Times New Roman" pitchFamily="18" charset="0"/>
                <a:sym typeface="Wingdings" pitchFamily="2" charset="2"/>
              </a:rPr>
              <a:t>thành dày duỗi thẳng</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a:t>
            </a:r>
            <a:r>
              <a:rPr lang="en-US" sz="2400">
                <a:solidFill>
                  <a:srgbClr val="FFFF00"/>
                </a:solidFill>
                <a:latin typeface="Times New Roman" pitchFamily="18" charset="0"/>
                <a:cs typeface="Times New Roman" pitchFamily="18" charset="0"/>
                <a:sym typeface="Wingdings" pitchFamily="2" charset="2"/>
              </a:rPr>
              <a:t>khí khổng đóng</a:t>
            </a:r>
            <a:r>
              <a:rPr lang="en-US" sz="2400">
                <a:latin typeface="Times New Roman" pitchFamily="18" charset="0"/>
                <a:cs typeface="Times New Roman" pitchFamily="18" charset="0"/>
                <a:sym typeface="Wingdings" pitchFamily="2" charset="2"/>
              </a:rPr>
              <a:t> </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a:t>
            </a:r>
            <a:r>
              <a:rPr lang="en-US" sz="2400">
                <a:solidFill>
                  <a:srgbClr val="FFFF00"/>
                </a:solidFill>
                <a:latin typeface="Times New Roman" pitchFamily="18" charset="0"/>
                <a:cs typeface="Times New Roman" pitchFamily="18" charset="0"/>
                <a:sym typeface="Wingdings" pitchFamily="2" charset="2"/>
              </a:rPr>
              <a:t>hạn chế sự thoát hơi nước.</a:t>
            </a:r>
          </a:p>
        </p:txBody>
      </p:sp>
      <p:pic>
        <p:nvPicPr>
          <p:cNvPr id="110" name="Picture 2" descr="https://taylorsciencegeeks.weebly.com/uploads/5/9/2/0/59201005/523769293.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59241" y="2648901"/>
            <a:ext cx="2016040" cy="2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6" presetClass="emph" presetSubtype="0" repeatCount="indefinite" fill="hold" nodeType="withEffect">
                                  <p:stCondLst>
                                    <p:cond delay="0"/>
                                  </p:stCondLst>
                                  <p:childTnLst>
                                    <p:animEffect transition="out" filter="fade">
                                      <p:cBhvr>
                                        <p:cTn id="9" dur="5000" tmFilter="0, 0; .2, .5; .8, .5; 1, 0"/>
                                        <p:tgtEl>
                                          <p:spTgt spid="97"/>
                                        </p:tgtEl>
                                      </p:cBhvr>
                                    </p:animEffect>
                                    <p:animScale>
                                      <p:cBhvr>
                                        <p:cTn id="10" dur="2500" autoRev="1" fill="hold"/>
                                        <p:tgtEl>
                                          <p:spTgt spid="97"/>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0" tmFilter="0, 0; .2, .5; .8, .5; 1, 0"/>
                                        <p:tgtEl>
                                          <p:spTgt spid="92"/>
                                        </p:tgtEl>
                                      </p:cBhvr>
                                    </p:animEffect>
                                    <p:animScale>
                                      <p:cBhvr>
                                        <p:cTn id="13" dur="2500" autoRev="1" fill="hold"/>
                                        <p:tgtEl>
                                          <p:spTgt spid="92"/>
                                        </p:tgtEl>
                                      </p:cBhvr>
                                      <p:by x="105000" y="105000"/>
                                    </p:animScale>
                                  </p:childTnLst>
                                </p:cTn>
                              </p:par>
                              <p:par>
                                <p:cTn id="14" presetID="56" presetClass="path" presetSubtype="0" repeatCount="indefinite" accel="20000" decel="20000" fill="hold" grpId="0" nodeType="withEffect">
                                  <p:stCondLst>
                                    <p:cond delay="0"/>
                                  </p:stCondLst>
                                  <p:childTnLst>
                                    <p:animMotion origin="layout" path="M -0.00339 0.03912 L 0.05247 -0.03125 " pathEditMode="relative" rAng="0" ptsTypes="AA">
                                      <p:cBhvr>
                                        <p:cTn id="15" dur="5000" fill="hold"/>
                                        <p:tgtEl>
                                          <p:spTgt spid="107"/>
                                        </p:tgtEl>
                                        <p:attrNameLst>
                                          <p:attrName>ppt_x</p:attrName>
                                          <p:attrName>ppt_y</p:attrName>
                                        </p:attrNameLst>
                                      </p:cBhvr>
                                      <p:rCtr x="2786" y="-3519"/>
                                    </p:animMotion>
                                  </p:childTnLst>
                                  <p:subTnLst>
                                    <p:audio>
                                      <p:cMediaNode>
                                        <p:cTn display="0" masterRel="sameClick">
                                          <p:stCondLst>
                                            <p:cond evt="begin" delay="0">
                                              <p:tn val="14"/>
                                            </p:cond>
                                          </p:stCondLst>
                                          <p:endCondLst>
                                            <p:cond evt="onStopAudio" delay="0">
                                              <p:tgtEl>
                                                <p:sldTgt/>
                                              </p:tgtEl>
                                            </p:cond>
                                          </p:endCondLst>
                                        </p:cTn>
                                        <p:tgtEl>
                                          <p:sndTgt r:embed="rId2" name="breeze.wav"/>
                                        </p:tgtEl>
                                      </p:cMediaNode>
                                    </p:audio>
                                  </p:subTnLst>
                                </p:cTn>
                              </p:par>
                              <p:par>
                                <p:cTn id="16" presetID="56" presetClass="path" presetSubtype="0" repeatCount="indefinite" accel="20000" decel="20000" fill="hold" grpId="0" nodeType="withEffect">
                                  <p:stCondLst>
                                    <p:cond delay="0"/>
                                  </p:stCondLst>
                                  <p:childTnLst>
                                    <p:animMotion origin="layout" path="M -2.70833E-6 -1.85185E-6 L -0.05495 -0.06736 " pathEditMode="relative" rAng="0" ptsTypes="AA">
                                      <p:cBhvr>
                                        <p:cTn id="17" dur="5000" fill="hold"/>
                                        <p:tgtEl>
                                          <p:spTgt spid="106"/>
                                        </p:tgtEl>
                                        <p:attrNameLst>
                                          <p:attrName>ppt_x</p:attrName>
                                          <p:attrName>ppt_y</p:attrName>
                                        </p:attrNameLst>
                                      </p:cBhvr>
                                      <p:rCtr x="-2747" y="-3380"/>
                                    </p:animMotion>
                                  </p:childTnLst>
                                  <p:subTnLst>
                                    <p:audio>
                                      <p:cMediaNode>
                                        <p:cTn display="0" masterRel="sameClick">
                                          <p:stCondLst>
                                            <p:cond evt="begin" delay="0">
                                              <p:tn val="16"/>
                                            </p:cond>
                                          </p:stCondLst>
                                          <p:endCondLst>
                                            <p:cond evt="onStopAudio" delay="0">
                                              <p:tgtEl>
                                                <p:sldTgt/>
                                              </p:tgtEl>
                                            </p:cond>
                                          </p:endCondLst>
                                        </p:cTn>
                                        <p:tgtEl>
                                          <p:sndTgt r:embed="rId2" name="breeze.wav"/>
                                        </p:tgtEl>
                                      </p:cMediaNode>
                                    </p:audio>
                                  </p:subTnLst>
                                </p:cTn>
                              </p:par>
                              <p:par>
                                <p:cTn id="18" presetID="56" presetClass="path" presetSubtype="0" repeatCount="indefinite" accel="20000" decel="20000" fill="hold" grpId="0" nodeType="withEffect">
                                  <p:stCondLst>
                                    <p:cond delay="0"/>
                                  </p:stCondLst>
                                  <p:childTnLst>
                                    <p:animMotion origin="layout" path="M 6.25E-7 7.40741E-7 L -0.06484 -0.01829 " pathEditMode="relative" rAng="0" ptsTypes="AA">
                                      <p:cBhvr>
                                        <p:cTn id="19" dur="5000" fill="hold"/>
                                        <p:tgtEl>
                                          <p:spTgt spid="105"/>
                                        </p:tgtEl>
                                        <p:attrNameLst>
                                          <p:attrName>ppt_x</p:attrName>
                                          <p:attrName>ppt_y</p:attrName>
                                        </p:attrNameLst>
                                      </p:cBhvr>
                                      <p:rCtr x="-3242" y="-926"/>
                                    </p:animMotion>
                                  </p:childTnLst>
                                  <p:subTnLst>
                                    <p:audio>
                                      <p:cMediaNode>
                                        <p:cTn display="0" masterRel="sameClick">
                                          <p:stCondLst>
                                            <p:cond evt="begin" delay="0">
                                              <p:tn val="18"/>
                                            </p:cond>
                                          </p:stCondLst>
                                          <p:endCondLst>
                                            <p:cond evt="onStopAudio" delay="0">
                                              <p:tgtEl>
                                                <p:sldTgt/>
                                              </p:tgtEl>
                                            </p:cond>
                                          </p:endCondLst>
                                        </p:cTn>
                                        <p:tgtEl>
                                          <p:sndTgt r:embed="rId2" name="breeze.wav"/>
                                        </p:tgtEl>
                                      </p:cMediaNode>
                                    </p:audio>
                                  </p:subTnLst>
                                </p:cTn>
                              </p:par>
                              <p:par>
                                <p:cTn id="20" presetID="56" presetClass="path" presetSubtype="0" repeatCount="indefinite" accel="20000" decel="20000" fill="hold" grpId="0" nodeType="withEffect">
                                  <p:stCondLst>
                                    <p:cond delay="0"/>
                                  </p:stCondLst>
                                  <p:childTnLst>
                                    <p:animMotion origin="layout" path="M 0.00104 -0.04653 L 0.03411 -0.16319 " pathEditMode="relative" rAng="0" ptsTypes="AA">
                                      <p:cBhvr>
                                        <p:cTn id="21" dur="5000" fill="hold"/>
                                        <p:tgtEl>
                                          <p:spTgt spid="103"/>
                                        </p:tgtEl>
                                        <p:attrNameLst>
                                          <p:attrName>ppt_x</p:attrName>
                                          <p:attrName>ppt_y</p:attrName>
                                        </p:attrNameLst>
                                      </p:cBhvr>
                                      <p:rCtr x="1654" y="-5833"/>
                                    </p:animMotion>
                                  </p:childTnLst>
                                  <p:subTnLst>
                                    <p:audio>
                                      <p:cMediaNode>
                                        <p:cTn display="0" masterRel="sameClick">
                                          <p:stCondLst>
                                            <p:cond evt="begin" delay="0">
                                              <p:tn val="20"/>
                                            </p:cond>
                                          </p:stCondLst>
                                          <p:endCondLst>
                                            <p:cond evt="onStopAudio" delay="0">
                                              <p:tgtEl>
                                                <p:sldTgt/>
                                              </p:tgtEl>
                                            </p:cond>
                                          </p:endCondLst>
                                        </p:cTn>
                                        <p:tgtEl>
                                          <p:sndTgt r:embed="rId2" name="breeze.wav"/>
                                        </p:tgtEl>
                                      </p:cMediaNode>
                                    </p:audio>
                                  </p:subTnLst>
                                </p:cTn>
                              </p:par>
                              <p:par>
                                <p:cTn id="22" presetID="42" presetClass="path" presetSubtype="0" repeatCount="indefinite" accel="20000" decel="20000" fill="hold" grpId="0" nodeType="withEffect">
                                  <p:stCondLst>
                                    <p:cond delay="0"/>
                                  </p:stCondLst>
                                  <p:childTnLst>
                                    <p:animMotion origin="layout" path="M 0.00221 -0.0368 L -0.01576 -0.16643 " pathEditMode="relative" rAng="0" ptsTypes="AA">
                                      <p:cBhvr>
                                        <p:cTn id="23" dur="5000" fill="hold"/>
                                        <p:tgtEl>
                                          <p:spTgt spid="102"/>
                                        </p:tgtEl>
                                        <p:attrNameLst>
                                          <p:attrName>ppt_x</p:attrName>
                                          <p:attrName>ppt_y</p:attrName>
                                        </p:attrNameLst>
                                      </p:cBhvr>
                                      <p:rCtr x="-898" y="-6481"/>
                                    </p:animMotion>
                                  </p:childTnLst>
                                  <p:subTnLst>
                                    <p:audio>
                                      <p:cMediaNode>
                                        <p:cTn display="0" masterRel="sameClick">
                                          <p:stCondLst>
                                            <p:cond evt="begin" delay="0">
                                              <p:tn val="22"/>
                                            </p:cond>
                                          </p:stCondLst>
                                          <p:endCondLst>
                                            <p:cond evt="onStopAudio" delay="0">
                                              <p:tgtEl>
                                                <p:sldTgt/>
                                              </p:tgtEl>
                                            </p:cond>
                                          </p:endCondLst>
                                        </p:cTn>
                                        <p:tgtEl>
                                          <p:sndTgt r:embed="rId2" name="breeze.wav"/>
                                        </p:tgtEl>
                                      </p:cMediaNode>
                                    </p:audio>
                                  </p:subTnLst>
                                </p:cTn>
                              </p:par>
                              <p:par>
                                <p:cTn id="24" presetID="56" presetClass="path" presetSubtype="0" repeatCount="indefinite" accel="20000" decel="20000" fill="hold" grpId="0" nodeType="withEffect">
                                  <p:stCondLst>
                                    <p:cond delay="0"/>
                                  </p:stCondLst>
                                  <p:childTnLst>
                                    <p:animMotion origin="layout" path="M -0.01692 -0.04329 L -0.05065 -0.15139 " pathEditMode="relative" rAng="0" ptsTypes="AA">
                                      <p:cBhvr>
                                        <p:cTn id="25" dur="5000" fill="hold"/>
                                        <p:tgtEl>
                                          <p:spTgt spid="104"/>
                                        </p:tgtEl>
                                        <p:attrNameLst>
                                          <p:attrName>ppt_x</p:attrName>
                                          <p:attrName>ppt_y</p:attrName>
                                        </p:attrNameLst>
                                      </p:cBhvr>
                                      <p:rCtr x="-1693" y="-5417"/>
                                    </p:animMotion>
                                  </p:childTnLst>
                                  <p:subTnLst>
                                    <p:audio>
                                      <p:cMediaNode>
                                        <p:cTn display="0" masterRel="sameClick">
                                          <p:stCondLst>
                                            <p:cond evt="begin" delay="0">
                                              <p:tn val="24"/>
                                            </p:cond>
                                          </p:stCondLst>
                                          <p:endCondLst>
                                            <p:cond evt="onStopAudio" delay="0">
                                              <p:tgtEl>
                                                <p:sldTgt/>
                                              </p:tgtEl>
                                            </p:cond>
                                          </p:endCondLst>
                                        </p:cTn>
                                        <p:tgtEl>
                                          <p:sndTgt r:embed="rId2" name="breeze.wav"/>
                                        </p:tgtEl>
                                      </p:cMediaNode>
                                    </p:audio>
                                  </p:sub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02" grpId="0"/>
      <p:bldP spid="103" grpId="0"/>
      <p:bldP spid="104" grpId="0"/>
      <p:bldP spid="105" grpId="0"/>
      <p:bldP spid="106" grpId="0"/>
      <p:bldP spid="107"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5122" name="Picture 4" descr="982EF5E7"/>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l="15591" t="25027" r="36559" b="14111"/>
          <a:stretch>
            <a:fillRect/>
          </a:stretch>
        </p:blipFill>
        <p:spPr>
          <a:xfrm>
            <a:off x="3160303" y="942976"/>
            <a:ext cx="4648200" cy="5257800"/>
          </a:xfrm>
          <a:solidFill>
            <a:srgbClr val="FF3300"/>
          </a:solidFill>
          <a:ln w="38100">
            <a:solidFill>
              <a:schemeClr val="tx1"/>
            </a:solidFill>
            <a:miter lim="800000"/>
            <a:headEnd/>
            <a:tailEnd/>
          </a:ln>
        </p:spPr>
      </p:pic>
      <p:sp>
        <p:nvSpPr>
          <p:cNvPr id="5124" name="Text Box 9"/>
          <p:cNvSpPr txBox="1">
            <a:spLocks noChangeArrowheads="1"/>
          </p:cNvSpPr>
          <p:nvPr/>
        </p:nvSpPr>
        <p:spPr bwMode="auto">
          <a:xfrm>
            <a:off x="3107504" y="44143"/>
            <a:ext cx="4803598" cy="830997"/>
          </a:xfrm>
          <a:prstGeom prst="rect">
            <a:avLst/>
          </a:prstGeom>
          <a:solidFill>
            <a:schemeClr val="accent2">
              <a:lumMod val="20000"/>
              <a:lumOff val="80000"/>
            </a:schemeClr>
          </a:solidFill>
          <a:ln>
            <a:noFill/>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r>
              <a:rPr lang="en-US" sz="2400" b="1" dirty="0" err="1">
                <a:solidFill>
                  <a:srgbClr val="1818FD"/>
                </a:solidFill>
                <a:latin typeface="Times New Roman" pitchFamily="18" charset="0"/>
              </a:rPr>
              <a:t>Những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yếu</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tố</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đóng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vai</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trò</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quan</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trọng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trong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sự</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sống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của</a:t>
            </a:r>
            <a:r>
              <a:rPr lang="en-US" sz="2400" b="1" dirty="0">
                <a:solidFill>
                  <a:srgbClr val="1818FD"/>
                </a:solidFill>
                <a:latin typeface="Times New Roman" pitchFamily="18" charset="0"/>
              </a:rPr>
              <a:t> </a:t>
            </a:r>
            <a:r>
              <a:rPr lang="en-US" sz="2400" b="1" err="1">
                <a:solidFill>
                  <a:srgbClr val="1818FD"/>
                </a:solidFill>
                <a:latin typeface="Times New Roman" pitchFamily="18" charset="0"/>
              </a:rPr>
              <a:t>cây</a:t>
            </a:r>
            <a:r>
              <a:rPr lang="en-US" sz="2400" b="1">
                <a:solidFill>
                  <a:srgbClr val="1818FD"/>
                </a:solidFill>
                <a:latin typeface="Times New Roman" pitchFamily="18" charset="0"/>
              </a:rPr>
              <a:t> xanh</a:t>
            </a:r>
            <a:endParaRPr lang="en-US" sz="2400" b="1" dirty="0">
              <a:solidFill>
                <a:srgbClr val="1818FD"/>
              </a:solidFill>
              <a:latin typeface="Times New Roman" pitchFamily="18" charset="0"/>
            </a:endParaRPr>
          </a:p>
        </p:txBody>
      </p:sp>
      <p:sp>
        <p:nvSpPr>
          <p:cNvPr id="189450" name="Line 10"/>
          <p:cNvSpPr>
            <a:spLocks noChangeShapeType="1"/>
          </p:cNvSpPr>
          <p:nvPr/>
        </p:nvSpPr>
        <p:spPr bwMode="auto">
          <a:xfrm flipH="1" flipV="1">
            <a:off x="7435777" y="1446993"/>
            <a:ext cx="475324" cy="603737"/>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1" name="Line 11"/>
          <p:cNvSpPr>
            <a:spLocks noChangeShapeType="1"/>
          </p:cNvSpPr>
          <p:nvPr/>
        </p:nvSpPr>
        <p:spPr bwMode="auto">
          <a:xfrm flipH="1">
            <a:off x="4082405" y="3618271"/>
            <a:ext cx="3871506" cy="1796210"/>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2" name="Line 12"/>
          <p:cNvSpPr>
            <a:spLocks noChangeShapeType="1"/>
          </p:cNvSpPr>
          <p:nvPr/>
        </p:nvSpPr>
        <p:spPr bwMode="auto">
          <a:xfrm flipH="1">
            <a:off x="5667911" y="4343442"/>
            <a:ext cx="2286000" cy="1371558"/>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3" name="Text Box 13"/>
          <p:cNvSpPr txBox="1">
            <a:spLocks noChangeArrowheads="1"/>
          </p:cNvSpPr>
          <p:nvPr/>
        </p:nvSpPr>
        <p:spPr bwMode="auto">
          <a:xfrm>
            <a:off x="7892462" y="4054691"/>
            <a:ext cx="2612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khoáng</a:t>
            </a:r>
            <a:r>
              <a:rPr lang="en-US" sz="2400" b="1" dirty="0">
                <a:latin typeface="Times New Roman" pitchFamily="18" charset="0"/>
                <a:cs typeface="Times New Roman" pitchFamily="18" charset="0"/>
              </a:rPr>
              <a:t>.</a:t>
            </a:r>
          </a:p>
        </p:txBody>
      </p:sp>
      <p:sp>
        <p:nvSpPr>
          <p:cNvPr id="189454" name="Text Box 14"/>
          <p:cNvSpPr txBox="1">
            <a:spLocks noChangeArrowheads="1"/>
          </p:cNvSpPr>
          <p:nvPr/>
        </p:nvSpPr>
        <p:spPr bwMode="auto">
          <a:xfrm>
            <a:off x="7848600" y="2641530"/>
            <a:ext cx="1721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latin typeface="Times New Roman" pitchFamily="18" charset="0"/>
                <a:cs typeface="Times New Roman" pitchFamily="18" charset="0"/>
              </a:rPr>
              <a:t>*Không khí</a:t>
            </a:r>
          </a:p>
        </p:txBody>
      </p:sp>
      <p:sp>
        <p:nvSpPr>
          <p:cNvPr id="12" name="Line 10"/>
          <p:cNvSpPr>
            <a:spLocks noChangeShapeType="1"/>
          </p:cNvSpPr>
          <p:nvPr/>
        </p:nvSpPr>
        <p:spPr bwMode="auto">
          <a:xfrm flipH="1" flipV="1">
            <a:off x="7161089" y="2204518"/>
            <a:ext cx="792822" cy="604837"/>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Box 12"/>
          <p:cNvSpPr txBox="1">
            <a:spLocks noChangeArrowheads="1"/>
          </p:cNvSpPr>
          <p:nvPr/>
        </p:nvSpPr>
        <p:spPr bwMode="auto">
          <a:xfrm>
            <a:off x="7808503" y="1979374"/>
            <a:ext cx="27808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*Ánh sáng mặt trời</a:t>
            </a:r>
          </a:p>
        </p:txBody>
      </p:sp>
      <p:sp>
        <p:nvSpPr>
          <p:cNvPr id="14" name="Rectangle 13"/>
          <p:cNvSpPr>
            <a:spLocks noChangeArrowheads="1"/>
          </p:cNvSpPr>
          <p:nvPr/>
        </p:nvSpPr>
        <p:spPr bwMode="auto">
          <a:xfrm>
            <a:off x="7901361" y="3366701"/>
            <a:ext cx="1051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r>
              <a:rPr lang="en-US" sz="2400" b="1">
                <a:solidFill>
                  <a:srgbClr val="000000"/>
                </a:solidFill>
                <a:latin typeface="Times New Roman" pitchFamily="18" charset="0"/>
                <a:cs typeface="Times New Roman" pitchFamily="18" charset="0"/>
              </a:rPr>
              <a:t>*Nước</a:t>
            </a:r>
          </a:p>
        </p:txBody>
      </p:sp>
      <p:sp>
        <p:nvSpPr>
          <p:cNvPr id="5134" name="TextBox 14"/>
          <p:cNvSpPr txBox="1">
            <a:spLocks noChangeArrowheads="1"/>
          </p:cNvSpPr>
          <p:nvPr/>
        </p:nvSpPr>
        <p:spPr bwMode="auto">
          <a:xfrm>
            <a:off x="3326686" y="5256207"/>
            <a:ext cx="922106" cy="3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imes New Roman" pitchFamily="18" charset="0"/>
                <a:cs typeface="Times New Roman" pitchFamily="18" charset="0"/>
              </a:rPr>
              <a:t>NƯỚC</a:t>
            </a:r>
            <a:endParaRPr lang="vi-VN" b="1">
              <a:latin typeface="Times New Roman" pitchFamily="18" charset="0"/>
              <a:cs typeface="Times New Roman" pitchFamily="18" charset="0"/>
            </a:endParaRPr>
          </a:p>
        </p:txBody>
      </p:sp>
      <p:pic>
        <p:nvPicPr>
          <p:cNvPr id="15"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032069" y="-105180"/>
            <a:ext cx="2220727"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666"/>
            <a:ext cx="2206337" cy="208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1030" y="3064988"/>
            <a:ext cx="2678580" cy="362243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0461519" y="5146360"/>
            <a:ext cx="1791278"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3030" y="3224338"/>
            <a:ext cx="3054363" cy="3303733"/>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7469681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9450"/>
                                        </p:tgtEl>
                                        <p:attrNameLst>
                                          <p:attrName>style.visibility</p:attrName>
                                        </p:attrNameLst>
                                      </p:cBhvr>
                                      <p:to>
                                        <p:strVal val="visible"/>
                                      </p:to>
                                    </p:set>
                                    <p:animEffect transition="in" filter="box(in)">
                                      <p:cBhvr>
                                        <p:cTn id="7" dur="500"/>
                                        <p:tgtEl>
                                          <p:spTgt spid="189450"/>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900" decel="100000" fill="hold"/>
                                        <p:tgtEl>
                                          <p:spTgt spid="1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89451"/>
                                        </p:tgtEl>
                                        <p:attrNameLst>
                                          <p:attrName>style.visibility</p:attrName>
                                        </p:attrNameLst>
                                      </p:cBhvr>
                                      <p:to>
                                        <p:strVal val="visible"/>
                                      </p:to>
                                    </p:set>
                                    <p:animEffect transition="in" filter="box(in)">
                                      <p:cBhvr>
                                        <p:cTn id="18" dur="500"/>
                                        <p:tgtEl>
                                          <p:spTgt spid="18945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89454"/>
                                        </p:tgtEl>
                                        <p:attrNameLst>
                                          <p:attrName>style.visibility</p:attrName>
                                        </p:attrNameLst>
                                      </p:cBhvr>
                                      <p:to>
                                        <p:strVal val="visible"/>
                                      </p:to>
                                    </p:set>
                                    <p:animEffect transition="in" filter="blinds(horizontal)">
                                      <p:cBhvr>
                                        <p:cTn id="29" dur="500"/>
                                        <p:tgtEl>
                                          <p:spTgt spid="1894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89452"/>
                                        </p:tgtEl>
                                        <p:attrNameLst>
                                          <p:attrName>style.visibility</p:attrName>
                                        </p:attrNameLst>
                                      </p:cBhvr>
                                      <p:to>
                                        <p:strVal val="visible"/>
                                      </p:to>
                                    </p:set>
                                    <p:animEffect transition="in" filter="box(in)">
                                      <p:cBhvr>
                                        <p:cTn id="34" dur="500"/>
                                        <p:tgtEl>
                                          <p:spTgt spid="189452"/>
                                        </p:tgtEl>
                                      </p:cBhvr>
                                    </p:animEffect>
                                  </p:childTnLst>
                                </p:cTn>
                              </p:par>
                              <p:par>
                                <p:cTn id="35" presetID="37" presetClass="entr" presetSubtype="0" fill="hold" grpId="0" nodeType="withEffect">
                                  <p:stCondLst>
                                    <p:cond delay="0"/>
                                  </p:stCondLst>
                                  <p:childTnLst>
                                    <p:set>
                                      <p:cBhvr>
                                        <p:cTn id="36" dur="1" fill="hold">
                                          <p:stCondLst>
                                            <p:cond delay="0"/>
                                          </p:stCondLst>
                                        </p:cTn>
                                        <p:tgtEl>
                                          <p:spTgt spid="189453"/>
                                        </p:tgtEl>
                                        <p:attrNameLst>
                                          <p:attrName>style.visibility</p:attrName>
                                        </p:attrNameLst>
                                      </p:cBhvr>
                                      <p:to>
                                        <p:strVal val="visible"/>
                                      </p:to>
                                    </p:set>
                                    <p:animEffect transition="in" filter="fade">
                                      <p:cBhvr>
                                        <p:cTn id="37" dur="1000"/>
                                        <p:tgtEl>
                                          <p:spTgt spid="189453"/>
                                        </p:tgtEl>
                                      </p:cBhvr>
                                    </p:animEffect>
                                    <p:anim calcmode="lin" valueType="num">
                                      <p:cBhvr>
                                        <p:cTn id="38" dur="1000" fill="hold"/>
                                        <p:tgtEl>
                                          <p:spTgt spid="189453"/>
                                        </p:tgtEl>
                                        <p:attrNameLst>
                                          <p:attrName>ppt_x</p:attrName>
                                        </p:attrNameLst>
                                      </p:cBhvr>
                                      <p:tavLst>
                                        <p:tav tm="0">
                                          <p:val>
                                            <p:strVal val="#ppt_x"/>
                                          </p:val>
                                        </p:tav>
                                        <p:tav tm="100000">
                                          <p:val>
                                            <p:strVal val="#ppt_x"/>
                                          </p:val>
                                        </p:tav>
                                      </p:tavLst>
                                    </p:anim>
                                    <p:anim calcmode="lin" valueType="num">
                                      <p:cBhvr>
                                        <p:cTn id="39" dur="900" decel="100000" fill="hold"/>
                                        <p:tgtEl>
                                          <p:spTgt spid="18945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894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0" grpId="0" animBg="1"/>
      <p:bldP spid="189451" grpId="0" animBg="1"/>
      <p:bldP spid="189452" grpId="0" animBg="1"/>
      <p:bldP spid="189453" grpId="0"/>
      <p:bldP spid="189454" grpId="0"/>
      <p:bldP spid="1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513760" y="86287"/>
            <a:ext cx="5352837"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i="1">
                <a:solidFill>
                  <a:schemeClr val="tx1"/>
                </a:solidFill>
                <a:latin typeface="Times New Roman" panose="02020603050405020304" pitchFamily="18" charset="0"/>
                <a:cs typeface="Times New Roman" panose="02020603050405020304" pitchFamily="18" charset="0"/>
              </a:rPr>
              <a:t>IV. Một số yếu 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0" name="AutoShape 18"/>
          <p:cNvSpPr>
            <a:spLocks noChangeArrowheads="1"/>
          </p:cNvSpPr>
          <p:nvPr/>
        </p:nvSpPr>
        <p:spPr bwMode="auto">
          <a:xfrm>
            <a:off x="2527444" y="2419174"/>
            <a:ext cx="6871998" cy="2183647"/>
          </a:xfrm>
          <a:prstGeom prst="cloudCallout">
            <a:avLst>
              <a:gd name="adj1" fmla="val -25451"/>
              <a:gd name="adj2" fmla="val -118954"/>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Quan sát những hình ảnh sau, nêu được các yếu tố ảnh hưởng đến sự trao đổi nước và chất dinh dưỡng ở thực vật? </a:t>
            </a:r>
          </a:p>
        </p:txBody>
      </p:sp>
    </p:spTree>
    <p:extLst>
      <p:ext uri="{BB962C8B-B14F-4D97-AF65-F5344CB8AC3E}">
        <p14:creationId xmlns:p14="http://schemas.microsoft.com/office/powerpoint/2010/main" val="52586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đất đ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64" y="3143893"/>
            <a:ext cx="6790352" cy="391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379340"/>
            <a:ext cx="6030912" cy="370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204" y="3328825"/>
            <a:ext cx="6150796" cy="363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n691896588_1601473_82071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49" y="-379340"/>
            <a:ext cx="6700237" cy="370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2"/>
          <p:cNvSpPr txBox="1">
            <a:spLocks noChangeArrowheads="1"/>
          </p:cNvSpPr>
          <p:nvPr/>
        </p:nvSpPr>
        <p:spPr bwMode="auto">
          <a:xfrm>
            <a:off x="3281095" y="2912912"/>
            <a:ext cx="490740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latin typeface="Times New Roman" panose="02020603050405020304" pitchFamily="18" charset="0"/>
                <a:cs typeface="Times New Roman" panose="02020603050405020304" pitchFamily="18" charset="0"/>
              </a:rPr>
              <a:t>Vùng đồi trọc (Hòa Bình, Nghệ An)</a:t>
            </a:r>
          </a:p>
        </p:txBody>
      </p:sp>
      <p:sp>
        <p:nvSpPr>
          <p:cNvPr id="78853" name="Text Box 5"/>
          <p:cNvSpPr txBox="1">
            <a:spLocks noChangeArrowheads="1"/>
          </p:cNvSpPr>
          <p:nvPr/>
        </p:nvSpPr>
        <p:spPr bwMode="auto">
          <a:xfrm>
            <a:off x="3710651" y="6241739"/>
            <a:ext cx="466110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latin typeface="Times New Roman" panose="02020603050405020304" pitchFamily="18" charset="0"/>
                <a:cs typeface="Times New Roman" panose="02020603050405020304" pitchFamily="18" charset="0"/>
              </a:rPr>
              <a:t>Đất đỏ Bazan vùng Tây Nguyên</a:t>
            </a:r>
          </a:p>
        </p:txBody>
      </p:sp>
    </p:spTree>
    <p:extLst>
      <p:ext uri="{BB962C8B-B14F-4D97-AF65-F5344CB8AC3E}">
        <p14:creationId xmlns:p14="http://schemas.microsoft.com/office/powerpoint/2010/main" val="225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heel(1)">
                                      <p:cBhvr>
                                        <p:cTn id="7" dur="2000"/>
                                        <p:tgtEl>
                                          <p:spTgt spid="14339"/>
                                        </p:tgtEl>
                                      </p:cBhvr>
                                    </p:animEffect>
                                  </p:childTnLst>
                                </p:cTn>
                              </p:par>
                              <p:par>
                                <p:cTn id="8" presetID="21" presetClass="entr" presetSubtype="1"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wheel(1)">
                                      <p:cBhvr>
                                        <p:cTn id="10" dur="2000"/>
                                        <p:tgtEl>
                                          <p:spTgt spid="1434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heel(1)">
                                      <p:cBhvr>
                                        <p:cTn id="13" dur="2000"/>
                                        <p:tgtEl>
                                          <p:spTgt spid="14338"/>
                                        </p:tgtEl>
                                      </p:cBhvr>
                                    </p:animEffect>
                                  </p:childTnLst>
                                </p:cTn>
                              </p:par>
                              <p:par>
                                <p:cTn id="14" presetID="21" presetClass="entr" presetSubtype="1" fill="hold" nodeType="withEffect">
                                  <p:stCondLst>
                                    <p:cond delay="0"/>
                                  </p:stCondLst>
                                  <p:childTnLst>
                                    <p:set>
                                      <p:cBhvr>
                                        <p:cTn id="15" dur="1" fill="hold">
                                          <p:stCondLst>
                                            <p:cond delay="0"/>
                                          </p:stCondLst>
                                        </p:cTn>
                                        <p:tgtEl>
                                          <p:spTgt spid="78852"/>
                                        </p:tgtEl>
                                        <p:attrNameLst>
                                          <p:attrName>style.visibility</p:attrName>
                                        </p:attrNameLst>
                                      </p:cBhvr>
                                      <p:to>
                                        <p:strVal val="visible"/>
                                      </p:to>
                                    </p:set>
                                    <p:animEffect transition="in" filter="wheel(1)">
                                      <p:cBhvr>
                                        <p:cTn id="16" dur="2000"/>
                                        <p:tgtEl>
                                          <p:spTgt spid="78852"/>
                                        </p:tgtEl>
                                      </p:cBhvr>
                                    </p:animEffect>
                                  </p:childTnLst>
                                </p:cTn>
                              </p:par>
                              <p:par>
                                <p:cTn id="17" presetID="21" presetClass="entr" presetSubtype="1" fill="hold" nodeType="with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wheel(1)">
                                      <p:cBhvr>
                                        <p:cTn id="19" dur="2000"/>
                                        <p:tgtEl>
                                          <p:spTgt spid="1434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8853"/>
                                        </p:tgtEl>
                                        <p:attrNameLst>
                                          <p:attrName>style.visibility</p:attrName>
                                        </p:attrNameLst>
                                      </p:cBhvr>
                                      <p:to>
                                        <p:strVal val="visible"/>
                                      </p:to>
                                    </p:set>
                                    <p:animEffect transition="in" filter="wheel(1)">
                                      <p:cBhvr>
                                        <p:cTn id="22" dur="20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788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vietnam7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736" y="-16599"/>
            <a:ext cx="6243263" cy="301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66"/>
            <a:ext cx="5948737" cy="298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lũ l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00054"/>
            <a:ext cx="5948735" cy="385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734" y="3000055"/>
            <a:ext cx="6243265" cy="387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7"/>
          <p:cNvSpPr txBox="1">
            <a:spLocks noChangeArrowheads="1"/>
          </p:cNvSpPr>
          <p:nvPr/>
        </p:nvSpPr>
        <p:spPr bwMode="auto">
          <a:xfrm>
            <a:off x="2974367" y="-16599"/>
            <a:ext cx="7225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Đất phù sa ở đồng bằng sông Hồng, sông Cửu Long</a:t>
            </a:r>
          </a:p>
        </p:txBody>
      </p:sp>
      <p:sp>
        <p:nvSpPr>
          <p:cNvPr id="7" name="Text Box 14"/>
          <p:cNvSpPr txBox="1">
            <a:spLocks noChangeArrowheads="1"/>
          </p:cNvSpPr>
          <p:nvPr/>
        </p:nvSpPr>
        <p:spPr bwMode="auto">
          <a:xfrm>
            <a:off x="1152935" y="6339156"/>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Mưa lớn, ngập lụt</a:t>
            </a:r>
          </a:p>
        </p:txBody>
      </p:sp>
      <p:sp>
        <p:nvSpPr>
          <p:cNvPr id="8" name="Text Box 14"/>
          <p:cNvSpPr txBox="1">
            <a:spLocks noChangeArrowheads="1"/>
          </p:cNvSpPr>
          <p:nvPr/>
        </p:nvSpPr>
        <p:spPr bwMode="auto">
          <a:xfrm>
            <a:off x="7345163" y="6339156"/>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Nắng nóng, khô hạn</a:t>
            </a:r>
          </a:p>
        </p:txBody>
      </p:sp>
    </p:spTree>
    <p:extLst>
      <p:ext uri="{BB962C8B-B14F-4D97-AF65-F5344CB8AC3E}">
        <p14:creationId xmlns:p14="http://schemas.microsoft.com/office/powerpoint/2010/main" val="16345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wheel(1)">
                                      <p:cBhvr>
                                        <p:cTn id="7" dur="2000"/>
                                        <p:tgtEl>
                                          <p:spTgt spid="12298"/>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7"/>
          <p:cNvSpPr txBox="1">
            <a:spLocks noChangeArrowheads="1"/>
          </p:cNvSpPr>
          <p:nvPr/>
        </p:nvSpPr>
        <p:spPr bwMode="auto">
          <a:xfrm>
            <a:off x="3387988" y="148684"/>
            <a:ext cx="533476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Thảo luận nhóm hoàn thành bảng sau :</a:t>
            </a:r>
          </a:p>
        </p:txBody>
      </p:sp>
      <p:graphicFrame>
        <p:nvGraphicFramePr>
          <p:cNvPr id="10" name="Group 102"/>
          <p:cNvGraphicFramePr>
            <a:graphicFrameLocks noGrp="1"/>
          </p:cNvGraphicFramePr>
          <p:nvPr>
            <p:ph/>
            <p:extLst>
              <p:ext uri="{D42A27DB-BD31-4B8C-83A1-F6EECF244321}">
                <p14:modId xmlns:p14="http://schemas.microsoft.com/office/powerpoint/2010/main" val="3787229973"/>
              </p:ext>
            </p:extLst>
          </p:nvPr>
        </p:nvGraphicFramePr>
        <p:xfrm>
          <a:off x="2495798" y="609059"/>
          <a:ext cx="7387941" cy="4166577"/>
        </p:xfrm>
        <a:graphic>
          <a:graphicData uri="http://schemas.openxmlformats.org/drawingml/2006/table">
            <a:tbl>
              <a:tblPr/>
              <a:tblGrid>
                <a:gridCol w="2363878">
                  <a:extLst>
                    <a:ext uri="{9D8B030D-6E8A-4147-A177-3AD203B41FA5}">
                      <a16:colId xmlns:a16="http://schemas.microsoft.com/office/drawing/2014/main" val="20000"/>
                    </a:ext>
                  </a:extLst>
                </a:gridCol>
                <a:gridCol w="3852809">
                  <a:extLst>
                    <a:ext uri="{9D8B030D-6E8A-4147-A177-3AD203B41FA5}">
                      <a16:colId xmlns:a16="http://schemas.microsoft.com/office/drawing/2014/main" val="20001"/>
                    </a:ext>
                  </a:extLst>
                </a:gridCol>
                <a:gridCol w="1171254">
                  <a:extLst>
                    <a:ext uri="{9D8B030D-6E8A-4147-A177-3AD203B41FA5}">
                      <a16:colId xmlns:a16="http://schemas.microsoft.com/office/drawing/2014/main" val="20002"/>
                    </a:ext>
                  </a:extLst>
                </a:gridCol>
              </a:tblGrid>
              <a:tr h="8229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kiện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bên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ngoài</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Ảnh</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hưởng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đến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hấp</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thụ</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muối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khoáng</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5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1. Đất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đồi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núi</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954">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2. Đất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đỏ</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bazan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56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3. Đất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sa</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5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4.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thấp</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5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5.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cao</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8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6.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Mưa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nhiều</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1" name="Group 102"/>
          <p:cNvGraphicFramePr>
            <a:graphicFrameLocks noGrp="1"/>
          </p:cNvGraphicFramePr>
          <p:nvPr>
            <p:ph/>
            <p:extLst>
              <p:ext uri="{D42A27DB-BD31-4B8C-83A1-F6EECF244321}">
                <p14:modId xmlns:p14="http://schemas.microsoft.com/office/powerpoint/2010/main" val="3942297124"/>
              </p:ext>
            </p:extLst>
          </p:nvPr>
        </p:nvGraphicFramePr>
        <p:xfrm>
          <a:off x="2044558" y="256850"/>
          <a:ext cx="8013843" cy="5475896"/>
        </p:xfrm>
        <a:graphic>
          <a:graphicData uri="http://schemas.openxmlformats.org/drawingml/2006/table">
            <a:tbl>
              <a:tblPr/>
              <a:tblGrid>
                <a:gridCol w="1512376">
                  <a:extLst>
                    <a:ext uri="{9D8B030D-6E8A-4147-A177-3AD203B41FA5}">
                      <a16:colId xmlns:a16="http://schemas.microsoft.com/office/drawing/2014/main" val="20000"/>
                    </a:ext>
                  </a:extLst>
                </a:gridCol>
                <a:gridCol w="4302796">
                  <a:extLst>
                    <a:ext uri="{9D8B030D-6E8A-4147-A177-3AD203B41FA5}">
                      <a16:colId xmlns:a16="http://schemas.microsoft.com/office/drawing/2014/main" val="20001"/>
                    </a:ext>
                  </a:extLst>
                </a:gridCol>
                <a:gridCol w="2198671">
                  <a:extLst>
                    <a:ext uri="{9D8B030D-6E8A-4147-A177-3AD203B41FA5}">
                      <a16:colId xmlns:a16="http://schemas.microsoft.com/office/drawing/2014/main" val="20002"/>
                    </a:ext>
                  </a:extLst>
                </a:gridCol>
              </a:tblGrid>
              <a:tr h="7397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kiện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bên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ngoài</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Ảnh</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hưởng</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đến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hấp</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thụ</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muối</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khoáng</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7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1. </a:t>
                      </a:r>
                      <a:r>
                        <a:rPr kumimoji="0" lang="en-US" sz="2000" b="0" i="0" u="none" strike="noStrike" cap="none" normalizeH="0" baseline="0">
                          <a:ln>
                            <a:noFill/>
                          </a:ln>
                          <a:solidFill>
                            <a:schemeClr val="tx1"/>
                          </a:solidFill>
                          <a:effectLst/>
                          <a:latin typeface="Times New Roman" pitchFamily="18" charset="0"/>
                          <a:cs typeface="Times New Roman" pitchFamily="18" charset="0"/>
                        </a:rPr>
                        <a:t>Đất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đồi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núi</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Mất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nước</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và</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chất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dinh</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dưỡng</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nên</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cây</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khó</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hấp</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thụ</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được</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Đồi</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núi</a:t>
                      </a:r>
                      <a:r>
                        <a:rPr lang="en-US" sz="2000" kern="1200" baseline="0" dirty="0">
                          <a:solidFill>
                            <a:schemeClr val="tx1"/>
                          </a:solidFill>
                          <a:latin typeface="Times New Roman" pitchFamily="18" charset="0"/>
                          <a:ea typeface="+mn-ea"/>
                          <a:cs typeface="Times New Roman" pitchFamily="18" charset="0"/>
                        </a:rPr>
                        <a:t> ở </a:t>
                      </a:r>
                      <a:r>
                        <a:rPr lang="en-US" sz="2000" kern="1200" baseline="0" dirty="0" err="1">
                          <a:solidFill>
                            <a:schemeClr val="tx1"/>
                          </a:solidFill>
                          <a:latin typeface="Times New Roman" pitchFamily="18" charset="0"/>
                          <a:ea typeface="+mn-ea"/>
                          <a:cs typeface="Times New Roman" pitchFamily="18" charset="0"/>
                        </a:rPr>
                        <a:t>Hòa</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Bình</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Nghệ</a:t>
                      </a:r>
                      <a:r>
                        <a:rPr lang="en-US" sz="2000" kern="1200" baseline="0" dirty="0">
                          <a:solidFill>
                            <a:schemeClr val="tx1"/>
                          </a:solidFill>
                          <a:latin typeface="Times New Roman" pitchFamily="18" charset="0"/>
                          <a:ea typeface="+mn-ea"/>
                          <a:cs typeface="Times New Roman" pitchFamily="18" charset="0"/>
                        </a:rPr>
                        <a:t> An…</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6364">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2.</a:t>
                      </a:r>
                      <a:r>
                        <a:rPr kumimoji="0" lang="en-US" sz="2000" b="0" i="0" u="none" strike="noStrike" cap="none" normalizeH="0" baseline="0">
                          <a:ln>
                            <a:noFill/>
                          </a:ln>
                          <a:solidFill>
                            <a:schemeClr val="tx1"/>
                          </a:solidFill>
                          <a:effectLst/>
                          <a:latin typeface="Times New Roman" pitchFamily="18" charset="0"/>
                          <a:cs typeface="Times New Roman" pitchFamily="18" charset="0"/>
                        </a:rPr>
                        <a:t> Đất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đỏ</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bazan</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Nước</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và</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chất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dinh</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dưỡng</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khá</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nhiều</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nên</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cây</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hút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được</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Đất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đỏ</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Tây</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Nguyên</a:t>
                      </a:r>
                      <a:r>
                        <a:rPr lang="en-US" sz="2000" kern="1200" baseline="0" dirty="0">
                          <a:solidFill>
                            <a:schemeClr val="tx1"/>
                          </a:solidFill>
                          <a:latin typeface="Times New Roman" pitchFamily="18" charset="0"/>
                          <a:ea typeface="+mn-ea"/>
                          <a:cs typeface="Times New Roman" pitchFamily="18" charset="0"/>
                        </a:rPr>
                        <a:t>..</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4272">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3. </a:t>
                      </a:r>
                      <a:r>
                        <a:rPr kumimoji="0" lang="en-US" sz="2000" b="0" i="0" u="none" strike="noStrike" cap="none" normalizeH="0" baseline="0">
                          <a:ln>
                            <a:noFill/>
                          </a:ln>
                          <a:solidFill>
                            <a:schemeClr val="tx1"/>
                          </a:solidFill>
                          <a:effectLst/>
                          <a:latin typeface="Times New Roman" pitchFamily="18" charset="0"/>
                          <a:cs typeface="Times New Roman" pitchFamily="18" charset="0"/>
                        </a:rPr>
                        <a:t>Đất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phù</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sa</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thuận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lợi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Đồng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bằng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Cửu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Long,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Hồng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0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4.</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thấp</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đóng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băng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ngừng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trệ</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Mùa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ở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vùng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ôn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đới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22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5.</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cao</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thoát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cầu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tăng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nếu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đủ</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sẽ</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héo</a:t>
                      </a:r>
                      <a:r>
                        <a:rPr kumimoji="0" lang="en-US" sz="2000" b="0" i="0" u="none" strike="noStrike" cap="none" normalizeH="0" baseline="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Mùa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khô</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hạn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40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6.</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Mưa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ngập</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rễ</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muối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khoáng</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Lũ</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gió</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bão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399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996527" y="1475896"/>
            <a:ext cx="8157680" cy="2677656"/>
          </a:xfrm>
          <a:prstGeom prst="rect">
            <a:avLst/>
          </a:prstGeom>
          <a:solidFill>
            <a:schemeClr val="accent2">
              <a:lumMod val="20000"/>
              <a:lumOff val="80000"/>
            </a:schemeClr>
          </a:solidFill>
          <a:ln w="28575">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algn="just"/>
            <a:r>
              <a:rPr lang="pt-BR" sz="2400" b="1">
                <a:solidFill>
                  <a:srgbClr val="FF0000"/>
                </a:solidFill>
                <a:latin typeface="Times New Roman" pitchFamily="18" charset="0"/>
                <a:cs typeface="Times New Roman" pitchFamily="18" charset="0"/>
              </a:rPr>
              <a:t>* Nước: </a:t>
            </a:r>
            <a:r>
              <a:rPr lang="pt-BR" sz="2400">
                <a:latin typeface="Times New Roman" pitchFamily="18" charset="0"/>
                <a:cs typeface="Times New Roman" pitchFamily="18" charset="0"/>
              </a:rPr>
              <a:t>Điều kiện cung cấp nước và độ ẩm không khí </a:t>
            </a:r>
            <a:r>
              <a:rPr lang="en-US" sz="2400">
                <a:latin typeface="Times New Roman" pitchFamily="18" charset="0"/>
                <a:cs typeface="Times New Roman" pitchFamily="18" charset="0"/>
                <a:sym typeface="Symbol"/>
              </a:rPr>
              <a:t></a:t>
            </a:r>
            <a:r>
              <a:rPr lang="pt-BR" sz="2400">
                <a:latin typeface="Times New Roman" pitchFamily="18" charset="0"/>
                <a:cs typeface="Times New Roman" pitchFamily="18" charset="0"/>
              </a:rPr>
              <a:t> ảnh hưởng nhiều đến sự thoát hơi nước thông qua việc </a:t>
            </a:r>
            <a:r>
              <a:rPr lang="pt-BR" sz="2400" b="1" i="1">
                <a:latin typeface="Times New Roman" pitchFamily="18" charset="0"/>
                <a:cs typeface="Times New Roman" pitchFamily="18" charset="0"/>
              </a:rPr>
              <a:t>điều tiết độ đóng mở của khí khổng</a:t>
            </a:r>
            <a:r>
              <a:rPr lang="pt-BR" sz="2400">
                <a:latin typeface="Times New Roman" pitchFamily="18" charset="0"/>
                <a:cs typeface="Times New Roman" pitchFamily="18" charset="0"/>
              </a:rPr>
              <a:t>.</a:t>
            </a:r>
            <a:endParaRPr lang="vi-VN" sz="2400">
              <a:latin typeface="Times New Roman" pitchFamily="18" charset="0"/>
              <a:cs typeface="Times New Roman" pitchFamily="18" charset="0"/>
            </a:endParaRPr>
          </a:p>
          <a:p>
            <a:pPr algn="just"/>
            <a:r>
              <a:rPr lang="pt-BR" sz="2400" b="1">
                <a:solidFill>
                  <a:srgbClr val="FF0000"/>
                </a:solidFill>
                <a:latin typeface="Times New Roman" pitchFamily="18" charset="0"/>
                <a:cs typeface="Times New Roman" pitchFamily="18" charset="0"/>
              </a:rPr>
              <a:t>* Ánh sáng: </a:t>
            </a:r>
            <a:r>
              <a:rPr lang="pt-BR" sz="2400">
                <a:latin typeface="Times New Roman" pitchFamily="18" charset="0"/>
                <a:cs typeface="Times New Roman" pitchFamily="18" charset="0"/>
              </a:rPr>
              <a:t>Giúp khí khổng mở. Độ mở khí khổng tăng từ </a:t>
            </a:r>
            <a:r>
              <a:rPr lang="pt-BR" sz="2400" b="1" i="1">
                <a:latin typeface="Times New Roman" pitchFamily="18" charset="0"/>
                <a:cs typeface="Times New Roman" pitchFamily="18" charset="0"/>
              </a:rPr>
              <a:t>sáng</a:t>
            </a:r>
            <a:r>
              <a:rPr lang="pt-BR" sz="2400">
                <a:latin typeface="Times New Roman" pitchFamily="18" charset="0"/>
                <a:cs typeface="Times New Roman" pitchFamily="18" charset="0"/>
              </a:rPr>
              <a:t> đến </a:t>
            </a:r>
            <a:r>
              <a:rPr lang="pt-BR" sz="2400" b="1" i="1">
                <a:latin typeface="Times New Roman" pitchFamily="18" charset="0"/>
                <a:cs typeface="Times New Roman" pitchFamily="18" charset="0"/>
              </a:rPr>
              <a:t>trưa</a:t>
            </a:r>
            <a:r>
              <a:rPr lang="pt-BR" sz="2400">
                <a:latin typeface="Times New Roman" pitchFamily="18" charset="0"/>
                <a:cs typeface="Times New Roman" pitchFamily="18" charset="0"/>
              </a:rPr>
              <a:t>, nhỏ nhất vào lúc </a:t>
            </a:r>
            <a:r>
              <a:rPr lang="pt-BR" sz="2400" b="1" i="1">
                <a:latin typeface="Times New Roman" pitchFamily="18" charset="0"/>
                <a:cs typeface="Times New Roman" pitchFamily="18" charset="0"/>
              </a:rPr>
              <a:t>chiều tối.</a:t>
            </a:r>
            <a:r>
              <a:rPr lang="pt-BR" sz="2400">
                <a:latin typeface="Times New Roman" pitchFamily="18" charset="0"/>
                <a:cs typeface="Times New Roman" pitchFamily="18" charset="0"/>
              </a:rPr>
              <a:t> </a:t>
            </a:r>
          </a:p>
          <a:p>
            <a:pPr algn="just"/>
            <a:r>
              <a:rPr lang="pt-BR" sz="2400" b="1">
                <a:solidFill>
                  <a:srgbClr val="FF0000"/>
                </a:solidFill>
                <a:latin typeface="Times New Roman" pitchFamily="18" charset="0"/>
                <a:cs typeface="Times New Roman" pitchFamily="18" charset="0"/>
              </a:rPr>
              <a:t>* Nhiệt độ, độ ẩm đất và không khí</a:t>
            </a:r>
            <a:r>
              <a:rPr lang="pt-BR" sz="2400">
                <a:solidFill>
                  <a:srgbClr val="FF0000"/>
                </a:solidFill>
                <a:latin typeface="Times New Roman" pitchFamily="18" charset="0"/>
                <a:cs typeface="Times New Roman" pitchFamily="18" charset="0"/>
              </a:rPr>
              <a:t> </a:t>
            </a:r>
            <a:r>
              <a:rPr lang="pt-BR" sz="2400">
                <a:latin typeface="Times New Roman" pitchFamily="18" charset="0"/>
                <a:cs typeface="Times New Roman" pitchFamily="18" charset="0"/>
              </a:rPr>
              <a:t>cũng ảnh hưởng đến quá trình thoát hơi nước.</a:t>
            </a:r>
            <a:endParaRPr lang="vi-VN" sz="2400">
              <a:latin typeface="Times New Roman" pitchFamily="18" charset="0"/>
              <a:cs typeface="Times New Roman" pitchFamily="18" charset="0"/>
            </a:endParaRPr>
          </a:p>
        </p:txBody>
      </p:sp>
      <p:sp>
        <p:nvSpPr>
          <p:cNvPr id="10" name="TextBox 9"/>
          <p:cNvSpPr txBox="1"/>
          <p:nvPr/>
        </p:nvSpPr>
        <p:spPr>
          <a:xfrm>
            <a:off x="3351045" y="86287"/>
            <a:ext cx="5352837"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i="1">
                <a:solidFill>
                  <a:schemeClr val="tx1"/>
                </a:solidFill>
                <a:latin typeface="Times New Roman" panose="02020603050405020304" pitchFamily="18" charset="0"/>
                <a:cs typeface="Times New Roman" panose="02020603050405020304" pitchFamily="18" charset="0"/>
              </a:rPr>
              <a:t>IV. Một số yếu 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1" name="Picture 2" descr="https://taylorsciencegeeks.weebly.com/uploads/5/9/2/0/59201005/523769293.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59962" y="4242437"/>
            <a:ext cx="3935002" cy="198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2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heel(1)">
                                      <p:cBhvr>
                                        <p:cTn id="17" dur="2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p:cTn id="22"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3" name="AutoShape 18"/>
          <p:cNvSpPr>
            <a:spLocks noChangeArrowheads="1"/>
          </p:cNvSpPr>
          <p:nvPr/>
        </p:nvSpPr>
        <p:spPr bwMode="auto">
          <a:xfrm>
            <a:off x="2527444" y="2419174"/>
            <a:ext cx="6871998" cy="1978165"/>
          </a:xfrm>
          <a:prstGeom prst="cloudCallout">
            <a:avLst>
              <a:gd name="adj1" fmla="val -25451"/>
              <a:gd name="adj2" fmla="val -118954"/>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Thu, nhận thông tin phần V SGK/tr130; vận dụng kiến thức vừa học trả lời câu hỏi sau: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84668" y="86287"/>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987568" y="2859659"/>
            <a:ext cx="5989112" cy="1938992"/>
          </a:xfrm>
          <a:prstGeom prst="rect">
            <a:avLst/>
          </a:prstGeom>
          <a:solidFill>
            <a:srgbClr val="00B050"/>
          </a:solid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algn="just"/>
            <a:r>
              <a:rPr lang="en-US" sz="2400" b="1">
                <a:solidFill>
                  <a:srgbClr val="FFFF00"/>
                </a:solidFill>
                <a:latin typeface="Times New Roman" panose="02020603050405020304" pitchFamily="18" charset="0"/>
                <a:cs typeface="Times New Roman" panose="02020603050405020304" pitchFamily="18" charset="0"/>
              </a:rPr>
              <a:t>K</a:t>
            </a:r>
            <a:r>
              <a:rPr lang="vi-VN" sz="2400" b="1">
                <a:solidFill>
                  <a:srgbClr val="FFFF00"/>
                </a:solidFill>
                <a:latin typeface="+mj-lt"/>
              </a:rPr>
              <a:t>hi bứng cây đem trồng cần phải cắt bớt một số lá và cành vừa phải để giảm bớt sự thoát hơi nước, đảm bảo cân bằng giữa số nước hút vào và số nước mất đi, có thế mới nâng cao được tỷ lệ cây sống.</a:t>
            </a:r>
            <a:endParaRPr lang="en-US" sz="2400" b="1">
              <a:solidFill>
                <a:srgbClr val="FFFF00"/>
              </a:solidFill>
              <a:latin typeface="+mj-lt"/>
            </a:endParaRPr>
          </a:p>
        </p:txBody>
      </p:sp>
      <p:sp>
        <p:nvSpPr>
          <p:cNvPr id="4" name="Rectangle 3"/>
          <p:cNvSpPr/>
          <p:nvPr/>
        </p:nvSpPr>
        <p:spPr>
          <a:xfrm>
            <a:off x="2884668" y="1808566"/>
            <a:ext cx="6152444" cy="830997"/>
          </a:xfrm>
          <a:prstGeom prst="rect">
            <a:avLst/>
          </a:prstGeom>
          <a:solidFill>
            <a:schemeClr val="accent2">
              <a:lumMod val="20000"/>
              <a:lumOff val="80000"/>
            </a:schemeClr>
          </a:solidFill>
          <a:ln w="19050">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400" b="1">
                <a:latin typeface="Times New Roman" panose="02020603050405020304" pitchFamily="18" charset="0"/>
                <a:cs typeface="Times New Roman" panose="02020603050405020304" pitchFamily="18" charset="0"/>
              </a:rPr>
              <a:t>? Vì sao khi di chuyển cây đi trồng nơi khác phải cắt bớt một phần cành lá?</a:t>
            </a:r>
            <a:endParaRPr lang="en-US" sz="2400" b="1"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14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599190"/>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4363"/>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44176"/>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884668" y="86287"/>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74772" y="1602838"/>
            <a:ext cx="6096000" cy="1200329"/>
          </a:xfrm>
          <a:prstGeom prst="rect">
            <a:avLst/>
          </a:prstGeom>
          <a:solidFill>
            <a:schemeClr val="accent2">
              <a:lumMod val="40000"/>
              <a:lumOff val="60000"/>
            </a:schemeClr>
          </a:solidFill>
          <a:ln w="19050">
            <a:solidFill>
              <a:srgbClr val="1818FD"/>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a:spAutoFit/>
          </a:bodyPr>
          <a:lstStyle/>
          <a:p>
            <a:pPr algn="just"/>
            <a:r>
              <a:rPr lang="vi-VN" sz="2400">
                <a:solidFill>
                  <a:srgbClr val="333333"/>
                </a:solidFill>
                <a:latin typeface="+mj-lt"/>
              </a:rPr>
              <a:t>Vì sao vào những ngày khô hanh, độ ẩm không khí thấp hoặc những ngày nắng nóng cần phải tưới nhiều nước cho cây?</a:t>
            </a:r>
            <a:endParaRPr lang="en-US" sz="2400">
              <a:latin typeface="+mj-lt"/>
            </a:endParaRPr>
          </a:p>
        </p:txBody>
      </p:sp>
      <p:sp>
        <p:nvSpPr>
          <p:cNvPr id="5" name="Rectangle 4"/>
          <p:cNvSpPr/>
          <p:nvPr/>
        </p:nvSpPr>
        <p:spPr>
          <a:xfrm>
            <a:off x="3328692" y="3162947"/>
            <a:ext cx="5647988" cy="2308324"/>
          </a:xfrm>
          <a:prstGeom prst="rect">
            <a:avLst/>
          </a:prstGeom>
          <a:solidFill>
            <a:schemeClr val="accent1">
              <a:lumMod val="60000"/>
              <a:lumOff val="40000"/>
            </a:schemeClr>
          </a:solidFill>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a:r>
              <a:rPr lang="vi-VN" sz="2400">
                <a:latin typeface="+mj-lt"/>
              </a:rPr>
              <a:t>Vào những ngày khô hanh, độ ẩm không khí thấp hoặc những ngày nắng nóng, quá trình thoát hơi nước của cây diễn ra mạnh mẽ → Cây mất nước → Cần phải tưới nhiều nước cho cây để bù đắp lại lượng nước đã mất đi, đảm bảo sự cân bằng nước của cây.</a:t>
            </a:r>
            <a:endParaRPr lang="en-US" sz="2400">
              <a:latin typeface="+mj-lt"/>
            </a:endParaRPr>
          </a:p>
        </p:txBody>
      </p:sp>
      <p:pic>
        <p:nvPicPr>
          <p:cNvPr id="13" name="Picture 8" descr="trang t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8679" y="6477245"/>
            <a:ext cx="8228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752600" y="1155147"/>
            <a:ext cx="8915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dirty="0" err="1">
                <a:latin typeface="Times New Roman" panose="02020603050405020304" pitchFamily="18" charset="0"/>
              </a:rPr>
              <a:t>Câu</a:t>
            </a:r>
            <a:r>
              <a:rPr lang="en-US" altLang="en-US" sz="2200" b="1" dirty="0">
                <a:latin typeface="Times New Roman" panose="02020603050405020304" pitchFamily="18" charset="0"/>
              </a:rPr>
              <a:t> 1: </a:t>
            </a:r>
            <a:r>
              <a:rPr lang="en-US" altLang="en-US" sz="2200" dirty="0">
                <a:solidFill>
                  <a:srgbClr val="0000FF"/>
                </a:solidFill>
                <a:latin typeface="Times New Roman" panose="02020603050405020304" pitchFamily="18" charset="0"/>
              </a:rPr>
              <a:t>“Ô </a:t>
            </a:r>
            <a:r>
              <a:rPr lang="en-US" altLang="en-US" sz="2200" dirty="0" err="1">
                <a:solidFill>
                  <a:srgbClr val="0000FF"/>
                </a:solidFill>
                <a:latin typeface="Times New Roman" panose="02020603050405020304" pitchFamily="18" charset="0"/>
              </a:rPr>
              <a:t>nhiễm</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môi</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trường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là</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nhân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tố</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ảnh</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hưởng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đến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đời</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sống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của</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cây</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trồng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lời</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phát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biểu</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này</a:t>
            </a:r>
            <a:r>
              <a:rPr lang="en-US" altLang="en-US" sz="2200" dirty="0">
                <a:solidFill>
                  <a:srgbClr val="0000FF"/>
                </a:solidFill>
                <a:latin typeface="Times New Roman" panose="02020603050405020304" pitchFamily="18" charset="0"/>
              </a:rPr>
              <a:t>:</a:t>
            </a:r>
          </a:p>
          <a:p>
            <a:pPr eaLnBrk="1" hangingPunct="1">
              <a:spcBef>
                <a:spcPct val="0"/>
              </a:spcBef>
              <a:buFontTx/>
              <a:buNone/>
            </a:pPr>
            <a:r>
              <a:rPr lang="en-US" altLang="en-US" sz="2200" dirty="0">
                <a:solidFill>
                  <a:srgbClr val="0000FF"/>
                </a:solidFill>
                <a:latin typeface="Times New Roman" panose="02020603050405020304" pitchFamily="18" charset="0"/>
              </a:rPr>
              <a:t>		a. </a:t>
            </a:r>
            <a:r>
              <a:rPr lang="en-US" altLang="en-US" sz="2200" dirty="0" err="1">
                <a:solidFill>
                  <a:srgbClr val="0000FF"/>
                </a:solidFill>
                <a:latin typeface="Times New Roman" panose="02020603050405020304" pitchFamily="18" charset="0"/>
              </a:rPr>
              <a:t>đúng</a:t>
            </a:r>
            <a:r>
              <a:rPr lang="en-US" altLang="en-US" sz="2200" dirty="0">
                <a:solidFill>
                  <a:srgbClr val="0000FF"/>
                </a:solidFill>
                <a:latin typeface="Times New Roman" panose="02020603050405020304" pitchFamily="18" charset="0"/>
              </a:rPr>
              <a:t>                            b. </a:t>
            </a:r>
            <a:r>
              <a:rPr lang="en-US" altLang="en-US" sz="2200" dirty="0" err="1">
                <a:solidFill>
                  <a:srgbClr val="0000FF"/>
                </a:solidFill>
                <a:latin typeface="Times New Roman" panose="02020603050405020304" pitchFamily="18" charset="0"/>
              </a:rPr>
              <a:t>sai</a:t>
            </a:r>
            <a:endParaRPr lang="en-US" altLang="en-US" sz="2200" dirty="0">
              <a:solidFill>
                <a:srgbClr val="0000FF"/>
              </a:solidFill>
              <a:latin typeface="Times New Roman" panose="02020603050405020304" pitchFamily="18" charset="0"/>
            </a:endParaRPr>
          </a:p>
          <a:p>
            <a:pPr eaLnBrk="1" hangingPunct="1">
              <a:spcBef>
                <a:spcPct val="0"/>
              </a:spcBef>
              <a:buFontTx/>
              <a:buNone/>
            </a:pPr>
            <a:r>
              <a:rPr lang="en-US" altLang="en-US" sz="2200" b="1" dirty="0">
                <a:solidFill>
                  <a:srgbClr val="0000FF"/>
                </a:solidFill>
                <a:latin typeface="Times New Roman" panose="02020603050405020304" pitchFamily="18" charset="0"/>
              </a:rPr>
              <a:t> </a:t>
            </a:r>
            <a:r>
              <a:rPr lang="en-US" altLang="en-US" sz="2200" b="1" dirty="0" err="1">
                <a:latin typeface="Times New Roman" panose="02020603050405020304" pitchFamily="18" charset="0"/>
              </a:rPr>
              <a:t>Câu</a:t>
            </a:r>
            <a:r>
              <a:rPr lang="en-US" altLang="en-US" sz="2200" b="1" dirty="0">
                <a:latin typeface="Times New Roman" panose="02020603050405020304" pitchFamily="18" charset="0"/>
              </a:rPr>
              <a:t> 2: </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Để</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cây</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trồng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phát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triển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tốt</a:t>
            </a:r>
            <a:r>
              <a:rPr lang="en-US" altLang="en-US" sz="2200" dirty="0">
                <a:solidFill>
                  <a:srgbClr val="0000FF"/>
                </a:solidFill>
                <a:latin typeface="Times New Roman" panose="02020603050405020304" pitchFamily="18" charset="0"/>
              </a:rPr>
              <a:t> ta </a:t>
            </a:r>
            <a:r>
              <a:rPr lang="en-US" altLang="en-US" sz="2200" dirty="0" err="1">
                <a:solidFill>
                  <a:srgbClr val="0000FF"/>
                </a:solidFill>
                <a:latin typeface="Times New Roman" panose="02020603050405020304" pitchFamily="18" charset="0"/>
              </a:rPr>
              <a:t>nên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bón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phân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thật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nhiều</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và</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liên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tục</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cho</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cây</a:t>
            </a:r>
            <a:r>
              <a:rPr lang="en-US" altLang="en-US" sz="2200" dirty="0">
                <a:solidFill>
                  <a:srgbClr val="0000FF"/>
                </a:solidFill>
                <a:latin typeface="Times New Roman" panose="02020603050405020304" pitchFamily="18" charset="0"/>
              </a:rPr>
              <a:t> ”, ý </a:t>
            </a:r>
            <a:r>
              <a:rPr lang="en-US" altLang="en-US" sz="2200" dirty="0" err="1">
                <a:solidFill>
                  <a:srgbClr val="0000FF"/>
                </a:solidFill>
                <a:latin typeface="Times New Roman" panose="02020603050405020304" pitchFamily="18" charset="0"/>
              </a:rPr>
              <a:t>kiến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này</a:t>
            </a:r>
            <a:r>
              <a:rPr lang="en-US" altLang="en-US" sz="2200" dirty="0">
                <a:solidFill>
                  <a:srgbClr val="0000FF"/>
                </a:solidFill>
                <a:latin typeface="Times New Roman" panose="02020603050405020304" pitchFamily="18" charset="0"/>
              </a:rPr>
              <a:t>:</a:t>
            </a:r>
          </a:p>
          <a:p>
            <a:pPr eaLnBrk="1" hangingPunct="1">
              <a:spcBef>
                <a:spcPct val="0"/>
              </a:spcBef>
              <a:buFontTx/>
              <a:buNone/>
            </a:pPr>
            <a:r>
              <a:rPr lang="en-US" altLang="en-US" sz="2200" dirty="0">
                <a:latin typeface="Times New Roman" panose="02020603050405020304" pitchFamily="18" charset="0"/>
              </a:rPr>
              <a:t>		</a:t>
            </a:r>
            <a:r>
              <a:rPr lang="en-US" altLang="en-US" sz="2200" dirty="0">
                <a:solidFill>
                  <a:srgbClr val="0000FF"/>
                </a:solidFill>
                <a:latin typeface="Times New Roman" panose="02020603050405020304" pitchFamily="18" charset="0"/>
              </a:rPr>
              <a:t>a. </a:t>
            </a:r>
            <a:r>
              <a:rPr lang="en-US" altLang="en-US" sz="2200" dirty="0" err="1">
                <a:solidFill>
                  <a:srgbClr val="0000FF"/>
                </a:solidFill>
                <a:latin typeface="Times New Roman" panose="02020603050405020304" pitchFamily="18" charset="0"/>
              </a:rPr>
              <a:t>đúng</a:t>
            </a:r>
            <a:r>
              <a:rPr lang="en-US" altLang="en-US" sz="2200" dirty="0">
                <a:solidFill>
                  <a:srgbClr val="0000FF"/>
                </a:solidFill>
                <a:latin typeface="Times New Roman" panose="02020603050405020304" pitchFamily="18" charset="0"/>
              </a:rPr>
              <a:t>                           b. </a:t>
            </a:r>
            <a:r>
              <a:rPr lang="en-US" altLang="en-US" sz="2200" dirty="0" err="1">
                <a:solidFill>
                  <a:srgbClr val="0000FF"/>
                </a:solidFill>
                <a:latin typeface="Times New Roman" panose="02020603050405020304" pitchFamily="18" charset="0"/>
              </a:rPr>
              <a:t>sai</a:t>
            </a:r>
            <a:endParaRPr lang="en-US" altLang="en-US" sz="2200" dirty="0">
              <a:solidFill>
                <a:srgbClr val="0000FF"/>
              </a:solidFill>
              <a:latin typeface="Times New Roman" panose="02020603050405020304" pitchFamily="18" charset="0"/>
            </a:endParaRPr>
          </a:p>
          <a:p>
            <a:pPr eaLnBrk="1" hangingPunct="1">
              <a:spcBef>
                <a:spcPct val="0"/>
              </a:spcBef>
              <a:buFontTx/>
              <a:buNone/>
            </a:pPr>
            <a:r>
              <a:rPr lang="en-US" altLang="en-US" sz="2200" b="1" dirty="0" err="1">
                <a:latin typeface="Times New Roman" panose="02020603050405020304" pitchFamily="18" charset="0"/>
              </a:rPr>
              <a:t>Câu</a:t>
            </a:r>
            <a:r>
              <a:rPr lang="en-US" altLang="en-US" sz="2200" b="1" dirty="0">
                <a:latin typeface="Times New Roman" panose="02020603050405020304" pitchFamily="18" charset="0"/>
              </a:rPr>
              <a:t> 3: </a:t>
            </a:r>
            <a:r>
              <a:rPr lang="en-US" altLang="en-US" sz="2200" dirty="0" err="1">
                <a:solidFill>
                  <a:srgbClr val="0000FF"/>
                </a:solidFill>
                <a:latin typeface="Times New Roman" panose="02020603050405020304" pitchFamily="18" charset="0"/>
              </a:rPr>
              <a:t>Bộ</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phận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của</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rễ</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chủ</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yếu</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hút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nước</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và</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muối</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khoáng</a:t>
            </a:r>
            <a:r>
              <a:rPr lang="en-US" altLang="en-US" sz="2200" dirty="0">
                <a:solidFill>
                  <a:srgbClr val="0000FF"/>
                </a:solidFill>
                <a:latin typeface="Times New Roman" panose="02020603050405020304" pitchFamily="18" charset="0"/>
              </a:rPr>
              <a:t>:</a:t>
            </a:r>
          </a:p>
          <a:p>
            <a:pPr eaLnBrk="1" hangingPunct="1">
              <a:spcBef>
                <a:spcPct val="0"/>
              </a:spcBef>
              <a:buFontTx/>
              <a:buNone/>
            </a:pPr>
            <a:r>
              <a:rPr lang="en-US" altLang="en-US" sz="2200" dirty="0">
                <a:latin typeface="Times New Roman" panose="02020603050405020304" pitchFamily="18" charset="0"/>
              </a:rPr>
              <a:t>	    </a:t>
            </a:r>
            <a:r>
              <a:rPr lang="en-US" altLang="en-US" sz="2200" dirty="0">
                <a:solidFill>
                  <a:srgbClr val="0000FF"/>
                </a:solidFill>
                <a:latin typeface="Times New Roman" panose="02020603050405020304" pitchFamily="18" charset="0"/>
              </a:rPr>
              <a:t>a. </a:t>
            </a:r>
            <a:r>
              <a:rPr lang="en-US" altLang="en-US" sz="2200" dirty="0" err="1">
                <a:solidFill>
                  <a:srgbClr val="0000FF"/>
                </a:solidFill>
                <a:latin typeface="Times New Roman" panose="02020603050405020304" pitchFamily="18" charset="0"/>
              </a:rPr>
              <a:t>thân</a:t>
            </a:r>
            <a:r>
              <a:rPr lang="en-US" altLang="en-US" sz="2200" dirty="0">
                <a:solidFill>
                  <a:srgbClr val="0000FF"/>
                </a:solidFill>
                <a:latin typeface="Times New Roman" panose="02020603050405020304" pitchFamily="18" charset="0"/>
              </a:rPr>
              <a:t>              b. </a:t>
            </a:r>
            <a:r>
              <a:rPr lang="en-US" altLang="en-US" sz="2200" dirty="0" err="1">
                <a:solidFill>
                  <a:srgbClr val="0000FF"/>
                </a:solidFill>
                <a:latin typeface="Times New Roman" panose="02020603050405020304" pitchFamily="18" charset="0"/>
              </a:rPr>
              <a:t>lá</a:t>
            </a:r>
            <a:r>
              <a:rPr lang="en-US" altLang="en-US" sz="2200" dirty="0">
                <a:solidFill>
                  <a:srgbClr val="0000FF"/>
                </a:solidFill>
                <a:latin typeface="Times New Roman" panose="02020603050405020304" pitchFamily="18" charset="0"/>
              </a:rPr>
              <a:t>              c. </a:t>
            </a:r>
            <a:r>
              <a:rPr lang="en-US" altLang="en-US" sz="2200" dirty="0" err="1">
                <a:solidFill>
                  <a:srgbClr val="0000FF"/>
                </a:solidFill>
                <a:latin typeface="Times New Roman" panose="02020603050405020304" pitchFamily="18" charset="0"/>
              </a:rPr>
              <a:t>mạch</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gỗ</a:t>
            </a:r>
            <a:r>
              <a:rPr lang="en-US" altLang="en-US" sz="2200" dirty="0">
                <a:solidFill>
                  <a:srgbClr val="0000FF"/>
                </a:solidFill>
                <a:latin typeface="Times New Roman" panose="02020603050405020304" pitchFamily="18" charset="0"/>
              </a:rPr>
              <a:t>           d. </a:t>
            </a:r>
            <a:r>
              <a:rPr lang="en-US" altLang="en-US" sz="2200" dirty="0" err="1">
                <a:solidFill>
                  <a:srgbClr val="0000FF"/>
                </a:solidFill>
                <a:latin typeface="Times New Roman" panose="02020603050405020304" pitchFamily="18" charset="0"/>
              </a:rPr>
              <a:t>lông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hút</a:t>
            </a:r>
            <a:endParaRPr lang="en-US" altLang="en-US" sz="2200" dirty="0">
              <a:solidFill>
                <a:srgbClr val="0000FF"/>
              </a:solidFill>
              <a:latin typeface="Times New Roman" panose="02020603050405020304" pitchFamily="18" charset="0"/>
            </a:endParaRPr>
          </a:p>
          <a:p>
            <a:pPr eaLnBrk="1" hangingPunct="1">
              <a:spcBef>
                <a:spcPct val="0"/>
              </a:spcBef>
              <a:buFontTx/>
              <a:buNone/>
            </a:pPr>
            <a:r>
              <a:rPr lang="en-US" altLang="en-US" sz="2200" b="1" dirty="0" err="1">
                <a:latin typeface="Times New Roman" panose="02020603050405020304" pitchFamily="18" charset="0"/>
              </a:rPr>
              <a:t>Câu</a:t>
            </a:r>
            <a:r>
              <a:rPr lang="en-US" altLang="en-US" sz="2200" b="1" dirty="0">
                <a:latin typeface="Times New Roman" panose="02020603050405020304" pitchFamily="18" charset="0"/>
              </a:rPr>
              <a:t> 4: </a:t>
            </a:r>
            <a:r>
              <a:rPr lang="en-US" altLang="en-US" sz="2200" dirty="0" err="1">
                <a:solidFill>
                  <a:srgbClr val="0000FF"/>
                </a:solidFill>
                <a:latin typeface="Times New Roman" panose="02020603050405020304" pitchFamily="18" charset="0"/>
              </a:rPr>
              <a:t>Sơ</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đồ</a:t>
            </a:r>
            <a:r>
              <a:rPr lang="en-US" altLang="en-US" sz="2200" dirty="0">
                <a:solidFill>
                  <a:srgbClr val="0000FF"/>
                </a:solidFill>
                <a:latin typeface="Times New Roman" panose="02020603050405020304" pitchFamily="18" charset="0"/>
              </a:rPr>
              <a:t> con </a:t>
            </a:r>
            <a:r>
              <a:rPr lang="en-US" altLang="en-US" sz="2200" dirty="0" err="1">
                <a:solidFill>
                  <a:srgbClr val="0000FF"/>
                </a:solidFill>
                <a:latin typeface="Times New Roman" panose="02020603050405020304" pitchFamily="18" charset="0"/>
              </a:rPr>
              <a:t>đường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đi</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của</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nước</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và</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muối</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khoáng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hòa</a:t>
            </a:r>
            <a:r>
              <a:rPr lang="en-US" altLang="en-US" sz="2200" dirty="0">
                <a:solidFill>
                  <a:srgbClr val="0000FF"/>
                </a:solidFill>
                <a:latin typeface="Times New Roman" panose="02020603050405020304" pitchFamily="18" charset="0"/>
              </a:rPr>
              <a:t> tan </a:t>
            </a:r>
            <a:r>
              <a:rPr lang="en-US" altLang="en-US" sz="2200" dirty="0" err="1">
                <a:solidFill>
                  <a:srgbClr val="0000FF"/>
                </a:solidFill>
                <a:latin typeface="Times New Roman" panose="02020603050405020304" pitchFamily="18" charset="0"/>
              </a:rPr>
              <a:t>từ</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đất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vào</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cây</a:t>
            </a:r>
            <a:endParaRPr lang="en-US" altLang="en-US" sz="2200" dirty="0">
              <a:solidFill>
                <a:srgbClr val="0000FF"/>
              </a:solidFill>
              <a:latin typeface="Times New Roman" panose="02020603050405020304" pitchFamily="18" charset="0"/>
            </a:endParaRPr>
          </a:p>
          <a:p>
            <a:pPr eaLnBrk="1" hangingPunct="1">
              <a:spcBef>
                <a:spcPct val="0"/>
              </a:spcBef>
              <a:buFontTx/>
              <a:buNone/>
            </a:pPr>
            <a:r>
              <a:rPr lang="en-US" altLang="en-US" sz="2200" dirty="0">
                <a:solidFill>
                  <a:srgbClr val="0000FF"/>
                </a:solidFill>
                <a:latin typeface="Times New Roman" panose="02020603050405020304" pitchFamily="18" charset="0"/>
              </a:rPr>
              <a:t>    a. </a:t>
            </a:r>
            <a:r>
              <a:rPr lang="en-US" altLang="en-US" sz="2200" dirty="0" err="1">
                <a:solidFill>
                  <a:srgbClr val="0000FF"/>
                </a:solidFill>
                <a:latin typeface="Times New Roman" panose="02020603050405020304" pitchFamily="18" charset="0"/>
              </a:rPr>
              <a:t>rễ</a:t>
            </a:r>
            <a:r>
              <a:rPr lang="en-US" altLang="en-US" sz="2200" dirty="0" err="1">
                <a:solidFill>
                  <a:srgbClr val="0000FF"/>
                </a:solidFill>
                <a:latin typeface="Times New Roman" panose="02020603050405020304" pitchFamily="18" charset="0"/>
                <a:sym typeface="Wingdings 3" panose="05040102010807070707" pitchFamily="18" charset="2"/>
              </a:rPr>
              <a:t>thânlá</a:t>
            </a:r>
            <a:r>
              <a:rPr lang="en-US" altLang="en-US" sz="2200" dirty="0">
                <a:solidFill>
                  <a:srgbClr val="0000FF"/>
                </a:solidFill>
                <a:latin typeface="Times New Roman" panose="02020603050405020304" pitchFamily="18" charset="0"/>
              </a:rPr>
              <a:t>            </a:t>
            </a:r>
          </a:p>
          <a:p>
            <a:pPr eaLnBrk="1" hangingPunct="1">
              <a:spcBef>
                <a:spcPct val="0"/>
              </a:spcBef>
              <a:buFontTx/>
              <a:buNone/>
            </a:pPr>
            <a:r>
              <a:rPr lang="en-US" altLang="en-US" sz="2200" dirty="0">
                <a:solidFill>
                  <a:srgbClr val="0000FF"/>
                </a:solidFill>
                <a:latin typeface="Times New Roman" panose="02020603050405020304" pitchFamily="18" charset="0"/>
              </a:rPr>
              <a:t>    b. </a:t>
            </a:r>
            <a:r>
              <a:rPr lang="en-US" altLang="en-US" sz="2200" dirty="0" err="1">
                <a:solidFill>
                  <a:srgbClr val="0000FF"/>
                </a:solidFill>
                <a:latin typeface="Times New Roman" panose="02020603050405020304" pitchFamily="18" charset="0"/>
              </a:rPr>
              <a:t>lông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hút</a:t>
            </a:r>
            <a:r>
              <a:rPr lang="en-US" altLang="en-US" sz="2200" dirty="0">
                <a:solidFill>
                  <a:srgbClr val="0000FF"/>
                </a:solidFill>
                <a:latin typeface="Times New Roman" panose="02020603050405020304" pitchFamily="18" charset="0"/>
              </a:rPr>
              <a:t> </a:t>
            </a:r>
            <a:r>
              <a:rPr lang="en-US" altLang="en-US" sz="2200" dirty="0">
                <a:solidFill>
                  <a:srgbClr val="0000FF"/>
                </a:solidFill>
                <a:latin typeface="Times New Roman" panose="02020603050405020304" pitchFamily="18" charset="0"/>
                <a:sym typeface="Wingdings 3" panose="05040102010807070707" pitchFamily="18" charset="2"/>
              </a:rPr>
              <a:t></a:t>
            </a:r>
            <a:r>
              <a:rPr lang="en-US" altLang="en-US" sz="2200" dirty="0" err="1">
                <a:solidFill>
                  <a:srgbClr val="0000FF"/>
                </a:solidFill>
                <a:latin typeface="Times New Roman" panose="02020603050405020304" pitchFamily="18" charset="0"/>
                <a:sym typeface="Wingdings 3" panose="05040102010807070707" pitchFamily="18" charset="2"/>
              </a:rPr>
              <a:t>vỏmạch</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rây</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của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rễ</a:t>
            </a:r>
            <a:r>
              <a:rPr lang="en-US" altLang="en-US" sz="2200" dirty="0">
                <a:solidFill>
                  <a:srgbClr val="0000FF"/>
                </a:solidFill>
                <a:latin typeface="Times New Roman" panose="02020603050405020304" pitchFamily="18" charset="0"/>
                <a:sym typeface="Wingdings 3" panose="05040102010807070707" pitchFamily="18" charset="2"/>
              </a:rPr>
              <a: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sym typeface="Wingdings 3" panose="05040102010807070707" pitchFamily="18" charset="2"/>
              </a:rPr>
              <a:t>mạch</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rây</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của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thân</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lá</a:t>
            </a:r>
            <a:r>
              <a:rPr lang="en-US" altLang="en-US" sz="2200" dirty="0">
                <a:solidFill>
                  <a:srgbClr val="0000FF"/>
                </a:solidFill>
                <a:latin typeface="Times New Roman" panose="02020603050405020304" pitchFamily="18" charset="0"/>
              </a:rPr>
              <a:t>        </a:t>
            </a:r>
          </a:p>
          <a:p>
            <a:pPr eaLnBrk="1" hangingPunct="1">
              <a:spcBef>
                <a:spcPct val="0"/>
              </a:spcBef>
              <a:buFontTx/>
              <a:buNone/>
            </a:pPr>
            <a:r>
              <a:rPr lang="en-US" altLang="en-US" sz="2200" dirty="0">
                <a:solidFill>
                  <a:srgbClr val="0000FF"/>
                </a:solidFill>
                <a:latin typeface="Times New Roman" panose="02020603050405020304" pitchFamily="18" charset="0"/>
              </a:rPr>
              <a:t>    c. </a:t>
            </a:r>
            <a:r>
              <a:rPr lang="en-US" altLang="en-US" sz="2200" dirty="0" err="1">
                <a:solidFill>
                  <a:srgbClr val="0000FF"/>
                </a:solidFill>
                <a:latin typeface="Times New Roman" panose="02020603050405020304" pitchFamily="18" charset="0"/>
              </a:rPr>
              <a:t>lông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hút</a:t>
            </a:r>
            <a:r>
              <a:rPr lang="en-US" altLang="en-US" sz="2200" dirty="0">
                <a:solidFill>
                  <a:srgbClr val="0000FF"/>
                </a:solidFill>
                <a:latin typeface="Times New Roman" panose="02020603050405020304" pitchFamily="18" charset="0"/>
              </a:rPr>
              <a:t> </a:t>
            </a:r>
            <a:r>
              <a:rPr lang="en-US" altLang="en-US" sz="2200" dirty="0">
                <a:solidFill>
                  <a:srgbClr val="0000FF"/>
                </a:solidFill>
                <a:latin typeface="Times New Roman" panose="02020603050405020304" pitchFamily="18" charset="0"/>
                <a:sym typeface="Wingdings 3" panose="05040102010807070707" pitchFamily="18" charset="2"/>
              </a:rPr>
              <a:t></a:t>
            </a:r>
            <a:r>
              <a:rPr lang="en-US" altLang="en-US" sz="2200" dirty="0" err="1">
                <a:solidFill>
                  <a:srgbClr val="0000FF"/>
                </a:solidFill>
                <a:latin typeface="Times New Roman" panose="02020603050405020304" pitchFamily="18" charset="0"/>
                <a:sym typeface="Wingdings 3" panose="05040102010807070707" pitchFamily="18" charset="2"/>
              </a:rPr>
              <a:t>vỏmạch</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gỗ</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của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rễ</a:t>
            </a:r>
            <a:r>
              <a:rPr lang="en-US" altLang="en-US" sz="2200" dirty="0">
                <a:solidFill>
                  <a:srgbClr val="0000FF"/>
                </a:solidFill>
                <a:latin typeface="Times New Roman" panose="02020603050405020304" pitchFamily="18" charset="0"/>
                <a:sym typeface="Wingdings 3" panose="05040102010807070707" pitchFamily="18" charset="2"/>
              </a:rPr>
              <a: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sym typeface="Wingdings 3" panose="05040102010807070707" pitchFamily="18" charset="2"/>
              </a:rPr>
              <a:t>mạch</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gỗ</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của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thân</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lá</a:t>
            </a:r>
            <a:r>
              <a:rPr lang="en-US" altLang="en-US" sz="2200" dirty="0">
                <a:solidFill>
                  <a:srgbClr val="0000FF"/>
                </a:solidFill>
                <a:latin typeface="Times New Roman" panose="02020603050405020304" pitchFamily="18" charset="0"/>
              </a:rPr>
              <a:t>       </a:t>
            </a:r>
          </a:p>
          <a:p>
            <a:pPr eaLnBrk="1" hangingPunct="1">
              <a:spcBef>
                <a:spcPct val="0"/>
              </a:spcBef>
              <a:buFontTx/>
              <a:buNone/>
            </a:pPr>
            <a:r>
              <a:rPr lang="en-US" altLang="en-US" sz="2200" dirty="0">
                <a:solidFill>
                  <a:srgbClr val="0000FF"/>
                </a:solidFill>
                <a:latin typeface="Times New Roman" panose="02020603050405020304" pitchFamily="18" charset="0"/>
              </a:rPr>
              <a:t>    d. </a:t>
            </a:r>
            <a:r>
              <a:rPr lang="en-US" altLang="en-US" sz="2200" dirty="0" err="1">
                <a:solidFill>
                  <a:srgbClr val="0000FF"/>
                </a:solidFill>
                <a:latin typeface="Times New Roman" panose="02020603050405020304" pitchFamily="18" charset="0"/>
              </a:rPr>
              <a:t>lông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hút</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vỏtrụ</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giữa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của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rễ</a:t>
            </a:r>
            <a:r>
              <a:rPr lang="en-US" altLang="en-US" sz="2200" dirty="0">
                <a:solidFill>
                  <a:srgbClr val="0000FF"/>
                </a:solidFill>
                <a:latin typeface="Times New Roman" panose="02020603050405020304" pitchFamily="18" charset="0"/>
                <a:sym typeface="Wingdings 3" panose="05040102010807070707" pitchFamily="18" charset="2"/>
              </a:rPr>
              <a: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sym typeface="Wingdings 3" panose="05040102010807070707" pitchFamily="18" charset="2"/>
              </a:rPr>
              <a:t>trụ</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giữa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của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thân</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lá</a:t>
            </a:r>
            <a:endParaRPr lang="en-US" altLang="en-US" sz="2200" dirty="0">
              <a:solidFill>
                <a:srgbClr val="0000FF"/>
              </a:solidFill>
              <a:latin typeface="Times New Roman" panose="02020603050405020304" pitchFamily="18" charset="0"/>
            </a:endParaRPr>
          </a:p>
          <a:p>
            <a:pPr eaLnBrk="1" hangingPunct="1">
              <a:spcBef>
                <a:spcPct val="0"/>
              </a:spcBef>
              <a:buFontTx/>
              <a:buNone/>
            </a:pPr>
            <a:endParaRPr lang="en-US" altLang="en-US" sz="2400" dirty="0">
              <a:solidFill>
                <a:srgbClr val="0000FF"/>
              </a:solidFill>
              <a:latin typeface="Times New Roman" panose="02020603050405020304" pitchFamily="18" charset="0"/>
            </a:endParaRPr>
          </a:p>
          <a:p>
            <a:pPr eaLnBrk="1" hangingPunct="1">
              <a:spcBef>
                <a:spcPct val="50000"/>
              </a:spcBef>
              <a:buFontTx/>
              <a:buAutoNum type="alphaLcPeriod"/>
            </a:pPr>
            <a:endParaRPr lang="en-US" altLang="en-US" sz="2800" dirty="0">
              <a:latin typeface="Times New Roman" panose="02020603050405020304" pitchFamily="18" charset="0"/>
              <a:sym typeface="Wingdings" panose="05000000000000000000" pitchFamily="2" charset="2"/>
            </a:endParaRPr>
          </a:p>
        </p:txBody>
      </p:sp>
      <p:sp>
        <p:nvSpPr>
          <p:cNvPr id="41988" name="Oval 4"/>
          <p:cNvSpPr>
            <a:spLocks noChangeArrowheads="1"/>
          </p:cNvSpPr>
          <p:nvPr/>
        </p:nvSpPr>
        <p:spPr bwMode="auto">
          <a:xfrm>
            <a:off x="5392738" y="2819400"/>
            <a:ext cx="317500"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41989" name="Oval 5"/>
          <p:cNvSpPr>
            <a:spLocks noChangeArrowheads="1"/>
          </p:cNvSpPr>
          <p:nvPr/>
        </p:nvSpPr>
        <p:spPr bwMode="auto">
          <a:xfrm>
            <a:off x="2649538" y="1928814"/>
            <a:ext cx="304800" cy="3206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1749" name="Rectangle 7"/>
          <p:cNvSpPr>
            <a:spLocks noChangeArrowheads="1"/>
          </p:cNvSpPr>
          <p:nvPr/>
        </p:nvSpPr>
        <p:spPr bwMode="auto">
          <a:xfrm>
            <a:off x="4086002" y="89695"/>
            <a:ext cx="4248595" cy="685800"/>
          </a:xfrm>
          <a:prstGeom prst="rect">
            <a:avLst/>
          </a:prstGeom>
          <a:solidFill>
            <a:schemeClr val="accent1">
              <a:lumMod val="60000"/>
              <a:lumOff val="40000"/>
            </a:schemeClr>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rPr>
              <a:t>CHỌN ĐÁP ÁN ĐÚNG NHẤT</a:t>
            </a:r>
          </a:p>
        </p:txBody>
      </p:sp>
      <p:pic>
        <p:nvPicPr>
          <p:cNvPr id="31750" name="Picture 8" descr="trang t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685800"/>
            <a:ext cx="8228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4"/>
          <p:cNvSpPr>
            <a:spLocks noChangeArrowheads="1"/>
          </p:cNvSpPr>
          <p:nvPr/>
        </p:nvSpPr>
        <p:spPr bwMode="auto">
          <a:xfrm>
            <a:off x="7554913" y="3533775"/>
            <a:ext cx="317500" cy="3508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0" name="Oval 4"/>
          <p:cNvSpPr>
            <a:spLocks noChangeArrowheads="1"/>
          </p:cNvSpPr>
          <p:nvPr/>
        </p:nvSpPr>
        <p:spPr bwMode="auto">
          <a:xfrm>
            <a:off x="2049463" y="5226050"/>
            <a:ext cx="317500"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376" y="2819400"/>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3" name="Picture 12"/>
          <p:cNvPicPr>
            <a:picLocks noChangeAspect="1"/>
          </p:cNvPicPr>
          <p:nvPr/>
        </p:nvPicPr>
        <p:blipFill>
          <a:blip r:embed="rId4"/>
          <a:stretch>
            <a:fillRect/>
          </a:stretch>
        </p:blipFill>
        <p:spPr>
          <a:xfrm flipH="1">
            <a:off x="-250941" y="2979912"/>
            <a:ext cx="2788658" cy="3822523"/>
          </a:xfrm>
          <a:prstGeom prst="rect">
            <a:avLst/>
          </a:prstGeom>
        </p:spPr>
      </p:pic>
      <p:pic>
        <p:nvPicPr>
          <p:cNvPr id="14"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9"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022"/>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185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strips(downLeft)">
                                      <p:cBhvr>
                                        <p:cTn id="7" dur="500"/>
                                        <p:tgtEl>
                                          <p:spTgt spid="41986">
                                            <p:txEl>
                                              <p:pRg st="0" end="0"/>
                                            </p:txEl>
                                          </p:spTgt>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animEffect transition="in" filter="strips(downLeft)">
                                      <p:cBhvr>
                                        <p:cTn id="11" dur="500"/>
                                        <p:tgtEl>
                                          <p:spTgt spid="41986">
                                            <p:txEl>
                                              <p:pRg st="1" end="1"/>
                                            </p:txEl>
                                          </p:spTgt>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animEffect transition="in" filter="strips(downLeft)">
                                      <p:cBhvr>
                                        <p:cTn id="15" dur="1000"/>
                                        <p:tgtEl>
                                          <p:spTgt spid="41986">
                                            <p:txEl>
                                              <p:pRg st="2" end="2"/>
                                            </p:txEl>
                                          </p:spTgt>
                                        </p:tgtEl>
                                      </p:cBhvr>
                                    </p:animEffect>
                                  </p:childTnLst>
                                </p:cTn>
                              </p:par>
                            </p:childTnLst>
                          </p:cTn>
                        </p:par>
                        <p:par>
                          <p:cTn id="16" fill="hold" nodeType="afterGroup">
                            <p:stCondLst>
                              <p:cond delay="2000"/>
                            </p:stCondLst>
                            <p:childTnLst>
                              <p:par>
                                <p:cTn id="17" presetID="3" presetClass="entr" presetSubtype="10" fill="hold" nodeType="afterEffect">
                                  <p:stCondLst>
                                    <p:cond delay="0"/>
                                  </p:stCondLst>
                                  <p:childTnLst>
                                    <p:set>
                                      <p:cBhvr>
                                        <p:cTn id="18" dur="1" fill="hold">
                                          <p:stCondLst>
                                            <p:cond delay="0"/>
                                          </p:stCondLst>
                                        </p:cTn>
                                        <p:tgtEl>
                                          <p:spTgt spid="41986">
                                            <p:txEl>
                                              <p:pRg st="3" end="3"/>
                                            </p:txEl>
                                          </p:spTgt>
                                        </p:tgtEl>
                                        <p:attrNameLst>
                                          <p:attrName>style.visibility</p:attrName>
                                        </p:attrNameLst>
                                      </p:cBhvr>
                                      <p:to>
                                        <p:strVal val="visible"/>
                                      </p:to>
                                    </p:set>
                                    <p:animEffect transition="in" filter="blinds(horizontal)">
                                      <p:cBhvr>
                                        <p:cTn id="19" dur="500"/>
                                        <p:tgtEl>
                                          <p:spTgt spid="41986">
                                            <p:txEl>
                                              <p:pRg st="3" end="3"/>
                                            </p:txEl>
                                          </p:spTgt>
                                        </p:tgtEl>
                                      </p:cBhvr>
                                    </p:animEffect>
                                  </p:childTnLst>
                                </p:cTn>
                              </p:par>
                            </p:childTnLst>
                          </p:cTn>
                        </p:par>
                        <p:par>
                          <p:cTn id="20" fill="hold" nodeType="afterGroup">
                            <p:stCondLst>
                              <p:cond delay="2500"/>
                            </p:stCondLst>
                            <p:childTnLst>
                              <p:par>
                                <p:cTn id="21" presetID="3" presetClass="entr" presetSubtype="10" fill="hold" nodeType="afterEffect">
                                  <p:stCondLst>
                                    <p:cond delay="0"/>
                                  </p:stCondLst>
                                  <p:childTnLst>
                                    <p:set>
                                      <p:cBhvr>
                                        <p:cTn id="22" dur="1" fill="hold">
                                          <p:stCondLst>
                                            <p:cond delay="0"/>
                                          </p:stCondLst>
                                        </p:cTn>
                                        <p:tgtEl>
                                          <p:spTgt spid="41986">
                                            <p:txEl>
                                              <p:pRg st="4" end="4"/>
                                            </p:txEl>
                                          </p:spTgt>
                                        </p:tgtEl>
                                        <p:attrNameLst>
                                          <p:attrName>style.visibility</p:attrName>
                                        </p:attrNameLst>
                                      </p:cBhvr>
                                      <p:to>
                                        <p:strVal val="visible"/>
                                      </p:to>
                                    </p:set>
                                    <p:animEffect transition="in" filter="blinds(horizontal)">
                                      <p:cBhvr>
                                        <p:cTn id="23" dur="500"/>
                                        <p:tgtEl>
                                          <p:spTgt spid="41986">
                                            <p:txEl>
                                              <p:pRg st="4" end="4"/>
                                            </p:txEl>
                                          </p:spTgt>
                                        </p:tgtEl>
                                      </p:cBhvr>
                                    </p:animEffect>
                                  </p:childTnLst>
                                </p:cTn>
                              </p:par>
                            </p:childTnLst>
                          </p:cTn>
                        </p:par>
                        <p:par>
                          <p:cTn id="24" fill="hold" nodeType="afterGroup">
                            <p:stCondLst>
                              <p:cond delay="3000"/>
                            </p:stCondLst>
                            <p:childTnLst>
                              <p:par>
                                <p:cTn id="25" presetID="3" presetClass="entr" presetSubtype="10" fill="hold" nodeType="afterEffect">
                                  <p:stCondLst>
                                    <p:cond delay="0"/>
                                  </p:stCondLst>
                                  <p:childTnLst>
                                    <p:set>
                                      <p:cBhvr>
                                        <p:cTn id="26" dur="1" fill="hold">
                                          <p:stCondLst>
                                            <p:cond delay="0"/>
                                          </p:stCondLst>
                                        </p:cTn>
                                        <p:tgtEl>
                                          <p:spTgt spid="41986">
                                            <p:txEl>
                                              <p:pRg st="5" end="5"/>
                                            </p:txEl>
                                          </p:spTgt>
                                        </p:tgtEl>
                                        <p:attrNameLst>
                                          <p:attrName>style.visibility</p:attrName>
                                        </p:attrNameLst>
                                      </p:cBhvr>
                                      <p:to>
                                        <p:strVal val="visible"/>
                                      </p:to>
                                    </p:set>
                                    <p:animEffect transition="in" filter="blinds(horizontal)">
                                      <p:cBhvr>
                                        <p:cTn id="27" dur="500"/>
                                        <p:tgtEl>
                                          <p:spTgt spid="41986">
                                            <p:txEl>
                                              <p:pRg st="5" end="5"/>
                                            </p:txEl>
                                          </p:spTgt>
                                        </p:tgtEl>
                                      </p:cBhvr>
                                    </p:animEffect>
                                  </p:childTnLst>
                                </p:cTn>
                              </p:par>
                            </p:childTnLst>
                          </p:cTn>
                        </p:par>
                        <p:par>
                          <p:cTn id="28" fill="hold" nodeType="afterGroup">
                            <p:stCondLst>
                              <p:cond delay="3500"/>
                            </p:stCondLst>
                            <p:childTnLst>
                              <p:par>
                                <p:cTn id="29" presetID="3" presetClass="entr" presetSubtype="10" fill="hold" nodeType="afterEffect">
                                  <p:stCondLst>
                                    <p:cond delay="0"/>
                                  </p:stCondLst>
                                  <p:childTnLst>
                                    <p:set>
                                      <p:cBhvr>
                                        <p:cTn id="30" dur="1" fill="hold">
                                          <p:stCondLst>
                                            <p:cond delay="0"/>
                                          </p:stCondLst>
                                        </p:cTn>
                                        <p:tgtEl>
                                          <p:spTgt spid="41986">
                                            <p:txEl>
                                              <p:pRg st="6" end="6"/>
                                            </p:txEl>
                                          </p:spTgt>
                                        </p:tgtEl>
                                        <p:attrNameLst>
                                          <p:attrName>style.visibility</p:attrName>
                                        </p:attrNameLst>
                                      </p:cBhvr>
                                      <p:to>
                                        <p:strVal val="visible"/>
                                      </p:to>
                                    </p:set>
                                    <p:animEffect transition="in" filter="blinds(horizontal)">
                                      <p:cBhvr>
                                        <p:cTn id="31" dur="500"/>
                                        <p:tgtEl>
                                          <p:spTgt spid="41986">
                                            <p:txEl>
                                              <p:pRg st="6" end="6"/>
                                            </p:txEl>
                                          </p:spTgt>
                                        </p:tgtEl>
                                      </p:cBhvr>
                                    </p:animEffect>
                                  </p:childTnLst>
                                </p:cTn>
                              </p:par>
                            </p:childTnLst>
                          </p:cTn>
                        </p:par>
                        <p:par>
                          <p:cTn id="32" fill="hold" nodeType="afterGroup">
                            <p:stCondLst>
                              <p:cond delay="4000"/>
                            </p:stCondLst>
                            <p:childTnLst>
                              <p:par>
                                <p:cTn id="33" presetID="3" presetClass="entr" presetSubtype="10" fill="hold" nodeType="afterEffect">
                                  <p:stCondLst>
                                    <p:cond delay="0"/>
                                  </p:stCondLst>
                                  <p:childTnLst>
                                    <p:set>
                                      <p:cBhvr>
                                        <p:cTn id="34" dur="1" fill="hold">
                                          <p:stCondLst>
                                            <p:cond delay="0"/>
                                          </p:stCondLst>
                                        </p:cTn>
                                        <p:tgtEl>
                                          <p:spTgt spid="41986">
                                            <p:txEl>
                                              <p:pRg st="7" end="7"/>
                                            </p:txEl>
                                          </p:spTgt>
                                        </p:tgtEl>
                                        <p:attrNameLst>
                                          <p:attrName>style.visibility</p:attrName>
                                        </p:attrNameLst>
                                      </p:cBhvr>
                                      <p:to>
                                        <p:strVal val="visible"/>
                                      </p:to>
                                    </p:set>
                                    <p:animEffect transition="in" filter="blinds(horizontal)">
                                      <p:cBhvr>
                                        <p:cTn id="35" dur="500"/>
                                        <p:tgtEl>
                                          <p:spTgt spid="41986">
                                            <p:txEl>
                                              <p:pRg st="7" end="7"/>
                                            </p:txEl>
                                          </p:spTgt>
                                        </p:tgtEl>
                                      </p:cBhvr>
                                    </p:animEffect>
                                  </p:childTnLst>
                                </p:cTn>
                              </p:par>
                            </p:childTnLst>
                          </p:cTn>
                        </p:par>
                        <p:par>
                          <p:cTn id="36" fill="hold" nodeType="afterGroup">
                            <p:stCondLst>
                              <p:cond delay="4500"/>
                            </p:stCondLst>
                            <p:childTnLst>
                              <p:par>
                                <p:cTn id="37" presetID="3" presetClass="entr" presetSubtype="10" fill="hold" nodeType="afterEffect">
                                  <p:stCondLst>
                                    <p:cond delay="0"/>
                                  </p:stCondLst>
                                  <p:childTnLst>
                                    <p:set>
                                      <p:cBhvr>
                                        <p:cTn id="38" dur="1" fill="hold">
                                          <p:stCondLst>
                                            <p:cond delay="0"/>
                                          </p:stCondLst>
                                        </p:cTn>
                                        <p:tgtEl>
                                          <p:spTgt spid="41986">
                                            <p:txEl>
                                              <p:pRg st="8" end="8"/>
                                            </p:txEl>
                                          </p:spTgt>
                                        </p:tgtEl>
                                        <p:attrNameLst>
                                          <p:attrName>style.visibility</p:attrName>
                                        </p:attrNameLst>
                                      </p:cBhvr>
                                      <p:to>
                                        <p:strVal val="visible"/>
                                      </p:to>
                                    </p:set>
                                    <p:animEffect transition="in" filter="blinds(horizontal)">
                                      <p:cBhvr>
                                        <p:cTn id="39" dur="500"/>
                                        <p:tgtEl>
                                          <p:spTgt spid="41986">
                                            <p:txEl>
                                              <p:pRg st="8" end="8"/>
                                            </p:txEl>
                                          </p:spTgt>
                                        </p:tgtEl>
                                      </p:cBhvr>
                                    </p:animEffect>
                                  </p:childTnLst>
                                </p:cTn>
                              </p:par>
                            </p:childTnLst>
                          </p:cTn>
                        </p:par>
                        <p:par>
                          <p:cTn id="40" fill="hold" nodeType="afterGroup">
                            <p:stCondLst>
                              <p:cond delay="5000"/>
                            </p:stCondLst>
                            <p:childTnLst>
                              <p:par>
                                <p:cTn id="41" presetID="3" presetClass="entr" presetSubtype="10" fill="hold" nodeType="afterEffect">
                                  <p:stCondLst>
                                    <p:cond delay="0"/>
                                  </p:stCondLst>
                                  <p:childTnLst>
                                    <p:set>
                                      <p:cBhvr>
                                        <p:cTn id="42" dur="1" fill="hold">
                                          <p:stCondLst>
                                            <p:cond delay="0"/>
                                          </p:stCondLst>
                                        </p:cTn>
                                        <p:tgtEl>
                                          <p:spTgt spid="41986">
                                            <p:txEl>
                                              <p:pRg st="9" end="9"/>
                                            </p:txEl>
                                          </p:spTgt>
                                        </p:tgtEl>
                                        <p:attrNameLst>
                                          <p:attrName>style.visibility</p:attrName>
                                        </p:attrNameLst>
                                      </p:cBhvr>
                                      <p:to>
                                        <p:strVal val="visible"/>
                                      </p:to>
                                    </p:set>
                                    <p:animEffect transition="in" filter="blinds(horizontal)">
                                      <p:cBhvr>
                                        <p:cTn id="43" dur="500"/>
                                        <p:tgtEl>
                                          <p:spTgt spid="41986">
                                            <p:txEl>
                                              <p:pRg st="9" end="9"/>
                                            </p:txEl>
                                          </p:spTgt>
                                        </p:tgtEl>
                                      </p:cBhvr>
                                    </p:animEffect>
                                  </p:childTnLst>
                                </p:cTn>
                              </p:par>
                            </p:childTnLst>
                          </p:cTn>
                        </p:par>
                        <p:par>
                          <p:cTn id="44" fill="hold" nodeType="afterGroup">
                            <p:stCondLst>
                              <p:cond delay="5500"/>
                            </p:stCondLst>
                            <p:childTnLst>
                              <p:par>
                                <p:cTn id="45" presetID="3" presetClass="entr" presetSubtype="10" fill="hold" nodeType="afterEffect">
                                  <p:stCondLst>
                                    <p:cond delay="0"/>
                                  </p:stCondLst>
                                  <p:childTnLst>
                                    <p:set>
                                      <p:cBhvr>
                                        <p:cTn id="46" dur="1" fill="hold">
                                          <p:stCondLst>
                                            <p:cond delay="0"/>
                                          </p:stCondLst>
                                        </p:cTn>
                                        <p:tgtEl>
                                          <p:spTgt spid="41986">
                                            <p:txEl>
                                              <p:pRg st="10" end="10"/>
                                            </p:txEl>
                                          </p:spTgt>
                                        </p:tgtEl>
                                        <p:attrNameLst>
                                          <p:attrName>style.visibility</p:attrName>
                                        </p:attrNameLst>
                                      </p:cBhvr>
                                      <p:to>
                                        <p:strVal val="visible"/>
                                      </p:to>
                                    </p:set>
                                    <p:animEffect transition="in" filter="blinds(horizontal)">
                                      <p:cBhvr>
                                        <p:cTn id="47" dur="500"/>
                                        <p:tgtEl>
                                          <p:spTgt spid="41986">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1989"/>
                                        </p:tgtEl>
                                        <p:attrNameLst>
                                          <p:attrName>style.visibility</p:attrName>
                                        </p:attrNameLst>
                                      </p:cBhvr>
                                      <p:to>
                                        <p:strVal val="visible"/>
                                      </p:to>
                                    </p:set>
                                    <p:animEffect transition="in" filter="box(in)">
                                      <p:cBhvr>
                                        <p:cTn id="52" dur="500"/>
                                        <p:tgtEl>
                                          <p:spTgt spid="41989"/>
                                        </p:tgtEl>
                                      </p:cBhvr>
                                    </p:animEffect>
                                  </p:childTnLst>
                                </p:cTn>
                              </p:par>
                            </p:childTnLst>
                          </p:cTn>
                        </p:par>
                        <p:par>
                          <p:cTn id="53" fill="hold" nodeType="afterGroup">
                            <p:stCondLst>
                              <p:cond delay="500"/>
                            </p:stCondLst>
                            <p:childTnLst>
                              <p:par>
                                <p:cTn id="54" presetID="4" presetClass="entr" presetSubtype="16" fill="hold" grpId="0" nodeType="afterEffect">
                                  <p:stCondLst>
                                    <p:cond delay="0"/>
                                  </p:stCondLst>
                                  <p:childTnLst>
                                    <p:set>
                                      <p:cBhvr>
                                        <p:cTn id="55" dur="1" fill="hold">
                                          <p:stCondLst>
                                            <p:cond delay="0"/>
                                          </p:stCondLst>
                                        </p:cTn>
                                        <p:tgtEl>
                                          <p:spTgt spid="41988"/>
                                        </p:tgtEl>
                                        <p:attrNameLst>
                                          <p:attrName>style.visibility</p:attrName>
                                        </p:attrNameLst>
                                      </p:cBhvr>
                                      <p:to>
                                        <p:strVal val="visible"/>
                                      </p:to>
                                    </p:set>
                                    <p:animEffect transition="in" filter="box(in)">
                                      <p:cBhvr>
                                        <p:cTn id="56" dur="500"/>
                                        <p:tgtEl>
                                          <p:spTgt spid="41988"/>
                                        </p:tgtEl>
                                      </p:cBhvr>
                                    </p:animEffect>
                                  </p:childTnLst>
                                </p:cTn>
                              </p:par>
                            </p:childTnLst>
                          </p:cTn>
                        </p:par>
                        <p:par>
                          <p:cTn id="57" fill="hold" nodeType="afterGroup">
                            <p:stCondLst>
                              <p:cond delay="1000"/>
                            </p:stCondLst>
                            <p:childTnLst>
                              <p:par>
                                <p:cTn id="58" presetID="4" presetClass="entr" presetSubtype="16"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ox(in)">
                                      <p:cBhvr>
                                        <p:cTn id="60" dur="500"/>
                                        <p:tgtEl>
                                          <p:spTgt spid="9"/>
                                        </p:tgtEl>
                                      </p:cBhvr>
                                    </p:animEffect>
                                  </p:childTnLst>
                                </p:cTn>
                              </p:par>
                            </p:childTnLst>
                          </p:cTn>
                        </p:par>
                        <p:par>
                          <p:cTn id="61" fill="hold" nodeType="afterGroup">
                            <p:stCondLst>
                              <p:cond delay="1500"/>
                            </p:stCondLst>
                            <p:childTnLst>
                              <p:par>
                                <p:cTn id="62" presetID="4" presetClass="entr" presetSubtype="1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ox(in)">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93191" name="Text Box 7"/>
          <p:cNvSpPr txBox="1">
            <a:spLocks noChangeArrowheads="1"/>
          </p:cNvSpPr>
          <p:nvPr/>
        </p:nvSpPr>
        <p:spPr bwMode="auto">
          <a:xfrm>
            <a:off x="2203523" y="152238"/>
            <a:ext cx="7403690" cy="830997"/>
          </a:xfrm>
          <a:prstGeom prst="rect">
            <a:avLst/>
          </a:prstGeom>
          <a:solidFill>
            <a:srgbClr val="00B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a:spAutoFit/>
          </a:bodyPr>
          <a:lstStyle/>
          <a:p>
            <a:pPr algn="just" eaLnBrk="1" hangingPunct="1">
              <a:spcBef>
                <a:spcPct val="50000"/>
              </a:spcBef>
            </a:pPr>
            <a:r>
              <a:rPr lang="en-US" sz="2400" b="1" i="1">
                <a:solidFill>
                  <a:srgbClr val="FFFF00"/>
                </a:solidFill>
                <a:latin typeface="Times New Roman" pitchFamily="18" charset="0"/>
                <a:cs typeface="Arial" charset="0"/>
              </a:rPr>
              <a:t>?Thời </a:t>
            </a:r>
            <a:r>
              <a:rPr lang="en-US" sz="2400" b="1" i="1" err="1">
                <a:solidFill>
                  <a:srgbClr val="FFFF00"/>
                </a:solidFill>
                <a:latin typeface="Times New Roman" pitchFamily="18" charset="0"/>
                <a:cs typeface="Arial" charset="0"/>
              </a:rPr>
              <a:t>tiết</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khí</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hậu</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ảnh</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hưởng</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như</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thế</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nào</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đến</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sự</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hút</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nước</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và</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muối</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khoáng</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của</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cây</a:t>
            </a:r>
            <a:r>
              <a:rPr lang="en-US" sz="2400" b="1" i="1">
                <a:solidFill>
                  <a:srgbClr val="FFFF00"/>
                </a:solidFill>
                <a:latin typeface="Times New Roman" pitchFamily="18" charset="0"/>
                <a:cs typeface="Arial" charset="0"/>
              </a:rPr>
              <a:t>? Cho </a:t>
            </a:r>
            <a:r>
              <a:rPr lang="en-US" sz="2400" b="1" i="1" err="1">
                <a:solidFill>
                  <a:srgbClr val="FFFF00"/>
                </a:solidFill>
                <a:latin typeface="Times New Roman" pitchFamily="18" charset="0"/>
                <a:cs typeface="Arial" charset="0"/>
              </a:rPr>
              <a:t>ví</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dụ</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để</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minh</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họa</a:t>
            </a:r>
            <a:r>
              <a:rPr lang="en-US" sz="2400" b="1" i="1">
                <a:solidFill>
                  <a:srgbClr val="FFFF00"/>
                </a:solidFill>
                <a:latin typeface="Times New Roman" pitchFamily="18" charset="0"/>
                <a:cs typeface="Arial" charset="0"/>
              </a:rPr>
              <a:t>?</a:t>
            </a:r>
          </a:p>
        </p:txBody>
      </p:sp>
      <p:sp>
        <p:nvSpPr>
          <p:cNvPr id="93192" name="Text Box 8"/>
          <p:cNvSpPr txBox="1">
            <a:spLocks noChangeArrowheads="1"/>
          </p:cNvSpPr>
          <p:nvPr/>
        </p:nvSpPr>
        <p:spPr bwMode="auto">
          <a:xfrm>
            <a:off x="2203523" y="1775530"/>
            <a:ext cx="7403690" cy="830997"/>
          </a:xfrm>
          <a:prstGeom prst="rect">
            <a:avLst/>
          </a:prstGeom>
          <a:solidFill>
            <a:schemeClr val="accent2">
              <a:lumMod val="40000"/>
              <a:lumOff val="60000"/>
            </a:schemeClr>
          </a:solidFill>
          <a:ln w="19050">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txBody>
          <a:bodyPr wrap="square">
            <a:spAutoFit/>
          </a:bodyPr>
          <a:lstStyle/>
          <a:p>
            <a:pPr algn="just" eaLnBrk="1" hangingPunct="1">
              <a:spcBef>
                <a:spcPct val="50000"/>
              </a:spcBef>
            </a:pPr>
            <a:r>
              <a:rPr lang="en-US" sz="2400" b="1">
                <a:latin typeface="Times New Roman" pitchFamily="18" charset="0"/>
                <a:cs typeface="Arial" charset="0"/>
                <a:sym typeface="Wingdings" pitchFamily="2" charset="2"/>
              </a:rPr>
              <a:t> Thời tiết, khí hậu làm ảnh hưởng đến khả năng hút nước và muối khoáng của cây.</a:t>
            </a:r>
            <a:endParaRPr lang="en-US" sz="2400" b="1">
              <a:latin typeface="Times New Roman" pitchFamily="18" charset="0"/>
              <a:cs typeface="Arial" charset="0"/>
            </a:endParaRPr>
          </a:p>
        </p:txBody>
      </p:sp>
      <p:sp>
        <p:nvSpPr>
          <p:cNvPr id="93193" name="Text Box 9"/>
          <p:cNvSpPr txBox="1">
            <a:spLocks noChangeArrowheads="1"/>
          </p:cNvSpPr>
          <p:nvPr/>
        </p:nvSpPr>
        <p:spPr bwMode="auto">
          <a:xfrm>
            <a:off x="5384259" y="2749681"/>
            <a:ext cx="957547" cy="457200"/>
          </a:xfrm>
          <a:prstGeom prst="rect">
            <a:avLst/>
          </a:prstGeom>
          <a:solidFill>
            <a:srgbClr val="93EB05"/>
          </a:solidFill>
          <a:ln w="127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ross"/>
          </a:sp3d>
        </p:spPr>
        <p:txBody>
          <a:bodyPr wrap="square">
            <a:spAutoFit/>
          </a:bodyPr>
          <a:lstStyle/>
          <a:p>
            <a:pPr algn="just" eaLnBrk="1" hangingPunct="1">
              <a:spcBef>
                <a:spcPct val="50000"/>
              </a:spcBef>
            </a:pPr>
            <a:r>
              <a:rPr lang="en-US" sz="2400" b="1">
                <a:latin typeface="Times New Roman" pitchFamily="18" charset="0"/>
                <a:cs typeface="Arial" charset="0"/>
              </a:rPr>
              <a:t>Ví dụ</a:t>
            </a:r>
          </a:p>
        </p:txBody>
      </p:sp>
      <p:sp>
        <p:nvSpPr>
          <p:cNvPr id="93194" name="Text Box 10"/>
          <p:cNvSpPr txBox="1">
            <a:spLocks noChangeArrowheads="1"/>
          </p:cNvSpPr>
          <p:nvPr/>
        </p:nvSpPr>
        <p:spPr bwMode="auto">
          <a:xfrm>
            <a:off x="2035278" y="3280947"/>
            <a:ext cx="7834870"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just" eaLnBrk="1" hangingPunct="1">
              <a:spcBef>
                <a:spcPct val="50000"/>
              </a:spcBef>
            </a:pPr>
            <a:r>
              <a:rPr lang="en-US" sz="2400" b="1">
                <a:latin typeface="Times New Roman" pitchFamily="18" charset="0"/>
                <a:cs typeface="Arial" charset="0"/>
              </a:rPr>
              <a:t>      a. Khi nhiệt độ xuống thấp (dưới O</a:t>
            </a:r>
            <a:r>
              <a:rPr lang="en-US" sz="2400" b="1" baseline="30000">
                <a:latin typeface="Times New Roman" pitchFamily="18" charset="0"/>
                <a:cs typeface="Arial" charset="0"/>
              </a:rPr>
              <a:t>o</a:t>
            </a:r>
            <a:r>
              <a:rPr lang="en-US" sz="2400" b="1">
                <a:latin typeface="Times New Roman" pitchFamily="18" charset="0"/>
                <a:cs typeface="Arial" charset="0"/>
              </a:rPr>
              <a:t>C nước đóng băng, muối khoáng không hòa tan </a:t>
            </a:r>
            <a:r>
              <a:rPr lang="en-US" sz="2400" b="1">
                <a:latin typeface="Times New Roman" pitchFamily="18" charset="0"/>
                <a:cs typeface="Arial" charset="0"/>
                <a:sym typeface="Wingdings" pitchFamily="2" charset="2"/>
              </a:rPr>
              <a:t> Rễ cây không hút được.</a:t>
            </a:r>
            <a:endParaRPr lang="en-US" sz="2400" b="1">
              <a:latin typeface="Times New Roman" pitchFamily="18" charset="0"/>
              <a:cs typeface="Arial" charset="0"/>
            </a:endParaRPr>
          </a:p>
        </p:txBody>
      </p:sp>
      <p:sp>
        <p:nvSpPr>
          <p:cNvPr id="93195" name="Text Box 11"/>
          <p:cNvSpPr txBox="1">
            <a:spLocks noChangeArrowheads="1"/>
          </p:cNvSpPr>
          <p:nvPr/>
        </p:nvSpPr>
        <p:spPr bwMode="auto">
          <a:xfrm>
            <a:off x="2035278" y="4255098"/>
            <a:ext cx="7834869"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just" eaLnBrk="1" hangingPunct="1">
              <a:spcBef>
                <a:spcPct val="50000"/>
              </a:spcBef>
            </a:pPr>
            <a:r>
              <a:rPr lang="en-US" sz="2400" b="1">
                <a:latin typeface="Times New Roman" pitchFamily="18" charset="0"/>
                <a:cs typeface="Arial" charset="0"/>
              </a:rPr>
              <a:t>      b. Khi trời nắng, nhiệt độ cao, cây thoát nước nhiều </a:t>
            </a:r>
            <a:r>
              <a:rPr lang="en-US" sz="2400" b="1">
                <a:latin typeface="Times New Roman" pitchFamily="18" charset="0"/>
                <a:cs typeface="Arial" charset="0"/>
                <a:sym typeface="Wingdings" pitchFamily="2" charset="2"/>
              </a:rPr>
              <a:t> nhu cầu nước của cây tăng cao.</a:t>
            </a:r>
            <a:endParaRPr lang="en-US" sz="2400" b="1">
              <a:latin typeface="Times New Roman" pitchFamily="18" charset="0"/>
              <a:cs typeface="Arial" charset="0"/>
            </a:endParaRPr>
          </a:p>
        </p:txBody>
      </p:sp>
      <p:sp>
        <p:nvSpPr>
          <p:cNvPr id="93196" name="Text Box 12"/>
          <p:cNvSpPr txBox="1">
            <a:spLocks noChangeArrowheads="1"/>
          </p:cNvSpPr>
          <p:nvPr/>
        </p:nvSpPr>
        <p:spPr bwMode="auto">
          <a:xfrm>
            <a:off x="2035278" y="5290128"/>
            <a:ext cx="7834869"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just" eaLnBrk="1" hangingPunct="1">
              <a:spcBef>
                <a:spcPct val="50000"/>
              </a:spcBef>
            </a:pPr>
            <a:r>
              <a:rPr lang="en-US" sz="2400" b="1">
                <a:latin typeface="Times New Roman" pitchFamily="18" charset="0"/>
                <a:cs typeface="Arial" charset="0"/>
              </a:rPr>
              <a:t>      c. Khi mưa nhiều, đất ngập nước lâu ngày, rễ bị chết, cây mất khả năng hút nước và muối khoáng.</a:t>
            </a:r>
          </a:p>
        </p:txBody>
      </p:sp>
      <p:sp>
        <p:nvSpPr>
          <p:cNvPr id="8" name="Text Box 9"/>
          <p:cNvSpPr txBox="1">
            <a:spLocks noChangeArrowheads="1"/>
          </p:cNvSpPr>
          <p:nvPr/>
        </p:nvSpPr>
        <p:spPr bwMode="auto">
          <a:xfrm>
            <a:off x="5246059" y="1183512"/>
            <a:ext cx="1233945" cy="461665"/>
          </a:xfrm>
          <a:prstGeom prst="rect">
            <a:avLst/>
          </a:prstGeom>
          <a:solidFill>
            <a:srgbClr val="93EB05"/>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eaLnBrk="1" hangingPunct="1">
              <a:spcBef>
                <a:spcPct val="50000"/>
              </a:spcBef>
            </a:pPr>
            <a:r>
              <a:rPr lang="en-US" sz="2400" b="1">
                <a:latin typeface="Times New Roman" pitchFamily="18" charset="0"/>
                <a:cs typeface="Arial" charset="0"/>
              </a:rPr>
              <a:t>Bài làm</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0376" y="2819400"/>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2" name="Picture 11"/>
          <p:cNvPicPr>
            <a:picLocks noChangeAspect="1"/>
          </p:cNvPicPr>
          <p:nvPr/>
        </p:nvPicPr>
        <p:blipFill>
          <a:blip r:embed="rId3"/>
          <a:stretch>
            <a:fillRect/>
          </a:stretch>
        </p:blipFill>
        <p:spPr>
          <a:xfrm flipH="1">
            <a:off x="-250941" y="2979912"/>
            <a:ext cx="2788658" cy="3822523"/>
          </a:xfrm>
          <a:prstGeom prst="rect">
            <a:avLst/>
          </a:prstGeom>
        </p:spPr>
      </p:pic>
      <p:pic>
        <p:nvPicPr>
          <p:cNvPr id="13"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 y="-48984"/>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022"/>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233891" y="4456669"/>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870147" y="-126928"/>
            <a:ext cx="2321853" cy="206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3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3191"/>
                                        </p:tgtEl>
                                        <p:attrNameLst>
                                          <p:attrName>style.visibility</p:attrName>
                                        </p:attrNameLst>
                                      </p:cBhvr>
                                      <p:to>
                                        <p:strVal val="visible"/>
                                      </p:to>
                                    </p:set>
                                    <p:animEffect transition="in" filter="circle(in)">
                                      <p:cBhvr>
                                        <p:cTn id="7" dur="2000"/>
                                        <p:tgtEl>
                                          <p:spTgt spid="931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3192"/>
                                        </p:tgtEl>
                                        <p:attrNameLst>
                                          <p:attrName>style.visibility</p:attrName>
                                        </p:attrNameLst>
                                      </p:cBhvr>
                                      <p:to>
                                        <p:strVal val="visible"/>
                                      </p:to>
                                    </p:set>
                                    <p:anim calcmode="lin" valueType="num">
                                      <p:cBhvr>
                                        <p:cTn id="17" dur="1000" fill="hold"/>
                                        <p:tgtEl>
                                          <p:spTgt spid="93192"/>
                                        </p:tgtEl>
                                        <p:attrNameLst>
                                          <p:attrName>ppt_w</p:attrName>
                                        </p:attrNameLst>
                                      </p:cBhvr>
                                      <p:tavLst>
                                        <p:tav tm="0">
                                          <p:val>
                                            <p:fltVal val="0"/>
                                          </p:val>
                                        </p:tav>
                                        <p:tav tm="100000">
                                          <p:val>
                                            <p:strVal val="#ppt_w"/>
                                          </p:val>
                                        </p:tav>
                                      </p:tavLst>
                                    </p:anim>
                                    <p:anim calcmode="lin" valueType="num">
                                      <p:cBhvr>
                                        <p:cTn id="18" dur="1000" fill="hold"/>
                                        <p:tgtEl>
                                          <p:spTgt spid="93192"/>
                                        </p:tgtEl>
                                        <p:attrNameLst>
                                          <p:attrName>ppt_h</p:attrName>
                                        </p:attrNameLst>
                                      </p:cBhvr>
                                      <p:tavLst>
                                        <p:tav tm="0">
                                          <p:val>
                                            <p:fltVal val="0"/>
                                          </p:val>
                                        </p:tav>
                                        <p:tav tm="100000">
                                          <p:val>
                                            <p:strVal val="#ppt_h"/>
                                          </p:val>
                                        </p:tav>
                                      </p:tavLst>
                                    </p:anim>
                                    <p:anim calcmode="lin" valueType="num">
                                      <p:cBhvr>
                                        <p:cTn id="19" dur="1000" fill="hold"/>
                                        <p:tgtEl>
                                          <p:spTgt spid="93192"/>
                                        </p:tgtEl>
                                        <p:attrNameLst>
                                          <p:attrName>style.rotation</p:attrName>
                                        </p:attrNameLst>
                                      </p:cBhvr>
                                      <p:tavLst>
                                        <p:tav tm="0">
                                          <p:val>
                                            <p:fltVal val="90"/>
                                          </p:val>
                                        </p:tav>
                                        <p:tav tm="100000">
                                          <p:val>
                                            <p:fltVal val="0"/>
                                          </p:val>
                                        </p:tav>
                                      </p:tavLst>
                                    </p:anim>
                                    <p:animEffect transition="in" filter="fade">
                                      <p:cBhvr>
                                        <p:cTn id="20" dur="1000"/>
                                        <p:tgtEl>
                                          <p:spTgt spid="9319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3193"/>
                                        </p:tgtEl>
                                        <p:attrNameLst>
                                          <p:attrName>style.visibility</p:attrName>
                                        </p:attrNameLst>
                                      </p:cBhvr>
                                      <p:to>
                                        <p:strVal val="visible"/>
                                      </p:to>
                                    </p:set>
                                    <p:animEffect transition="in" filter="barn(inVertical)">
                                      <p:cBhvr>
                                        <p:cTn id="25" dur="500"/>
                                        <p:tgtEl>
                                          <p:spTgt spid="9319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3194"/>
                                        </p:tgtEl>
                                        <p:attrNameLst>
                                          <p:attrName>style.visibility</p:attrName>
                                        </p:attrNameLst>
                                      </p:cBhvr>
                                      <p:to>
                                        <p:strVal val="visible"/>
                                      </p:to>
                                    </p:set>
                                    <p:animEffect transition="in" filter="barn(inVertical)">
                                      <p:cBhvr>
                                        <p:cTn id="30" dur="500"/>
                                        <p:tgtEl>
                                          <p:spTgt spid="9319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3195"/>
                                        </p:tgtEl>
                                        <p:attrNameLst>
                                          <p:attrName>style.visibility</p:attrName>
                                        </p:attrNameLst>
                                      </p:cBhvr>
                                      <p:to>
                                        <p:strVal val="visible"/>
                                      </p:to>
                                    </p:set>
                                    <p:animEffect transition="in" filter="fade">
                                      <p:cBhvr>
                                        <p:cTn id="35" dur="1000"/>
                                        <p:tgtEl>
                                          <p:spTgt spid="93195"/>
                                        </p:tgtEl>
                                      </p:cBhvr>
                                    </p:animEffect>
                                    <p:anim calcmode="lin" valueType="num">
                                      <p:cBhvr>
                                        <p:cTn id="36" dur="1000" fill="hold"/>
                                        <p:tgtEl>
                                          <p:spTgt spid="93195"/>
                                        </p:tgtEl>
                                        <p:attrNameLst>
                                          <p:attrName>ppt_x</p:attrName>
                                        </p:attrNameLst>
                                      </p:cBhvr>
                                      <p:tavLst>
                                        <p:tav tm="0">
                                          <p:val>
                                            <p:strVal val="#ppt_x"/>
                                          </p:val>
                                        </p:tav>
                                        <p:tav tm="100000">
                                          <p:val>
                                            <p:strVal val="#ppt_x"/>
                                          </p:val>
                                        </p:tav>
                                      </p:tavLst>
                                    </p:anim>
                                    <p:anim calcmode="lin" valueType="num">
                                      <p:cBhvr>
                                        <p:cTn id="37" dur="1000" fill="hold"/>
                                        <p:tgtEl>
                                          <p:spTgt spid="9319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3196"/>
                                        </p:tgtEl>
                                        <p:attrNameLst>
                                          <p:attrName>style.visibility</p:attrName>
                                        </p:attrNameLst>
                                      </p:cBhvr>
                                      <p:to>
                                        <p:strVal val="visible"/>
                                      </p:to>
                                    </p:set>
                                    <p:animEffect transition="in" filter="wheel(1)">
                                      <p:cBhvr>
                                        <p:cTn id="42" dur="20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animBg="1"/>
      <p:bldP spid="93192" grpId="0" animBg="1"/>
      <p:bldP spid="93193" grpId="0" animBg="1"/>
      <p:bldP spid="93194" grpId="0" animBg="1"/>
      <p:bldP spid="93195" grpId="0" animBg="1"/>
      <p:bldP spid="9319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4" name="Picture 2" descr="khung_nen_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213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3042012" y="1079616"/>
            <a:ext cx="5877299" cy="3724096"/>
          </a:xfrm>
          <a:prstGeom prst="rect">
            <a:avLst/>
          </a:prstGeom>
          <a:noFill/>
          <a:ln>
            <a:noFill/>
          </a:ln>
          <a:effec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600" b="1" i="1" u="sng" dirty="0" err="1">
                <a:solidFill>
                  <a:srgbClr val="FF0000"/>
                </a:solidFill>
                <a:latin typeface="Times New Roman" pitchFamily="18" charset="0"/>
              </a:rPr>
              <a:t>Hướng</a:t>
            </a:r>
            <a:r>
              <a:rPr lang="en-US" sz="3600" b="1" i="1" u="sng" dirty="0">
                <a:solidFill>
                  <a:srgbClr val="FF0000"/>
                </a:solidFill>
                <a:latin typeface="Times New Roman" pitchFamily="18" charset="0"/>
              </a:rPr>
              <a:t> </a:t>
            </a:r>
            <a:r>
              <a:rPr lang="en-US" sz="3600" b="1" i="1" u="sng" dirty="0" err="1">
                <a:solidFill>
                  <a:srgbClr val="FF0000"/>
                </a:solidFill>
                <a:latin typeface="Times New Roman" pitchFamily="18" charset="0"/>
              </a:rPr>
              <a:t>dẫn</a:t>
            </a:r>
            <a:r>
              <a:rPr lang="en-US" sz="3600" b="1" i="1" u="sng" dirty="0">
                <a:solidFill>
                  <a:srgbClr val="FF0000"/>
                </a:solidFill>
                <a:latin typeface="Times New Roman" pitchFamily="18" charset="0"/>
              </a:rPr>
              <a:t> </a:t>
            </a:r>
            <a:r>
              <a:rPr lang="en-US" sz="3600" b="1" i="1" u="sng" dirty="0" err="1">
                <a:solidFill>
                  <a:srgbClr val="FF0000"/>
                </a:solidFill>
                <a:latin typeface="Times New Roman" pitchFamily="18" charset="0"/>
              </a:rPr>
              <a:t>học</a:t>
            </a:r>
            <a:r>
              <a:rPr lang="en-US" sz="3600" b="1" i="1" u="sng" dirty="0">
                <a:solidFill>
                  <a:srgbClr val="FF0000"/>
                </a:solidFill>
                <a:latin typeface="Times New Roman" pitchFamily="18" charset="0"/>
              </a:rPr>
              <a:t> ở </a:t>
            </a:r>
            <a:r>
              <a:rPr lang="en-US" sz="3600" b="1" i="1" u="sng" dirty="0" err="1">
                <a:solidFill>
                  <a:srgbClr val="FF0000"/>
                </a:solidFill>
                <a:latin typeface="Times New Roman" pitchFamily="18" charset="0"/>
              </a:rPr>
              <a:t>nhà</a:t>
            </a:r>
            <a:r>
              <a:rPr lang="en-US" sz="3600" b="1" i="1" u="sng" dirty="0">
                <a:solidFill>
                  <a:srgbClr val="FF0000"/>
                </a:solidFill>
                <a:latin typeface="Times New Roman" pitchFamily="18" charset="0"/>
              </a:rPr>
              <a:t>:</a:t>
            </a:r>
          </a:p>
          <a:p>
            <a:pPr marL="285750" indent="-285750">
              <a:defRPr/>
            </a:pPr>
            <a:r>
              <a:rPr lang="nl-NL" sz="2000">
                <a:latin typeface="Times New Roman" pitchFamily="18" charset="0"/>
                <a:cs typeface="Times New Roman" pitchFamily="18" charset="0"/>
              </a:rPr>
              <a:t>* Học </a:t>
            </a:r>
            <a:r>
              <a:rPr lang="nl-NL" sz="2000" dirty="0">
                <a:latin typeface="Times New Roman" pitchFamily="18" charset="0"/>
                <a:cs typeface="Times New Roman" pitchFamily="18" charset="0"/>
              </a:rPr>
              <a:t>bài cũ và trả lời câu </a:t>
            </a:r>
            <a:r>
              <a:rPr lang="nl-NL" sz="2000">
                <a:latin typeface="Times New Roman" pitchFamily="18" charset="0"/>
                <a:cs typeface="Times New Roman" pitchFamily="18" charset="0"/>
              </a:rPr>
              <a:t>hỏi SGK; SBT.</a:t>
            </a:r>
            <a:endParaRPr lang="nl-NL" sz="2000" dirty="0">
              <a:latin typeface="Times New Roman" pitchFamily="18" charset="0"/>
              <a:cs typeface="Times New Roman" pitchFamily="18" charset="0"/>
            </a:endParaRPr>
          </a:p>
          <a:p>
            <a:pPr marL="285750" indent="-285750">
              <a:defRPr/>
            </a:pPr>
            <a:r>
              <a:rPr lang="nl-NL" sz="2000" i="1">
                <a:latin typeface="Times New Roman" pitchFamily="18" charset="0"/>
                <a:cs typeface="Times New Roman" pitchFamily="18" charset="0"/>
              </a:rPr>
              <a:t>*</a:t>
            </a:r>
            <a:r>
              <a:rPr lang="nl-NL" sz="2000">
                <a:latin typeface="Times New Roman" pitchFamily="18" charset="0"/>
                <a:cs typeface="Times New Roman" pitchFamily="18" charset="0"/>
              </a:rPr>
              <a:t> Nghiên </a:t>
            </a:r>
            <a:r>
              <a:rPr lang="nl-NL" sz="2000" dirty="0">
                <a:latin typeface="Times New Roman" pitchFamily="18" charset="0"/>
                <a:cs typeface="Times New Roman" pitchFamily="18" charset="0"/>
              </a:rPr>
              <a:t>cứu </a:t>
            </a:r>
            <a:r>
              <a:rPr lang="nl-NL" sz="2000">
                <a:latin typeface="Times New Roman" pitchFamily="18" charset="0"/>
                <a:cs typeface="Times New Roman" pitchFamily="18" charset="0"/>
              </a:rPr>
              <a:t>trước bài 31</a:t>
            </a:r>
            <a:r>
              <a:rPr lang="nl-NL" sz="2000" b="1">
                <a:latin typeface="Times New Roman" pitchFamily="18" charset="0"/>
                <a:cs typeface="Times New Roman" pitchFamily="18" charset="0"/>
              </a:rPr>
              <a:t>“Trao đổi nước và chất dinh dưỡng ở động vật”.</a:t>
            </a:r>
          </a:p>
          <a:p>
            <a:pPr algn="just"/>
            <a:r>
              <a:rPr lang="en-US" sz="2000" b="1">
                <a:latin typeface="Times New Roman" panose="02020603050405020304" pitchFamily="18" charset="0"/>
                <a:cs typeface="Times New Roman" panose="02020603050405020304" pitchFamily="18" charset="0"/>
              </a:rPr>
              <a:t>* GV hướng dẫn học sinh làm TN </a:t>
            </a:r>
            <a:r>
              <a:rPr lang="en-US" sz="2000">
                <a:latin typeface="Times New Roman" panose="02020603050405020304" pitchFamily="18" charset="0"/>
                <a:cs typeface="Times New Roman" panose="02020603050405020304" pitchFamily="18" charset="0"/>
              </a:rPr>
              <a:t>chứng minh cây thoát hơi nước qua lá tại nhà, quay video trao đổi:</a:t>
            </a:r>
          </a:p>
          <a:p>
            <a:pPr algn="just"/>
            <a:r>
              <a:rPr lang="en-US" sz="2000" b="1">
                <a:latin typeface="Times New Roman" panose="02020603050405020304" pitchFamily="18" charset="0"/>
                <a:cs typeface="Times New Roman" panose="02020603050405020304" pitchFamily="18" charset="0"/>
              </a:rPr>
              <a:t>+ Chuẩn bị: </a:t>
            </a:r>
            <a:r>
              <a:rPr lang="en-US" sz="2000">
                <a:latin typeface="Times New Roman" panose="02020603050405020304" pitchFamily="18" charset="0"/>
                <a:cs typeface="Times New Roman" panose="02020603050405020304" pitchFamily="18" charset="0"/>
              </a:rPr>
              <a:t>bao nilong trong suốt, dây buộc.</a:t>
            </a:r>
          </a:p>
          <a:p>
            <a:pPr algn="just"/>
            <a:r>
              <a:rPr lang="en-US" sz="2000" b="1">
                <a:latin typeface="Times New Roman" panose="02020603050405020304" pitchFamily="18" charset="0"/>
                <a:cs typeface="Times New Roman" panose="02020603050405020304" pitchFamily="18" charset="0"/>
              </a:rPr>
              <a:t>+ Tiến hành: </a:t>
            </a:r>
            <a:r>
              <a:rPr lang="en-US" sz="2000">
                <a:latin typeface="Times New Roman" panose="02020603050405020304" pitchFamily="18" charset="0"/>
                <a:cs typeface="Times New Roman" panose="02020603050405020304" pitchFamily="18" charset="0"/>
              </a:rPr>
              <a:t>Chọn một cây xanh bất kì quanh nhà, dùng bao nilong trùm lên phần lá, ngọn của cây, buộc miệng bao bằng dây. Quan sát hiện tượng xảy ra sau 1 giờ, 3 giờ và một ngày. Viết báo cáo kết quả thí nghiệm.</a:t>
            </a:r>
          </a:p>
        </p:txBody>
      </p:sp>
    </p:spTree>
    <p:extLst>
      <p:ext uri="{BB962C8B-B14F-4D97-AF65-F5344CB8AC3E}">
        <p14:creationId xmlns:p14="http://schemas.microsoft.com/office/powerpoint/2010/main" val="151189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508284" y="134112"/>
            <a:ext cx="5615168" cy="769441"/>
          </a:xfrm>
          <a:prstGeom prst="rect">
            <a:avLst/>
          </a:prstGeom>
          <a:solidFill>
            <a:srgbClr val="92D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200" b="1">
                <a:latin typeface="Times New Roman" pitchFamily="18" charset="0"/>
              </a:rPr>
              <a:t>Trong quá trình sống, cây xanh phải lấy vào</a:t>
            </a:r>
          </a:p>
          <a:p>
            <a:pPr algn="ctr"/>
            <a:r>
              <a:rPr lang="en-US" sz="2200" b="1">
                <a:latin typeface="Times New Roman" pitchFamily="18" charset="0"/>
              </a:rPr>
              <a:t>những gì và thải ra những gì từ môi trường?</a:t>
            </a:r>
          </a:p>
        </p:txBody>
      </p:sp>
      <p:pic>
        <p:nvPicPr>
          <p:cNvPr id="7171" name="Picture 3" descr="982EF5E7"/>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l="15591" t="25027" r="36559" b="14111"/>
          <a:stretch>
            <a:fillRect/>
          </a:stretch>
        </p:blipFill>
        <p:spPr>
          <a:xfrm>
            <a:off x="3890293" y="1072852"/>
            <a:ext cx="4343400" cy="5058592"/>
          </a:xfrm>
          <a:solidFill>
            <a:srgbClr val="FF3300"/>
          </a:solidFill>
          <a:ln w="38100">
            <a:solidFill>
              <a:srgbClr val="1818FD"/>
            </a:solidFill>
            <a:miter lim="800000"/>
            <a:headEnd/>
            <a:tailEnd/>
          </a:ln>
        </p:spPr>
      </p:pic>
      <p:sp>
        <p:nvSpPr>
          <p:cNvPr id="182276" name="Line 4"/>
          <p:cNvSpPr>
            <a:spLocks noChangeShapeType="1"/>
          </p:cNvSpPr>
          <p:nvPr/>
        </p:nvSpPr>
        <p:spPr bwMode="auto">
          <a:xfrm flipH="1">
            <a:off x="7150100" y="2019300"/>
            <a:ext cx="381000" cy="3810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78" name="Line 6"/>
          <p:cNvSpPr>
            <a:spLocks noChangeShapeType="1"/>
          </p:cNvSpPr>
          <p:nvPr/>
        </p:nvSpPr>
        <p:spPr bwMode="auto">
          <a:xfrm flipH="1" flipV="1">
            <a:off x="6406680" y="5138844"/>
            <a:ext cx="181802" cy="54316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81" name="AutoShape 9"/>
          <p:cNvSpPr>
            <a:spLocks noChangeArrowheads="1"/>
          </p:cNvSpPr>
          <p:nvPr/>
        </p:nvSpPr>
        <p:spPr bwMode="auto">
          <a:xfrm rot="2605428" flipH="1">
            <a:off x="4310001" y="3632837"/>
            <a:ext cx="671387" cy="307436"/>
          </a:xfrm>
          <a:prstGeom prst="rightArrow">
            <a:avLst>
              <a:gd name="adj1" fmla="val 50000"/>
              <a:gd name="adj2" fmla="val 48103"/>
            </a:avLst>
          </a:prstGeom>
          <a:solidFill>
            <a:srgbClr val="00FFFF"/>
          </a:solidFill>
          <a:ln w="28575" algn="ctr">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anose="02020603050405020304" pitchFamily="18" charset="0"/>
                <a:cs typeface="Times New Roman" panose="02020603050405020304" pitchFamily="18" charset="0"/>
              </a:rPr>
              <a:t>Khí ôxi</a:t>
            </a:r>
          </a:p>
        </p:txBody>
      </p:sp>
      <p:sp>
        <p:nvSpPr>
          <p:cNvPr id="182285" name="AutoShape 13"/>
          <p:cNvSpPr>
            <a:spLocks noChangeArrowheads="1"/>
          </p:cNvSpPr>
          <p:nvPr/>
        </p:nvSpPr>
        <p:spPr bwMode="auto">
          <a:xfrm rot="19540504">
            <a:off x="7640131" y="3175895"/>
            <a:ext cx="1199478" cy="387067"/>
          </a:xfrm>
          <a:prstGeom prst="rightArrow">
            <a:avLst>
              <a:gd name="adj1" fmla="val 50000"/>
              <a:gd name="adj2" fmla="val 52649"/>
            </a:avLst>
          </a:prstGeom>
          <a:solidFill>
            <a:schemeClr val="accent4">
              <a:lumMod val="40000"/>
              <a:lumOff val="60000"/>
            </a:schemeClr>
          </a:solidFill>
          <a:ln w="19050" algn="ctr">
            <a:solidFill>
              <a:srgbClr val="1818FD"/>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itchFamily="18" charset="0"/>
                <a:cs typeface="Times New Roman" pitchFamily="18" charset="0"/>
              </a:rPr>
              <a:t>Khí các-bô-níc</a:t>
            </a:r>
          </a:p>
        </p:txBody>
      </p:sp>
      <p:sp>
        <p:nvSpPr>
          <p:cNvPr id="182286" name="AutoShape 14"/>
          <p:cNvSpPr>
            <a:spLocks noChangeArrowheads="1"/>
          </p:cNvSpPr>
          <p:nvPr/>
        </p:nvSpPr>
        <p:spPr bwMode="auto">
          <a:xfrm>
            <a:off x="4356100" y="5443204"/>
            <a:ext cx="1828800" cy="419100"/>
          </a:xfrm>
          <a:prstGeom prst="curvedUpArrow">
            <a:avLst>
              <a:gd name="adj1" fmla="val 41960"/>
              <a:gd name="adj2" fmla="val 101960"/>
              <a:gd name="adj3" fmla="val 33333"/>
            </a:avLst>
          </a:prstGeom>
          <a:solidFill>
            <a:srgbClr val="99FFCC"/>
          </a:solidFill>
          <a:ln w="28575">
            <a:solidFill>
              <a:schemeClr val="tx1"/>
            </a:solidFill>
            <a:prstDash val="sysDash"/>
            <a:miter lim="800000"/>
            <a:headEnd/>
            <a:tailEnd/>
          </a:ln>
        </p:spPr>
        <p:txBody>
          <a:bodyPr wrap="none" anchor="ctr"/>
          <a:lstStyle/>
          <a:p>
            <a:endParaRPr lang="vi-VN"/>
          </a:p>
        </p:txBody>
      </p:sp>
      <p:sp>
        <p:nvSpPr>
          <p:cNvPr id="182290" name="AutoShape 18"/>
          <p:cNvSpPr>
            <a:spLocks noChangeArrowheads="1"/>
          </p:cNvSpPr>
          <p:nvPr/>
        </p:nvSpPr>
        <p:spPr bwMode="auto">
          <a:xfrm rot="19551653">
            <a:off x="7524449" y="4167569"/>
            <a:ext cx="730176" cy="313539"/>
          </a:xfrm>
          <a:prstGeom prst="rightArrow">
            <a:avLst>
              <a:gd name="adj1" fmla="val 50000"/>
              <a:gd name="adj2" fmla="val 50245"/>
            </a:avLst>
          </a:prstGeom>
          <a:solidFill>
            <a:srgbClr val="00FFFF"/>
          </a:solidFill>
          <a:ln w="28575" algn="ctr">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anose="02020603050405020304" pitchFamily="18" charset="0"/>
                <a:cs typeface="Times New Roman" panose="02020603050405020304" pitchFamily="18" charset="0"/>
              </a:rPr>
              <a:t>Khí ôxi</a:t>
            </a:r>
          </a:p>
        </p:txBody>
      </p:sp>
      <p:sp>
        <p:nvSpPr>
          <p:cNvPr id="182291" name="AutoShape 19"/>
          <p:cNvSpPr>
            <a:spLocks noChangeArrowheads="1"/>
          </p:cNvSpPr>
          <p:nvPr/>
        </p:nvSpPr>
        <p:spPr bwMode="auto">
          <a:xfrm rot="2239059" flipH="1">
            <a:off x="3965456" y="2720905"/>
            <a:ext cx="1229388" cy="381155"/>
          </a:xfrm>
          <a:prstGeom prst="rightArrow">
            <a:avLst>
              <a:gd name="adj1" fmla="val 45439"/>
              <a:gd name="adj2" fmla="val 69391"/>
            </a:avLst>
          </a:prstGeom>
          <a:solidFill>
            <a:schemeClr val="accent4">
              <a:lumMod val="40000"/>
              <a:lumOff val="60000"/>
            </a:schemeClr>
          </a:solidFill>
          <a:ln w="19050" algn="ctr">
            <a:solidFill>
              <a:srgbClr val="1818FD"/>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lgn="ctr" eaLnBrk="0" hangingPunct="0"/>
            <a:r>
              <a:rPr lang="en-US" sz="1200" b="1">
                <a:latin typeface="Times New Roman" pitchFamily="18" charset="0"/>
                <a:cs typeface="Times New Roman" pitchFamily="18" charset="0"/>
              </a:rPr>
              <a:t>Khí các-bô-níc</a:t>
            </a:r>
          </a:p>
        </p:txBody>
      </p:sp>
      <p:sp>
        <p:nvSpPr>
          <p:cNvPr id="182296" name="Freeform 24"/>
          <p:cNvSpPr>
            <a:spLocks/>
          </p:cNvSpPr>
          <p:nvPr/>
        </p:nvSpPr>
        <p:spPr bwMode="auto">
          <a:xfrm rot="-572422">
            <a:off x="5453064" y="18684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7" name="Freeform 25"/>
          <p:cNvSpPr>
            <a:spLocks/>
          </p:cNvSpPr>
          <p:nvPr/>
        </p:nvSpPr>
        <p:spPr bwMode="auto">
          <a:xfrm rot="-572422">
            <a:off x="6062664" y="17922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8" name="Freeform 26"/>
          <p:cNvSpPr>
            <a:spLocks/>
          </p:cNvSpPr>
          <p:nvPr/>
        </p:nvSpPr>
        <p:spPr bwMode="auto">
          <a:xfrm rot="-572422">
            <a:off x="5757864" y="21732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9" name="Freeform 27"/>
          <p:cNvSpPr>
            <a:spLocks/>
          </p:cNvSpPr>
          <p:nvPr/>
        </p:nvSpPr>
        <p:spPr bwMode="auto">
          <a:xfrm rot="-572422">
            <a:off x="5072064" y="22494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0" name="Freeform 28"/>
          <p:cNvSpPr>
            <a:spLocks/>
          </p:cNvSpPr>
          <p:nvPr/>
        </p:nvSpPr>
        <p:spPr bwMode="auto">
          <a:xfrm rot="-572422">
            <a:off x="5605464" y="20208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1" name="Freeform 29"/>
          <p:cNvSpPr>
            <a:spLocks/>
          </p:cNvSpPr>
          <p:nvPr/>
        </p:nvSpPr>
        <p:spPr bwMode="auto">
          <a:xfrm rot="-572422">
            <a:off x="4843464" y="17160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2" name="Freeform 30"/>
          <p:cNvSpPr>
            <a:spLocks/>
          </p:cNvSpPr>
          <p:nvPr/>
        </p:nvSpPr>
        <p:spPr bwMode="auto">
          <a:xfrm rot="-572422">
            <a:off x="5224464" y="15636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3" name="Freeform 31"/>
          <p:cNvSpPr>
            <a:spLocks/>
          </p:cNvSpPr>
          <p:nvPr/>
        </p:nvSpPr>
        <p:spPr bwMode="auto">
          <a:xfrm rot="-572422">
            <a:off x="6291264" y="15636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4" name="Freeform 32"/>
          <p:cNvSpPr>
            <a:spLocks/>
          </p:cNvSpPr>
          <p:nvPr/>
        </p:nvSpPr>
        <p:spPr bwMode="auto">
          <a:xfrm rot="-572422">
            <a:off x="5757863" y="1485900"/>
            <a:ext cx="152400" cy="609600"/>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5" name="Text Box 33"/>
          <p:cNvSpPr txBox="1">
            <a:spLocks noChangeArrowheads="1"/>
          </p:cNvSpPr>
          <p:nvPr/>
        </p:nvSpPr>
        <p:spPr bwMode="auto">
          <a:xfrm>
            <a:off x="4485200" y="1752601"/>
            <a:ext cx="10102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solidFill>
                  <a:srgbClr val="1818FD"/>
                </a:solidFill>
                <a:latin typeface="Times New Roman" pitchFamily="18" charset="0"/>
              </a:rPr>
              <a:t>Hơi nước</a:t>
            </a:r>
          </a:p>
        </p:txBody>
      </p:sp>
      <p:sp>
        <p:nvSpPr>
          <p:cNvPr id="24" name="Text Box 33"/>
          <p:cNvSpPr txBox="1">
            <a:spLocks noChangeArrowheads="1"/>
          </p:cNvSpPr>
          <p:nvPr/>
        </p:nvSpPr>
        <p:spPr bwMode="auto">
          <a:xfrm>
            <a:off x="4001209" y="5133766"/>
            <a:ext cx="720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a:latin typeface="Times New Roman" pitchFamily="18" charset="0"/>
              </a:rPr>
              <a:t>Nước</a:t>
            </a:r>
          </a:p>
        </p:txBody>
      </p:sp>
      <p:sp>
        <p:nvSpPr>
          <p:cNvPr id="32" name="AutoShape 18"/>
          <p:cNvSpPr>
            <a:spLocks noChangeArrowheads="1"/>
          </p:cNvSpPr>
          <p:nvPr/>
        </p:nvSpPr>
        <p:spPr bwMode="auto">
          <a:xfrm>
            <a:off x="7339004" y="1082938"/>
            <a:ext cx="838200" cy="685800"/>
          </a:xfrm>
          <a:prstGeom prst="smileyFace">
            <a:avLst>
              <a:gd name="adj" fmla="val 4653"/>
            </a:avLst>
          </a:prstGeom>
          <a:solidFill>
            <a:srgbClr val="FFFF00"/>
          </a:solidFill>
          <a:ln w="9525">
            <a:solidFill>
              <a:srgbClr val="FF0066"/>
            </a:solidFill>
            <a:round/>
            <a:headEnd/>
            <a:tailEnd/>
          </a:ln>
        </p:spPr>
        <p:txBody>
          <a:bodyPr wrap="none" anchor="ctr"/>
          <a:lstStyle/>
          <a:p>
            <a:pPr algn="ctr" eaLnBrk="0" hangingPunct="0"/>
            <a:r>
              <a:rPr lang="en-US" sz="1100" b="1" dirty="0">
                <a:solidFill>
                  <a:schemeClr val="tx1">
                    <a:lumMod val="65000"/>
                    <a:lumOff val="35000"/>
                  </a:schemeClr>
                </a:solidFill>
                <a:latin typeface="Times New Roman" pitchFamily="18" charset="0"/>
              </a:rPr>
              <a:t>ÁNH SÁNG</a:t>
            </a:r>
          </a:p>
          <a:p>
            <a:pPr algn="ctr" eaLnBrk="0" hangingPunct="0"/>
            <a:r>
              <a:rPr lang="en-US" sz="1100" b="1" dirty="0">
                <a:solidFill>
                  <a:schemeClr val="tx1">
                    <a:lumMod val="65000"/>
                    <a:lumOff val="35000"/>
                  </a:schemeClr>
                </a:solidFill>
                <a:latin typeface="Times New Roman" pitchFamily="18" charset="0"/>
              </a:rPr>
              <a:t>MẶT TRỜI</a:t>
            </a:r>
            <a:endParaRPr lang="en-US" sz="1100" dirty="0">
              <a:solidFill>
                <a:schemeClr val="tx1">
                  <a:lumMod val="65000"/>
                  <a:lumOff val="35000"/>
                </a:schemeClr>
              </a:solidFill>
              <a:latin typeface="Times New Roman" pitchFamily="18" charset="0"/>
            </a:endParaRPr>
          </a:p>
        </p:txBody>
      </p:sp>
      <p:sp>
        <p:nvSpPr>
          <p:cNvPr id="33" name="Line 19"/>
          <p:cNvSpPr>
            <a:spLocks noChangeShapeType="1"/>
          </p:cNvSpPr>
          <p:nvPr/>
        </p:nvSpPr>
        <p:spPr bwMode="auto">
          <a:xfrm flipH="1">
            <a:off x="6235700" y="1797813"/>
            <a:ext cx="1066800" cy="3810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0"/>
          <p:cNvSpPr>
            <a:spLocks noChangeShapeType="1"/>
          </p:cNvSpPr>
          <p:nvPr/>
        </p:nvSpPr>
        <p:spPr bwMode="auto">
          <a:xfrm flipH="1">
            <a:off x="6616700" y="1874014"/>
            <a:ext cx="762000" cy="690563"/>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1"/>
          <p:cNvSpPr>
            <a:spLocks noChangeShapeType="1"/>
          </p:cNvSpPr>
          <p:nvPr/>
        </p:nvSpPr>
        <p:spPr bwMode="auto">
          <a:xfrm flipH="1">
            <a:off x="7073900" y="1950214"/>
            <a:ext cx="457200" cy="722313"/>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2"/>
          <p:cNvSpPr>
            <a:spLocks noChangeShapeType="1"/>
          </p:cNvSpPr>
          <p:nvPr/>
        </p:nvSpPr>
        <p:spPr bwMode="auto">
          <a:xfrm flipH="1">
            <a:off x="7150100" y="2026413"/>
            <a:ext cx="533400" cy="12954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23"/>
          <p:cNvSpPr>
            <a:spLocks noChangeShapeType="1"/>
          </p:cNvSpPr>
          <p:nvPr/>
        </p:nvSpPr>
        <p:spPr bwMode="auto">
          <a:xfrm flipH="1">
            <a:off x="7454900" y="2026413"/>
            <a:ext cx="381000" cy="15240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24"/>
          <p:cNvSpPr>
            <a:spLocks noChangeShapeType="1"/>
          </p:cNvSpPr>
          <p:nvPr/>
        </p:nvSpPr>
        <p:spPr bwMode="auto">
          <a:xfrm flipH="1">
            <a:off x="7759700" y="1905000"/>
            <a:ext cx="228600" cy="12192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6"/>
          <p:cNvSpPr>
            <a:spLocks noChangeShapeType="1"/>
          </p:cNvSpPr>
          <p:nvPr/>
        </p:nvSpPr>
        <p:spPr bwMode="auto">
          <a:xfrm flipH="1">
            <a:off x="6287334" y="5344186"/>
            <a:ext cx="18410" cy="609600"/>
          </a:xfrm>
          <a:prstGeom prst="line">
            <a:avLst/>
          </a:prstGeom>
          <a:noFill/>
          <a:ln w="762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Text Box 34"/>
          <p:cNvSpPr txBox="1">
            <a:spLocks noChangeArrowheads="1"/>
          </p:cNvSpPr>
          <p:nvPr/>
        </p:nvSpPr>
        <p:spPr bwMode="auto">
          <a:xfrm>
            <a:off x="6312882" y="5543947"/>
            <a:ext cx="2051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latin typeface="Times New Roman" pitchFamily="18" charset="0"/>
                <a:cs typeface="Times New Roman" pitchFamily="18" charset="0"/>
              </a:rPr>
              <a:t>Chất khoáng khác</a:t>
            </a:r>
          </a:p>
        </p:txBody>
      </p:sp>
      <p:sp>
        <p:nvSpPr>
          <p:cNvPr id="44" name="TextBox 43"/>
          <p:cNvSpPr txBox="1">
            <a:spLocks noChangeArrowheads="1"/>
          </p:cNvSpPr>
          <p:nvPr/>
        </p:nvSpPr>
        <p:spPr bwMode="auto">
          <a:xfrm>
            <a:off x="2205636" y="1315892"/>
            <a:ext cx="1576666" cy="461963"/>
          </a:xfrm>
          <a:prstGeom prst="rect">
            <a:avLst/>
          </a:prstGeom>
          <a:solidFill>
            <a:schemeClr val="accent4">
              <a:lumMod val="60000"/>
              <a:lumOff val="40000"/>
            </a:schemeClr>
          </a:solidFill>
          <a:ln w="28575">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1818FD"/>
                </a:solidFill>
                <a:latin typeface="Times New Roman" pitchFamily="18" charset="0"/>
                <a:cs typeface="Times New Roman" pitchFamily="18" charset="0"/>
              </a:rPr>
              <a:t>LẤY VÀO</a:t>
            </a:r>
            <a:endParaRPr lang="vi-VN" sz="2400" b="1">
              <a:solidFill>
                <a:srgbClr val="1818FD"/>
              </a:solidFill>
              <a:latin typeface="Times New Roman" pitchFamily="18" charset="0"/>
              <a:cs typeface="Times New Roman" pitchFamily="18" charset="0"/>
            </a:endParaRPr>
          </a:p>
        </p:txBody>
      </p:sp>
      <p:sp>
        <p:nvSpPr>
          <p:cNvPr id="46" name="TextBox 45"/>
          <p:cNvSpPr txBox="1">
            <a:spLocks noChangeArrowheads="1"/>
          </p:cNvSpPr>
          <p:nvPr/>
        </p:nvSpPr>
        <p:spPr bwMode="auto">
          <a:xfrm>
            <a:off x="8592554" y="1387336"/>
            <a:ext cx="1676400" cy="461963"/>
          </a:xfrm>
          <a:prstGeom prst="rect">
            <a:avLst/>
          </a:prstGeom>
          <a:solidFill>
            <a:schemeClr val="accent5">
              <a:lumMod val="40000"/>
              <a:lumOff val="60000"/>
            </a:schemeClr>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FF0000"/>
                </a:solidFill>
                <a:latin typeface="Times New Roman" pitchFamily="18" charset="0"/>
                <a:cs typeface="Times New Roman" pitchFamily="18" charset="0"/>
              </a:rPr>
              <a:t>THẢI RA</a:t>
            </a:r>
            <a:endParaRPr lang="vi-VN" sz="2400" b="1">
              <a:solidFill>
                <a:srgbClr val="FF0000"/>
              </a:solidFill>
              <a:latin typeface="Times New Roman" pitchFamily="18" charset="0"/>
              <a:cs typeface="Times New Roman" pitchFamily="18" charset="0"/>
            </a:endParaRPr>
          </a:p>
        </p:txBody>
      </p:sp>
      <p:sp>
        <p:nvSpPr>
          <p:cNvPr id="49" name="Line 40"/>
          <p:cNvSpPr>
            <a:spLocks noChangeShapeType="1"/>
          </p:cNvSpPr>
          <p:nvPr/>
        </p:nvSpPr>
        <p:spPr bwMode="auto">
          <a:xfrm>
            <a:off x="6324600" y="5029200"/>
            <a:ext cx="46038" cy="6858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40"/>
          <p:cNvSpPr>
            <a:spLocks noChangeShapeType="1"/>
          </p:cNvSpPr>
          <p:nvPr/>
        </p:nvSpPr>
        <p:spPr bwMode="auto">
          <a:xfrm>
            <a:off x="6248400" y="4038600"/>
            <a:ext cx="46038" cy="16764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40"/>
          <p:cNvSpPr>
            <a:spLocks noChangeShapeType="1"/>
          </p:cNvSpPr>
          <p:nvPr/>
        </p:nvSpPr>
        <p:spPr bwMode="auto">
          <a:xfrm flipH="1">
            <a:off x="6142039" y="5257800"/>
            <a:ext cx="46037" cy="5334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40"/>
          <p:cNvSpPr>
            <a:spLocks noChangeShapeType="1"/>
          </p:cNvSpPr>
          <p:nvPr/>
        </p:nvSpPr>
        <p:spPr bwMode="auto">
          <a:xfrm flipH="1">
            <a:off x="6045200" y="4724400"/>
            <a:ext cx="76200" cy="10668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AutoShape 28"/>
          <p:cNvSpPr>
            <a:spLocks noChangeArrowheads="1"/>
          </p:cNvSpPr>
          <p:nvPr/>
        </p:nvSpPr>
        <p:spPr bwMode="auto">
          <a:xfrm>
            <a:off x="1874110" y="2387271"/>
            <a:ext cx="1908192" cy="450125"/>
          </a:xfrm>
          <a:prstGeom prst="flowChartPreparation">
            <a:avLst/>
          </a:prstGeom>
          <a:solidFill>
            <a:schemeClr val="accent2">
              <a:lumMod val="60000"/>
              <a:lumOff val="40000"/>
            </a:schemeClr>
          </a:solidFill>
          <a:ln w="28575">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b="1">
                <a:latin typeface="Times New Roman" pitchFamily="18" charset="0"/>
              </a:rPr>
              <a:t>Khí các-bô-níc</a:t>
            </a:r>
          </a:p>
        </p:txBody>
      </p:sp>
      <p:sp>
        <p:nvSpPr>
          <p:cNvPr id="41" name="AutoShape 29"/>
          <p:cNvSpPr>
            <a:spLocks noChangeArrowheads="1"/>
          </p:cNvSpPr>
          <p:nvPr/>
        </p:nvSpPr>
        <p:spPr bwMode="auto">
          <a:xfrm>
            <a:off x="2120721" y="4724401"/>
            <a:ext cx="1521619" cy="414444"/>
          </a:xfrm>
          <a:prstGeom prst="flowChartPreparation">
            <a:avLst/>
          </a:prstGeom>
          <a:solidFill>
            <a:schemeClr val="accent2">
              <a:lumMod val="60000"/>
              <a:lumOff val="40000"/>
            </a:schemeClr>
          </a:solidFill>
          <a:ln w="19050">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Nước</a:t>
            </a:r>
          </a:p>
        </p:txBody>
      </p:sp>
      <p:sp>
        <p:nvSpPr>
          <p:cNvPr id="42" name="AutoShape 30"/>
          <p:cNvSpPr>
            <a:spLocks noChangeArrowheads="1"/>
          </p:cNvSpPr>
          <p:nvPr/>
        </p:nvSpPr>
        <p:spPr bwMode="auto">
          <a:xfrm>
            <a:off x="8555223" y="4724400"/>
            <a:ext cx="1853002" cy="438953"/>
          </a:xfrm>
          <a:prstGeom prst="flowChartPreparation">
            <a:avLst/>
          </a:prstGeom>
          <a:solidFill>
            <a:srgbClr val="92D050"/>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b="1">
                <a:latin typeface="Times New Roman" pitchFamily="18" charset="0"/>
              </a:rPr>
              <a:t>Chất hứu cơ</a:t>
            </a:r>
          </a:p>
        </p:txBody>
      </p:sp>
      <p:sp>
        <p:nvSpPr>
          <p:cNvPr id="50" name="AutoShape 31"/>
          <p:cNvSpPr>
            <a:spLocks noChangeArrowheads="1"/>
          </p:cNvSpPr>
          <p:nvPr/>
        </p:nvSpPr>
        <p:spPr bwMode="auto">
          <a:xfrm>
            <a:off x="8588272" y="3501711"/>
            <a:ext cx="1684963" cy="415611"/>
          </a:xfrm>
          <a:prstGeom prst="flowChartPreparation">
            <a:avLst/>
          </a:prstGeom>
          <a:solidFill>
            <a:srgbClr val="92D050"/>
          </a:solidFill>
          <a:ln w="1270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Khí ô-xi</a:t>
            </a:r>
          </a:p>
        </p:txBody>
      </p:sp>
      <p:sp>
        <p:nvSpPr>
          <p:cNvPr id="54" name="AutoShape 32"/>
          <p:cNvSpPr>
            <a:spLocks noChangeArrowheads="1"/>
          </p:cNvSpPr>
          <p:nvPr/>
        </p:nvSpPr>
        <p:spPr bwMode="auto">
          <a:xfrm>
            <a:off x="8592098" y="2368595"/>
            <a:ext cx="1746152" cy="468800"/>
          </a:xfrm>
          <a:prstGeom prst="flowChartPreparation">
            <a:avLst/>
          </a:prstGeom>
          <a:solidFill>
            <a:srgbClr val="92D050"/>
          </a:solidFill>
          <a:ln w="19050">
            <a:solidFill>
              <a:srgbClr val="FF0000"/>
            </a:solidFill>
            <a:miter lim="800000"/>
            <a:headEnd/>
            <a:tailEnd/>
          </a:ln>
          <a:effectLst/>
          <a:scene3d>
            <a:camera prst="orthographicFront">
              <a:rot lat="0" lon="0" rev="0"/>
            </a:camera>
            <a:lightRig rig="glow" dir="t">
              <a:rot lat="0" lon="0" rev="14100000"/>
            </a:lightRig>
          </a:scene3d>
          <a:sp3d prstMaterial="softEdge">
            <a:bevelT w="127000" prst="convex"/>
          </a:sp3d>
        </p:spPr>
        <p:txBody>
          <a:bodyPr wrap="none" anchor="ctr"/>
          <a:lstStyle/>
          <a:p>
            <a:pPr algn="ctr" eaLnBrk="0" hangingPunct="0"/>
            <a:r>
              <a:rPr lang="en-US" sz="2000" b="1">
                <a:latin typeface="Times New Roman" pitchFamily="18" charset="0"/>
              </a:rPr>
              <a:t>Hơi nước</a:t>
            </a:r>
          </a:p>
        </p:txBody>
      </p:sp>
      <p:sp>
        <p:nvSpPr>
          <p:cNvPr id="55" name="AutoShape 30"/>
          <p:cNvSpPr>
            <a:spLocks noChangeArrowheads="1"/>
          </p:cNvSpPr>
          <p:nvPr/>
        </p:nvSpPr>
        <p:spPr bwMode="auto">
          <a:xfrm>
            <a:off x="1844640" y="3494238"/>
            <a:ext cx="1862124" cy="480102"/>
          </a:xfrm>
          <a:prstGeom prst="flowChartPreparation">
            <a:avLst/>
          </a:prstGeom>
          <a:solidFill>
            <a:schemeClr val="accent2">
              <a:lumMod val="60000"/>
              <a:lumOff val="40000"/>
            </a:schemeClr>
          </a:solidFill>
          <a:ln w="19050">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Chất khoáng</a:t>
            </a:r>
          </a:p>
        </p:txBody>
      </p:sp>
      <p:pic>
        <p:nvPicPr>
          <p:cNvPr id="45"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032069" y="-105180"/>
            <a:ext cx="2220727"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2134" y="3041944"/>
            <a:ext cx="2123957" cy="362243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58" name="Picture 57"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10461519" y="5146360"/>
            <a:ext cx="1791278"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5234" y="3360645"/>
            <a:ext cx="2204791" cy="3303733"/>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6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 y="-68309"/>
            <a:ext cx="2151688"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306" name="Text Box 34"/>
          <p:cNvSpPr txBox="1">
            <a:spLocks noChangeArrowheads="1"/>
          </p:cNvSpPr>
          <p:nvPr/>
        </p:nvSpPr>
        <p:spPr bwMode="auto">
          <a:xfrm>
            <a:off x="5901635" y="5838561"/>
            <a:ext cx="1276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latin typeface="Times New Roman" pitchFamily="18" charset="0"/>
                <a:cs typeface="Times New Roman" pitchFamily="18" charset="0"/>
              </a:rPr>
              <a:t>Chất hữu cơ</a:t>
            </a:r>
          </a:p>
        </p:txBody>
      </p:sp>
    </p:spTree>
    <p:extLst>
      <p:ext uri="{BB962C8B-B14F-4D97-AF65-F5344CB8AC3E}">
        <p14:creationId xmlns:p14="http://schemas.microsoft.com/office/powerpoint/2010/main" val="26853903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000"/>
                                        <p:tgtEl>
                                          <p:spTgt spid="4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repeatCount="3000" fill="hold" grpId="0" nodeType="clickEffect">
                                  <p:stCondLst>
                                    <p:cond delay="0"/>
                                  </p:stCondLst>
                                  <p:childTnLst>
                                    <p:set>
                                      <p:cBhvr>
                                        <p:cTn id="14" dur="1" fill="hold">
                                          <p:stCondLst>
                                            <p:cond delay="0"/>
                                          </p:stCondLst>
                                        </p:cTn>
                                        <p:tgtEl>
                                          <p:spTgt spid="182276"/>
                                        </p:tgtEl>
                                        <p:attrNameLst>
                                          <p:attrName>style.visibility</p:attrName>
                                        </p:attrNameLst>
                                      </p:cBhvr>
                                      <p:to>
                                        <p:strVal val="visible"/>
                                      </p:to>
                                    </p:set>
                                    <p:animEffect transition="in" filter="box(in)">
                                      <p:cBhvr>
                                        <p:cTn id="15" dur="1000"/>
                                        <p:tgtEl>
                                          <p:spTgt spid="182276"/>
                                        </p:tgtEl>
                                      </p:cBhvr>
                                    </p:animEffect>
                                  </p:childTnLst>
                                </p:cTn>
                              </p:par>
                              <p:par>
                                <p:cTn id="16" presetID="4" presetClass="entr" presetSubtype="16" repeatCount="3000" fill="hold" grpId="0" nodeType="withEffect">
                                  <p:stCondLst>
                                    <p:cond delay="0"/>
                                  </p:stCondLst>
                                  <p:childTnLst>
                                    <p:set>
                                      <p:cBhvr>
                                        <p:cTn id="17" dur="1" fill="hold">
                                          <p:stCondLst>
                                            <p:cond delay="0"/>
                                          </p:stCondLst>
                                        </p:cTn>
                                        <p:tgtEl>
                                          <p:spTgt spid="182278"/>
                                        </p:tgtEl>
                                        <p:attrNameLst>
                                          <p:attrName>style.visibility</p:attrName>
                                        </p:attrNameLst>
                                      </p:cBhvr>
                                      <p:to>
                                        <p:strVal val="visible"/>
                                      </p:to>
                                    </p:set>
                                    <p:animEffect transition="in" filter="box(in)">
                                      <p:cBhvr>
                                        <p:cTn id="18" dur="3000"/>
                                        <p:tgtEl>
                                          <p:spTgt spid="18227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2281"/>
                                        </p:tgtEl>
                                        <p:attrNameLst>
                                          <p:attrName>style.visibility</p:attrName>
                                        </p:attrNameLst>
                                      </p:cBhvr>
                                      <p:to>
                                        <p:strVal val="visible"/>
                                      </p:to>
                                    </p:set>
                                    <p:animEffect transition="in" filter="barn(inVertical)">
                                      <p:cBhvr>
                                        <p:cTn id="23" dur="500"/>
                                        <p:tgtEl>
                                          <p:spTgt spid="182281"/>
                                        </p:tgtEl>
                                      </p:cBhvr>
                                    </p:animEffect>
                                  </p:childTnLst>
                                </p:cTn>
                              </p:par>
                              <p:par>
                                <p:cTn id="24" presetID="22" presetClass="entr" presetSubtype="8" repeatCount="3000" fill="hold" grpId="0" nodeType="withEffect">
                                  <p:stCondLst>
                                    <p:cond delay="0"/>
                                  </p:stCondLst>
                                  <p:childTnLst>
                                    <p:set>
                                      <p:cBhvr>
                                        <p:cTn id="25" dur="1" fill="hold">
                                          <p:stCondLst>
                                            <p:cond delay="0"/>
                                          </p:stCondLst>
                                        </p:cTn>
                                        <p:tgtEl>
                                          <p:spTgt spid="182286"/>
                                        </p:tgtEl>
                                        <p:attrNameLst>
                                          <p:attrName>style.visibility</p:attrName>
                                        </p:attrNameLst>
                                      </p:cBhvr>
                                      <p:to>
                                        <p:strVal val="visible"/>
                                      </p:to>
                                    </p:set>
                                    <p:animEffect transition="in" filter="wipe(left)">
                                      <p:cBhvr>
                                        <p:cTn id="26" dur="1000"/>
                                        <p:tgtEl>
                                          <p:spTgt spid="182286"/>
                                        </p:tgtEl>
                                      </p:cBhvr>
                                    </p:animEffect>
                                  </p:childTnLst>
                                </p:cTn>
                              </p:par>
                              <p:par>
                                <p:cTn id="27" presetID="22" presetClass="entr" presetSubtype="4" repeatCount="indefinite" fill="hold" grpId="0" nodeType="withEffect">
                                  <p:stCondLst>
                                    <p:cond delay="0"/>
                                  </p:stCondLst>
                                  <p:endCondLst>
                                    <p:cond evt="onNext" delay="0">
                                      <p:tgtEl>
                                        <p:sldTgt/>
                                      </p:tgtEl>
                                    </p:cond>
                                  </p:endCondLst>
                                  <p:childTnLst>
                                    <p:set>
                                      <p:cBhvr>
                                        <p:cTn id="28" dur="1" fill="hold">
                                          <p:stCondLst>
                                            <p:cond delay="0"/>
                                          </p:stCondLst>
                                        </p:cTn>
                                        <p:tgtEl>
                                          <p:spTgt spid="51"/>
                                        </p:tgtEl>
                                        <p:attrNameLst>
                                          <p:attrName>style.visibility</p:attrName>
                                        </p:attrNameLst>
                                      </p:cBhvr>
                                      <p:to>
                                        <p:strVal val="visible"/>
                                      </p:to>
                                    </p:set>
                                    <p:animEffect transition="in" filter="wipe(down)">
                                      <p:cBhvr>
                                        <p:cTn id="29" dur="500"/>
                                        <p:tgtEl>
                                          <p:spTgt spid="51"/>
                                        </p:tgtEl>
                                      </p:cBhvr>
                                    </p:animEffect>
                                  </p:childTnLst>
                                </p:cTn>
                              </p:par>
                              <p:par>
                                <p:cTn id="30" presetID="22" presetClass="entr" presetSubtype="4" repeatCount="indefinite" fill="hold" grpId="0" nodeType="withEffect">
                                  <p:stCondLst>
                                    <p:cond delay="0"/>
                                  </p:stCondLst>
                                  <p:endCondLst>
                                    <p:cond evt="onNext" delay="0">
                                      <p:tgtEl>
                                        <p:sldTgt/>
                                      </p:tgtEl>
                                    </p:cond>
                                  </p:endCondLst>
                                  <p:childTnLst>
                                    <p:set>
                                      <p:cBhvr>
                                        <p:cTn id="31" dur="1" fill="hold">
                                          <p:stCondLst>
                                            <p:cond delay="0"/>
                                          </p:stCondLst>
                                        </p:cTn>
                                        <p:tgtEl>
                                          <p:spTgt spid="52"/>
                                        </p:tgtEl>
                                        <p:attrNameLst>
                                          <p:attrName>style.visibility</p:attrName>
                                        </p:attrNameLst>
                                      </p:cBhvr>
                                      <p:to>
                                        <p:strVal val="visible"/>
                                      </p:to>
                                    </p:set>
                                    <p:animEffect transition="in" filter="wipe(down)">
                                      <p:cBhvr>
                                        <p:cTn id="32" dur="500"/>
                                        <p:tgtEl>
                                          <p:spTgt spid="52"/>
                                        </p:tgtEl>
                                      </p:cBhvr>
                                    </p:animEffect>
                                  </p:childTnLst>
                                </p:cTn>
                              </p:par>
                              <p:par>
                                <p:cTn id="33" presetID="22" presetClass="entr" presetSubtype="4" repeatCount="indefinite" fill="hold" grpId="0" nodeType="withEffect">
                                  <p:stCondLst>
                                    <p:cond delay="0"/>
                                  </p:stCondLst>
                                  <p:endCondLst>
                                    <p:cond evt="onNext" delay="0">
                                      <p:tgtEl>
                                        <p:sldTgt/>
                                      </p:tgtEl>
                                    </p:cond>
                                  </p:end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par>
                                <p:cTn id="36" presetID="22" presetClass="entr" presetSubtype="4" repeatCount="indefinite" fill="hold" grpId="0" nodeType="withEffect">
                                  <p:stCondLst>
                                    <p:cond delay="0"/>
                                  </p:stCondLst>
                                  <p:endCondLst>
                                    <p:cond evt="onNext" delay="0">
                                      <p:tgtEl>
                                        <p:sldTgt/>
                                      </p:tgtEl>
                                    </p:cond>
                                  </p:end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repeatCount="3000" fill="hold" grpId="1" nodeType="withEffect">
                                  <p:stCondLst>
                                    <p:cond delay="0"/>
                                  </p:stCondLst>
                                  <p:childTnLst>
                                    <p:set>
                                      <p:cBhvr>
                                        <p:cTn id="40" dur="1" fill="hold">
                                          <p:stCondLst>
                                            <p:cond delay="0"/>
                                          </p:stCondLst>
                                        </p:cTn>
                                        <p:tgtEl>
                                          <p:spTgt spid="182278"/>
                                        </p:tgtEl>
                                        <p:attrNameLst>
                                          <p:attrName>style.visibility</p:attrName>
                                        </p:attrNameLst>
                                      </p:cBhvr>
                                      <p:to>
                                        <p:strVal val="visible"/>
                                      </p:to>
                                    </p:set>
                                    <p:animEffect transition="in" filter="wipe(down)">
                                      <p:cBhvr>
                                        <p:cTn id="41" dur="500"/>
                                        <p:tgtEl>
                                          <p:spTgt spid="182278"/>
                                        </p:tgtEl>
                                      </p:cBhvr>
                                    </p:animEffect>
                                  </p:childTnLst>
                                </p:cTn>
                              </p:par>
                              <p:par>
                                <p:cTn id="42" presetID="9"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dissolv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82291"/>
                                        </p:tgtEl>
                                        <p:attrNameLst>
                                          <p:attrName>style.visibility</p:attrName>
                                        </p:attrNameLst>
                                      </p:cBhvr>
                                      <p:to>
                                        <p:strVal val="visible"/>
                                      </p:to>
                                    </p:set>
                                    <p:animEffect transition="in" filter="circle(in)">
                                      <p:cBhvr>
                                        <p:cTn id="49" dur="2000"/>
                                        <p:tgtEl>
                                          <p:spTgt spid="182291"/>
                                        </p:tgtEl>
                                      </p:cBhvr>
                                    </p:animEffect>
                                  </p:childTnLst>
                                </p:cTn>
                              </p:par>
                              <p:par>
                                <p:cTn id="50" presetID="22" presetClass="entr" presetSubtype="1" repeatCount="indefinite"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up)">
                                      <p:cBhvr>
                                        <p:cTn id="52" dur="1000"/>
                                        <p:tgtEl>
                                          <p:spTgt spid="38"/>
                                        </p:tgtEl>
                                      </p:cBhvr>
                                    </p:animEffect>
                                  </p:childTnLst>
                                </p:cTn>
                              </p:par>
                              <p:par>
                                <p:cTn id="53" presetID="22" presetClass="entr" presetSubtype="1" repeatCount="indefinite"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1000"/>
                                        <p:tgtEl>
                                          <p:spTgt spid="37"/>
                                        </p:tgtEl>
                                      </p:cBhvr>
                                    </p:animEffect>
                                  </p:childTnLst>
                                </p:cTn>
                              </p:par>
                              <p:par>
                                <p:cTn id="56" presetID="22" presetClass="entr" presetSubtype="1" repeatCount="indefinite"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up)">
                                      <p:cBhvr>
                                        <p:cTn id="58" dur="1000"/>
                                        <p:tgtEl>
                                          <p:spTgt spid="36"/>
                                        </p:tgtEl>
                                      </p:cBhvr>
                                    </p:animEffect>
                                  </p:childTnLst>
                                </p:cTn>
                              </p:par>
                              <p:par>
                                <p:cTn id="59" presetID="22" presetClass="entr" presetSubtype="1" repeatCount="indefinite"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1000"/>
                                        <p:tgtEl>
                                          <p:spTgt spid="35"/>
                                        </p:tgtEl>
                                      </p:cBhvr>
                                    </p:animEffect>
                                  </p:childTnLst>
                                </p:cTn>
                              </p:par>
                              <p:par>
                                <p:cTn id="62" presetID="22" presetClass="entr" presetSubtype="1" repeatCount="indefinite"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up)">
                                      <p:cBhvr>
                                        <p:cTn id="64" dur="1000"/>
                                        <p:tgtEl>
                                          <p:spTgt spid="34"/>
                                        </p:tgtEl>
                                      </p:cBhvr>
                                    </p:animEffect>
                                  </p:childTnLst>
                                </p:cTn>
                              </p:par>
                              <p:par>
                                <p:cTn id="65" presetID="22" presetClass="entr" presetSubtype="1" repeatCount="indefinite"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10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2306"/>
                                        </p:tgtEl>
                                        <p:attrNameLst>
                                          <p:attrName>style.visibility</p:attrName>
                                        </p:attrNameLst>
                                      </p:cBhvr>
                                      <p:to>
                                        <p:strVal val="visible"/>
                                      </p:to>
                                    </p:set>
                                    <p:animEffect transition="in" filter="barn(inVertical)">
                                      <p:cBhvr>
                                        <p:cTn id="72" dur="500"/>
                                        <p:tgtEl>
                                          <p:spTgt spid="182306"/>
                                        </p:tgtEl>
                                      </p:cBhvr>
                                    </p:animEffect>
                                  </p:childTnLst>
                                </p:cTn>
                              </p:par>
                              <p:par>
                                <p:cTn id="73" presetID="4" presetClass="entr" presetSubtype="16"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ox(in)">
                                      <p:cBhvr>
                                        <p:cTn id="75" dur="500"/>
                                        <p:tgtEl>
                                          <p:spTgt spid="2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repeatCount="3000" fill="hold" nodeType="clickEffect">
                                  <p:stCondLst>
                                    <p:cond delay="0"/>
                                  </p:stCondLst>
                                  <p:childTnLst>
                                    <p:set>
                                      <p:cBhvr>
                                        <p:cTn id="79" dur="1" fill="hold">
                                          <p:stCondLst>
                                            <p:cond delay="0"/>
                                          </p:stCondLst>
                                        </p:cTn>
                                        <p:tgtEl>
                                          <p:spTgt spid="182285"/>
                                        </p:tgtEl>
                                        <p:attrNameLst>
                                          <p:attrName>style.visibility</p:attrName>
                                        </p:attrNameLst>
                                      </p:cBhvr>
                                      <p:to>
                                        <p:strVal val="visible"/>
                                      </p:to>
                                    </p:set>
                                    <p:animEffect transition="in" filter="wipe(left)">
                                      <p:cBhvr>
                                        <p:cTn id="80" dur="2000"/>
                                        <p:tgtEl>
                                          <p:spTgt spid="182285"/>
                                        </p:tgtEl>
                                      </p:cBhvr>
                                    </p:animEffect>
                                  </p:childTnLst>
                                </p:cTn>
                              </p:par>
                              <p:par>
                                <p:cTn id="81" presetID="22" presetClass="entr" presetSubtype="8" repeatCount="3000" fill="hold" nodeType="withEffect">
                                  <p:stCondLst>
                                    <p:cond delay="0"/>
                                  </p:stCondLst>
                                  <p:childTnLst>
                                    <p:set>
                                      <p:cBhvr>
                                        <p:cTn id="82" dur="1" fill="hold">
                                          <p:stCondLst>
                                            <p:cond delay="0"/>
                                          </p:stCondLst>
                                        </p:cTn>
                                        <p:tgtEl>
                                          <p:spTgt spid="182290"/>
                                        </p:tgtEl>
                                        <p:attrNameLst>
                                          <p:attrName>style.visibility</p:attrName>
                                        </p:attrNameLst>
                                      </p:cBhvr>
                                      <p:to>
                                        <p:strVal val="visible"/>
                                      </p:to>
                                    </p:set>
                                    <p:animEffect transition="in" filter="wipe(left)">
                                      <p:cBhvr>
                                        <p:cTn id="83" dur="2000"/>
                                        <p:tgtEl>
                                          <p:spTgt spid="182290"/>
                                        </p:tgtEl>
                                      </p:cBhvr>
                                    </p:animEffect>
                                  </p:childTnLst>
                                </p:cTn>
                              </p:par>
                              <p:par>
                                <p:cTn id="84" presetID="4" presetClass="entr" presetSubtype="16" repeatCount="3000"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box(in)">
                                      <p:cBhvr>
                                        <p:cTn id="86" dur="3000"/>
                                        <p:tgtEl>
                                          <p:spTgt spid="47"/>
                                        </p:tgtEl>
                                      </p:cBhvr>
                                    </p:animEffect>
                                  </p:childTnLst>
                                </p:cTn>
                              </p:par>
                              <p:par>
                                <p:cTn id="87" presetID="53" presetClass="exit" presetSubtype="0" fill="hold" nodeType="withEffect">
                                  <p:stCondLst>
                                    <p:cond delay="0"/>
                                  </p:stCondLst>
                                  <p:childTnLst>
                                    <p:anim calcmode="lin" valueType="num">
                                      <p:cBhvr>
                                        <p:cTn id="88" dur="500"/>
                                        <p:tgtEl>
                                          <p:spTgt spid="182286"/>
                                        </p:tgtEl>
                                        <p:attrNameLst>
                                          <p:attrName>ppt_w</p:attrName>
                                        </p:attrNameLst>
                                      </p:cBhvr>
                                      <p:tavLst>
                                        <p:tav tm="0">
                                          <p:val>
                                            <p:strVal val="ppt_w"/>
                                          </p:val>
                                        </p:tav>
                                        <p:tav tm="100000">
                                          <p:val>
                                            <p:fltVal val="0"/>
                                          </p:val>
                                        </p:tav>
                                      </p:tavLst>
                                    </p:anim>
                                    <p:anim calcmode="lin" valueType="num">
                                      <p:cBhvr>
                                        <p:cTn id="89" dur="500"/>
                                        <p:tgtEl>
                                          <p:spTgt spid="182286"/>
                                        </p:tgtEl>
                                        <p:attrNameLst>
                                          <p:attrName>ppt_h</p:attrName>
                                        </p:attrNameLst>
                                      </p:cBhvr>
                                      <p:tavLst>
                                        <p:tav tm="0">
                                          <p:val>
                                            <p:strVal val="ppt_h"/>
                                          </p:val>
                                        </p:tav>
                                        <p:tav tm="100000">
                                          <p:val>
                                            <p:fltVal val="0"/>
                                          </p:val>
                                        </p:tav>
                                      </p:tavLst>
                                    </p:anim>
                                    <p:animEffect transition="out" filter="fade">
                                      <p:cBhvr>
                                        <p:cTn id="90" dur="500"/>
                                        <p:tgtEl>
                                          <p:spTgt spid="182286"/>
                                        </p:tgtEl>
                                      </p:cBhvr>
                                    </p:animEffect>
                                    <p:set>
                                      <p:cBhvr>
                                        <p:cTn id="91" dur="1" fill="hold">
                                          <p:stCondLst>
                                            <p:cond delay="499"/>
                                          </p:stCondLst>
                                        </p:cTn>
                                        <p:tgtEl>
                                          <p:spTgt spid="182286"/>
                                        </p:tgtEl>
                                        <p:attrNameLst>
                                          <p:attrName>style.visibility</p:attrName>
                                        </p:attrNameLst>
                                      </p:cBhvr>
                                      <p:to>
                                        <p:strVal val="hidden"/>
                                      </p:to>
                                    </p:set>
                                  </p:childTnLst>
                                </p:cTn>
                              </p:par>
                              <p:par>
                                <p:cTn id="92" presetID="53" presetClass="exit" presetSubtype="0" fill="hold" grpId="2" nodeType="withEffect">
                                  <p:stCondLst>
                                    <p:cond delay="0"/>
                                  </p:stCondLst>
                                  <p:childTnLst>
                                    <p:anim calcmode="lin" valueType="num">
                                      <p:cBhvr>
                                        <p:cTn id="93" dur="500"/>
                                        <p:tgtEl>
                                          <p:spTgt spid="182278"/>
                                        </p:tgtEl>
                                        <p:attrNameLst>
                                          <p:attrName>ppt_w</p:attrName>
                                        </p:attrNameLst>
                                      </p:cBhvr>
                                      <p:tavLst>
                                        <p:tav tm="0">
                                          <p:val>
                                            <p:strVal val="ppt_w"/>
                                          </p:val>
                                        </p:tav>
                                        <p:tav tm="100000">
                                          <p:val>
                                            <p:fltVal val="0"/>
                                          </p:val>
                                        </p:tav>
                                      </p:tavLst>
                                    </p:anim>
                                    <p:anim calcmode="lin" valueType="num">
                                      <p:cBhvr>
                                        <p:cTn id="94" dur="500"/>
                                        <p:tgtEl>
                                          <p:spTgt spid="182278"/>
                                        </p:tgtEl>
                                        <p:attrNameLst>
                                          <p:attrName>ppt_h</p:attrName>
                                        </p:attrNameLst>
                                      </p:cBhvr>
                                      <p:tavLst>
                                        <p:tav tm="0">
                                          <p:val>
                                            <p:strVal val="ppt_h"/>
                                          </p:val>
                                        </p:tav>
                                        <p:tav tm="100000">
                                          <p:val>
                                            <p:fltVal val="0"/>
                                          </p:val>
                                        </p:tav>
                                      </p:tavLst>
                                    </p:anim>
                                    <p:animEffect transition="out" filter="fade">
                                      <p:cBhvr>
                                        <p:cTn id="95" dur="500"/>
                                        <p:tgtEl>
                                          <p:spTgt spid="182278"/>
                                        </p:tgtEl>
                                      </p:cBhvr>
                                    </p:animEffect>
                                    <p:set>
                                      <p:cBhvr>
                                        <p:cTn id="96" dur="1" fill="hold">
                                          <p:stCondLst>
                                            <p:cond delay="499"/>
                                          </p:stCondLst>
                                        </p:cTn>
                                        <p:tgtEl>
                                          <p:spTgt spid="182278"/>
                                        </p:tgtEl>
                                        <p:attrNameLst>
                                          <p:attrName>style.visibility</p:attrName>
                                        </p:attrNameLst>
                                      </p:cBhvr>
                                      <p:to>
                                        <p:strVal val="hidden"/>
                                      </p:to>
                                    </p:set>
                                  </p:childTnLst>
                                </p:cTn>
                              </p:par>
                              <p:par>
                                <p:cTn id="97" presetID="4" presetClass="entr" presetSubtype="16" fill="hold" nodeType="withEffect">
                                  <p:stCondLst>
                                    <p:cond delay="0"/>
                                  </p:stCondLst>
                                  <p:childTnLst>
                                    <p:set>
                                      <p:cBhvr>
                                        <p:cTn id="98" dur="1" fill="hold">
                                          <p:stCondLst>
                                            <p:cond delay="0"/>
                                          </p:stCondLst>
                                        </p:cTn>
                                        <p:tgtEl>
                                          <p:spTgt spid="182305"/>
                                        </p:tgtEl>
                                        <p:attrNameLst>
                                          <p:attrName>style.visibility</p:attrName>
                                        </p:attrNameLst>
                                      </p:cBhvr>
                                      <p:to>
                                        <p:strVal val="visible"/>
                                      </p:to>
                                    </p:set>
                                    <p:animEffect transition="in" filter="box(in)">
                                      <p:cBhvr>
                                        <p:cTn id="99" dur="500"/>
                                        <p:tgtEl>
                                          <p:spTgt spid="182305"/>
                                        </p:tgtEl>
                                      </p:cBhvr>
                                    </p:animEffect>
                                  </p:childTnLst>
                                </p:cTn>
                              </p:par>
                              <p:par>
                                <p:cTn id="100" presetID="22" presetClass="entr" presetSubtype="4" repeatCount="3000" fill="hold" grpId="1"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500"/>
                                        <p:tgtEl>
                                          <p:spTgt spid="47"/>
                                        </p:tgtEl>
                                      </p:cBhvr>
                                    </p:animEffect>
                                  </p:childTnLst>
                                </p:cTn>
                              </p:par>
                              <p:par>
                                <p:cTn id="103" presetID="22" presetClass="entr" presetSubtype="4" repeatCount="indefinite" fill="hold" nodeType="withEffect">
                                  <p:stCondLst>
                                    <p:cond delay="0"/>
                                  </p:stCondLst>
                                  <p:childTnLst>
                                    <p:set>
                                      <p:cBhvr>
                                        <p:cTn id="104" dur="1" fill="hold">
                                          <p:stCondLst>
                                            <p:cond delay="0"/>
                                          </p:stCondLst>
                                        </p:cTn>
                                        <p:tgtEl>
                                          <p:spTgt spid="182301"/>
                                        </p:tgtEl>
                                        <p:attrNameLst>
                                          <p:attrName>style.visibility</p:attrName>
                                        </p:attrNameLst>
                                      </p:cBhvr>
                                      <p:to>
                                        <p:strVal val="visible"/>
                                      </p:to>
                                    </p:set>
                                    <p:animEffect transition="in" filter="wipe(down)">
                                      <p:cBhvr>
                                        <p:cTn id="105" dur="2000"/>
                                        <p:tgtEl>
                                          <p:spTgt spid="182301"/>
                                        </p:tgtEl>
                                      </p:cBhvr>
                                    </p:animEffect>
                                  </p:childTnLst>
                                </p:cTn>
                              </p:par>
                              <p:par>
                                <p:cTn id="106" presetID="22" presetClass="entr" presetSubtype="4" repeatCount="indefinite" fill="hold" nodeType="withEffect">
                                  <p:stCondLst>
                                    <p:cond delay="0"/>
                                  </p:stCondLst>
                                  <p:childTnLst>
                                    <p:set>
                                      <p:cBhvr>
                                        <p:cTn id="107" dur="1" fill="hold">
                                          <p:stCondLst>
                                            <p:cond delay="0"/>
                                          </p:stCondLst>
                                        </p:cTn>
                                        <p:tgtEl>
                                          <p:spTgt spid="182302"/>
                                        </p:tgtEl>
                                        <p:attrNameLst>
                                          <p:attrName>style.visibility</p:attrName>
                                        </p:attrNameLst>
                                      </p:cBhvr>
                                      <p:to>
                                        <p:strVal val="visible"/>
                                      </p:to>
                                    </p:set>
                                    <p:animEffect transition="in" filter="wipe(down)">
                                      <p:cBhvr>
                                        <p:cTn id="108" dur="2000"/>
                                        <p:tgtEl>
                                          <p:spTgt spid="182302"/>
                                        </p:tgtEl>
                                      </p:cBhvr>
                                    </p:animEffect>
                                  </p:childTnLst>
                                </p:cTn>
                              </p:par>
                              <p:par>
                                <p:cTn id="109" presetID="22" presetClass="entr" presetSubtype="4" repeatCount="indefinite" fill="hold" nodeType="withEffect">
                                  <p:stCondLst>
                                    <p:cond delay="0"/>
                                  </p:stCondLst>
                                  <p:childTnLst>
                                    <p:set>
                                      <p:cBhvr>
                                        <p:cTn id="110" dur="1" fill="hold">
                                          <p:stCondLst>
                                            <p:cond delay="0"/>
                                          </p:stCondLst>
                                        </p:cTn>
                                        <p:tgtEl>
                                          <p:spTgt spid="182304"/>
                                        </p:tgtEl>
                                        <p:attrNameLst>
                                          <p:attrName>style.visibility</p:attrName>
                                        </p:attrNameLst>
                                      </p:cBhvr>
                                      <p:to>
                                        <p:strVal val="visible"/>
                                      </p:to>
                                    </p:set>
                                    <p:animEffect transition="in" filter="wipe(down)">
                                      <p:cBhvr>
                                        <p:cTn id="111" dur="2000"/>
                                        <p:tgtEl>
                                          <p:spTgt spid="182304"/>
                                        </p:tgtEl>
                                      </p:cBhvr>
                                    </p:animEffect>
                                  </p:childTnLst>
                                </p:cTn>
                              </p:par>
                              <p:par>
                                <p:cTn id="112" presetID="22" presetClass="entr" presetSubtype="4" repeatCount="indefinite" fill="hold" nodeType="withEffect">
                                  <p:stCondLst>
                                    <p:cond delay="0"/>
                                  </p:stCondLst>
                                  <p:childTnLst>
                                    <p:set>
                                      <p:cBhvr>
                                        <p:cTn id="113" dur="1" fill="hold">
                                          <p:stCondLst>
                                            <p:cond delay="0"/>
                                          </p:stCondLst>
                                        </p:cTn>
                                        <p:tgtEl>
                                          <p:spTgt spid="182297"/>
                                        </p:tgtEl>
                                        <p:attrNameLst>
                                          <p:attrName>style.visibility</p:attrName>
                                        </p:attrNameLst>
                                      </p:cBhvr>
                                      <p:to>
                                        <p:strVal val="visible"/>
                                      </p:to>
                                    </p:set>
                                    <p:animEffect transition="in" filter="wipe(down)">
                                      <p:cBhvr>
                                        <p:cTn id="114" dur="2000"/>
                                        <p:tgtEl>
                                          <p:spTgt spid="182297"/>
                                        </p:tgtEl>
                                      </p:cBhvr>
                                    </p:animEffect>
                                  </p:childTnLst>
                                </p:cTn>
                              </p:par>
                              <p:par>
                                <p:cTn id="115" presetID="22" presetClass="entr" presetSubtype="4" repeatCount="indefinite" fill="hold" nodeType="withEffect">
                                  <p:stCondLst>
                                    <p:cond delay="0"/>
                                  </p:stCondLst>
                                  <p:childTnLst>
                                    <p:set>
                                      <p:cBhvr>
                                        <p:cTn id="116" dur="1" fill="hold">
                                          <p:stCondLst>
                                            <p:cond delay="0"/>
                                          </p:stCondLst>
                                        </p:cTn>
                                        <p:tgtEl>
                                          <p:spTgt spid="182303"/>
                                        </p:tgtEl>
                                        <p:attrNameLst>
                                          <p:attrName>style.visibility</p:attrName>
                                        </p:attrNameLst>
                                      </p:cBhvr>
                                      <p:to>
                                        <p:strVal val="visible"/>
                                      </p:to>
                                    </p:set>
                                    <p:animEffect transition="in" filter="wipe(down)">
                                      <p:cBhvr>
                                        <p:cTn id="117" dur="2000"/>
                                        <p:tgtEl>
                                          <p:spTgt spid="182303"/>
                                        </p:tgtEl>
                                      </p:cBhvr>
                                    </p:animEffect>
                                  </p:childTnLst>
                                </p:cTn>
                              </p:par>
                              <p:par>
                                <p:cTn id="118" presetID="22" presetClass="entr" presetSubtype="4" repeatCount="indefinite" fill="hold" nodeType="withEffect">
                                  <p:stCondLst>
                                    <p:cond delay="0"/>
                                  </p:stCondLst>
                                  <p:childTnLst>
                                    <p:set>
                                      <p:cBhvr>
                                        <p:cTn id="119" dur="1" fill="hold">
                                          <p:stCondLst>
                                            <p:cond delay="0"/>
                                          </p:stCondLst>
                                        </p:cTn>
                                        <p:tgtEl>
                                          <p:spTgt spid="182298"/>
                                        </p:tgtEl>
                                        <p:attrNameLst>
                                          <p:attrName>style.visibility</p:attrName>
                                        </p:attrNameLst>
                                      </p:cBhvr>
                                      <p:to>
                                        <p:strVal val="visible"/>
                                      </p:to>
                                    </p:set>
                                    <p:animEffect transition="in" filter="wipe(down)">
                                      <p:cBhvr>
                                        <p:cTn id="120" dur="2000"/>
                                        <p:tgtEl>
                                          <p:spTgt spid="182298"/>
                                        </p:tgtEl>
                                      </p:cBhvr>
                                    </p:animEffect>
                                  </p:childTnLst>
                                </p:cTn>
                              </p:par>
                              <p:par>
                                <p:cTn id="121" presetID="22" presetClass="entr" presetSubtype="4" repeatCount="indefinite" fill="hold" nodeType="withEffect">
                                  <p:stCondLst>
                                    <p:cond delay="0"/>
                                  </p:stCondLst>
                                  <p:childTnLst>
                                    <p:set>
                                      <p:cBhvr>
                                        <p:cTn id="122" dur="1" fill="hold">
                                          <p:stCondLst>
                                            <p:cond delay="0"/>
                                          </p:stCondLst>
                                        </p:cTn>
                                        <p:tgtEl>
                                          <p:spTgt spid="182300"/>
                                        </p:tgtEl>
                                        <p:attrNameLst>
                                          <p:attrName>style.visibility</p:attrName>
                                        </p:attrNameLst>
                                      </p:cBhvr>
                                      <p:to>
                                        <p:strVal val="visible"/>
                                      </p:to>
                                    </p:set>
                                    <p:animEffect transition="in" filter="wipe(down)">
                                      <p:cBhvr>
                                        <p:cTn id="123" dur="2000"/>
                                        <p:tgtEl>
                                          <p:spTgt spid="182300"/>
                                        </p:tgtEl>
                                      </p:cBhvr>
                                    </p:animEffect>
                                  </p:childTnLst>
                                </p:cTn>
                              </p:par>
                              <p:par>
                                <p:cTn id="124" presetID="22" presetClass="entr" presetSubtype="4" repeatCount="indefinite" fill="hold" nodeType="withEffect">
                                  <p:stCondLst>
                                    <p:cond delay="0"/>
                                  </p:stCondLst>
                                  <p:childTnLst>
                                    <p:set>
                                      <p:cBhvr>
                                        <p:cTn id="125" dur="1" fill="hold">
                                          <p:stCondLst>
                                            <p:cond delay="0"/>
                                          </p:stCondLst>
                                        </p:cTn>
                                        <p:tgtEl>
                                          <p:spTgt spid="182296"/>
                                        </p:tgtEl>
                                        <p:attrNameLst>
                                          <p:attrName>style.visibility</p:attrName>
                                        </p:attrNameLst>
                                      </p:cBhvr>
                                      <p:to>
                                        <p:strVal val="visible"/>
                                      </p:to>
                                    </p:set>
                                    <p:animEffect transition="in" filter="wipe(down)">
                                      <p:cBhvr>
                                        <p:cTn id="126" dur="2000"/>
                                        <p:tgtEl>
                                          <p:spTgt spid="182296"/>
                                        </p:tgtEl>
                                      </p:cBhvr>
                                    </p:animEffect>
                                  </p:childTnLst>
                                </p:cTn>
                              </p:par>
                              <p:par>
                                <p:cTn id="127" presetID="22" presetClass="entr" presetSubtype="4" repeatCount="indefinite" fill="hold" nodeType="withEffect">
                                  <p:stCondLst>
                                    <p:cond delay="0"/>
                                  </p:stCondLst>
                                  <p:childTnLst>
                                    <p:set>
                                      <p:cBhvr>
                                        <p:cTn id="128" dur="1" fill="hold">
                                          <p:stCondLst>
                                            <p:cond delay="0"/>
                                          </p:stCondLst>
                                        </p:cTn>
                                        <p:tgtEl>
                                          <p:spTgt spid="182299"/>
                                        </p:tgtEl>
                                        <p:attrNameLst>
                                          <p:attrName>style.visibility</p:attrName>
                                        </p:attrNameLst>
                                      </p:cBhvr>
                                      <p:to>
                                        <p:strVal val="visible"/>
                                      </p:to>
                                    </p:set>
                                    <p:animEffect transition="in" filter="wipe(down)">
                                      <p:cBhvr>
                                        <p:cTn id="129" dur="2000"/>
                                        <p:tgtEl>
                                          <p:spTgt spid="182299"/>
                                        </p:tgtEl>
                                      </p:cBhvr>
                                    </p:animEffect>
                                  </p:childTnLst>
                                </p:cTn>
                              </p:par>
                              <p:par>
                                <p:cTn id="130" presetID="4" presetClass="entr" presetSubtype="16" fill="hold" nodeType="withEffect">
                                  <p:stCondLst>
                                    <p:cond delay="0"/>
                                  </p:stCondLst>
                                  <p:iterate type="lt">
                                    <p:tmPct val="0"/>
                                  </p:iterate>
                                  <p:childTnLst>
                                    <p:set>
                                      <p:cBhvr>
                                        <p:cTn id="131" dur="1" fill="hold">
                                          <p:stCondLst>
                                            <p:cond delay="0"/>
                                          </p:stCondLst>
                                        </p:cTn>
                                        <p:tgtEl>
                                          <p:spTgt spid="43"/>
                                        </p:tgtEl>
                                        <p:attrNameLst>
                                          <p:attrName>style.visibility</p:attrName>
                                        </p:attrNameLst>
                                      </p:cBhvr>
                                      <p:to>
                                        <p:strVal val="visible"/>
                                      </p:to>
                                    </p:set>
                                    <p:animEffect transition="in" filter="box(in)">
                                      <p:cBhvr>
                                        <p:cTn id="132" dur="500"/>
                                        <p:tgtEl>
                                          <p:spTgt spid="43"/>
                                        </p:tgtEl>
                                      </p:cBhvr>
                                    </p:animEffect>
                                  </p:childTnLst>
                                </p:cTn>
                              </p:par>
                              <p:par>
                                <p:cTn id="133" presetID="25" presetClass="entr" presetSubtype="0" fill="hold" nodeType="withEffect">
                                  <p:stCondLst>
                                    <p:cond delay="0"/>
                                  </p:stCondLst>
                                  <p:iterate type="lt">
                                    <p:tmPct val="0"/>
                                  </p:iterate>
                                  <p:childTnLst>
                                    <p:set>
                                      <p:cBhvr>
                                        <p:cTn id="134" dur="1" fill="hold">
                                          <p:stCondLst>
                                            <p:cond delay="0"/>
                                          </p:stCondLst>
                                        </p:cTn>
                                        <p:tgtEl>
                                          <p:spTgt spid="43"/>
                                        </p:tgtEl>
                                        <p:attrNameLst>
                                          <p:attrName>style.visibility</p:attrName>
                                        </p:attrNameLst>
                                      </p:cBhvr>
                                      <p:to>
                                        <p:strVal val="visible"/>
                                      </p:to>
                                    </p:set>
                                    <p:anim calcmode="lin" valueType="num">
                                      <p:cBhvr>
                                        <p:cTn id="135"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38" dur="1000" fill="hold"/>
                                        <p:tgtEl>
                                          <p:spTgt spid="43"/>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43"/>
                                        </p:tgtEl>
                                      </p:cBhvr>
                                    </p:animEffect>
                                  </p:childTnLst>
                                </p:cTn>
                              </p:par>
                              <p:par>
                                <p:cTn id="143" presetID="47" presetClass="entr" presetSubtype="0"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1000"/>
                                        <p:tgtEl>
                                          <p:spTgt spid="40"/>
                                        </p:tgtEl>
                                      </p:cBhvr>
                                    </p:animEffect>
                                    <p:anim calcmode="lin" valueType="num">
                                      <p:cBhvr>
                                        <p:cTn id="146" dur="1000" fill="hold"/>
                                        <p:tgtEl>
                                          <p:spTgt spid="40"/>
                                        </p:tgtEl>
                                        <p:attrNameLst>
                                          <p:attrName>ppt_x</p:attrName>
                                        </p:attrNameLst>
                                      </p:cBhvr>
                                      <p:tavLst>
                                        <p:tav tm="0">
                                          <p:val>
                                            <p:strVal val="#ppt_x"/>
                                          </p:val>
                                        </p:tav>
                                        <p:tav tm="100000">
                                          <p:val>
                                            <p:strVal val="#ppt_x"/>
                                          </p:val>
                                        </p:tav>
                                      </p:tavLst>
                                    </p:anim>
                                    <p:anim calcmode="lin" valueType="num">
                                      <p:cBhvr>
                                        <p:cTn id="147" dur="1000" fill="hold"/>
                                        <p:tgtEl>
                                          <p:spTgt spid="40"/>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fade">
                                      <p:cBhvr>
                                        <p:cTn id="150" dur="1000"/>
                                        <p:tgtEl>
                                          <p:spTgt spid="41"/>
                                        </p:tgtEl>
                                      </p:cBhvr>
                                    </p:animEffect>
                                    <p:anim calcmode="lin" valueType="num">
                                      <p:cBhvr>
                                        <p:cTn id="151" dur="1000" fill="hold"/>
                                        <p:tgtEl>
                                          <p:spTgt spid="41"/>
                                        </p:tgtEl>
                                        <p:attrNameLst>
                                          <p:attrName>ppt_x</p:attrName>
                                        </p:attrNameLst>
                                      </p:cBhvr>
                                      <p:tavLst>
                                        <p:tav tm="0">
                                          <p:val>
                                            <p:strVal val="#ppt_x"/>
                                          </p:val>
                                        </p:tav>
                                        <p:tav tm="100000">
                                          <p:val>
                                            <p:strVal val="#ppt_x"/>
                                          </p:val>
                                        </p:tav>
                                      </p:tavLst>
                                    </p:anim>
                                    <p:anim calcmode="lin" valueType="num">
                                      <p:cBhvr>
                                        <p:cTn id="152" dur="1000" fill="hold"/>
                                        <p:tgtEl>
                                          <p:spTgt spid="41"/>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Effect transition="in" filter="fade">
                                      <p:cBhvr>
                                        <p:cTn id="155" dur="1000"/>
                                        <p:tgtEl>
                                          <p:spTgt spid="42"/>
                                        </p:tgtEl>
                                      </p:cBhvr>
                                    </p:animEffect>
                                    <p:anim calcmode="lin" valueType="num">
                                      <p:cBhvr>
                                        <p:cTn id="156" dur="1000" fill="hold"/>
                                        <p:tgtEl>
                                          <p:spTgt spid="42"/>
                                        </p:tgtEl>
                                        <p:attrNameLst>
                                          <p:attrName>ppt_x</p:attrName>
                                        </p:attrNameLst>
                                      </p:cBhvr>
                                      <p:tavLst>
                                        <p:tav tm="0">
                                          <p:val>
                                            <p:strVal val="#ppt_x"/>
                                          </p:val>
                                        </p:tav>
                                        <p:tav tm="100000">
                                          <p:val>
                                            <p:strVal val="#ppt_x"/>
                                          </p:val>
                                        </p:tav>
                                      </p:tavLst>
                                    </p:anim>
                                    <p:anim calcmode="lin" valueType="num">
                                      <p:cBhvr>
                                        <p:cTn id="157" dur="1000" fill="hold"/>
                                        <p:tgtEl>
                                          <p:spTgt spid="42"/>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50"/>
                                        </p:tgtEl>
                                        <p:attrNameLst>
                                          <p:attrName>style.visibility</p:attrName>
                                        </p:attrNameLst>
                                      </p:cBhvr>
                                      <p:to>
                                        <p:strVal val="visible"/>
                                      </p:to>
                                    </p:set>
                                    <p:animEffect transition="in" filter="fade">
                                      <p:cBhvr>
                                        <p:cTn id="160" dur="1000"/>
                                        <p:tgtEl>
                                          <p:spTgt spid="50"/>
                                        </p:tgtEl>
                                      </p:cBhvr>
                                    </p:animEffect>
                                    <p:anim calcmode="lin" valueType="num">
                                      <p:cBhvr>
                                        <p:cTn id="161" dur="1000" fill="hold"/>
                                        <p:tgtEl>
                                          <p:spTgt spid="50"/>
                                        </p:tgtEl>
                                        <p:attrNameLst>
                                          <p:attrName>ppt_x</p:attrName>
                                        </p:attrNameLst>
                                      </p:cBhvr>
                                      <p:tavLst>
                                        <p:tav tm="0">
                                          <p:val>
                                            <p:strVal val="#ppt_x"/>
                                          </p:val>
                                        </p:tav>
                                        <p:tav tm="100000">
                                          <p:val>
                                            <p:strVal val="#ppt_x"/>
                                          </p:val>
                                        </p:tav>
                                      </p:tavLst>
                                    </p:anim>
                                    <p:anim calcmode="lin" valueType="num">
                                      <p:cBhvr>
                                        <p:cTn id="162" dur="1000" fill="hold"/>
                                        <p:tgtEl>
                                          <p:spTgt spid="50"/>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54"/>
                                        </p:tgtEl>
                                        <p:attrNameLst>
                                          <p:attrName>style.visibility</p:attrName>
                                        </p:attrNameLst>
                                      </p:cBhvr>
                                      <p:to>
                                        <p:strVal val="visible"/>
                                      </p:to>
                                    </p:set>
                                    <p:animEffect transition="in" filter="fade">
                                      <p:cBhvr>
                                        <p:cTn id="165" dur="1000"/>
                                        <p:tgtEl>
                                          <p:spTgt spid="54"/>
                                        </p:tgtEl>
                                      </p:cBhvr>
                                    </p:animEffect>
                                    <p:anim calcmode="lin" valueType="num">
                                      <p:cBhvr>
                                        <p:cTn id="166" dur="1000" fill="hold"/>
                                        <p:tgtEl>
                                          <p:spTgt spid="54"/>
                                        </p:tgtEl>
                                        <p:attrNameLst>
                                          <p:attrName>ppt_x</p:attrName>
                                        </p:attrNameLst>
                                      </p:cBhvr>
                                      <p:tavLst>
                                        <p:tav tm="0">
                                          <p:val>
                                            <p:strVal val="#ppt_x"/>
                                          </p:val>
                                        </p:tav>
                                        <p:tav tm="100000">
                                          <p:val>
                                            <p:strVal val="#ppt_x"/>
                                          </p:val>
                                        </p:tav>
                                      </p:tavLst>
                                    </p:anim>
                                    <p:anim calcmode="lin" valueType="num">
                                      <p:cBhvr>
                                        <p:cTn id="167" dur="1000" fill="hold"/>
                                        <p:tgtEl>
                                          <p:spTgt spid="54"/>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nimBg="1"/>
      <p:bldP spid="182278" grpId="0" animBg="1"/>
      <p:bldP spid="182278" grpId="1" animBg="1"/>
      <p:bldP spid="182278" grpId="2" animBg="1"/>
      <p:bldP spid="182281" grpId="0" animBg="1"/>
      <p:bldP spid="182286" grpId="0" animBg="1"/>
      <p:bldP spid="182291" grpId="0" animBg="1"/>
      <p:bldP spid="33" grpId="0" animBg="1"/>
      <p:bldP spid="34" grpId="0" animBg="1"/>
      <p:bldP spid="35" grpId="0" animBg="1"/>
      <p:bldP spid="36" grpId="0" animBg="1"/>
      <p:bldP spid="37" grpId="0" animBg="1"/>
      <p:bldP spid="38" grpId="0" animBg="1"/>
      <p:bldP spid="47" grpId="0" animBg="1"/>
      <p:bldP spid="47" grpId="1" animBg="1"/>
      <p:bldP spid="44" grpId="0" animBg="1"/>
      <p:bldP spid="46" grpId="0" animBg="1"/>
      <p:bldP spid="49" grpId="0" animBg="1"/>
      <p:bldP spid="51" grpId="0" animBg="1"/>
      <p:bldP spid="52" grpId="0" animBg="1"/>
      <p:bldP spid="53" grpId="0" animBg="1"/>
      <p:bldP spid="40" grpId="0" animBg="1"/>
      <p:bldP spid="41" grpId="0" animBg="1"/>
      <p:bldP spid="42" grpId="0" animBg="1"/>
      <p:bldP spid="50" grpId="0" animBg="1"/>
      <p:bldP spid="54" grpId="0" animBg="1"/>
      <p:bldP spid="55" grpId="0" animBg="1"/>
      <p:bldP spid="18230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khung_nen_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388"/>
            <a:ext cx="121937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563085757"/>
              </p:ext>
            </p:extLst>
          </p:nvPr>
        </p:nvGraphicFramePr>
        <p:xfrm>
          <a:off x="2753033" y="1509717"/>
          <a:ext cx="6469626" cy="3495310"/>
        </p:xfrm>
        <a:graphic>
          <a:graphicData uri="http://schemas.openxmlformats.org/drawingml/2006/table">
            <a:tbl>
              <a:tblPr firstRow="1" firstCol="1" bandRow="1">
                <a:tableStyleId>{5C22544A-7EE6-4342-B048-85BDC9FD1C3A}</a:tableStyleId>
              </a:tblPr>
              <a:tblGrid>
                <a:gridCol w="6469626">
                  <a:extLst>
                    <a:ext uri="{9D8B030D-6E8A-4147-A177-3AD203B41FA5}">
                      <a16:colId xmlns:a16="http://schemas.microsoft.com/office/drawing/2014/main" val="20000"/>
                    </a:ext>
                  </a:extLst>
                </a:gridCol>
              </a:tblGrid>
              <a:tr h="3495310">
                <a:tc>
                  <a:txBody>
                    <a:bodyPr/>
                    <a:lstStyle/>
                    <a:p>
                      <a:pPr algn="ctr">
                        <a:lnSpc>
                          <a:spcPct val="107000"/>
                        </a:lnSpc>
                        <a:spcAft>
                          <a:spcPts val="0"/>
                        </a:spcAft>
                      </a:pPr>
                      <a:endParaRPr lang="en-US" sz="1400">
                        <a:solidFill>
                          <a:schemeClr val="tx1"/>
                        </a:solidFill>
                        <a:effectLst/>
                      </a:endParaRPr>
                    </a:p>
                    <a:p>
                      <a:pPr algn="ctr">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BÁO CÁO KẾT QUẢ THÍ NGHIỆM</a:t>
                      </a:r>
                    </a:p>
                    <a:p>
                      <a:pPr algn="ctr">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Ngày … tháng … năm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Tên thí nghiệm: chứng minh cây thoát hơi nước qua lá.</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Tên nhóm: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1. Mục đích thí nghiệm: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2. Chuẩn bị thí nghiệm: </a:t>
                      </a:r>
                    </a:p>
                    <a:p>
                      <a:pPr marL="342900" lvl="0" indent="-342900" algn="just">
                        <a:spcAft>
                          <a:spcPts val="0"/>
                        </a:spcAft>
                        <a:buFont typeface="Symbol" panose="05050102010706020507" pitchFamily="18" charset="2"/>
                        <a:buChar char=""/>
                      </a:pPr>
                      <a:r>
                        <a:rPr lang="en-US" sz="1600">
                          <a:solidFill>
                            <a:schemeClr val="tx1"/>
                          </a:solidFill>
                          <a:effectLst/>
                          <a:latin typeface="Times New Roman" panose="02020603050405020304" pitchFamily="18" charset="0"/>
                          <a:cs typeface="Times New Roman" panose="02020603050405020304" pitchFamily="18" charset="0"/>
                        </a:rPr>
                        <a:t>Mẫu vật: ……………………..</a:t>
                      </a:r>
                    </a:p>
                    <a:p>
                      <a:pPr marL="342900" lvl="0" indent="-342900" algn="just">
                        <a:spcAft>
                          <a:spcPts val="0"/>
                        </a:spcAft>
                        <a:buFont typeface="Symbol" panose="05050102010706020507" pitchFamily="18" charset="2"/>
                        <a:buChar char=""/>
                      </a:pPr>
                      <a:r>
                        <a:rPr lang="en-US" sz="1600">
                          <a:solidFill>
                            <a:schemeClr val="tx1"/>
                          </a:solidFill>
                          <a:effectLst/>
                          <a:latin typeface="Times New Roman" panose="02020603050405020304" pitchFamily="18" charset="0"/>
                          <a:cs typeface="Times New Roman" panose="02020603050405020304" pitchFamily="18" charset="0"/>
                        </a:rPr>
                        <a:t>Dụng cụ: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3. Các bước tiến hành: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4. Giải thích thí nghiệm: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5. Kết luận: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9F5C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762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4" name="Rounded Rectangle 13"/>
          <p:cNvSpPr/>
          <p:nvPr/>
        </p:nvSpPr>
        <p:spPr>
          <a:xfrm>
            <a:off x="2288834" y="1101847"/>
            <a:ext cx="7295861" cy="3867316"/>
          </a:xfrm>
          <a:prstGeom prst="roundRect">
            <a:avLst/>
          </a:prstGeom>
          <a:solidFill>
            <a:srgbClr val="F5BC95"/>
          </a:solidFill>
          <a:ln w="190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654" y="2761672"/>
            <a:ext cx="2771049"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 y="-98716"/>
            <a:ext cx="2397870" cy="194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590472"/>
            <a:ext cx="2208057" cy="234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289" y="-98716"/>
            <a:ext cx="2237252" cy="213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215558" y="4523970"/>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025410" y="2754236"/>
            <a:ext cx="5930024" cy="954107"/>
          </a:xfrm>
          <a:prstGeom prst="rect">
            <a:avLst/>
          </a:prstGeom>
          <a:solidFill>
            <a:schemeClr val="accent6">
              <a:lumMod val="60000"/>
              <a:lumOff val="40000"/>
            </a:schemeClr>
          </a:solidFill>
          <a:ln w="19050">
            <a:solidFill>
              <a:srgbClr val="FF000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CHAO ĐỔI NƯỚC VÀ CHẤT DINH DƯỠNG Ở THỰC VẬT </a:t>
            </a:r>
            <a:endParaRPr lang="vi-VN" sz="32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TextBox 16"/>
          <p:cNvSpPr txBox="1"/>
          <p:nvPr/>
        </p:nvSpPr>
        <p:spPr>
          <a:xfrm>
            <a:off x="4962448" y="1993220"/>
            <a:ext cx="1737761" cy="646331"/>
          </a:xfrm>
          <a:prstGeom prst="rect">
            <a:avLst/>
          </a:prstGeom>
          <a:solidFill>
            <a:schemeClr val="accent1">
              <a:lumMod val="60000"/>
              <a:lumOff val="40000"/>
            </a:schemeClr>
          </a:solidFill>
          <a:ln w="28575">
            <a:solidFill>
              <a:srgbClr val="00B05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BÀI 30</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flipH="1">
            <a:off x="124751" y="2533450"/>
            <a:ext cx="2540124" cy="3822523"/>
          </a:xfrm>
          <a:prstGeom prst="rect">
            <a:avLst/>
          </a:prstGeom>
        </p:spPr>
      </p:pic>
      <p:sp>
        <p:nvSpPr>
          <p:cNvPr id="13" name="Cloud Callout 12"/>
          <p:cNvSpPr/>
          <p:nvPr/>
        </p:nvSpPr>
        <p:spPr>
          <a:xfrm>
            <a:off x="3779963" y="2052665"/>
            <a:ext cx="4245608" cy="2674171"/>
          </a:xfrm>
          <a:prstGeom prst="cloudCallout">
            <a:avLst>
              <a:gd name="adj1" fmla="val -44046"/>
              <a:gd name="adj2" fmla="val -103193"/>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400" b="1" i="1">
                <a:solidFill>
                  <a:schemeClr val="tx1"/>
                </a:solidFill>
              </a:rPr>
              <a:t>Đó là quá trình trao đổi chất của cây. Vậy các quá trình đó diễn ra như thế nào?</a:t>
            </a:r>
            <a:endParaRPr lang="en-US" sz="2400" b="1" i="1" dirty="0">
              <a:solidFill>
                <a:schemeClr val="tx1"/>
              </a:solidFill>
            </a:endParaRPr>
          </a:p>
        </p:txBody>
      </p:sp>
    </p:spTree>
    <p:extLst>
      <p:ext uri="{BB962C8B-B14F-4D97-AF65-F5344CB8AC3E}">
        <p14:creationId xmlns:p14="http://schemas.microsoft.com/office/powerpoint/2010/main" val="211845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925" y="3028305"/>
            <a:ext cx="1225095" cy="61773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485" y="1911"/>
            <a:ext cx="2640464" cy="1181626"/>
          </a:xfrm>
          <a:prstGeom prst="rect">
            <a:avLst/>
          </a:prstGeom>
        </p:spPr>
      </p:pic>
      <p:sp>
        <p:nvSpPr>
          <p:cNvPr id="5" name="TextBox 4"/>
          <p:cNvSpPr txBox="1"/>
          <p:nvPr/>
        </p:nvSpPr>
        <p:spPr>
          <a:xfrm>
            <a:off x="4736387" y="643839"/>
            <a:ext cx="2455121" cy="461665"/>
          </a:xfrm>
          <a:prstGeom prst="rect">
            <a:avLst/>
          </a:prstGeom>
          <a:solidFill>
            <a:srgbClr val="92D05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i="1" dirty="0">
                <a:solidFill>
                  <a:srgbClr val="FF0000"/>
                </a:solidFill>
                <a:latin typeface="Times New Roman" panose="02020603050405020304" pitchFamily="18" charset="0"/>
                <a:cs typeface="Times New Roman" panose="02020603050405020304" pitchFamily="18" charset="0"/>
              </a:rPr>
              <a:t>Content</a:t>
            </a:r>
            <a:endParaRPr lang="vi-VN" sz="2400" b="1" i="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538" y="1280200"/>
            <a:ext cx="1249323" cy="617732"/>
          </a:xfrm>
          <a:prstGeom prst="rect">
            <a:avLst/>
          </a:prstGeom>
        </p:spPr>
      </p:pic>
      <p:pic>
        <p:nvPicPr>
          <p:cNvPr id="7" name="Picture 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2054" y="2194532"/>
            <a:ext cx="1240611" cy="686000"/>
          </a:xfrm>
          <a:prstGeom prst="rect">
            <a:avLst/>
          </a:prstGeom>
        </p:spPr>
      </p:pic>
      <p:sp>
        <p:nvSpPr>
          <p:cNvPr id="8" name="TextBox 7"/>
          <p:cNvSpPr txBox="1"/>
          <p:nvPr/>
        </p:nvSpPr>
        <p:spPr>
          <a:xfrm>
            <a:off x="2235862" y="1350485"/>
            <a:ext cx="429426" cy="461665"/>
          </a:xfrm>
          <a:prstGeom prst="rect">
            <a:avLst/>
          </a:prstGeom>
          <a:solidFill>
            <a:schemeClr val="accent2">
              <a:lumMod val="40000"/>
              <a:lumOff val="6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235862" y="2252054"/>
            <a:ext cx="425791"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a:solidFill>
                  <a:schemeClr val="tx1"/>
                </a:solidFill>
                <a:latin typeface="Times New Roman" panose="02020603050405020304" pitchFamily="18" charset="0"/>
                <a:cs typeface="Times New Roman" panose="02020603050405020304" pitchFamily="18" charset="0"/>
              </a:rPr>
              <a:t>II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32664" y="1517786"/>
            <a:ext cx="5185635" cy="830997"/>
          </a:xfrm>
          <a:prstGeom prst="rect">
            <a:avLst/>
          </a:prstGeom>
          <a:solidFill>
            <a:schemeClr val="accent2">
              <a:lumMod val="40000"/>
              <a:lumOff val="6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367190" y="2588595"/>
            <a:ext cx="5151109"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II. Sự vận chuyển các chất trong cây.</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5"/>
          <a:stretch>
            <a:fillRect/>
          </a:stretch>
        </p:blipFill>
        <p:spPr>
          <a:xfrm flipH="1">
            <a:off x="-149187" y="2624837"/>
            <a:ext cx="2810839" cy="3822523"/>
          </a:xfrm>
          <a:prstGeom prst="rect">
            <a:avLst/>
          </a:prstGeom>
        </p:spPr>
      </p:pic>
      <p:pic>
        <p:nvPicPr>
          <p:cNvPr id="17" name="Picture 1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140985" y="3950112"/>
            <a:ext cx="1220618" cy="601934"/>
          </a:xfrm>
          <a:prstGeom prst="rect">
            <a:avLst/>
          </a:prstGeom>
        </p:spPr>
      </p:pic>
      <p:sp>
        <p:nvSpPr>
          <p:cNvPr id="18" name="TextBox 17"/>
          <p:cNvSpPr txBox="1"/>
          <p:nvPr/>
        </p:nvSpPr>
        <p:spPr>
          <a:xfrm>
            <a:off x="2206337" y="3119912"/>
            <a:ext cx="484839" cy="400110"/>
          </a:xfrm>
          <a:prstGeom prst="rect">
            <a:avLst/>
          </a:prstGeom>
          <a:solidFill>
            <a:srgbClr val="00B0F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a:solidFill>
                  <a:schemeClr val="tx1"/>
                </a:solidFill>
                <a:latin typeface="Times New Roman" panose="02020603050405020304" pitchFamily="18" charset="0"/>
                <a:cs typeface="Times New Roman" panose="02020603050405020304" pitchFamily="18" charset="0"/>
              </a:rPr>
              <a:t>III</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367190" y="3367508"/>
            <a:ext cx="5151109" cy="461665"/>
          </a:xfrm>
          <a:prstGeom prst="rect">
            <a:avLst/>
          </a:prstGeom>
          <a:solidFill>
            <a:srgbClr val="00B0F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a:solidFill>
                  <a:schemeClr val="tx1"/>
                </a:solidFill>
                <a:latin typeface="Times New Roman" panose="02020603050405020304" pitchFamily="18" charset="0"/>
                <a:cs typeface="Times New Roman" panose="02020603050405020304" pitchFamily="18" charset="0"/>
              </a:rPr>
              <a:t>III. Quá trình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746" y="4994039"/>
            <a:ext cx="1225095" cy="617732"/>
          </a:xfrm>
          <a:prstGeom prst="rect">
            <a:avLst/>
          </a:prstGeom>
        </p:spPr>
      </p:pic>
      <p:sp>
        <p:nvSpPr>
          <p:cNvPr id="22" name="TextBox 21"/>
          <p:cNvSpPr txBox="1"/>
          <p:nvPr/>
        </p:nvSpPr>
        <p:spPr>
          <a:xfrm>
            <a:off x="2281227" y="5063142"/>
            <a:ext cx="437795" cy="400110"/>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a:solidFill>
                  <a:schemeClr val="tx1"/>
                </a:solidFill>
                <a:latin typeface="Times New Roman" panose="02020603050405020304" pitchFamily="18" charset="0"/>
                <a:cs typeface="Times New Roman" panose="02020603050405020304" pitchFamily="18" charset="0"/>
              </a:rPr>
              <a:t>V</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237621" y="4021373"/>
            <a:ext cx="525009" cy="400110"/>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a:solidFill>
                  <a:schemeClr val="tx1"/>
                </a:solidFill>
                <a:latin typeface="Times New Roman" panose="02020603050405020304" pitchFamily="18" charset="0"/>
                <a:cs typeface="Times New Roman" panose="02020603050405020304" pitchFamily="18" charset="0"/>
              </a:rPr>
              <a:t>IV</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367190" y="4138826"/>
            <a:ext cx="5151110"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IV. Một số Y.tố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367190" y="5196272"/>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29"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2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par>
                                <p:cTn id="30" presetID="3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heel(1)">
                                      <p:cBhvr>
                                        <p:cTn id="63" dur="2000"/>
                                        <p:tgtEl>
                                          <p:spTgt spid="23"/>
                                        </p:tgtEl>
                                      </p:cBhvr>
                                    </p:animEffect>
                                  </p:childTnLst>
                                </p:cTn>
                              </p:par>
                              <p:par>
                                <p:cTn id="64" presetID="21" presetClass="entr" presetSubtype="1"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heel(1)">
                                      <p:cBhvr>
                                        <p:cTn id="66" dur="2000"/>
                                        <p:tgtEl>
                                          <p:spTgt spid="17"/>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heel(1)">
                                      <p:cBhvr>
                                        <p:cTn id="69" dur="20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circle(in)">
                                      <p:cBhvr>
                                        <p:cTn id="74" dur="2000"/>
                                        <p:tgtEl>
                                          <p:spTgt spid="22"/>
                                        </p:tgtEl>
                                      </p:cBhvr>
                                    </p:animEffect>
                                  </p:childTnLst>
                                </p:cTn>
                              </p:par>
                              <p:par>
                                <p:cTn id="75" presetID="6" presetClass="entr" presetSubtype="1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circle(in)">
                                      <p:cBhvr>
                                        <p:cTn id="77" dur="2000"/>
                                        <p:tgtEl>
                                          <p:spTgt spid="21"/>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circle(in)">
                                      <p:cBhvr>
                                        <p:cTn id="8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8" grpId="0" animBg="1"/>
      <p:bldP spid="19"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5"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4256" y="9836"/>
            <a:ext cx="12726255" cy="68481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653" y="9837"/>
            <a:ext cx="2232263" cy="1519909"/>
          </a:xfrm>
          <a:prstGeom prst="rect">
            <a:avLst/>
          </a:prstGeom>
        </p:spPr>
      </p:pic>
      <p:sp>
        <p:nvSpPr>
          <p:cNvPr id="5" name="TextBox 4"/>
          <p:cNvSpPr txBox="1"/>
          <p:nvPr/>
        </p:nvSpPr>
        <p:spPr>
          <a:xfrm>
            <a:off x="5050324" y="899979"/>
            <a:ext cx="2031438" cy="523220"/>
          </a:xfrm>
          <a:prstGeom prst="rect">
            <a:avLst/>
          </a:prstGeom>
          <a:solidFill>
            <a:srgbClr val="92D05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Content</a:t>
            </a:r>
            <a:endParaRPr lang="vi-VN" sz="2800" b="1" i="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691" y="3199321"/>
            <a:ext cx="1249323" cy="617732"/>
          </a:xfrm>
          <a:prstGeom prst="rect">
            <a:avLst/>
          </a:prstGeom>
        </p:spPr>
      </p:pic>
      <p:sp>
        <p:nvSpPr>
          <p:cNvPr id="8" name="TextBox 7"/>
          <p:cNvSpPr txBox="1"/>
          <p:nvPr/>
        </p:nvSpPr>
        <p:spPr>
          <a:xfrm>
            <a:off x="2400206" y="3248257"/>
            <a:ext cx="429426" cy="461665"/>
          </a:xfrm>
          <a:prstGeom prst="rect">
            <a:avLst/>
          </a:prstGeom>
          <a:solidFill>
            <a:srgbClr val="FFC00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499014" y="3343359"/>
            <a:ext cx="5185635" cy="830997"/>
          </a:xfrm>
          <a:prstGeom prst="rect">
            <a:avLst/>
          </a:prstGeom>
          <a:solidFill>
            <a:srgbClr val="FFC00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4987" y="2526168"/>
            <a:ext cx="3347232"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6"/>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6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7" name="Cloud Callout 16"/>
          <p:cNvSpPr/>
          <p:nvPr/>
        </p:nvSpPr>
        <p:spPr>
          <a:xfrm>
            <a:off x="2609534" y="2041654"/>
            <a:ext cx="7314955" cy="2034284"/>
          </a:xfrm>
          <a:prstGeom prst="cloudCallout">
            <a:avLst>
              <a:gd name="adj1" fmla="val 57842"/>
              <a:gd name="adj2" fmla="val -21965"/>
            </a:avLst>
          </a:prstGeom>
          <a:solidFill>
            <a:schemeClr val="accent4">
              <a:lumMod val="40000"/>
              <a:lumOff val="6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a:solidFill>
                  <a:schemeClr val="tx1"/>
                </a:solidFill>
                <a:latin typeface="Times New Roman" panose="02020603050405020304" pitchFamily="18" charset="0"/>
                <a:cs typeface="Times New Roman" panose="02020603050405020304" pitchFamily="18" charset="0"/>
              </a:rPr>
              <a:t>    Nước được hấp thụ từ môi trường ngoài vào rễ như thế nào? Do bộ phận nào của rễ thực hiện? </a:t>
            </a:r>
          </a:p>
        </p:txBody>
      </p:sp>
      <p:sp>
        <p:nvSpPr>
          <p:cNvPr id="15" name="Cloud Callout 14"/>
          <p:cNvSpPr/>
          <p:nvPr/>
        </p:nvSpPr>
        <p:spPr>
          <a:xfrm>
            <a:off x="1875084" y="1858109"/>
            <a:ext cx="9100745" cy="2735748"/>
          </a:xfrm>
          <a:prstGeom prst="cloudCallout">
            <a:avLst>
              <a:gd name="adj1" fmla="val -56346"/>
              <a:gd name="adj2" fmla="val -82065"/>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a:solidFill>
                  <a:srgbClr val="FF0000"/>
                </a:solidFill>
                <a:latin typeface="Times New Roman" panose="02020603050405020304" pitchFamily="18" charset="0"/>
                <a:cs typeface="Times New Roman" panose="02020603050405020304" pitchFamily="18" charset="0"/>
              </a:rPr>
              <a:t>Qua thực nghiệm cho kết quả như sau: </a:t>
            </a:r>
          </a:p>
          <a:p>
            <a:r>
              <a:rPr lang="en-US" altLang="en-US" sz="2400" b="1">
                <a:solidFill>
                  <a:srgbClr val="1818FD"/>
                </a:solidFill>
                <a:latin typeface="Times New Roman" panose="02020603050405020304" pitchFamily="18" charset="0"/>
                <a:cs typeface="Times New Roman" panose="02020603050405020304" pitchFamily="18" charset="0"/>
              </a:rPr>
              <a:t>+ 1 cây ngô cần 200 kg nước trong đời sống.  </a:t>
            </a:r>
          </a:p>
          <a:p>
            <a:r>
              <a:rPr lang="en-US" altLang="en-US" sz="2400" b="1">
                <a:solidFill>
                  <a:srgbClr val="1818FD"/>
                </a:solidFill>
                <a:latin typeface="Times New Roman" panose="02020603050405020304" pitchFamily="18" charset="0"/>
                <a:cs typeface="Times New Roman" panose="02020603050405020304" pitchFamily="18" charset="0"/>
              </a:rPr>
              <a:t>+ 1 hecta ngô cần 8000 tấn nước. </a:t>
            </a:r>
          </a:p>
          <a:p>
            <a:r>
              <a:rPr lang="en-US" altLang="en-US" sz="2400" b="1">
                <a:solidFill>
                  <a:srgbClr val="1818FD"/>
                </a:solidFill>
                <a:latin typeface="Times New Roman" panose="02020603050405020304" pitchFamily="18" charset="0"/>
                <a:cs typeface="Times New Roman" panose="02020603050405020304" pitchFamily="18" charset="0"/>
              </a:rPr>
              <a:t>+ Cây cần từ 200 - 800 gam nước để tổng hợp 1 gam chất khô.  </a:t>
            </a:r>
          </a:p>
        </p:txBody>
      </p:sp>
      <p:pic>
        <p:nvPicPr>
          <p:cNvPr id="29"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008770" y="220573"/>
            <a:ext cx="8187282" cy="461665"/>
          </a:xfrm>
          <a:prstGeom prst="rect">
            <a:avLst/>
          </a:prstGeom>
          <a:solidFill>
            <a:schemeClr val="accent2">
              <a:lumMod val="60000"/>
              <a:lumOff val="4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9" name="Picture 8" descr="070620101117351_re"/>
          <p:cNvPicPr>
            <a:picLocks noChangeAspect="1" noChangeArrowheads="1"/>
          </p:cNvPicPr>
          <p:nvPr/>
        </p:nvPicPr>
        <p:blipFill>
          <a:blip r:embed="rId4">
            <a:extLst>
              <a:ext uri="{28A0092B-C50C-407E-A947-70E740481C1C}">
                <a14:useLocalDpi xmlns:a14="http://schemas.microsoft.com/office/drawing/2010/main" val="0"/>
              </a:ext>
            </a:extLst>
          </a:blip>
          <a:srcRect l="8400" t="3024" r="7333" b="7295"/>
          <a:stretch>
            <a:fillRect/>
          </a:stretch>
        </p:blipFill>
        <p:spPr bwMode="auto">
          <a:xfrm>
            <a:off x="5951579" y="812460"/>
            <a:ext cx="4507513" cy="435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7436" y="2556589"/>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0" name="Picture 13" descr="cây"/>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2002325" y="812460"/>
            <a:ext cx="3980607" cy="436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flipH="1">
            <a:off x="-149186" y="2624837"/>
            <a:ext cx="2900479" cy="3822523"/>
          </a:xfrm>
          <a:prstGeom prst="rect">
            <a:avLst/>
          </a:prstGeom>
        </p:spPr>
      </p:pic>
    </p:spTree>
    <p:extLst>
      <p:ext uri="{BB962C8B-B14F-4D97-AF65-F5344CB8AC3E}">
        <p14:creationId xmlns:p14="http://schemas.microsoft.com/office/powerpoint/2010/main" val="105011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2000"/>
                                        <p:tgtEl>
                                          <p:spTgt spid="20"/>
                                        </p:tgtEl>
                                      </p:cBhvr>
                                    </p:animEffect>
                                  </p:childTnLst>
                                </p:cTn>
                              </p:par>
                              <p:par>
                                <p:cTn id="21" presetID="21"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37"/>
          <p:cNvPicPr>
            <a:picLocks noChangeAspect="1" noChangeArrowheads="1"/>
          </p:cNvPicPr>
          <p:nvPr/>
        </p:nvPicPr>
        <p:blipFill rotWithShape="1">
          <a:blip r:embed="rId6">
            <a:extLst>
              <a:ext uri="{28A0092B-C50C-407E-A947-70E740481C1C}">
                <a14:useLocalDpi xmlns:a14="http://schemas.microsoft.com/office/drawing/2010/main" val="0"/>
              </a:ext>
            </a:extLst>
          </a:blip>
          <a:srcRect r="17368" b="23780"/>
          <a:stretch/>
        </p:blipFill>
        <p:spPr>
          <a:xfrm>
            <a:off x="4050005" y="389527"/>
            <a:ext cx="3429000" cy="5343453"/>
          </a:xfrm>
          <a:prstGeom prst="rect">
            <a:avLst/>
          </a:prstGeom>
          <a:solidFill>
            <a:schemeClr val="accent1">
              <a:lumMod val="40000"/>
              <a:lumOff val="60000"/>
            </a:schemeClr>
          </a:solidFill>
        </p:spPr>
      </p:pic>
      <p:sp>
        <p:nvSpPr>
          <p:cNvPr id="10" name="AutoShape 8"/>
          <p:cNvSpPr>
            <a:spLocks noChangeArrowheads="1"/>
          </p:cNvSpPr>
          <p:nvPr/>
        </p:nvSpPr>
        <p:spPr bwMode="auto">
          <a:xfrm>
            <a:off x="7119485" y="1762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1" name="AutoShape 9"/>
          <p:cNvSpPr>
            <a:spLocks noChangeArrowheads="1"/>
          </p:cNvSpPr>
          <p:nvPr/>
        </p:nvSpPr>
        <p:spPr bwMode="auto">
          <a:xfrm>
            <a:off x="4452485" y="1762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3" name="Line 11"/>
          <p:cNvSpPr>
            <a:spLocks noChangeShapeType="1"/>
          </p:cNvSpPr>
          <p:nvPr/>
        </p:nvSpPr>
        <p:spPr bwMode="auto">
          <a:xfrm>
            <a:off x="6738485" y="1476779"/>
            <a:ext cx="11430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2"/>
          <p:cNvSpPr>
            <a:spLocks noChangeShapeType="1"/>
          </p:cNvSpPr>
          <p:nvPr/>
        </p:nvSpPr>
        <p:spPr bwMode="auto">
          <a:xfrm>
            <a:off x="7424285" y="2924579"/>
            <a:ext cx="9144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6586085" y="4753379"/>
            <a:ext cx="13716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4"/>
          <p:cNvSpPr txBox="1">
            <a:spLocks noChangeArrowheads="1"/>
          </p:cNvSpPr>
          <p:nvPr/>
        </p:nvSpPr>
        <p:spPr bwMode="auto">
          <a:xfrm>
            <a:off x="7943700" y="1301669"/>
            <a:ext cx="1712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LÔNG HÚT</a:t>
            </a:r>
          </a:p>
        </p:txBody>
      </p:sp>
      <p:sp>
        <p:nvSpPr>
          <p:cNvPr id="18" name="Text Box 15"/>
          <p:cNvSpPr txBox="1">
            <a:spLocks noChangeArrowheads="1"/>
          </p:cNvSpPr>
          <p:nvPr/>
        </p:nvSpPr>
        <p:spPr bwMode="auto">
          <a:xfrm>
            <a:off x="8414885" y="2718690"/>
            <a:ext cx="564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VỎ</a:t>
            </a:r>
          </a:p>
        </p:txBody>
      </p:sp>
      <p:sp>
        <p:nvSpPr>
          <p:cNvPr id="19" name="Text Box 16"/>
          <p:cNvSpPr txBox="1">
            <a:spLocks noChangeArrowheads="1"/>
          </p:cNvSpPr>
          <p:nvPr/>
        </p:nvSpPr>
        <p:spPr bwMode="auto">
          <a:xfrm>
            <a:off x="8033885" y="4540654"/>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MẠCH GỖ</a:t>
            </a:r>
          </a:p>
        </p:txBody>
      </p:sp>
      <p:sp>
        <p:nvSpPr>
          <p:cNvPr id="20" name="Text Box 18"/>
          <p:cNvSpPr txBox="1">
            <a:spLocks noChangeArrowheads="1"/>
          </p:cNvSpPr>
          <p:nvPr/>
        </p:nvSpPr>
        <p:spPr bwMode="auto">
          <a:xfrm>
            <a:off x="2721363" y="5801069"/>
            <a:ext cx="6934959" cy="400110"/>
          </a:xfrm>
          <a:prstGeom prst="rect">
            <a:avLst/>
          </a:prstGeom>
          <a:solidFill>
            <a:schemeClr val="accent4">
              <a:lumMod val="40000"/>
              <a:lumOff val="60000"/>
            </a:schemeClr>
          </a:solidFill>
          <a:ln w="19050">
            <a:solidFill>
              <a:srgbClr val="0070C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latin typeface="Times New Roman" panose="02020603050405020304" pitchFamily="18" charset="0"/>
                <a:cs typeface="Times New Roman" panose="02020603050405020304" pitchFamily="18" charset="0"/>
              </a:rPr>
              <a:t>CON ĐƯỜNG HÚT NƯỚC VÀ MUỐI KHOÁNG HÒA TAN</a:t>
            </a:r>
          </a:p>
        </p:txBody>
      </p:sp>
      <p:sp>
        <p:nvSpPr>
          <p:cNvPr id="21" name="AutoShape 19"/>
          <p:cNvSpPr>
            <a:spLocks noChangeArrowheads="1"/>
          </p:cNvSpPr>
          <p:nvPr/>
        </p:nvSpPr>
        <p:spPr bwMode="auto">
          <a:xfrm>
            <a:off x="6662285" y="238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Tree>
    <p:extLst>
      <p:ext uri="{BB962C8B-B14F-4D97-AF65-F5344CB8AC3E}">
        <p14:creationId xmlns:p14="http://schemas.microsoft.com/office/powerpoint/2010/main" val="59118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style.rotation</p:attrName>
                                        </p:attrNameLst>
                                      </p:cBhvr>
                                      <p:tavLst>
                                        <p:tav tm="0">
                                          <p:val>
                                            <p:fltVal val="90"/>
                                          </p:val>
                                        </p:tav>
                                        <p:tav tm="100000">
                                          <p:val>
                                            <p:fltVal val="0"/>
                                          </p:val>
                                        </p:tav>
                                      </p:tavLst>
                                    </p:anim>
                                    <p:animEffect transition="in" filter="fade">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7" grpId="0"/>
      <p:bldP spid="18" grpId="0"/>
      <p:bldP spid="19" grpId="0"/>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345"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Thi nghiem van chuyen nuoc va muoi khoang hoa tan"/>
          <p:cNvPicPr>
            <a:picLocks noChangeAspect="1" noChangeArrowheads="1"/>
          </p:cNvPicPr>
          <p:nvPr/>
        </p:nvPicPr>
        <p:blipFill>
          <a:blip r:embed="rId5">
            <a:extLst>
              <a:ext uri="{28A0092B-C50C-407E-A947-70E740481C1C}">
                <a14:useLocalDpi xmlns:a14="http://schemas.microsoft.com/office/drawing/2010/main" val="0"/>
              </a:ext>
            </a:extLst>
          </a:blip>
          <a:srcRect r="42300"/>
          <a:stretch>
            <a:fillRect/>
          </a:stretch>
        </p:blipFill>
        <p:spPr bwMode="auto">
          <a:xfrm>
            <a:off x="2114683" y="-10274"/>
            <a:ext cx="3178185" cy="299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5292869" y="20798"/>
            <a:ext cx="4724400" cy="12569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4572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lnSpc>
                <a:spcPct val="90000"/>
              </a:lnSpc>
              <a:spcBef>
                <a:spcPct val="20000"/>
              </a:spcBef>
            </a:pPr>
            <a:r>
              <a:rPr lang="en-US" altLang="en-US" sz="2000" b="1">
                <a:cs typeface="Times New Roman" panose="02020603050405020304" pitchFamily="18" charset="0"/>
              </a:rPr>
              <a:t>1. Em hãy trình bày cách tiến hành thí nghiệm (ở nhà)?</a:t>
            </a:r>
          </a:p>
          <a:p>
            <a:pPr eaLnBrk="1" hangingPunct="1">
              <a:lnSpc>
                <a:spcPct val="90000"/>
              </a:lnSpc>
              <a:spcBef>
                <a:spcPct val="20000"/>
              </a:spcBef>
            </a:pPr>
            <a:r>
              <a:rPr lang="en-US" altLang="en-US" sz="2000" b="1">
                <a:cs typeface="Times New Roman" panose="02020603050405020304" pitchFamily="18" charset="0"/>
              </a:rPr>
              <a:t>2. Em có nhận xét gì về mầu sắc của cánh hoa?</a:t>
            </a:r>
            <a:endParaRPr lang="en-US" altLang="en-US" sz="2000">
              <a:solidFill>
                <a:srgbClr val="0000FF"/>
              </a:solidFill>
              <a:cs typeface="Times New Roman" panose="02020603050405020304" pitchFamily="18" charset="0"/>
            </a:endParaRPr>
          </a:p>
        </p:txBody>
      </p:sp>
      <p:sp>
        <p:nvSpPr>
          <p:cNvPr id="11" name="Rectangle 2"/>
          <p:cNvSpPr txBox="1">
            <a:spLocks noChangeArrowheads="1"/>
          </p:cNvSpPr>
          <p:nvPr/>
        </p:nvSpPr>
        <p:spPr bwMode="auto">
          <a:xfrm>
            <a:off x="5292869" y="1277333"/>
            <a:ext cx="4724400" cy="792162"/>
          </a:xfrm>
          <a:prstGeom prst="rect">
            <a:avLst/>
          </a:prstGeom>
          <a:solidFill>
            <a:schemeClr val="bg1"/>
          </a:solidFill>
          <a:ln w="9525">
            <a:noFill/>
            <a:miter lim="800000"/>
            <a:headEnd/>
            <a:tailEnd/>
          </a:ln>
          <a:effectLst/>
        </p:spPr>
        <p:txBody>
          <a:bodyPr/>
          <a:lstStyle/>
          <a:p>
            <a:pPr>
              <a:lnSpc>
                <a:spcPct val="90000"/>
              </a:lnSpc>
              <a:spcBef>
                <a:spcPct val="20000"/>
              </a:spcBef>
              <a:defRPr/>
            </a:pPr>
            <a:r>
              <a:rPr lang="en-US" sz="2000" b="1" kern="0">
                <a:solidFill>
                  <a:srgbClr val="0000FF"/>
                </a:solidFill>
                <a:latin typeface="Times New Roman" panose="02020603050405020304" pitchFamily="18" charset="0"/>
                <a:cs typeface="Times New Roman" panose="02020603050405020304" pitchFamily="18" charset="0"/>
              </a:rPr>
              <a:t>+ Cốc </a:t>
            </a:r>
            <a:r>
              <a:rPr lang="en-US" sz="2000" b="1" kern="0" dirty="0">
                <a:solidFill>
                  <a:srgbClr val="0000FF"/>
                </a:solidFill>
                <a:latin typeface="Times New Roman" panose="02020603050405020304" pitchFamily="18" charset="0"/>
                <a:cs typeface="Times New Roman" panose="02020603050405020304" pitchFamily="18" charset="0"/>
              </a:rPr>
              <a:t>A: </a:t>
            </a:r>
            <a:r>
              <a:rPr lang="en-US" sz="2000" b="1" kern="0" dirty="0" err="1">
                <a:solidFill>
                  <a:srgbClr val="0000FF"/>
                </a:solidFill>
                <a:latin typeface="Times New Roman" panose="02020603050405020304" pitchFamily="18" charset="0"/>
                <a:cs typeface="Times New Roman" panose="02020603050405020304" pitchFamily="18" charset="0"/>
              </a:rPr>
              <a:t>Cánh</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hoa</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chuyển</a:t>
            </a:r>
            <a:r>
              <a:rPr lang="en-US" sz="2000" b="1" kern="0" dirty="0">
                <a:solidFill>
                  <a:srgbClr val="0000FF"/>
                </a:solidFill>
                <a:latin typeface="Times New Roman" panose="02020603050405020304" pitchFamily="18" charset="0"/>
                <a:cs typeface="Times New Roman" panose="02020603050405020304" pitchFamily="18" charset="0"/>
              </a:rPr>
              <a:t> sang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đỏ</a:t>
            </a:r>
            <a:r>
              <a:rPr lang="en-US" sz="2000" b="1" kern="0" dirty="0">
                <a:solidFill>
                  <a:srgbClr val="0000FF"/>
                </a:solidFill>
                <a:latin typeface="Times New Roman" panose="02020603050405020304" pitchFamily="18" charset="0"/>
                <a:cs typeface="Times New Roman" panose="02020603050405020304" pitchFamily="18" charset="0"/>
              </a:rPr>
              <a:t>.</a:t>
            </a:r>
          </a:p>
          <a:p>
            <a:pPr>
              <a:lnSpc>
                <a:spcPct val="90000"/>
              </a:lnSpc>
              <a:spcBef>
                <a:spcPct val="20000"/>
              </a:spcBef>
              <a:defRPr/>
            </a:pPr>
            <a:r>
              <a:rPr lang="en-US" sz="2000" b="1" kern="0">
                <a:solidFill>
                  <a:srgbClr val="0000FF"/>
                </a:solidFill>
                <a:latin typeface="Times New Roman" panose="02020603050405020304" pitchFamily="18" charset="0"/>
                <a:cs typeface="Times New Roman" panose="02020603050405020304" pitchFamily="18" charset="0"/>
              </a:rPr>
              <a:t>+ Cốc </a:t>
            </a:r>
            <a:r>
              <a:rPr lang="en-US" sz="2000" b="1" kern="0" dirty="0">
                <a:solidFill>
                  <a:srgbClr val="0000FF"/>
                </a:solidFill>
                <a:latin typeface="Times New Roman" panose="02020603050405020304" pitchFamily="18" charset="0"/>
                <a:cs typeface="Times New Roman" panose="02020603050405020304" pitchFamily="18" charset="0"/>
              </a:rPr>
              <a:t>B: </a:t>
            </a:r>
            <a:r>
              <a:rPr lang="en-US" sz="2000" b="1" kern="0" dirty="0" err="1">
                <a:solidFill>
                  <a:srgbClr val="0000FF"/>
                </a:solidFill>
                <a:latin typeface="Times New Roman" panose="02020603050405020304" pitchFamily="18" charset="0"/>
                <a:cs typeface="Times New Roman" panose="02020603050405020304" pitchFamily="18" charset="0"/>
              </a:rPr>
              <a:t>Cánh</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hoa</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không</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đổi</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a:t>
            </a:r>
          </a:p>
          <a:p>
            <a:pPr indent="457200" algn="just">
              <a:lnSpc>
                <a:spcPct val="90000"/>
              </a:lnSpc>
              <a:spcBef>
                <a:spcPct val="20000"/>
              </a:spcBef>
              <a:defRPr/>
            </a:pPr>
            <a:endParaRPr lang="en-US" sz="2000" b="1" kern="0" dirty="0">
              <a:solidFill>
                <a:srgbClr val="3333FF"/>
              </a:solidFill>
              <a:latin typeface="Times New Roman" panose="02020603050405020304" pitchFamily="18" charset="0"/>
              <a:cs typeface="Times New Roman" panose="02020603050405020304" pitchFamily="18" charset="0"/>
            </a:endParaRPr>
          </a:p>
          <a:p>
            <a:pPr indent="457200">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bwMode="auto">
          <a:xfrm>
            <a:off x="5292869" y="2354211"/>
            <a:ext cx="4724400" cy="616336"/>
          </a:xfrm>
          <a:prstGeom prst="rect">
            <a:avLst/>
          </a:prstGeom>
          <a:solidFill>
            <a:schemeClr val="bg1"/>
          </a:solidFill>
          <a:ln w="9525">
            <a:noFill/>
            <a:miter lim="800000"/>
            <a:headEnd/>
            <a:tailEnd/>
          </a:ln>
          <a:effectLst/>
        </p:spPr>
        <p:txBody>
          <a:bodyPr/>
          <a:lstStyle/>
          <a:p>
            <a:pPr indent="457200">
              <a:lnSpc>
                <a:spcPct val="90000"/>
              </a:lnSpc>
              <a:spcBef>
                <a:spcPct val="20000"/>
              </a:spcBef>
              <a:defRPr/>
            </a:pPr>
            <a:r>
              <a:rPr lang="en-US" sz="2000" b="1" kern="0">
                <a:solidFill>
                  <a:srgbClr val="0000FF"/>
                </a:solidFill>
                <a:latin typeface="Times New Roman" panose="02020603050405020304" pitchFamily="18" charset="0"/>
                <a:cs typeface="Times New Roman" panose="02020603050405020304" pitchFamily="18" charset="0"/>
              </a:rPr>
              <a:t>=&gt; Nước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đã</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được</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vận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chuyển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lên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thân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err="1">
                <a:solidFill>
                  <a:srgbClr val="0000FF"/>
                </a:solidFill>
                <a:latin typeface="Times New Roman" panose="02020603050405020304" pitchFamily="18" charset="0"/>
                <a:cs typeface="Times New Roman" panose="02020603050405020304" pitchFamily="18" charset="0"/>
              </a:rPr>
              <a:t>đến</a:t>
            </a:r>
            <a:r>
              <a:rPr lang="en-US" sz="2000" b="1" kern="0">
                <a:solidFill>
                  <a:srgbClr val="0000FF"/>
                </a:solidFill>
                <a:latin typeface="Times New Roman" panose="02020603050405020304" pitchFamily="18" charset="0"/>
                <a:cs typeface="Times New Roman" panose="02020603050405020304" pitchFamily="18" charset="0"/>
              </a:rPr>
              <a:t> hoa.</a:t>
            </a:r>
            <a:endParaRPr lang="en-US" sz="2000" b="1" kern="0" dirty="0">
              <a:solidFill>
                <a:srgbClr val="0000FF"/>
              </a:solidFill>
              <a:latin typeface="Times New Roman" panose="02020603050405020304" pitchFamily="18" charset="0"/>
              <a:cs typeface="Times New Roman" panose="02020603050405020304" pitchFamily="18" charset="0"/>
            </a:endParaRPr>
          </a:p>
          <a:p>
            <a:pPr>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a:p>
            <a:pPr indent="457200">
              <a:lnSpc>
                <a:spcPct val="90000"/>
              </a:lnSpc>
              <a:spcBef>
                <a:spcPct val="20000"/>
              </a:spcBef>
              <a:buFontTx/>
              <a:buChar char="-"/>
              <a:defRPr/>
            </a:pPr>
            <a:endParaRPr lang="en-US" sz="2000" b="1" kern="0" dirty="0">
              <a:solidFill>
                <a:srgbClr val="0000FF"/>
              </a:solidFill>
              <a:latin typeface="Times New Roman" panose="02020603050405020304" pitchFamily="18" charset="0"/>
              <a:cs typeface="Times New Roman" panose="02020603050405020304" pitchFamily="18" charset="0"/>
            </a:endParaRPr>
          </a:p>
          <a:p>
            <a:pPr>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a:stretch>
            <a:fillRect/>
          </a:stretch>
        </p:blipFill>
        <p:spPr>
          <a:xfrm flipH="1">
            <a:off x="-149186" y="2624837"/>
            <a:ext cx="2900479" cy="3822523"/>
          </a:xfrm>
          <a:prstGeom prst="rect">
            <a:avLst/>
          </a:prstGeom>
        </p:spPr>
      </p:pic>
      <p:sp>
        <p:nvSpPr>
          <p:cNvPr id="15" name="Rectangle 2"/>
          <p:cNvSpPr txBox="1">
            <a:spLocks noChangeArrowheads="1"/>
          </p:cNvSpPr>
          <p:nvPr/>
        </p:nvSpPr>
        <p:spPr bwMode="auto">
          <a:xfrm>
            <a:off x="5292869" y="2054019"/>
            <a:ext cx="4724400" cy="322143"/>
          </a:xfrm>
          <a:prstGeom prst="rect">
            <a:avLst/>
          </a:prstGeom>
          <a:solidFill>
            <a:schemeClr val="bg1"/>
          </a:solidFill>
          <a:ln w="9525">
            <a:noFill/>
            <a:miter lim="800000"/>
            <a:headEnd/>
            <a:tailEnd/>
          </a:ln>
          <a:effectLst/>
        </p:spPr>
        <p:txBody>
          <a:bodyPr/>
          <a:lstStyle/>
          <a:p>
            <a:pPr>
              <a:lnSpc>
                <a:spcPct val="90000"/>
              </a:lnSpc>
              <a:spcBef>
                <a:spcPct val="20000"/>
              </a:spcBef>
              <a:defRPr/>
            </a:pPr>
            <a:r>
              <a:rPr lang="en-US" sz="2000" b="1" kern="0">
                <a:latin typeface="Times New Roman" panose="02020603050405020304" pitchFamily="18" charset="0"/>
                <a:cs typeface="Times New Roman" panose="02020603050405020304" pitchFamily="18" charset="0"/>
              </a:rPr>
              <a:t>3. Cánh hoa đổi mầu chứng tỏ điều gì?</a:t>
            </a:r>
            <a:endParaRPr lang="en-US" sz="2000" b="1" kern="0" dirty="0">
              <a:latin typeface="Times New Roman" panose="02020603050405020304" pitchFamily="18" charset="0"/>
              <a:cs typeface="Times New Roman" panose="02020603050405020304" pitchFamily="18" charset="0"/>
            </a:endParaRPr>
          </a:p>
        </p:txBody>
      </p:sp>
      <p:grpSp>
        <p:nvGrpSpPr>
          <p:cNvPr id="17" name="Group 59"/>
          <p:cNvGrpSpPr>
            <a:grpSpLocks/>
          </p:cNvGrpSpPr>
          <p:nvPr/>
        </p:nvGrpSpPr>
        <p:grpSpPr bwMode="auto">
          <a:xfrm>
            <a:off x="2353803" y="1320108"/>
            <a:ext cx="9633616" cy="4035563"/>
            <a:chOff x="838200" y="-2903403"/>
            <a:chExt cx="10227062" cy="7049253"/>
          </a:xfrm>
        </p:grpSpPr>
        <p:grpSp>
          <p:nvGrpSpPr>
            <p:cNvPr id="18" name="Group 2"/>
            <p:cNvGrpSpPr>
              <a:grpSpLocks/>
            </p:cNvGrpSpPr>
            <p:nvPr/>
          </p:nvGrpSpPr>
          <p:grpSpPr bwMode="auto">
            <a:xfrm>
              <a:off x="5917780" y="861189"/>
              <a:ext cx="2814362" cy="2456998"/>
              <a:chOff x="2352" y="624"/>
              <a:chExt cx="2736" cy="2736"/>
            </a:xfrm>
          </p:grpSpPr>
          <p:grpSp>
            <p:nvGrpSpPr>
              <p:cNvPr id="55" name="Group 3"/>
              <p:cNvGrpSpPr>
                <a:grpSpLocks/>
              </p:cNvGrpSpPr>
              <p:nvPr/>
            </p:nvGrpSpPr>
            <p:grpSpPr bwMode="auto">
              <a:xfrm>
                <a:off x="2352" y="624"/>
                <a:ext cx="2736" cy="2736"/>
                <a:chOff x="2352" y="624"/>
                <a:chExt cx="2736" cy="2736"/>
              </a:xfrm>
            </p:grpSpPr>
            <p:sp>
              <p:nvSpPr>
                <p:cNvPr id="72" name="Oval 4"/>
                <p:cNvSpPr>
                  <a:spLocks noChangeArrowheads="1"/>
                </p:cNvSpPr>
                <p:nvPr/>
              </p:nvSpPr>
              <p:spPr bwMode="auto">
                <a:xfrm>
                  <a:off x="2352" y="624"/>
                  <a:ext cx="2736" cy="2736"/>
                </a:xfrm>
                <a:prstGeom prst="ellipse">
                  <a:avLst/>
                </a:prstGeom>
                <a:solidFill>
                  <a:srgbClr val="EBF4F7">
                    <a:alpha val="45882"/>
                  </a:srgbClr>
                </a:solidFill>
                <a:ln w="60325" cmpd="dbl">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3" name="Freeform 5"/>
                <p:cNvSpPr>
                  <a:spLocks/>
                </p:cNvSpPr>
                <p:nvPr/>
              </p:nvSpPr>
              <p:spPr bwMode="auto">
                <a:xfrm>
                  <a:off x="2824" y="960"/>
                  <a:ext cx="1832" cy="2048"/>
                </a:xfrm>
                <a:custGeom>
                  <a:avLst/>
                  <a:gdLst>
                    <a:gd name="T0" fmla="*/ 0 w 1832"/>
                    <a:gd name="T1" fmla="*/ 992 h 2048"/>
                    <a:gd name="T2" fmla="*/ 0 w 1832"/>
                    <a:gd name="T3" fmla="*/ 1052 h 2048"/>
                    <a:gd name="T4" fmla="*/ 8 w 1832"/>
                    <a:gd name="T5" fmla="*/ 1104 h 2048"/>
                    <a:gd name="T6" fmla="*/ 44 w 1832"/>
                    <a:gd name="T7" fmla="*/ 1184 h 2048"/>
                    <a:gd name="T8" fmla="*/ 152 w 1832"/>
                    <a:gd name="T9" fmla="*/ 1280 h 2048"/>
                    <a:gd name="T10" fmla="*/ 192 w 1832"/>
                    <a:gd name="T11" fmla="*/ 1356 h 2048"/>
                    <a:gd name="T12" fmla="*/ 212 w 1832"/>
                    <a:gd name="T13" fmla="*/ 1436 h 2048"/>
                    <a:gd name="T14" fmla="*/ 232 w 1832"/>
                    <a:gd name="T15" fmla="*/ 1592 h 2048"/>
                    <a:gd name="T16" fmla="*/ 248 w 1832"/>
                    <a:gd name="T17" fmla="*/ 1676 h 2048"/>
                    <a:gd name="T18" fmla="*/ 292 w 1832"/>
                    <a:gd name="T19" fmla="*/ 1744 h 2048"/>
                    <a:gd name="T20" fmla="*/ 356 w 1832"/>
                    <a:gd name="T21" fmla="*/ 1796 h 2048"/>
                    <a:gd name="T22" fmla="*/ 440 w 1832"/>
                    <a:gd name="T23" fmla="*/ 1832 h 2048"/>
                    <a:gd name="T24" fmla="*/ 548 w 1832"/>
                    <a:gd name="T25" fmla="*/ 1832 h 2048"/>
                    <a:gd name="T26" fmla="*/ 612 w 1832"/>
                    <a:gd name="T27" fmla="*/ 1852 h 2048"/>
                    <a:gd name="T28" fmla="*/ 688 w 1832"/>
                    <a:gd name="T29" fmla="*/ 1904 h 2048"/>
                    <a:gd name="T30" fmla="*/ 800 w 1832"/>
                    <a:gd name="T31" fmla="*/ 2024 h 2048"/>
                    <a:gd name="T32" fmla="*/ 904 w 1832"/>
                    <a:gd name="T33" fmla="*/ 2048 h 2048"/>
                    <a:gd name="T34" fmla="*/ 992 w 1832"/>
                    <a:gd name="T35" fmla="*/ 2024 h 2048"/>
                    <a:gd name="T36" fmla="*/ 1148 w 1832"/>
                    <a:gd name="T37" fmla="*/ 1940 h 2048"/>
                    <a:gd name="T38" fmla="*/ 1266 w 1832"/>
                    <a:gd name="T39" fmla="*/ 1867 h 2048"/>
                    <a:gd name="T40" fmla="*/ 1386 w 1832"/>
                    <a:gd name="T41" fmla="*/ 1843 h 2048"/>
                    <a:gd name="T42" fmla="*/ 1520 w 1832"/>
                    <a:gd name="T43" fmla="*/ 1819 h 2048"/>
                    <a:gd name="T44" fmla="*/ 1616 w 1832"/>
                    <a:gd name="T45" fmla="*/ 1768 h 2048"/>
                    <a:gd name="T46" fmla="*/ 1660 w 1832"/>
                    <a:gd name="T47" fmla="*/ 1656 h 2048"/>
                    <a:gd name="T48" fmla="*/ 1656 w 1832"/>
                    <a:gd name="T49" fmla="*/ 1536 h 2048"/>
                    <a:gd name="T50" fmla="*/ 1656 w 1832"/>
                    <a:gd name="T51" fmla="*/ 1400 h 2048"/>
                    <a:gd name="T52" fmla="*/ 1669 w 1832"/>
                    <a:gd name="T53" fmla="*/ 1315 h 2048"/>
                    <a:gd name="T54" fmla="*/ 1683 w 1832"/>
                    <a:gd name="T55" fmla="*/ 1277 h 2048"/>
                    <a:gd name="T56" fmla="*/ 1712 w 1832"/>
                    <a:gd name="T57" fmla="*/ 1200 h 2048"/>
                    <a:gd name="T58" fmla="*/ 1808 w 1832"/>
                    <a:gd name="T59" fmla="*/ 1064 h 2048"/>
                    <a:gd name="T60" fmla="*/ 1832 w 1832"/>
                    <a:gd name="T61" fmla="*/ 979 h 2048"/>
                    <a:gd name="T62" fmla="*/ 1832 w 1832"/>
                    <a:gd name="T63" fmla="*/ 920 h 2048"/>
                    <a:gd name="T64" fmla="*/ 1813 w 1832"/>
                    <a:gd name="T65" fmla="*/ 854 h 2048"/>
                    <a:gd name="T66" fmla="*/ 1768 w 1832"/>
                    <a:gd name="T67" fmla="*/ 784 h 2048"/>
                    <a:gd name="T68" fmla="*/ 1688 w 1832"/>
                    <a:gd name="T69" fmla="*/ 680 h 2048"/>
                    <a:gd name="T70" fmla="*/ 1654 w 1832"/>
                    <a:gd name="T71" fmla="*/ 629 h 2048"/>
                    <a:gd name="T72" fmla="*/ 1640 w 1832"/>
                    <a:gd name="T73" fmla="*/ 562 h 2048"/>
                    <a:gd name="T74" fmla="*/ 1616 w 1832"/>
                    <a:gd name="T75" fmla="*/ 400 h 2048"/>
                    <a:gd name="T76" fmla="*/ 1552 w 1832"/>
                    <a:gd name="T77" fmla="*/ 264 h 2048"/>
                    <a:gd name="T78" fmla="*/ 1448 w 1832"/>
                    <a:gd name="T79" fmla="*/ 208 h 2048"/>
                    <a:gd name="T80" fmla="*/ 1376 w 1832"/>
                    <a:gd name="T81" fmla="*/ 188 h 2048"/>
                    <a:gd name="T82" fmla="*/ 1242 w 1832"/>
                    <a:gd name="T83" fmla="*/ 182 h 2048"/>
                    <a:gd name="T84" fmla="*/ 1184 w 1832"/>
                    <a:gd name="T85" fmla="*/ 168 h 2048"/>
                    <a:gd name="T86" fmla="*/ 1107 w 1832"/>
                    <a:gd name="T87" fmla="*/ 125 h 2048"/>
                    <a:gd name="T88" fmla="*/ 980 w 1832"/>
                    <a:gd name="T89" fmla="*/ 8 h 2048"/>
                    <a:gd name="T90" fmla="*/ 888 w 1832"/>
                    <a:gd name="T91" fmla="*/ 0 h 2048"/>
                    <a:gd name="T92" fmla="*/ 795 w 1832"/>
                    <a:gd name="T93" fmla="*/ 43 h 2048"/>
                    <a:gd name="T94" fmla="*/ 680 w 1832"/>
                    <a:gd name="T95" fmla="*/ 140 h 2048"/>
                    <a:gd name="T96" fmla="*/ 536 w 1832"/>
                    <a:gd name="T97" fmla="*/ 212 h 2048"/>
                    <a:gd name="T98" fmla="*/ 432 w 1832"/>
                    <a:gd name="T99" fmla="*/ 256 h 2048"/>
                    <a:gd name="T100" fmla="*/ 293 w 1832"/>
                    <a:gd name="T101" fmla="*/ 301 h 2048"/>
                    <a:gd name="T102" fmla="*/ 208 w 1832"/>
                    <a:gd name="T103" fmla="*/ 352 h 2048"/>
                    <a:gd name="T104" fmla="*/ 166 w 1832"/>
                    <a:gd name="T105" fmla="*/ 403 h 2048"/>
                    <a:gd name="T106" fmla="*/ 152 w 1832"/>
                    <a:gd name="T107" fmla="*/ 461 h 2048"/>
                    <a:gd name="T108" fmla="*/ 128 w 1832"/>
                    <a:gd name="T109" fmla="*/ 596 h 2048"/>
                    <a:gd name="T110" fmla="*/ 120 w 1832"/>
                    <a:gd name="T111" fmla="*/ 696 h 2048"/>
                    <a:gd name="T112" fmla="*/ 92 w 1832"/>
                    <a:gd name="T113" fmla="*/ 800 h 2048"/>
                    <a:gd name="T114" fmla="*/ 24 w 1832"/>
                    <a:gd name="T115" fmla="*/ 912 h 2048"/>
                    <a:gd name="T116" fmla="*/ 0 w 1832"/>
                    <a:gd name="T117" fmla="*/ 992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2"/>
                    <a:gd name="T178" fmla="*/ 0 h 2048"/>
                    <a:gd name="T179" fmla="*/ 1832 w 1832"/>
                    <a:gd name="T180" fmla="*/ 2048 h 20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2" h="2048">
                      <a:moveTo>
                        <a:pt x="0" y="992"/>
                      </a:moveTo>
                      <a:lnTo>
                        <a:pt x="0" y="1052"/>
                      </a:lnTo>
                      <a:lnTo>
                        <a:pt x="8" y="1104"/>
                      </a:lnTo>
                      <a:lnTo>
                        <a:pt x="44" y="1184"/>
                      </a:lnTo>
                      <a:lnTo>
                        <a:pt x="152" y="1280"/>
                      </a:lnTo>
                      <a:lnTo>
                        <a:pt x="192" y="1356"/>
                      </a:lnTo>
                      <a:lnTo>
                        <a:pt x="212" y="1436"/>
                      </a:lnTo>
                      <a:lnTo>
                        <a:pt x="232" y="1592"/>
                      </a:lnTo>
                      <a:lnTo>
                        <a:pt x="248" y="1676"/>
                      </a:lnTo>
                      <a:lnTo>
                        <a:pt x="292" y="1744"/>
                      </a:lnTo>
                      <a:lnTo>
                        <a:pt x="356" y="1796"/>
                      </a:lnTo>
                      <a:lnTo>
                        <a:pt x="440" y="1832"/>
                      </a:lnTo>
                      <a:lnTo>
                        <a:pt x="548" y="1832"/>
                      </a:lnTo>
                      <a:lnTo>
                        <a:pt x="612" y="1852"/>
                      </a:lnTo>
                      <a:lnTo>
                        <a:pt x="688" y="1904"/>
                      </a:lnTo>
                      <a:lnTo>
                        <a:pt x="800" y="2024"/>
                      </a:lnTo>
                      <a:lnTo>
                        <a:pt x="904" y="2048"/>
                      </a:lnTo>
                      <a:lnTo>
                        <a:pt x="992" y="2024"/>
                      </a:lnTo>
                      <a:lnTo>
                        <a:pt x="1148" y="1940"/>
                      </a:lnTo>
                      <a:lnTo>
                        <a:pt x="1266" y="1867"/>
                      </a:lnTo>
                      <a:lnTo>
                        <a:pt x="1386" y="1843"/>
                      </a:lnTo>
                      <a:lnTo>
                        <a:pt x="1520" y="1819"/>
                      </a:lnTo>
                      <a:lnTo>
                        <a:pt x="1616" y="1768"/>
                      </a:lnTo>
                      <a:lnTo>
                        <a:pt x="1660" y="1656"/>
                      </a:lnTo>
                      <a:lnTo>
                        <a:pt x="1656" y="1536"/>
                      </a:lnTo>
                      <a:lnTo>
                        <a:pt x="1656" y="1400"/>
                      </a:lnTo>
                      <a:lnTo>
                        <a:pt x="1669" y="1315"/>
                      </a:lnTo>
                      <a:lnTo>
                        <a:pt x="1683" y="1277"/>
                      </a:lnTo>
                      <a:lnTo>
                        <a:pt x="1712" y="1200"/>
                      </a:lnTo>
                      <a:lnTo>
                        <a:pt x="1808" y="1064"/>
                      </a:lnTo>
                      <a:lnTo>
                        <a:pt x="1832" y="979"/>
                      </a:lnTo>
                      <a:lnTo>
                        <a:pt x="1832" y="920"/>
                      </a:lnTo>
                      <a:lnTo>
                        <a:pt x="1813" y="854"/>
                      </a:lnTo>
                      <a:lnTo>
                        <a:pt x="1768" y="784"/>
                      </a:lnTo>
                      <a:lnTo>
                        <a:pt x="1688" y="680"/>
                      </a:lnTo>
                      <a:lnTo>
                        <a:pt x="1654" y="629"/>
                      </a:lnTo>
                      <a:lnTo>
                        <a:pt x="1640" y="562"/>
                      </a:lnTo>
                      <a:lnTo>
                        <a:pt x="1616" y="400"/>
                      </a:lnTo>
                      <a:lnTo>
                        <a:pt x="1552" y="264"/>
                      </a:lnTo>
                      <a:lnTo>
                        <a:pt x="1448" y="208"/>
                      </a:lnTo>
                      <a:lnTo>
                        <a:pt x="1376" y="188"/>
                      </a:lnTo>
                      <a:lnTo>
                        <a:pt x="1242" y="182"/>
                      </a:lnTo>
                      <a:lnTo>
                        <a:pt x="1184" y="168"/>
                      </a:lnTo>
                      <a:lnTo>
                        <a:pt x="1107" y="125"/>
                      </a:lnTo>
                      <a:lnTo>
                        <a:pt x="980" y="8"/>
                      </a:lnTo>
                      <a:lnTo>
                        <a:pt x="888" y="0"/>
                      </a:lnTo>
                      <a:lnTo>
                        <a:pt x="795" y="43"/>
                      </a:lnTo>
                      <a:lnTo>
                        <a:pt x="680" y="140"/>
                      </a:lnTo>
                      <a:lnTo>
                        <a:pt x="536" y="212"/>
                      </a:lnTo>
                      <a:lnTo>
                        <a:pt x="432" y="256"/>
                      </a:lnTo>
                      <a:lnTo>
                        <a:pt x="293" y="301"/>
                      </a:lnTo>
                      <a:lnTo>
                        <a:pt x="208" y="352"/>
                      </a:lnTo>
                      <a:lnTo>
                        <a:pt x="166" y="403"/>
                      </a:lnTo>
                      <a:lnTo>
                        <a:pt x="152" y="461"/>
                      </a:lnTo>
                      <a:lnTo>
                        <a:pt x="128" y="596"/>
                      </a:lnTo>
                      <a:lnTo>
                        <a:pt x="120" y="696"/>
                      </a:lnTo>
                      <a:lnTo>
                        <a:pt x="92" y="800"/>
                      </a:lnTo>
                      <a:lnTo>
                        <a:pt x="24" y="912"/>
                      </a:lnTo>
                      <a:lnTo>
                        <a:pt x="0" y="992"/>
                      </a:lnTo>
                    </a:path>
                  </a:pathLst>
                </a:custGeom>
                <a:solidFill>
                  <a:srgbClr val="EBF4F7">
                    <a:alpha val="34117"/>
                  </a:srgbClr>
                </a:solidFill>
                <a:ln w="381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grpSp>
          <p:sp>
            <p:nvSpPr>
              <p:cNvPr id="56" name="Freeform 6"/>
              <p:cNvSpPr>
                <a:spLocks/>
              </p:cNvSpPr>
              <p:nvPr/>
            </p:nvSpPr>
            <p:spPr bwMode="auto">
              <a:xfrm>
                <a:off x="2991" y="1284"/>
                <a:ext cx="234" cy="315"/>
              </a:xfrm>
              <a:custGeom>
                <a:avLst/>
                <a:gdLst>
                  <a:gd name="T0" fmla="*/ 75 w 234"/>
                  <a:gd name="T1" fmla="*/ 315 h 315"/>
                  <a:gd name="T2" fmla="*/ 105 w 234"/>
                  <a:gd name="T3" fmla="*/ 300 h 315"/>
                  <a:gd name="T4" fmla="*/ 129 w 234"/>
                  <a:gd name="T5" fmla="*/ 258 h 315"/>
                  <a:gd name="T6" fmla="*/ 147 w 234"/>
                  <a:gd name="T7" fmla="*/ 204 h 315"/>
                  <a:gd name="T8" fmla="*/ 198 w 234"/>
                  <a:gd name="T9" fmla="*/ 147 h 315"/>
                  <a:gd name="T10" fmla="*/ 228 w 234"/>
                  <a:gd name="T11" fmla="*/ 105 h 315"/>
                  <a:gd name="T12" fmla="*/ 234 w 234"/>
                  <a:gd name="T13" fmla="*/ 57 h 315"/>
                  <a:gd name="T14" fmla="*/ 209 w 234"/>
                  <a:gd name="T15" fmla="*/ 12 h 315"/>
                  <a:gd name="T16" fmla="*/ 173 w 234"/>
                  <a:gd name="T17" fmla="*/ 0 h 315"/>
                  <a:gd name="T18" fmla="*/ 120 w 234"/>
                  <a:gd name="T19" fmla="*/ 12 h 315"/>
                  <a:gd name="T20" fmla="*/ 66 w 234"/>
                  <a:gd name="T21" fmla="*/ 48 h 315"/>
                  <a:gd name="T22" fmla="*/ 24 w 234"/>
                  <a:gd name="T23" fmla="*/ 99 h 315"/>
                  <a:gd name="T24" fmla="*/ 9 w 234"/>
                  <a:gd name="T25" fmla="*/ 144 h 315"/>
                  <a:gd name="T26" fmla="*/ 0 w 234"/>
                  <a:gd name="T27" fmla="*/ 189 h 315"/>
                  <a:gd name="T28" fmla="*/ 0 w 234"/>
                  <a:gd name="T29" fmla="*/ 255 h 315"/>
                  <a:gd name="T30" fmla="*/ 30 w 234"/>
                  <a:gd name="T31" fmla="*/ 300 h 315"/>
                  <a:gd name="T32" fmla="*/ 75 w 234"/>
                  <a:gd name="T33" fmla="*/ 31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7" name="Freeform 7"/>
              <p:cNvSpPr>
                <a:spLocks/>
              </p:cNvSpPr>
              <p:nvPr/>
            </p:nvSpPr>
            <p:spPr bwMode="auto">
              <a:xfrm rot="3884008">
                <a:off x="3630" y="973"/>
                <a:ext cx="170" cy="286"/>
              </a:xfrm>
              <a:custGeom>
                <a:avLst/>
                <a:gdLst>
                  <a:gd name="T0" fmla="*/ 20 w 234"/>
                  <a:gd name="T1" fmla="*/ 214 h 315"/>
                  <a:gd name="T2" fmla="*/ 29 w 234"/>
                  <a:gd name="T3" fmla="*/ 203 h 315"/>
                  <a:gd name="T4" fmla="*/ 36 w 234"/>
                  <a:gd name="T5" fmla="*/ 174 h 315"/>
                  <a:gd name="T6" fmla="*/ 41 w 234"/>
                  <a:gd name="T7" fmla="*/ 139 h 315"/>
                  <a:gd name="T8" fmla="*/ 55 w 234"/>
                  <a:gd name="T9" fmla="*/ 100 h 315"/>
                  <a:gd name="T10" fmla="*/ 64 w 234"/>
                  <a:gd name="T11" fmla="*/ 71 h 315"/>
                  <a:gd name="T12" fmla="*/ 65 w 234"/>
                  <a:gd name="T13" fmla="*/ 39 h 315"/>
                  <a:gd name="T14" fmla="*/ 58 w 234"/>
                  <a:gd name="T15" fmla="*/ 8 h 315"/>
                  <a:gd name="T16" fmla="*/ 49 w 234"/>
                  <a:gd name="T17" fmla="*/ 0 h 315"/>
                  <a:gd name="T18" fmla="*/ 33 w 234"/>
                  <a:gd name="T19" fmla="*/ 8 h 315"/>
                  <a:gd name="T20" fmla="*/ 18 w 234"/>
                  <a:gd name="T21" fmla="*/ 33 h 315"/>
                  <a:gd name="T22" fmla="*/ 7 w 234"/>
                  <a:gd name="T23" fmla="*/ 67 h 315"/>
                  <a:gd name="T24" fmla="*/ 3 w 234"/>
                  <a:gd name="T25" fmla="*/ 98 h 315"/>
                  <a:gd name="T26" fmla="*/ 0 w 234"/>
                  <a:gd name="T27" fmla="*/ 129 h 315"/>
                  <a:gd name="T28" fmla="*/ 0 w 234"/>
                  <a:gd name="T29" fmla="*/ 174 h 315"/>
                  <a:gd name="T30" fmla="*/ 9 w 234"/>
                  <a:gd name="T31" fmla="*/ 203 h 315"/>
                  <a:gd name="T32" fmla="*/ 20 w 234"/>
                  <a:gd name="T33" fmla="*/ 214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8" name="Freeform 8"/>
              <p:cNvSpPr>
                <a:spLocks/>
              </p:cNvSpPr>
              <p:nvPr/>
            </p:nvSpPr>
            <p:spPr bwMode="auto">
              <a:xfrm rot="-2099521">
                <a:off x="2832" y="1852"/>
                <a:ext cx="234" cy="267"/>
              </a:xfrm>
              <a:custGeom>
                <a:avLst/>
                <a:gdLst>
                  <a:gd name="T0" fmla="*/ 75 w 234"/>
                  <a:gd name="T1" fmla="*/ 163 h 315"/>
                  <a:gd name="T2" fmla="*/ 105 w 234"/>
                  <a:gd name="T3" fmla="*/ 154 h 315"/>
                  <a:gd name="T4" fmla="*/ 129 w 234"/>
                  <a:gd name="T5" fmla="*/ 134 h 315"/>
                  <a:gd name="T6" fmla="*/ 147 w 234"/>
                  <a:gd name="T7" fmla="*/ 106 h 315"/>
                  <a:gd name="T8" fmla="*/ 198 w 234"/>
                  <a:gd name="T9" fmla="*/ 76 h 315"/>
                  <a:gd name="T10" fmla="*/ 228 w 234"/>
                  <a:gd name="T11" fmla="*/ 54 h 315"/>
                  <a:gd name="T12" fmla="*/ 234 w 234"/>
                  <a:gd name="T13" fmla="*/ 30 h 315"/>
                  <a:gd name="T14" fmla="*/ 209 w 234"/>
                  <a:gd name="T15" fmla="*/ 6 h 315"/>
                  <a:gd name="T16" fmla="*/ 173 w 234"/>
                  <a:gd name="T17" fmla="*/ 0 h 315"/>
                  <a:gd name="T18" fmla="*/ 120 w 234"/>
                  <a:gd name="T19" fmla="*/ 6 h 315"/>
                  <a:gd name="T20" fmla="*/ 66 w 234"/>
                  <a:gd name="T21" fmla="*/ 25 h 315"/>
                  <a:gd name="T22" fmla="*/ 24 w 234"/>
                  <a:gd name="T23" fmla="*/ 51 h 315"/>
                  <a:gd name="T24" fmla="*/ 9 w 234"/>
                  <a:gd name="T25" fmla="*/ 74 h 315"/>
                  <a:gd name="T26" fmla="*/ 0 w 234"/>
                  <a:gd name="T27" fmla="*/ 97 h 315"/>
                  <a:gd name="T28" fmla="*/ 0 w 234"/>
                  <a:gd name="T29" fmla="*/ 131 h 315"/>
                  <a:gd name="T30" fmla="*/ 30 w 234"/>
                  <a:gd name="T31" fmla="*/ 154 h 315"/>
                  <a:gd name="T32" fmla="*/ 75 w 234"/>
                  <a:gd name="T33" fmla="*/ 163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9" name="Freeform 9"/>
              <p:cNvSpPr>
                <a:spLocks/>
              </p:cNvSpPr>
              <p:nvPr/>
            </p:nvSpPr>
            <p:spPr bwMode="auto">
              <a:xfrm rot="-4750532">
                <a:off x="3117" y="2492"/>
                <a:ext cx="234" cy="264"/>
              </a:xfrm>
              <a:custGeom>
                <a:avLst/>
                <a:gdLst>
                  <a:gd name="T0" fmla="*/ 75 w 234"/>
                  <a:gd name="T1" fmla="*/ 155 h 315"/>
                  <a:gd name="T2" fmla="*/ 105 w 234"/>
                  <a:gd name="T3" fmla="*/ 148 h 315"/>
                  <a:gd name="T4" fmla="*/ 129 w 234"/>
                  <a:gd name="T5" fmla="*/ 127 h 315"/>
                  <a:gd name="T6" fmla="*/ 147 w 234"/>
                  <a:gd name="T7" fmla="*/ 101 h 315"/>
                  <a:gd name="T8" fmla="*/ 198 w 234"/>
                  <a:gd name="T9" fmla="*/ 72 h 315"/>
                  <a:gd name="T10" fmla="*/ 228 w 234"/>
                  <a:gd name="T11" fmla="*/ 52 h 315"/>
                  <a:gd name="T12" fmla="*/ 234 w 234"/>
                  <a:gd name="T13" fmla="*/ 28 h 315"/>
                  <a:gd name="T14" fmla="*/ 209 w 234"/>
                  <a:gd name="T15" fmla="*/ 6 h 315"/>
                  <a:gd name="T16" fmla="*/ 173 w 234"/>
                  <a:gd name="T17" fmla="*/ 0 h 315"/>
                  <a:gd name="T18" fmla="*/ 120 w 234"/>
                  <a:gd name="T19" fmla="*/ 6 h 315"/>
                  <a:gd name="T20" fmla="*/ 66 w 234"/>
                  <a:gd name="T21" fmla="*/ 23 h 315"/>
                  <a:gd name="T22" fmla="*/ 24 w 234"/>
                  <a:gd name="T23" fmla="*/ 49 h 315"/>
                  <a:gd name="T24" fmla="*/ 9 w 234"/>
                  <a:gd name="T25" fmla="*/ 71 h 315"/>
                  <a:gd name="T26" fmla="*/ 0 w 234"/>
                  <a:gd name="T27" fmla="*/ 93 h 315"/>
                  <a:gd name="T28" fmla="*/ 0 w 234"/>
                  <a:gd name="T29" fmla="*/ 126 h 315"/>
                  <a:gd name="T30" fmla="*/ 30 w 234"/>
                  <a:gd name="T31" fmla="*/ 148 h 315"/>
                  <a:gd name="T32" fmla="*/ 75 w 234"/>
                  <a:gd name="T33" fmla="*/ 15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0" name="Freeform 10"/>
              <p:cNvSpPr>
                <a:spLocks/>
              </p:cNvSpPr>
              <p:nvPr/>
            </p:nvSpPr>
            <p:spPr bwMode="auto">
              <a:xfrm rot="-7071053">
                <a:off x="3639" y="2721"/>
                <a:ext cx="234" cy="264"/>
              </a:xfrm>
              <a:custGeom>
                <a:avLst/>
                <a:gdLst>
                  <a:gd name="T0" fmla="*/ 75 w 234"/>
                  <a:gd name="T1" fmla="*/ 155 h 315"/>
                  <a:gd name="T2" fmla="*/ 105 w 234"/>
                  <a:gd name="T3" fmla="*/ 148 h 315"/>
                  <a:gd name="T4" fmla="*/ 129 w 234"/>
                  <a:gd name="T5" fmla="*/ 127 h 315"/>
                  <a:gd name="T6" fmla="*/ 147 w 234"/>
                  <a:gd name="T7" fmla="*/ 101 h 315"/>
                  <a:gd name="T8" fmla="*/ 198 w 234"/>
                  <a:gd name="T9" fmla="*/ 72 h 315"/>
                  <a:gd name="T10" fmla="*/ 228 w 234"/>
                  <a:gd name="T11" fmla="*/ 52 h 315"/>
                  <a:gd name="T12" fmla="*/ 234 w 234"/>
                  <a:gd name="T13" fmla="*/ 28 h 315"/>
                  <a:gd name="T14" fmla="*/ 209 w 234"/>
                  <a:gd name="T15" fmla="*/ 6 h 315"/>
                  <a:gd name="T16" fmla="*/ 173 w 234"/>
                  <a:gd name="T17" fmla="*/ 0 h 315"/>
                  <a:gd name="T18" fmla="*/ 120 w 234"/>
                  <a:gd name="T19" fmla="*/ 6 h 315"/>
                  <a:gd name="T20" fmla="*/ 66 w 234"/>
                  <a:gd name="T21" fmla="*/ 23 h 315"/>
                  <a:gd name="T22" fmla="*/ 24 w 234"/>
                  <a:gd name="T23" fmla="*/ 49 h 315"/>
                  <a:gd name="T24" fmla="*/ 9 w 234"/>
                  <a:gd name="T25" fmla="*/ 71 h 315"/>
                  <a:gd name="T26" fmla="*/ 0 w 234"/>
                  <a:gd name="T27" fmla="*/ 93 h 315"/>
                  <a:gd name="T28" fmla="*/ 0 w 234"/>
                  <a:gd name="T29" fmla="*/ 126 h 315"/>
                  <a:gd name="T30" fmla="*/ 30 w 234"/>
                  <a:gd name="T31" fmla="*/ 148 h 315"/>
                  <a:gd name="T32" fmla="*/ 75 w 234"/>
                  <a:gd name="T33" fmla="*/ 15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1" name="Freeform 11"/>
              <p:cNvSpPr>
                <a:spLocks/>
              </p:cNvSpPr>
              <p:nvPr/>
            </p:nvSpPr>
            <p:spPr bwMode="auto">
              <a:xfrm rot="10800000">
                <a:off x="4191" y="2433"/>
                <a:ext cx="234" cy="303"/>
              </a:xfrm>
              <a:custGeom>
                <a:avLst/>
                <a:gdLst>
                  <a:gd name="T0" fmla="*/ 75 w 234"/>
                  <a:gd name="T1" fmla="*/ 269 h 315"/>
                  <a:gd name="T2" fmla="*/ 105 w 234"/>
                  <a:gd name="T3" fmla="*/ 257 h 315"/>
                  <a:gd name="T4" fmla="*/ 129 w 234"/>
                  <a:gd name="T5" fmla="*/ 221 h 315"/>
                  <a:gd name="T6" fmla="*/ 147 w 234"/>
                  <a:gd name="T7" fmla="*/ 175 h 315"/>
                  <a:gd name="T8" fmla="*/ 198 w 234"/>
                  <a:gd name="T9" fmla="*/ 126 h 315"/>
                  <a:gd name="T10" fmla="*/ 228 w 234"/>
                  <a:gd name="T11" fmla="*/ 89 h 315"/>
                  <a:gd name="T12" fmla="*/ 234 w 234"/>
                  <a:gd name="T13" fmla="*/ 49 h 315"/>
                  <a:gd name="T14" fmla="*/ 209 w 234"/>
                  <a:gd name="T15" fmla="*/ 12 h 315"/>
                  <a:gd name="T16" fmla="*/ 173 w 234"/>
                  <a:gd name="T17" fmla="*/ 0 h 315"/>
                  <a:gd name="T18" fmla="*/ 120 w 234"/>
                  <a:gd name="T19" fmla="*/ 12 h 315"/>
                  <a:gd name="T20" fmla="*/ 66 w 234"/>
                  <a:gd name="T21" fmla="*/ 40 h 315"/>
                  <a:gd name="T22" fmla="*/ 24 w 234"/>
                  <a:gd name="T23" fmla="*/ 85 h 315"/>
                  <a:gd name="T24" fmla="*/ 9 w 234"/>
                  <a:gd name="T25" fmla="*/ 124 h 315"/>
                  <a:gd name="T26" fmla="*/ 0 w 234"/>
                  <a:gd name="T27" fmla="*/ 162 h 315"/>
                  <a:gd name="T28" fmla="*/ 0 w 234"/>
                  <a:gd name="T29" fmla="*/ 218 h 315"/>
                  <a:gd name="T30" fmla="*/ 30 w 234"/>
                  <a:gd name="T31" fmla="*/ 257 h 315"/>
                  <a:gd name="T32" fmla="*/ 7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2" name="Freeform 12"/>
              <p:cNvSpPr>
                <a:spLocks/>
              </p:cNvSpPr>
              <p:nvPr/>
            </p:nvSpPr>
            <p:spPr bwMode="auto">
              <a:xfrm rot="9165295">
                <a:off x="4409" y="1771"/>
                <a:ext cx="194" cy="303"/>
              </a:xfrm>
              <a:custGeom>
                <a:avLst/>
                <a:gdLst>
                  <a:gd name="T0" fmla="*/ 35 w 234"/>
                  <a:gd name="T1" fmla="*/ 269 h 315"/>
                  <a:gd name="T2" fmla="*/ 50 w 234"/>
                  <a:gd name="T3" fmla="*/ 257 h 315"/>
                  <a:gd name="T4" fmla="*/ 61 w 234"/>
                  <a:gd name="T5" fmla="*/ 221 h 315"/>
                  <a:gd name="T6" fmla="*/ 70 w 234"/>
                  <a:gd name="T7" fmla="*/ 175 h 315"/>
                  <a:gd name="T8" fmla="*/ 94 w 234"/>
                  <a:gd name="T9" fmla="*/ 126 h 315"/>
                  <a:gd name="T10" fmla="*/ 108 w 234"/>
                  <a:gd name="T11" fmla="*/ 89 h 315"/>
                  <a:gd name="T12" fmla="*/ 110 w 234"/>
                  <a:gd name="T13" fmla="*/ 49 h 315"/>
                  <a:gd name="T14" fmla="*/ 99 w 234"/>
                  <a:gd name="T15" fmla="*/ 12 h 315"/>
                  <a:gd name="T16" fmla="*/ 82 w 234"/>
                  <a:gd name="T17" fmla="*/ 0 h 315"/>
                  <a:gd name="T18" fmla="*/ 56 w 234"/>
                  <a:gd name="T19" fmla="*/ 12 h 315"/>
                  <a:gd name="T20" fmla="*/ 32 w 234"/>
                  <a:gd name="T21" fmla="*/ 40 h 315"/>
                  <a:gd name="T22" fmla="*/ 12 w 234"/>
                  <a:gd name="T23" fmla="*/ 85 h 315"/>
                  <a:gd name="T24" fmla="*/ 4 w 234"/>
                  <a:gd name="T25" fmla="*/ 124 h 315"/>
                  <a:gd name="T26" fmla="*/ 0 w 234"/>
                  <a:gd name="T27" fmla="*/ 162 h 315"/>
                  <a:gd name="T28" fmla="*/ 0 w 234"/>
                  <a:gd name="T29" fmla="*/ 218 h 315"/>
                  <a:gd name="T30" fmla="*/ 14 w 234"/>
                  <a:gd name="T31" fmla="*/ 257 h 315"/>
                  <a:gd name="T32" fmla="*/ 3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3" name="Freeform 13"/>
              <p:cNvSpPr>
                <a:spLocks/>
              </p:cNvSpPr>
              <p:nvPr/>
            </p:nvSpPr>
            <p:spPr bwMode="auto">
              <a:xfrm rot="6659677">
                <a:off x="4165" y="1151"/>
                <a:ext cx="194" cy="303"/>
              </a:xfrm>
              <a:custGeom>
                <a:avLst/>
                <a:gdLst>
                  <a:gd name="T0" fmla="*/ 35 w 234"/>
                  <a:gd name="T1" fmla="*/ 269 h 315"/>
                  <a:gd name="T2" fmla="*/ 50 w 234"/>
                  <a:gd name="T3" fmla="*/ 257 h 315"/>
                  <a:gd name="T4" fmla="*/ 61 w 234"/>
                  <a:gd name="T5" fmla="*/ 221 h 315"/>
                  <a:gd name="T6" fmla="*/ 70 w 234"/>
                  <a:gd name="T7" fmla="*/ 175 h 315"/>
                  <a:gd name="T8" fmla="*/ 94 w 234"/>
                  <a:gd name="T9" fmla="*/ 126 h 315"/>
                  <a:gd name="T10" fmla="*/ 108 w 234"/>
                  <a:gd name="T11" fmla="*/ 89 h 315"/>
                  <a:gd name="T12" fmla="*/ 110 w 234"/>
                  <a:gd name="T13" fmla="*/ 49 h 315"/>
                  <a:gd name="T14" fmla="*/ 99 w 234"/>
                  <a:gd name="T15" fmla="*/ 12 h 315"/>
                  <a:gd name="T16" fmla="*/ 82 w 234"/>
                  <a:gd name="T17" fmla="*/ 0 h 315"/>
                  <a:gd name="T18" fmla="*/ 56 w 234"/>
                  <a:gd name="T19" fmla="*/ 12 h 315"/>
                  <a:gd name="T20" fmla="*/ 32 w 234"/>
                  <a:gd name="T21" fmla="*/ 40 h 315"/>
                  <a:gd name="T22" fmla="*/ 12 w 234"/>
                  <a:gd name="T23" fmla="*/ 85 h 315"/>
                  <a:gd name="T24" fmla="*/ 4 w 234"/>
                  <a:gd name="T25" fmla="*/ 124 h 315"/>
                  <a:gd name="T26" fmla="*/ 0 w 234"/>
                  <a:gd name="T27" fmla="*/ 162 h 315"/>
                  <a:gd name="T28" fmla="*/ 0 w 234"/>
                  <a:gd name="T29" fmla="*/ 218 h 315"/>
                  <a:gd name="T30" fmla="*/ 14 w 234"/>
                  <a:gd name="T31" fmla="*/ 257 h 315"/>
                  <a:gd name="T32" fmla="*/ 3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4" name="Freeform 14"/>
              <p:cNvSpPr>
                <a:spLocks/>
              </p:cNvSpPr>
              <p:nvPr/>
            </p:nvSpPr>
            <p:spPr bwMode="auto">
              <a:xfrm rot="5652642">
                <a:off x="3534" y="1244"/>
                <a:ext cx="336" cy="192"/>
              </a:xfrm>
              <a:custGeom>
                <a:avLst/>
                <a:gdLst>
                  <a:gd name="T0" fmla="*/ 94 w 279"/>
                  <a:gd name="T1" fmla="*/ 10 h 226"/>
                  <a:gd name="T2" fmla="*/ 134 w 279"/>
                  <a:gd name="T3" fmla="*/ 7 h 226"/>
                  <a:gd name="T4" fmla="*/ 171 w 279"/>
                  <a:gd name="T5" fmla="*/ 1 h 226"/>
                  <a:gd name="T6" fmla="*/ 391 w 279"/>
                  <a:gd name="T7" fmla="*/ 3 h 226"/>
                  <a:gd name="T8" fmla="*/ 403 w 279"/>
                  <a:gd name="T9" fmla="*/ 7 h 226"/>
                  <a:gd name="T10" fmla="*/ 461 w 279"/>
                  <a:gd name="T11" fmla="*/ 12 h 226"/>
                  <a:gd name="T12" fmla="*/ 473 w 279"/>
                  <a:gd name="T13" fmla="*/ 16 h 226"/>
                  <a:gd name="T14" fmla="*/ 493 w 279"/>
                  <a:gd name="T15" fmla="*/ 18 h 226"/>
                  <a:gd name="T16" fmla="*/ 524 w 279"/>
                  <a:gd name="T17" fmla="*/ 26 h 226"/>
                  <a:gd name="T18" fmla="*/ 555 w 279"/>
                  <a:gd name="T19" fmla="*/ 35 h 226"/>
                  <a:gd name="T20" fmla="*/ 544 w 279"/>
                  <a:gd name="T21" fmla="*/ 71 h 226"/>
                  <a:gd name="T22" fmla="*/ 512 w 279"/>
                  <a:gd name="T23" fmla="*/ 84 h 226"/>
                  <a:gd name="T24" fmla="*/ 461 w 279"/>
                  <a:gd name="T25" fmla="*/ 93 h 226"/>
                  <a:gd name="T26" fmla="*/ 317 w 279"/>
                  <a:gd name="T27" fmla="*/ 107 h 226"/>
                  <a:gd name="T28" fmla="*/ 113 w 279"/>
                  <a:gd name="T29" fmla="*/ 110 h 226"/>
                  <a:gd name="T30" fmla="*/ 51 w 279"/>
                  <a:gd name="T31" fmla="*/ 89 h 226"/>
                  <a:gd name="T32" fmla="*/ 24 w 279"/>
                  <a:gd name="T33" fmla="*/ 80 h 226"/>
                  <a:gd name="T34" fmla="*/ 31 w 279"/>
                  <a:gd name="T35" fmla="*/ 29 h 226"/>
                  <a:gd name="T36" fmla="*/ 94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5" name="Freeform 15"/>
              <p:cNvSpPr>
                <a:spLocks/>
              </p:cNvSpPr>
              <p:nvPr/>
            </p:nvSpPr>
            <p:spPr bwMode="auto">
              <a:xfrm>
                <a:off x="3150" y="1431"/>
                <a:ext cx="234" cy="256"/>
              </a:xfrm>
              <a:custGeom>
                <a:avLst/>
                <a:gdLst>
                  <a:gd name="T0" fmla="*/ 228 w 234"/>
                  <a:gd name="T1" fmla="*/ 226 h 256"/>
                  <a:gd name="T2" fmla="*/ 222 w 234"/>
                  <a:gd name="T3" fmla="*/ 136 h 256"/>
                  <a:gd name="T4" fmla="*/ 195 w 234"/>
                  <a:gd name="T5" fmla="*/ 79 h 256"/>
                  <a:gd name="T6" fmla="*/ 171 w 234"/>
                  <a:gd name="T7" fmla="*/ 43 h 256"/>
                  <a:gd name="T8" fmla="*/ 168 w 234"/>
                  <a:gd name="T9" fmla="*/ 34 h 256"/>
                  <a:gd name="T10" fmla="*/ 156 w 234"/>
                  <a:gd name="T11" fmla="*/ 22 h 256"/>
                  <a:gd name="T12" fmla="*/ 129 w 234"/>
                  <a:gd name="T13" fmla="*/ 4 h 256"/>
                  <a:gd name="T14" fmla="*/ 99 w 234"/>
                  <a:gd name="T15" fmla="*/ 4 h 256"/>
                  <a:gd name="T16" fmla="*/ 57 w 234"/>
                  <a:gd name="T17" fmla="*/ 31 h 256"/>
                  <a:gd name="T18" fmla="*/ 42 w 234"/>
                  <a:gd name="T19" fmla="*/ 37 h 256"/>
                  <a:gd name="T20" fmla="*/ 24 w 234"/>
                  <a:gd name="T21" fmla="*/ 58 h 256"/>
                  <a:gd name="T22" fmla="*/ 0 w 234"/>
                  <a:gd name="T23" fmla="*/ 106 h 256"/>
                  <a:gd name="T24" fmla="*/ 21 w 234"/>
                  <a:gd name="T25" fmla="*/ 193 h 256"/>
                  <a:gd name="T26" fmla="*/ 141 w 234"/>
                  <a:gd name="T27" fmla="*/ 247 h 256"/>
                  <a:gd name="T28" fmla="*/ 192 w 234"/>
                  <a:gd name="T29" fmla="*/ 247 h 256"/>
                  <a:gd name="T30" fmla="*/ 216 w 234"/>
                  <a:gd name="T31" fmla="*/ 241 h 256"/>
                  <a:gd name="T32" fmla="*/ 228 w 234"/>
                  <a:gd name="T33" fmla="*/ 226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256"/>
                  <a:gd name="T53" fmla="*/ 234 w 234"/>
                  <a:gd name="T54" fmla="*/ 256 h 2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256">
                    <a:moveTo>
                      <a:pt x="228" y="226"/>
                    </a:moveTo>
                    <a:cubicBezTo>
                      <a:pt x="234" y="207"/>
                      <a:pt x="227" y="160"/>
                      <a:pt x="222" y="136"/>
                    </a:cubicBezTo>
                    <a:cubicBezTo>
                      <a:pt x="217" y="112"/>
                      <a:pt x="204" y="95"/>
                      <a:pt x="195" y="79"/>
                    </a:cubicBezTo>
                    <a:cubicBezTo>
                      <a:pt x="190" y="64"/>
                      <a:pt x="182" y="54"/>
                      <a:pt x="171" y="43"/>
                    </a:cubicBezTo>
                    <a:cubicBezTo>
                      <a:pt x="170" y="40"/>
                      <a:pt x="171" y="36"/>
                      <a:pt x="168" y="34"/>
                    </a:cubicBezTo>
                    <a:cubicBezTo>
                      <a:pt x="163" y="30"/>
                      <a:pt x="156" y="22"/>
                      <a:pt x="156" y="22"/>
                    </a:cubicBezTo>
                    <a:cubicBezTo>
                      <a:pt x="149" y="19"/>
                      <a:pt x="138" y="7"/>
                      <a:pt x="129" y="4"/>
                    </a:cubicBezTo>
                    <a:cubicBezTo>
                      <a:pt x="120" y="1"/>
                      <a:pt x="111" y="0"/>
                      <a:pt x="99" y="4"/>
                    </a:cubicBezTo>
                    <a:cubicBezTo>
                      <a:pt x="87" y="8"/>
                      <a:pt x="72" y="13"/>
                      <a:pt x="57" y="31"/>
                    </a:cubicBezTo>
                    <a:cubicBezTo>
                      <a:pt x="47" y="32"/>
                      <a:pt x="48" y="32"/>
                      <a:pt x="42" y="37"/>
                    </a:cubicBezTo>
                    <a:cubicBezTo>
                      <a:pt x="37" y="42"/>
                      <a:pt x="24" y="58"/>
                      <a:pt x="24" y="58"/>
                    </a:cubicBezTo>
                    <a:cubicBezTo>
                      <a:pt x="13" y="74"/>
                      <a:pt x="10" y="91"/>
                      <a:pt x="0" y="106"/>
                    </a:cubicBezTo>
                    <a:cubicBezTo>
                      <a:pt x="1" y="140"/>
                      <a:pt x="6" y="163"/>
                      <a:pt x="21" y="193"/>
                    </a:cubicBezTo>
                    <a:cubicBezTo>
                      <a:pt x="42" y="213"/>
                      <a:pt x="113" y="239"/>
                      <a:pt x="141" y="247"/>
                    </a:cubicBezTo>
                    <a:cubicBezTo>
                      <a:pt x="169" y="256"/>
                      <a:pt x="180" y="248"/>
                      <a:pt x="192" y="247"/>
                    </a:cubicBezTo>
                    <a:cubicBezTo>
                      <a:pt x="204" y="245"/>
                      <a:pt x="210" y="244"/>
                      <a:pt x="216" y="241"/>
                    </a:cubicBezTo>
                    <a:cubicBezTo>
                      <a:pt x="222" y="238"/>
                      <a:pt x="226" y="229"/>
                      <a:pt x="228" y="226"/>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6" name="Freeform 16"/>
              <p:cNvSpPr>
                <a:spLocks/>
              </p:cNvSpPr>
              <p:nvPr/>
            </p:nvSpPr>
            <p:spPr bwMode="auto">
              <a:xfrm>
                <a:off x="3015" y="1863"/>
                <a:ext cx="279" cy="240"/>
              </a:xfrm>
              <a:custGeom>
                <a:avLst/>
                <a:gdLst>
                  <a:gd name="T0" fmla="*/ 45 w 279"/>
                  <a:gd name="T1" fmla="*/ 23 h 226"/>
                  <a:gd name="T2" fmla="*/ 63 w 279"/>
                  <a:gd name="T3" fmla="*/ 17 h 226"/>
                  <a:gd name="T4" fmla="*/ 81 w 279"/>
                  <a:gd name="T5" fmla="*/ 1 h 226"/>
                  <a:gd name="T6" fmla="*/ 186 w 279"/>
                  <a:gd name="T7" fmla="*/ 4 h 226"/>
                  <a:gd name="T8" fmla="*/ 192 w 279"/>
                  <a:gd name="T9" fmla="*/ 17 h 226"/>
                  <a:gd name="T10" fmla="*/ 219 w 279"/>
                  <a:gd name="T11" fmla="*/ 27 h 226"/>
                  <a:gd name="T12" fmla="*/ 225 w 279"/>
                  <a:gd name="T13" fmla="*/ 39 h 226"/>
                  <a:gd name="T14" fmla="*/ 234 w 279"/>
                  <a:gd name="T15" fmla="*/ 42 h 226"/>
                  <a:gd name="T16" fmla="*/ 249 w 279"/>
                  <a:gd name="T17" fmla="*/ 62 h 226"/>
                  <a:gd name="T18" fmla="*/ 264 w 279"/>
                  <a:gd name="T19" fmla="*/ 85 h 226"/>
                  <a:gd name="T20" fmla="*/ 258 w 279"/>
                  <a:gd name="T21" fmla="*/ 172 h 226"/>
                  <a:gd name="T22" fmla="*/ 243 w 279"/>
                  <a:gd name="T23" fmla="*/ 207 h 226"/>
                  <a:gd name="T24" fmla="*/ 219 w 279"/>
                  <a:gd name="T25" fmla="*/ 226 h 226"/>
                  <a:gd name="T26" fmla="*/ 150 w 279"/>
                  <a:gd name="T27" fmla="*/ 261 h 226"/>
                  <a:gd name="T28" fmla="*/ 54 w 279"/>
                  <a:gd name="T29" fmla="*/ 269 h 226"/>
                  <a:gd name="T30" fmla="*/ 24 w 279"/>
                  <a:gd name="T31" fmla="*/ 219 h 226"/>
                  <a:gd name="T32" fmla="*/ 12 w 279"/>
                  <a:gd name="T33" fmla="*/ 196 h 226"/>
                  <a:gd name="T34" fmla="*/ 15 w 279"/>
                  <a:gd name="T35" fmla="*/ 70 h 226"/>
                  <a:gd name="T36" fmla="*/ 4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7" name="Freeform 17"/>
              <p:cNvSpPr>
                <a:spLocks/>
              </p:cNvSpPr>
              <p:nvPr/>
            </p:nvSpPr>
            <p:spPr bwMode="auto">
              <a:xfrm rot="7479517">
                <a:off x="3942" y="1395"/>
                <a:ext cx="336" cy="192"/>
              </a:xfrm>
              <a:custGeom>
                <a:avLst/>
                <a:gdLst>
                  <a:gd name="T0" fmla="*/ 94 w 279"/>
                  <a:gd name="T1" fmla="*/ 10 h 226"/>
                  <a:gd name="T2" fmla="*/ 134 w 279"/>
                  <a:gd name="T3" fmla="*/ 7 h 226"/>
                  <a:gd name="T4" fmla="*/ 171 w 279"/>
                  <a:gd name="T5" fmla="*/ 1 h 226"/>
                  <a:gd name="T6" fmla="*/ 391 w 279"/>
                  <a:gd name="T7" fmla="*/ 3 h 226"/>
                  <a:gd name="T8" fmla="*/ 403 w 279"/>
                  <a:gd name="T9" fmla="*/ 7 h 226"/>
                  <a:gd name="T10" fmla="*/ 461 w 279"/>
                  <a:gd name="T11" fmla="*/ 12 h 226"/>
                  <a:gd name="T12" fmla="*/ 473 w 279"/>
                  <a:gd name="T13" fmla="*/ 16 h 226"/>
                  <a:gd name="T14" fmla="*/ 493 w 279"/>
                  <a:gd name="T15" fmla="*/ 18 h 226"/>
                  <a:gd name="T16" fmla="*/ 524 w 279"/>
                  <a:gd name="T17" fmla="*/ 26 h 226"/>
                  <a:gd name="T18" fmla="*/ 555 w 279"/>
                  <a:gd name="T19" fmla="*/ 35 h 226"/>
                  <a:gd name="T20" fmla="*/ 544 w 279"/>
                  <a:gd name="T21" fmla="*/ 71 h 226"/>
                  <a:gd name="T22" fmla="*/ 512 w 279"/>
                  <a:gd name="T23" fmla="*/ 84 h 226"/>
                  <a:gd name="T24" fmla="*/ 461 w 279"/>
                  <a:gd name="T25" fmla="*/ 93 h 226"/>
                  <a:gd name="T26" fmla="*/ 317 w 279"/>
                  <a:gd name="T27" fmla="*/ 107 h 226"/>
                  <a:gd name="T28" fmla="*/ 113 w 279"/>
                  <a:gd name="T29" fmla="*/ 110 h 226"/>
                  <a:gd name="T30" fmla="*/ 51 w 279"/>
                  <a:gd name="T31" fmla="*/ 89 h 226"/>
                  <a:gd name="T32" fmla="*/ 24 w 279"/>
                  <a:gd name="T33" fmla="*/ 80 h 226"/>
                  <a:gd name="T34" fmla="*/ 31 w 279"/>
                  <a:gd name="T35" fmla="*/ 29 h 226"/>
                  <a:gd name="T36" fmla="*/ 94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8" name="Freeform 18"/>
              <p:cNvSpPr>
                <a:spLocks/>
              </p:cNvSpPr>
              <p:nvPr/>
            </p:nvSpPr>
            <p:spPr bwMode="auto">
              <a:xfrm rot="10465023">
                <a:off x="4127" y="1822"/>
                <a:ext cx="319" cy="240"/>
              </a:xfrm>
              <a:custGeom>
                <a:avLst/>
                <a:gdLst>
                  <a:gd name="T0" fmla="*/ 75 w 279"/>
                  <a:gd name="T1" fmla="*/ 23 h 226"/>
                  <a:gd name="T2" fmla="*/ 107 w 279"/>
                  <a:gd name="T3" fmla="*/ 17 h 226"/>
                  <a:gd name="T4" fmla="*/ 138 w 279"/>
                  <a:gd name="T5" fmla="*/ 1 h 226"/>
                  <a:gd name="T6" fmla="*/ 319 w 279"/>
                  <a:gd name="T7" fmla="*/ 4 h 226"/>
                  <a:gd name="T8" fmla="*/ 329 w 279"/>
                  <a:gd name="T9" fmla="*/ 17 h 226"/>
                  <a:gd name="T10" fmla="*/ 374 w 279"/>
                  <a:gd name="T11" fmla="*/ 27 h 226"/>
                  <a:gd name="T12" fmla="*/ 384 w 279"/>
                  <a:gd name="T13" fmla="*/ 39 h 226"/>
                  <a:gd name="T14" fmla="*/ 400 w 279"/>
                  <a:gd name="T15" fmla="*/ 42 h 226"/>
                  <a:gd name="T16" fmla="*/ 426 w 279"/>
                  <a:gd name="T17" fmla="*/ 62 h 226"/>
                  <a:gd name="T18" fmla="*/ 450 w 279"/>
                  <a:gd name="T19" fmla="*/ 85 h 226"/>
                  <a:gd name="T20" fmla="*/ 440 w 279"/>
                  <a:gd name="T21" fmla="*/ 172 h 226"/>
                  <a:gd name="T22" fmla="*/ 416 w 279"/>
                  <a:gd name="T23" fmla="*/ 207 h 226"/>
                  <a:gd name="T24" fmla="*/ 374 w 279"/>
                  <a:gd name="T25" fmla="*/ 226 h 226"/>
                  <a:gd name="T26" fmla="*/ 257 w 279"/>
                  <a:gd name="T27" fmla="*/ 261 h 226"/>
                  <a:gd name="T28" fmla="*/ 93 w 279"/>
                  <a:gd name="T29" fmla="*/ 269 h 226"/>
                  <a:gd name="T30" fmla="*/ 40 w 279"/>
                  <a:gd name="T31" fmla="*/ 219 h 226"/>
                  <a:gd name="T32" fmla="*/ 21 w 279"/>
                  <a:gd name="T33" fmla="*/ 196 h 226"/>
                  <a:gd name="T34" fmla="*/ 25 w 279"/>
                  <a:gd name="T35" fmla="*/ 70 h 226"/>
                  <a:gd name="T36" fmla="*/ 7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9" name="Freeform 19"/>
              <p:cNvSpPr>
                <a:spLocks/>
              </p:cNvSpPr>
              <p:nvPr/>
            </p:nvSpPr>
            <p:spPr bwMode="auto">
              <a:xfrm rot="-8334979">
                <a:off x="3992" y="2295"/>
                <a:ext cx="319" cy="240"/>
              </a:xfrm>
              <a:custGeom>
                <a:avLst/>
                <a:gdLst>
                  <a:gd name="T0" fmla="*/ 75 w 279"/>
                  <a:gd name="T1" fmla="*/ 23 h 226"/>
                  <a:gd name="T2" fmla="*/ 107 w 279"/>
                  <a:gd name="T3" fmla="*/ 17 h 226"/>
                  <a:gd name="T4" fmla="*/ 138 w 279"/>
                  <a:gd name="T5" fmla="*/ 1 h 226"/>
                  <a:gd name="T6" fmla="*/ 319 w 279"/>
                  <a:gd name="T7" fmla="*/ 4 h 226"/>
                  <a:gd name="T8" fmla="*/ 329 w 279"/>
                  <a:gd name="T9" fmla="*/ 17 h 226"/>
                  <a:gd name="T10" fmla="*/ 374 w 279"/>
                  <a:gd name="T11" fmla="*/ 27 h 226"/>
                  <a:gd name="T12" fmla="*/ 384 w 279"/>
                  <a:gd name="T13" fmla="*/ 39 h 226"/>
                  <a:gd name="T14" fmla="*/ 400 w 279"/>
                  <a:gd name="T15" fmla="*/ 42 h 226"/>
                  <a:gd name="T16" fmla="*/ 426 w 279"/>
                  <a:gd name="T17" fmla="*/ 62 h 226"/>
                  <a:gd name="T18" fmla="*/ 450 w 279"/>
                  <a:gd name="T19" fmla="*/ 85 h 226"/>
                  <a:gd name="T20" fmla="*/ 440 w 279"/>
                  <a:gd name="T21" fmla="*/ 172 h 226"/>
                  <a:gd name="T22" fmla="*/ 416 w 279"/>
                  <a:gd name="T23" fmla="*/ 207 h 226"/>
                  <a:gd name="T24" fmla="*/ 374 w 279"/>
                  <a:gd name="T25" fmla="*/ 226 h 226"/>
                  <a:gd name="T26" fmla="*/ 257 w 279"/>
                  <a:gd name="T27" fmla="*/ 261 h 226"/>
                  <a:gd name="T28" fmla="*/ 93 w 279"/>
                  <a:gd name="T29" fmla="*/ 269 h 226"/>
                  <a:gd name="T30" fmla="*/ 40 w 279"/>
                  <a:gd name="T31" fmla="*/ 219 h 226"/>
                  <a:gd name="T32" fmla="*/ 21 w 279"/>
                  <a:gd name="T33" fmla="*/ 196 h 226"/>
                  <a:gd name="T34" fmla="*/ 25 w 279"/>
                  <a:gd name="T35" fmla="*/ 70 h 226"/>
                  <a:gd name="T36" fmla="*/ 7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0" name="Freeform 20"/>
              <p:cNvSpPr>
                <a:spLocks/>
              </p:cNvSpPr>
              <p:nvPr/>
            </p:nvSpPr>
            <p:spPr bwMode="auto">
              <a:xfrm rot="-3220217">
                <a:off x="3219" y="2369"/>
                <a:ext cx="327" cy="167"/>
              </a:xfrm>
              <a:custGeom>
                <a:avLst/>
                <a:gdLst>
                  <a:gd name="T0" fmla="*/ 86 w 279"/>
                  <a:gd name="T1" fmla="*/ 5 h 226"/>
                  <a:gd name="T2" fmla="*/ 120 w 279"/>
                  <a:gd name="T3" fmla="*/ 4 h 226"/>
                  <a:gd name="T4" fmla="*/ 152 w 279"/>
                  <a:gd name="T5" fmla="*/ 1 h 226"/>
                  <a:gd name="T6" fmla="*/ 352 w 279"/>
                  <a:gd name="T7" fmla="*/ 1 h 226"/>
                  <a:gd name="T8" fmla="*/ 362 w 279"/>
                  <a:gd name="T9" fmla="*/ 4 h 226"/>
                  <a:gd name="T10" fmla="*/ 414 w 279"/>
                  <a:gd name="T11" fmla="*/ 7 h 226"/>
                  <a:gd name="T12" fmla="*/ 424 w 279"/>
                  <a:gd name="T13" fmla="*/ 10 h 226"/>
                  <a:gd name="T14" fmla="*/ 441 w 279"/>
                  <a:gd name="T15" fmla="*/ 10 h 226"/>
                  <a:gd name="T16" fmla="*/ 470 w 279"/>
                  <a:gd name="T17" fmla="*/ 15 h 226"/>
                  <a:gd name="T18" fmla="*/ 497 w 279"/>
                  <a:gd name="T19" fmla="*/ 20 h 226"/>
                  <a:gd name="T20" fmla="*/ 486 w 279"/>
                  <a:gd name="T21" fmla="*/ 41 h 226"/>
                  <a:gd name="T22" fmla="*/ 458 w 279"/>
                  <a:gd name="T23" fmla="*/ 49 h 226"/>
                  <a:gd name="T24" fmla="*/ 414 w 279"/>
                  <a:gd name="T25" fmla="*/ 53 h 226"/>
                  <a:gd name="T26" fmla="*/ 282 w 279"/>
                  <a:gd name="T27" fmla="*/ 61 h 226"/>
                  <a:gd name="T28" fmla="*/ 102 w 279"/>
                  <a:gd name="T29" fmla="*/ 63 h 226"/>
                  <a:gd name="T30" fmla="*/ 46 w 279"/>
                  <a:gd name="T31" fmla="*/ 51 h 226"/>
                  <a:gd name="T32" fmla="*/ 22 w 279"/>
                  <a:gd name="T33" fmla="*/ 46 h 226"/>
                  <a:gd name="T34" fmla="*/ 29 w 279"/>
                  <a:gd name="T35" fmla="*/ 16 h 226"/>
                  <a:gd name="T36" fmla="*/ 86 w 279"/>
                  <a:gd name="T37" fmla="*/ 5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1" name="Freeform 21"/>
              <p:cNvSpPr>
                <a:spLocks/>
              </p:cNvSpPr>
              <p:nvPr/>
            </p:nvSpPr>
            <p:spPr bwMode="auto">
              <a:xfrm rot="-4637065">
                <a:off x="3619" y="2525"/>
                <a:ext cx="327" cy="193"/>
              </a:xfrm>
              <a:custGeom>
                <a:avLst/>
                <a:gdLst>
                  <a:gd name="T0" fmla="*/ 86 w 279"/>
                  <a:gd name="T1" fmla="*/ 10 h 226"/>
                  <a:gd name="T2" fmla="*/ 120 w 279"/>
                  <a:gd name="T3" fmla="*/ 7 h 226"/>
                  <a:gd name="T4" fmla="*/ 152 w 279"/>
                  <a:gd name="T5" fmla="*/ 1 h 226"/>
                  <a:gd name="T6" fmla="*/ 352 w 279"/>
                  <a:gd name="T7" fmla="*/ 3 h 226"/>
                  <a:gd name="T8" fmla="*/ 362 w 279"/>
                  <a:gd name="T9" fmla="*/ 7 h 226"/>
                  <a:gd name="T10" fmla="*/ 414 w 279"/>
                  <a:gd name="T11" fmla="*/ 12 h 226"/>
                  <a:gd name="T12" fmla="*/ 424 w 279"/>
                  <a:gd name="T13" fmla="*/ 16 h 226"/>
                  <a:gd name="T14" fmla="*/ 441 w 279"/>
                  <a:gd name="T15" fmla="*/ 18 h 226"/>
                  <a:gd name="T16" fmla="*/ 470 w 279"/>
                  <a:gd name="T17" fmla="*/ 26 h 226"/>
                  <a:gd name="T18" fmla="*/ 497 w 279"/>
                  <a:gd name="T19" fmla="*/ 36 h 226"/>
                  <a:gd name="T20" fmla="*/ 486 w 279"/>
                  <a:gd name="T21" fmla="*/ 73 h 226"/>
                  <a:gd name="T22" fmla="*/ 458 w 279"/>
                  <a:gd name="T23" fmla="*/ 87 h 226"/>
                  <a:gd name="T24" fmla="*/ 414 w 279"/>
                  <a:gd name="T25" fmla="*/ 95 h 226"/>
                  <a:gd name="T26" fmla="*/ 282 w 279"/>
                  <a:gd name="T27" fmla="*/ 108 h 226"/>
                  <a:gd name="T28" fmla="*/ 102 w 279"/>
                  <a:gd name="T29" fmla="*/ 113 h 226"/>
                  <a:gd name="T30" fmla="*/ 46 w 279"/>
                  <a:gd name="T31" fmla="*/ 92 h 226"/>
                  <a:gd name="T32" fmla="*/ 22 w 279"/>
                  <a:gd name="T33" fmla="*/ 83 h 226"/>
                  <a:gd name="T34" fmla="*/ 29 w 279"/>
                  <a:gd name="T35" fmla="*/ 29 h 226"/>
                  <a:gd name="T36" fmla="*/ 86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grpSp>
        <p:sp>
          <p:nvSpPr>
            <p:cNvPr id="19" name="Oval 22"/>
            <p:cNvSpPr>
              <a:spLocks noChangeArrowheads="1"/>
            </p:cNvSpPr>
            <p:nvPr/>
          </p:nvSpPr>
          <p:spPr bwMode="auto">
            <a:xfrm>
              <a:off x="1387344" y="1040969"/>
              <a:ext cx="2814362" cy="2456998"/>
            </a:xfrm>
            <a:prstGeom prst="ellipse">
              <a:avLst/>
            </a:prstGeom>
            <a:solidFill>
              <a:srgbClr val="EBF4F7">
                <a:alpha val="45882"/>
              </a:srgbClr>
            </a:solidFill>
            <a:ln w="60325" cmpd="dbl">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0" name="Freeform 23"/>
            <p:cNvSpPr>
              <a:spLocks/>
            </p:cNvSpPr>
            <p:nvPr/>
          </p:nvSpPr>
          <p:spPr bwMode="auto">
            <a:xfrm>
              <a:off x="1867845" y="1348489"/>
              <a:ext cx="1883392" cy="1839003"/>
            </a:xfrm>
            <a:custGeom>
              <a:avLst/>
              <a:gdLst>
                <a:gd name="T0" fmla="*/ 0 w 1832"/>
                <a:gd name="T1" fmla="*/ 2147483647 h 2048"/>
                <a:gd name="T2" fmla="*/ 0 w 1832"/>
                <a:gd name="T3" fmla="*/ 2147483647 h 2048"/>
                <a:gd name="T4" fmla="*/ 2147483647 w 1832"/>
                <a:gd name="T5" fmla="*/ 2147483647 h 2048"/>
                <a:gd name="T6" fmla="*/ 2147483647 w 1832"/>
                <a:gd name="T7" fmla="*/ 2147483647 h 2048"/>
                <a:gd name="T8" fmla="*/ 2147483647 w 1832"/>
                <a:gd name="T9" fmla="*/ 2147483647 h 2048"/>
                <a:gd name="T10" fmla="*/ 2147483647 w 1832"/>
                <a:gd name="T11" fmla="*/ 2147483647 h 2048"/>
                <a:gd name="T12" fmla="*/ 2147483647 w 1832"/>
                <a:gd name="T13" fmla="*/ 2147483647 h 2048"/>
                <a:gd name="T14" fmla="*/ 2147483647 w 1832"/>
                <a:gd name="T15" fmla="*/ 2147483647 h 2048"/>
                <a:gd name="T16" fmla="*/ 2147483647 w 1832"/>
                <a:gd name="T17" fmla="*/ 2147483647 h 2048"/>
                <a:gd name="T18" fmla="*/ 2147483647 w 1832"/>
                <a:gd name="T19" fmla="*/ 2147483647 h 2048"/>
                <a:gd name="T20" fmla="*/ 2147483647 w 1832"/>
                <a:gd name="T21" fmla="*/ 2147483647 h 2048"/>
                <a:gd name="T22" fmla="*/ 2147483647 w 1832"/>
                <a:gd name="T23" fmla="*/ 2147483647 h 2048"/>
                <a:gd name="T24" fmla="*/ 2147483647 w 1832"/>
                <a:gd name="T25" fmla="*/ 2147483647 h 2048"/>
                <a:gd name="T26" fmla="*/ 2147483647 w 1832"/>
                <a:gd name="T27" fmla="*/ 2147483647 h 2048"/>
                <a:gd name="T28" fmla="*/ 2147483647 w 1832"/>
                <a:gd name="T29" fmla="*/ 2147483647 h 2048"/>
                <a:gd name="T30" fmla="*/ 2147483647 w 1832"/>
                <a:gd name="T31" fmla="*/ 2147483647 h 2048"/>
                <a:gd name="T32" fmla="*/ 2147483647 w 1832"/>
                <a:gd name="T33" fmla="*/ 2147483647 h 2048"/>
                <a:gd name="T34" fmla="*/ 2147483647 w 1832"/>
                <a:gd name="T35" fmla="*/ 2147483647 h 2048"/>
                <a:gd name="T36" fmla="*/ 2147483647 w 1832"/>
                <a:gd name="T37" fmla="*/ 2147483647 h 2048"/>
                <a:gd name="T38" fmla="*/ 2147483647 w 1832"/>
                <a:gd name="T39" fmla="*/ 2147483647 h 2048"/>
                <a:gd name="T40" fmla="*/ 2147483647 w 1832"/>
                <a:gd name="T41" fmla="*/ 2147483647 h 2048"/>
                <a:gd name="T42" fmla="*/ 2147483647 w 1832"/>
                <a:gd name="T43" fmla="*/ 2147483647 h 2048"/>
                <a:gd name="T44" fmla="*/ 2147483647 w 1832"/>
                <a:gd name="T45" fmla="*/ 2147483647 h 2048"/>
                <a:gd name="T46" fmla="*/ 2147483647 w 1832"/>
                <a:gd name="T47" fmla="*/ 2147483647 h 2048"/>
                <a:gd name="T48" fmla="*/ 2147483647 w 1832"/>
                <a:gd name="T49" fmla="*/ 2147483647 h 2048"/>
                <a:gd name="T50" fmla="*/ 2147483647 w 1832"/>
                <a:gd name="T51" fmla="*/ 2147483647 h 2048"/>
                <a:gd name="T52" fmla="*/ 2147483647 w 1832"/>
                <a:gd name="T53" fmla="*/ 2147483647 h 2048"/>
                <a:gd name="T54" fmla="*/ 2147483647 w 1832"/>
                <a:gd name="T55" fmla="*/ 2147483647 h 2048"/>
                <a:gd name="T56" fmla="*/ 2147483647 w 1832"/>
                <a:gd name="T57" fmla="*/ 2147483647 h 2048"/>
                <a:gd name="T58" fmla="*/ 2147483647 w 1832"/>
                <a:gd name="T59" fmla="*/ 2147483647 h 2048"/>
                <a:gd name="T60" fmla="*/ 2147483647 w 1832"/>
                <a:gd name="T61" fmla="*/ 2147483647 h 2048"/>
                <a:gd name="T62" fmla="*/ 2147483647 w 1832"/>
                <a:gd name="T63" fmla="*/ 2147483647 h 2048"/>
                <a:gd name="T64" fmla="*/ 2147483647 w 1832"/>
                <a:gd name="T65" fmla="*/ 2147483647 h 2048"/>
                <a:gd name="T66" fmla="*/ 2147483647 w 1832"/>
                <a:gd name="T67" fmla="*/ 2147483647 h 2048"/>
                <a:gd name="T68" fmla="*/ 2147483647 w 1832"/>
                <a:gd name="T69" fmla="*/ 2147483647 h 2048"/>
                <a:gd name="T70" fmla="*/ 2147483647 w 1832"/>
                <a:gd name="T71" fmla="*/ 2147483647 h 2048"/>
                <a:gd name="T72" fmla="*/ 2147483647 w 1832"/>
                <a:gd name="T73" fmla="*/ 2147483647 h 2048"/>
                <a:gd name="T74" fmla="*/ 2147483647 w 1832"/>
                <a:gd name="T75" fmla="*/ 2147483647 h 2048"/>
                <a:gd name="T76" fmla="*/ 2147483647 w 1832"/>
                <a:gd name="T77" fmla="*/ 2147483647 h 2048"/>
                <a:gd name="T78" fmla="*/ 2147483647 w 1832"/>
                <a:gd name="T79" fmla="*/ 2147483647 h 2048"/>
                <a:gd name="T80" fmla="*/ 2147483647 w 1832"/>
                <a:gd name="T81" fmla="*/ 2147483647 h 2048"/>
                <a:gd name="T82" fmla="*/ 2147483647 w 1832"/>
                <a:gd name="T83" fmla="*/ 2147483647 h 2048"/>
                <a:gd name="T84" fmla="*/ 2147483647 w 1832"/>
                <a:gd name="T85" fmla="*/ 2147483647 h 2048"/>
                <a:gd name="T86" fmla="*/ 2147483647 w 1832"/>
                <a:gd name="T87" fmla="*/ 2147483647 h 2048"/>
                <a:gd name="T88" fmla="*/ 2147483647 w 1832"/>
                <a:gd name="T89" fmla="*/ 2147483647 h 2048"/>
                <a:gd name="T90" fmla="*/ 2147483647 w 1832"/>
                <a:gd name="T91" fmla="*/ 0 h 2048"/>
                <a:gd name="T92" fmla="*/ 2147483647 w 1832"/>
                <a:gd name="T93" fmla="*/ 2147483647 h 2048"/>
                <a:gd name="T94" fmla="*/ 2147483647 w 1832"/>
                <a:gd name="T95" fmla="*/ 2147483647 h 2048"/>
                <a:gd name="T96" fmla="*/ 2147483647 w 1832"/>
                <a:gd name="T97" fmla="*/ 2147483647 h 2048"/>
                <a:gd name="T98" fmla="*/ 2147483647 w 1832"/>
                <a:gd name="T99" fmla="*/ 2147483647 h 2048"/>
                <a:gd name="T100" fmla="*/ 2147483647 w 1832"/>
                <a:gd name="T101" fmla="*/ 2147483647 h 2048"/>
                <a:gd name="T102" fmla="*/ 2147483647 w 1832"/>
                <a:gd name="T103" fmla="*/ 2147483647 h 2048"/>
                <a:gd name="T104" fmla="*/ 2147483647 w 1832"/>
                <a:gd name="T105" fmla="*/ 2147483647 h 2048"/>
                <a:gd name="T106" fmla="*/ 2147483647 w 1832"/>
                <a:gd name="T107" fmla="*/ 2147483647 h 2048"/>
                <a:gd name="T108" fmla="*/ 2147483647 w 1832"/>
                <a:gd name="T109" fmla="*/ 2147483647 h 2048"/>
                <a:gd name="T110" fmla="*/ 2147483647 w 1832"/>
                <a:gd name="T111" fmla="*/ 2147483647 h 2048"/>
                <a:gd name="T112" fmla="*/ 2147483647 w 1832"/>
                <a:gd name="T113" fmla="*/ 2147483647 h 2048"/>
                <a:gd name="T114" fmla="*/ 2147483647 w 1832"/>
                <a:gd name="T115" fmla="*/ 2147483647 h 2048"/>
                <a:gd name="T116" fmla="*/ 0 w 1832"/>
                <a:gd name="T117" fmla="*/ 2147483647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2"/>
                <a:gd name="T178" fmla="*/ 0 h 2048"/>
                <a:gd name="T179" fmla="*/ 1832 w 1832"/>
                <a:gd name="T180" fmla="*/ 2048 h 20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2" h="2048">
                  <a:moveTo>
                    <a:pt x="0" y="992"/>
                  </a:moveTo>
                  <a:lnTo>
                    <a:pt x="0" y="1052"/>
                  </a:lnTo>
                  <a:lnTo>
                    <a:pt x="8" y="1104"/>
                  </a:lnTo>
                  <a:lnTo>
                    <a:pt x="44" y="1184"/>
                  </a:lnTo>
                  <a:lnTo>
                    <a:pt x="152" y="1280"/>
                  </a:lnTo>
                  <a:lnTo>
                    <a:pt x="192" y="1356"/>
                  </a:lnTo>
                  <a:lnTo>
                    <a:pt x="212" y="1436"/>
                  </a:lnTo>
                  <a:lnTo>
                    <a:pt x="232" y="1592"/>
                  </a:lnTo>
                  <a:lnTo>
                    <a:pt x="248" y="1676"/>
                  </a:lnTo>
                  <a:lnTo>
                    <a:pt x="292" y="1744"/>
                  </a:lnTo>
                  <a:lnTo>
                    <a:pt x="356" y="1796"/>
                  </a:lnTo>
                  <a:lnTo>
                    <a:pt x="440" y="1832"/>
                  </a:lnTo>
                  <a:lnTo>
                    <a:pt x="548" y="1832"/>
                  </a:lnTo>
                  <a:lnTo>
                    <a:pt x="612" y="1852"/>
                  </a:lnTo>
                  <a:lnTo>
                    <a:pt x="688" y="1904"/>
                  </a:lnTo>
                  <a:lnTo>
                    <a:pt x="800" y="2024"/>
                  </a:lnTo>
                  <a:lnTo>
                    <a:pt x="904" y="2048"/>
                  </a:lnTo>
                  <a:lnTo>
                    <a:pt x="992" y="2024"/>
                  </a:lnTo>
                  <a:lnTo>
                    <a:pt x="1148" y="1940"/>
                  </a:lnTo>
                  <a:lnTo>
                    <a:pt x="1266" y="1867"/>
                  </a:lnTo>
                  <a:lnTo>
                    <a:pt x="1386" y="1843"/>
                  </a:lnTo>
                  <a:lnTo>
                    <a:pt x="1520" y="1819"/>
                  </a:lnTo>
                  <a:lnTo>
                    <a:pt x="1616" y="1768"/>
                  </a:lnTo>
                  <a:lnTo>
                    <a:pt x="1660" y="1656"/>
                  </a:lnTo>
                  <a:lnTo>
                    <a:pt x="1656" y="1536"/>
                  </a:lnTo>
                  <a:lnTo>
                    <a:pt x="1656" y="1400"/>
                  </a:lnTo>
                  <a:lnTo>
                    <a:pt x="1669" y="1315"/>
                  </a:lnTo>
                  <a:lnTo>
                    <a:pt x="1683" y="1277"/>
                  </a:lnTo>
                  <a:lnTo>
                    <a:pt x="1712" y="1200"/>
                  </a:lnTo>
                  <a:lnTo>
                    <a:pt x="1808" y="1064"/>
                  </a:lnTo>
                  <a:lnTo>
                    <a:pt x="1832" y="979"/>
                  </a:lnTo>
                  <a:lnTo>
                    <a:pt x="1832" y="920"/>
                  </a:lnTo>
                  <a:lnTo>
                    <a:pt x="1813" y="854"/>
                  </a:lnTo>
                  <a:lnTo>
                    <a:pt x="1768" y="784"/>
                  </a:lnTo>
                  <a:lnTo>
                    <a:pt x="1688" y="680"/>
                  </a:lnTo>
                  <a:lnTo>
                    <a:pt x="1654" y="629"/>
                  </a:lnTo>
                  <a:lnTo>
                    <a:pt x="1640" y="562"/>
                  </a:lnTo>
                  <a:lnTo>
                    <a:pt x="1616" y="400"/>
                  </a:lnTo>
                  <a:lnTo>
                    <a:pt x="1552" y="264"/>
                  </a:lnTo>
                  <a:lnTo>
                    <a:pt x="1448" y="208"/>
                  </a:lnTo>
                  <a:lnTo>
                    <a:pt x="1376" y="188"/>
                  </a:lnTo>
                  <a:lnTo>
                    <a:pt x="1242" y="182"/>
                  </a:lnTo>
                  <a:lnTo>
                    <a:pt x="1184" y="168"/>
                  </a:lnTo>
                  <a:lnTo>
                    <a:pt x="1107" y="125"/>
                  </a:lnTo>
                  <a:lnTo>
                    <a:pt x="980" y="8"/>
                  </a:lnTo>
                  <a:lnTo>
                    <a:pt x="888" y="0"/>
                  </a:lnTo>
                  <a:lnTo>
                    <a:pt x="795" y="43"/>
                  </a:lnTo>
                  <a:lnTo>
                    <a:pt x="680" y="140"/>
                  </a:lnTo>
                  <a:lnTo>
                    <a:pt x="536" y="212"/>
                  </a:lnTo>
                  <a:lnTo>
                    <a:pt x="432" y="256"/>
                  </a:lnTo>
                  <a:lnTo>
                    <a:pt x="293" y="301"/>
                  </a:lnTo>
                  <a:lnTo>
                    <a:pt x="208" y="352"/>
                  </a:lnTo>
                  <a:lnTo>
                    <a:pt x="166" y="403"/>
                  </a:lnTo>
                  <a:lnTo>
                    <a:pt x="152" y="461"/>
                  </a:lnTo>
                  <a:lnTo>
                    <a:pt x="128" y="596"/>
                  </a:lnTo>
                  <a:lnTo>
                    <a:pt x="120" y="696"/>
                  </a:lnTo>
                  <a:lnTo>
                    <a:pt x="92" y="800"/>
                  </a:lnTo>
                  <a:lnTo>
                    <a:pt x="24" y="912"/>
                  </a:lnTo>
                  <a:lnTo>
                    <a:pt x="0" y="992"/>
                  </a:lnTo>
                </a:path>
              </a:pathLst>
            </a:custGeom>
            <a:solidFill>
              <a:srgbClr val="EBF4F7">
                <a:alpha val="34117"/>
              </a:srgbClr>
            </a:solidFill>
            <a:ln w="381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1" name="Freeform 24"/>
            <p:cNvSpPr>
              <a:spLocks/>
            </p:cNvSpPr>
            <p:nvPr/>
          </p:nvSpPr>
          <p:spPr bwMode="auto">
            <a:xfrm>
              <a:off x="2045172" y="1633995"/>
              <a:ext cx="240250" cy="282155"/>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2" name="Freeform 25"/>
            <p:cNvSpPr>
              <a:spLocks/>
            </p:cNvSpPr>
            <p:nvPr/>
          </p:nvSpPr>
          <p:spPr bwMode="auto">
            <a:xfrm rot="3884008">
              <a:off x="2713362" y="1336349"/>
              <a:ext cx="152314" cy="293163"/>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3" name="Freeform 26"/>
            <p:cNvSpPr>
              <a:spLocks/>
            </p:cNvSpPr>
            <p:nvPr/>
          </p:nvSpPr>
          <p:spPr bwMode="auto">
            <a:xfrm rot="-2099521">
              <a:off x="1880716" y="2143373"/>
              <a:ext cx="241680" cy="23970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4" name="Freeform 27"/>
            <p:cNvSpPr>
              <a:spLocks/>
            </p:cNvSpPr>
            <p:nvPr/>
          </p:nvSpPr>
          <p:spPr bwMode="auto">
            <a:xfrm rot="-4750532">
              <a:off x="2188508" y="2701044"/>
              <a:ext cx="210993" cy="271712"/>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5" name="Freeform 28"/>
            <p:cNvSpPr>
              <a:spLocks/>
            </p:cNvSpPr>
            <p:nvPr/>
          </p:nvSpPr>
          <p:spPr bwMode="auto">
            <a:xfrm rot="-7071053">
              <a:off x="2726835" y="2906418"/>
              <a:ext cx="209744" cy="271712"/>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6" name="Freeform 29"/>
            <p:cNvSpPr>
              <a:spLocks/>
            </p:cNvSpPr>
            <p:nvPr/>
          </p:nvSpPr>
          <p:spPr bwMode="auto">
            <a:xfrm rot="10800000">
              <a:off x="3279316" y="2665235"/>
              <a:ext cx="240250" cy="27216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7" name="Freeform 30"/>
            <p:cNvSpPr>
              <a:spLocks/>
            </p:cNvSpPr>
            <p:nvPr/>
          </p:nvSpPr>
          <p:spPr bwMode="auto">
            <a:xfrm rot="9165295">
              <a:off x="3503836" y="2070961"/>
              <a:ext cx="198779" cy="27216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8" name="Freeform 31"/>
            <p:cNvSpPr>
              <a:spLocks/>
            </p:cNvSpPr>
            <p:nvPr/>
          </p:nvSpPr>
          <p:spPr bwMode="auto">
            <a:xfrm rot="6659677">
              <a:off x="3264766" y="1495688"/>
              <a:ext cx="173538" cy="310323"/>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1" name="Freeform 32"/>
            <p:cNvSpPr>
              <a:spLocks/>
            </p:cNvSpPr>
            <p:nvPr/>
          </p:nvSpPr>
          <p:spPr bwMode="auto">
            <a:xfrm rot="5652642">
              <a:off x="2624869" y="1585260"/>
              <a:ext cx="302131" cy="197349"/>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2" name="Freeform 33"/>
            <p:cNvSpPr>
              <a:spLocks/>
            </p:cNvSpPr>
            <p:nvPr/>
          </p:nvSpPr>
          <p:spPr bwMode="auto">
            <a:xfrm>
              <a:off x="2208199" y="1765085"/>
              <a:ext cx="240250" cy="230968"/>
            </a:xfrm>
            <a:custGeom>
              <a:avLst/>
              <a:gdLst>
                <a:gd name="T0" fmla="*/ 2147483647 w 234"/>
                <a:gd name="T1" fmla="*/ 2147483647 h 256"/>
                <a:gd name="T2" fmla="*/ 2147483647 w 234"/>
                <a:gd name="T3" fmla="*/ 2147483647 h 256"/>
                <a:gd name="T4" fmla="*/ 2147483647 w 234"/>
                <a:gd name="T5" fmla="*/ 2147483647 h 256"/>
                <a:gd name="T6" fmla="*/ 2147483647 w 234"/>
                <a:gd name="T7" fmla="*/ 2147483647 h 256"/>
                <a:gd name="T8" fmla="*/ 2147483647 w 234"/>
                <a:gd name="T9" fmla="*/ 2147483647 h 256"/>
                <a:gd name="T10" fmla="*/ 2147483647 w 234"/>
                <a:gd name="T11" fmla="*/ 2147483647 h 256"/>
                <a:gd name="T12" fmla="*/ 2147483647 w 234"/>
                <a:gd name="T13" fmla="*/ 2147483647 h 256"/>
                <a:gd name="T14" fmla="*/ 2147483647 w 234"/>
                <a:gd name="T15" fmla="*/ 2147483647 h 256"/>
                <a:gd name="T16" fmla="*/ 2147483647 w 234"/>
                <a:gd name="T17" fmla="*/ 2147483647 h 256"/>
                <a:gd name="T18" fmla="*/ 2147483647 w 234"/>
                <a:gd name="T19" fmla="*/ 2147483647 h 256"/>
                <a:gd name="T20" fmla="*/ 2147483647 w 234"/>
                <a:gd name="T21" fmla="*/ 2147483647 h 256"/>
                <a:gd name="T22" fmla="*/ 0 w 234"/>
                <a:gd name="T23" fmla="*/ 2147483647 h 256"/>
                <a:gd name="T24" fmla="*/ 2147483647 w 234"/>
                <a:gd name="T25" fmla="*/ 2147483647 h 256"/>
                <a:gd name="T26" fmla="*/ 2147483647 w 234"/>
                <a:gd name="T27" fmla="*/ 2147483647 h 256"/>
                <a:gd name="T28" fmla="*/ 2147483647 w 234"/>
                <a:gd name="T29" fmla="*/ 2147483647 h 256"/>
                <a:gd name="T30" fmla="*/ 2147483647 w 234"/>
                <a:gd name="T31" fmla="*/ 2147483647 h 256"/>
                <a:gd name="T32" fmla="*/ 2147483647 w 234"/>
                <a:gd name="T33" fmla="*/ 2147483647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256"/>
                <a:gd name="T53" fmla="*/ 234 w 234"/>
                <a:gd name="T54" fmla="*/ 256 h 2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256">
                  <a:moveTo>
                    <a:pt x="228" y="226"/>
                  </a:moveTo>
                  <a:cubicBezTo>
                    <a:pt x="234" y="207"/>
                    <a:pt x="227" y="160"/>
                    <a:pt x="222" y="136"/>
                  </a:cubicBezTo>
                  <a:cubicBezTo>
                    <a:pt x="217" y="112"/>
                    <a:pt x="204" y="95"/>
                    <a:pt x="195" y="79"/>
                  </a:cubicBezTo>
                  <a:cubicBezTo>
                    <a:pt x="190" y="64"/>
                    <a:pt x="182" y="54"/>
                    <a:pt x="171" y="43"/>
                  </a:cubicBezTo>
                  <a:cubicBezTo>
                    <a:pt x="170" y="40"/>
                    <a:pt x="171" y="36"/>
                    <a:pt x="168" y="34"/>
                  </a:cubicBezTo>
                  <a:cubicBezTo>
                    <a:pt x="163" y="30"/>
                    <a:pt x="156" y="22"/>
                    <a:pt x="156" y="22"/>
                  </a:cubicBezTo>
                  <a:cubicBezTo>
                    <a:pt x="149" y="19"/>
                    <a:pt x="138" y="7"/>
                    <a:pt x="129" y="4"/>
                  </a:cubicBezTo>
                  <a:cubicBezTo>
                    <a:pt x="120" y="1"/>
                    <a:pt x="111" y="0"/>
                    <a:pt x="99" y="4"/>
                  </a:cubicBezTo>
                  <a:cubicBezTo>
                    <a:pt x="87" y="8"/>
                    <a:pt x="72" y="13"/>
                    <a:pt x="57" y="31"/>
                  </a:cubicBezTo>
                  <a:cubicBezTo>
                    <a:pt x="47" y="32"/>
                    <a:pt x="48" y="32"/>
                    <a:pt x="42" y="37"/>
                  </a:cubicBezTo>
                  <a:cubicBezTo>
                    <a:pt x="37" y="42"/>
                    <a:pt x="24" y="58"/>
                    <a:pt x="24" y="58"/>
                  </a:cubicBezTo>
                  <a:cubicBezTo>
                    <a:pt x="13" y="74"/>
                    <a:pt x="10" y="91"/>
                    <a:pt x="0" y="106"/>
                  </a:cubicBezTo>
                  <a:cubicBezTo>
                    <a:pt x="1" y="140"/>
                    <a:pt x="6" y="163"/>
                    <a:pt x="21" y="193"/>
                  </a:cubicBezTo>
                  <a:cubicBezTo>
                    <a:pt x="42" y="213"/>
                    <a:pt x="113" y="239"/>
                    <a:pt x="141" y="247"/>
                  </a:cubicBezTo>
                  <a:cubicBezTo>
                    <a:pt x="169" y="256"/>
                    <a:pt x="180" y="248"/>
                    <a:pt x="192" y="247"/>
                  </a:cubicBezTo>
                  <a:cubicBezTo>
                    <a:pt x="204" y="245"/>
                    <a:pt x="210" y="244"/>
                    <a:pt x="216" y="241"/>
                  </a:cubicBezTo>
                  <a:cubicBezTo>
                    <a:pt x="222" y="238"/>
                    <a:pt x="226" y="229"/>
                    <a:pt x="228" y="226"/>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5" name="Freeform 34"/>
            <p:cNvSpPr>
              <a:spLocks/>
            </p:cNvSpPr>
            <p:nvPr/>
          </p:nvSpPr>
          <p:spPr bwMode="auto">
            <a:xfrm>
              <a:off x="2069484" y="2153361"/>
              <a:ext cx="287442" cy="215986"/>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6" name="Freeform 35"/>
            <p:cNvSpPr>
              <a:spLocks/>
            </p:cNvSpPr>
            <p:nvPr/>
          </p:nvSpPr>
          <p:spPr bwMode="auto">
            <a:xfrm rot="7479517">
              <a:off x="3045216" y="1720005"/>
              <a:ext cx="300882" cy="198778"/>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7" name="Freeform 36"/>
            <p:cNvSpPr>
              <a:spLocks/>
            </p:cNvSpPr>
            <p:nvPr/>
          </p:nvSpPr>
          <p:spPr bwMode="auto">
            <a:xfrm rot="10465023">
              <a:off x="3213533" y="2117155"/>
              <a:ext cx="327484" cy="214738"/>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8" name="Freeform 37"/>
            <p:cNvSpPr>
              <a:spLocks/>
            </p:cNvSpPr>
            <p:nvPr/>
          </p:nvSpPr>
          <p:spPr bwMode="auto">
            <a:xfrm rot="-8334979">
              <a:off x="3074817" y="2541636"/>
              <a:ext cx="327485" cy="215986"/>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9" name="Freeform 38"/>
            <p:cNvSpPr>
              <a:spLocks/>
            </p:cNvSpPr>
            <p:nvPr/>
          </p:nvSpPr>
          <p:spPr bwMode="auto">
            <a:xfrm rot="-3220217">
              <a:off x="2300324" y="2597535"/>
              <a:ext cx="293392" cy="171607"/>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0" name="Freeform 39"/>
            <p:cNvSpPr>
              <a:spLocks/>
            </p:cNvSpPr>
            <p:nvPr/>
          </p:nvSpPr>
          <p:spPr bwMode="auto">
            <a:xfrm rot="-4637065">
              <a:off x="2712182" y="2735729"/>
              <a:ext cx="293391" cy="197349"/>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1" name="Rectangle 40"/>
            <p:cNvSpPr>
              <a:spLocks noChangeArrowheads="1"/>
            </p:cNvSpPr>
            <p:nvPr/>
          </p:nvSpPr>
          <p:spPr bwMode="auto">
            <a:xfrm>
              <a:off x="7907686" y="-2903403"/>
              <a:ext cx="3157576" cy="5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2000" b="1">
                  <a:solidFill>
                    <a:srgbClr val="0309FB"/>
                  </a:solidFill>
                  <a:cs typeface="Times New Roman" panose="02020603050405020304" pitchFamily="18" charset="0"/>
                </a:rPr>
                <a:t>Lát cắt ngang thân cây</a:t>
              </a:r>
            </a:p>
          </p:txBody>
        </p:sp>
        <p:sp>
          <p:nvSpPr>
            <p:cNvPr id="42" name="Rectangle 41"/>
            <p:cNvSpPr>
              <a:spLocks noChangeArrowheads="1"/>
            </p:cNvSpPr>
            <p:nvPr/>
          </p:nvSpPr>
          <p:spPr bwMode="auto">
            <a:xfrm>
              <a:off x="1800025" y="3596879"/>
              <a:ext cx="2082889" cy="501038"/>
            </a:xfrm>
            <a:prstGeom prst="rect">
              <a:avLst/>
            </a:prstGeom>
            <a:solidFill>
              <a:srgbClr val="E2FC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a:cs typeface="Times New Roman" panose="02020603050405020304" pitchFamily="18" charset="0"/>
                </a:rPr>
                <a:t>Lát cắt ở cốc A</a:t>
              </a:r>
            </a:p>
          </p:txBody>
        </p:sp>
        <p:sp>
          <p:nvSpPr>
            <p:cNvPr id="43" name="Rectangle 42"/>
            <p:cNvSpPr>
              <a:spLocks noChangeArrowheads="1"/>
            </p:cNvSpPr>
            <p:nvPr/>
          </p:nvSpPr>
          <p:spPr bwMode="auto">
            <a:xfrm>
              <a:off x="6124085" y="3519552"/>
              <a:ext cx="1973109" cy="626298"/>
            </a:xfrm>
            <a:prstGeom prst="rect">
              <a:avLst/>
            </a:prstGeom>
            <a:solidFill>
              <a:srgbClr val="E2FC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a:cs typeface="Times New Roman" panose="02020603050405020304" pitchFamily="18" charset="0"/>
                </a:rPr>
                <a:t>Lát cắt ở cốc B</a:t>
              </a:r>
              <a:r>
                <a:rPr lang="en-US" altLang="en-US" sz="2400" b="1">
                  <a:cs typeface="Times New Roman" panose="02020603050405020304" pitchFamily="18" charset="0"/>
                </a:rPr>
                <a:t> </a:t>
              </a:r>
            </a:p>
          </p:txBody>
        </p:sp>
        <p:sp>
          <p:nvSpPr>
            <p:cNvPr id="44" name="Line 43"/>
            <p:cNvSpPr>
              <a:spLocks noChangeShapeType="1"/>
            </p:cNvSpPr>
            <p:nvPr/>
          </p:nvSpPr>
          <p:spPr bwMode="auto">
            <a:xfrm flipV="1">
              <a:off x="3446633" y="981043"/>
              <a:ext cx="961002" cy="65919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4"/>
            <p:cNvSpPr>
              <a:spLocks noChangeShapeType="1"/>
            </p:cNvSpPr>
            <p:nvPr/>
          </p:nvSpPr>
          <p:spPr bwMode="auto">
            <a:xfrm flipH="1" flipV="1">
              <a:off x="5711851" y="981043"/>
              <a:ext cx="961002" cy="5992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5"/>
            <p:cNvSpPr>
              <a:spLocks noChangeShapeType="1"/>
            </p:cNvSpPr>
            <p:nvPr/>
          </p:nvSpPr>
          <p:spPr bwMode="auto">
            <a:xfrm>
              <a:off x="3469514" y="2286000"/>
              <a:ext cx="1036578"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6"/>
            <p:cNvSpPr>
              <a:spLocks noChangeShapeType="1"/>
            </p:cNvSpPr>
            <p:nvPr/>
          </p:nvSpPr>
          <p:spPr bwMode="auto">
            <a:xfrm flipH="1">
              <a:off x="5780494" y="2119652"/>
              <a:ext cx="961002" cy="77904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Oval 48"/>
            <p:cNvSpPr>
              <a:spLocks noChangeArrowheads="1"/>
            </p:cNvSpPr>
            <p:nvPr/>
          </p:nvSpPr>
          <p:spPr bwMode="auto">
            <a:xfrm>
              <a:off x="1661916" y="1228635"/>
              <a:ext cx="2333861" cy="2037511"/>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9" name="Oval 49"/>
            <p:cNvSpPr>
              <a:spLocks noChangeArrowheads="1"/>
            </p:cNvSpPr>
            <p:nvPr/>
          </p:nvSpPr>
          <p:spPr bwMode="auto">
            <a:xfrm>
              <a:off x="6158031" y="1070933"/>
              <a:ext cx="2333861" cy="2037511"/>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0" name="Oval 50"/>
            <p:cNvSpPr>
              <a:spLocks noChangeArrowheads="1"/>
            </p:cNvSpPr>
            <p:nvPr/>
          </p:nvSpPr>
          <p:spPr bwMode="auto">
            <a:xfrm>
              <a:off x="2056613" y="1520384"/>
              <a:ext cx="1510145" cy="1438243"/>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1" name="Oval 51"/>
            <p:cNvSpPr>
              <a:spLocks noChangeArrowheads="1"/>
            </p:cNvSpPr>
            <p:nvPr/>
          </p:nvSpPr>
          <p:spPr bwMode="auto">
            <a:xfrm>
              <a:off x="6587049" y="1355585"/>
              <a:ext cx="1510145" cy="1438243"/>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2" name="AutoShape 52">
              <a:hlinkClick r:id="rId7" action="ppaction://hlinksldjump" highlightClick="1"/>
            </p:cNvPr>
            <p:cNvSpPr>
              <a:spLocks noChangeArrowheads="1"/>
            </p:cNvSpPr>
            <p:nvPr/>
          </p:nvSpPr>
          <p:spPr bwMode="auto">
            <a:xfrm>
              <a:off x="4819493" y="861189"/>
              <a:ext cx="480501" cy="299634"/>
            </a:xfrm>
            <a:prstGeom prst="actionButtonBlank">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 1</a:t>
              </a:r>
              <a:endParaRPr lang="vi-VN" altLang="en-US" sz="1800">
                <a:latin typeface="Arial" panose="020B0604020202020204" pitchFamily="34" charset="0"/>
              </a:endParaRPr>
            </a:p>
          </p:txBody>
        </p:sp>
        <p:sp>
          <p:nvSpPr>
            <p:cNvPr id="53" name="AutoShape 53">
              <a:hlinkClick r:id="rId8" action="ppaction://hlinksldjump" highlightClick="1"/>
            </p:cNvPr>
            <p:cNvSpPr>
              <a:spLocks noChangeArrowheads="1"/>
            </p:cNvSpPr>
            <p:nvPr/>
          </p:nvSpPr>
          <p:spPr bwMode="auto">
            <a:xfrm>
              <a:off x="4888136" y="2718919"/>
              <a:ext cx="480501" cy="299634"/>
            </a:xfrm>
            <a:prstGeom prst="actionButtonBlank">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 2</a:t>
              </a:r>
              <a:endParaRPr lang="vi-VN" altLang="en-US" sz="1800">
                <a:latin typeface="Arial" panose="020B0604020202020204" pitchFamily="34" charset="0"/>
              </a:endParaRPr>
            </a:p>
          </p:txBody>
        </p:sp>
        <p:sp>
          <p:nvSpPr>
            <p:cNvPr id="54" name="Rectangle 55"/>
            <p:cNvSpPr>
              <a:spLocks noChangeArrowheads="1"/>
            </p:cNvSpPr>
            <p:nvPr/>
          </p:nvSpPr>
          <p:spPr bwMode="auto">
            <a:xfrm>
              <a:off x="838200" y="333085"/>
              <a:ext cx="193305" cy="52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b="1" u="sng">
                <a:solidFill>
                  <a:srgbClr val="0000FF"/>
                </a:solidFill>
              </a:endParaRPr>
            </a:p>
          </p:txBody>
        </p:sp>
      </p:grpSp>
      <p:sp>
        <p:nvSpPr>
          <p:cNvPr id="74" name="Rectangle 45"/>
          <p:cNvSpPr>
            <a:spLocks noChangeArrowheads="1"/>
          </p:cNvSpPr>
          <p:nvPr/>
        </p:nvSpPr>
        <p:spPr bwMode="auto">
          <a:xfrm>
            <a:off x="5745194" y="3423606"/>
            <a:ext cx="1165314" cy="369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a:cs typeface="Times New Roman" panose="02020603050405020304" pitchFamily="18" charset="0"/>
              </a:rPr>
              <a:t>Mạch dây</a:t>
            </a:r>
          </a:p>
        </p:txBody>
      </p:sp>
      <p:sp>
        <p:nvSpPr>
          <p:cNvPr id="75" name="Rectangle 46"/>
          <p:cNvSpPr>
            <a:spLocks noChangeArrowheads="1"/>
          </p:cNvSpPr>
          <p:nvPr/>
        </p:nvSpPr>
        <p:spPr bwMode="auto">
          <a:xfrm>
            <a:off x="5861199" y="4471539"/>
            <a:ext cx="1144896" cy="40011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2000" b="1">
                <a:solidFill>
                  <a:srgbClr val="FF0000"/>
                </a:solidFill>
                <a:cs typeface="Times New Roman" panose="02020603050405020304" pitchFamily="18" charset="0"/>
              </a:rPr>
              <a:t>Mạch gỗ</a:t>
            </a:r>
          </a:p>
        </p:txBody>
      </p:sp>
      <p:sp>
        <p:nvSpPr>
          <p:cNvPr id="76" name="Text Box 55"/>
          <p:cNvSpPr txBox="1">
            <a:spLocks noChangeArrowheads="1"/>
          </p:cNvSpPr>
          <p:nvPr/>
        </p:nvSpPr>
        <p:spPr bwMode="auto">
          <a:xfrm>
            <a:off x="2764667" y="5462286"/>
            <a:ext cx="6699400" cy="707886"/>
          </a:xfrm>
          <a:prstGeom prst="rect">
            <a:avLst/>
          </a:prstGeom>
          <a:solidFill>
            <a:schemeClr val="accent4">
              <a:lumMod val="40000"/>
              <a:lumOff val="60000"/>
            </a:schemeClr>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2000" b="1">
                <a:cs typeface="Times New Roman" panose="02020603050405020304" pitchFamily="18" charset="0"/>
              </a:rPr>
              <a:t>Mạch cắt ở cốc A bị nhuộm mầu =&gt; chứng tỏ mạch đó dẫn nước (Mạch gỗ).</a:t>
            </a:r>
            <a:endParaRPr lang="vi-VN" altLang="en-US" sz="2000" b="1">
              <a:cs typeface="Times New Roman" panose="02020603050405020304" pitchFamily="18" charset="0"/>
            </a:endParaRPr>
          </a:p>
        </p:txBody>
      </p:sp>
    </p:spTree>
    <p:extLst>
      <p:ext uri="{BB962C8B-B14F-4D97-AF65-F5344CB8AC3E}">
        <p14:creationId xmlns:p14="http://schemas.microsoft.com/office/powerpoint/2010/main" val="26474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circle(in)">
                                      <p:cBhvr>
                                        <p:cTn id="37" dur="2000"/>
                                        <p:tgtEl>
                                          <p:spTgt spid="7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circle(in)">
                                      <p:cBhvr>
                                        <p:cTn id="40" dur="20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p:cTn id="45" dur="1000" fill="hold"/>
                                        <p:tgtEl>
                                          <p:spTgt spid="76"/>
                                        </p:tgtEl>
                                        <p:attrNameLst>
                                          <p:attrName>ppt_w</p:attrName>
                                        </p:attrNameLst>
                                      </p:cBhvr>
                                      <p:tavLst>
                                        <p:tav tm="0">
                                          <p:val>
                                            <p:fltVal val="0"/>
                                          </p:val>
                                        </p:tav>
                                        <p:tav tm="100000">
                                          <p:val>
                                            <p:strVal val="#ppt_w"/>
                                          </p:val>
                                        </p:tav>
                                      </p:tavLst>
                                    </p:anim>
                                    <p:anim calcmode="lin" valueType="num">
                                      <p:cBhvr>
                                        <p:cTn id="46" dur="1000" fill="hold"/>
                                        <p:tgtEl>
                                          <p:spTgt spid="76"/>
                                        </p:tgtEl>
                                        <p:attrNameLst>
                                          <p:attrName>ppt_h</p:attrName>
                                        </p:attrNameLst>
                                      </p:cBhvr>
                                      <p:tavLst>
                                        <p:tav tm="0">
                                          <p:val>
                                            <p:fltVal val="0"/>
                                          </p:val>
                                        </p:tav>
                                        <p:tav tm="100000">
                                          <p:val>
                                            <p:strVal val="#ppt_h"/>
                                          </p:val>
                                        </p:tav>
                                      </p:tavLst>
                                    </p:anim>
                                    <p:anim calcmode="lin" valueType="num">
                                      <p:cBhvr>
                                        <p:cTn id="47" dur="1000" fill="hold"/>
                                        <p:tgtEl>
                                          <p:spTgt spid="76"/>
                                        </p:tgtEl>
                                        <p:attrNameLst>
                                          <p:attrName>style.rotation</p:attrName>
                                        </p:attrNameLst>
                                      </p:cBhvr>
                                      <p:tavLst>
                                        <p:tav tm="0">
                                          <p:val>
                                            <p:fltVal val="90"/>
                                          </p:val>
                                        </p:tav>
                                        <p:tav tm="100000">
                                          <p:val>
                                            <p:fltVal val="0"/>
                                          </p:val>
                                        </p:tav>
                                      </p:tavLst>
                                    </p:anim>
                                    <p:animEffect transition="in" filter="fade">
                                      <p:cBhvr>
                                        <p:cTn id="48"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74" grpId="0" animBg="1"/>
      <p:bldP spid="75" grpId="0" animBg="1"/>
      <p:bldP spid="7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3548</TotalTime>
  <Words>2362</Words>
  <Application>Microsoft Office PowerPoint</Application>
  <PresentationFormat>Widescreen</PresentationFormat>
  <Paragraphs>276</Paragraphs>
  <Slides>30</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Symbol</vt:lpstr>
      <vt:lpstr>Times New Roman</vt:lpstr>
      <vt:lpstr>Office Theme</vt:lpstr>
      <vt:lpstr>12_Default Design</vt:lpstr>
      <vt:lpstr>Quan sát bức tranh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Kiên</dc:creator>
  <cp:lastModifiedBy>Administrator</cp:lastModifiedBy>
  <cp:revision>734</cp:revision>
  <dcterms:created xsi:type="dcterms:W3CDTF">2022-01-28T09:33:14Z</dcterms:created>
  <dcterms:modified xsi:type="dcterms:W3CDTF">2025-03-05T15:41:56Z</dcterms:modified>
</cp:coreProperties>
</file>