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49"/>
  </p:notesMasterIdLst>
  <p:sldIdLst>
    <p:sldId id="484" r:id="rId2"/>
    <p:sldId id="429" r:id="rId3"/>
    <p:sldId id="485" r:id="rId4"/>
    <p:sldId id="437" r:id="rId5"/>
    <p:sldId id="306" r:id="rId6"/>
    <p:sldId id="487" r:id="rId7"/>
    <p:sldId id="436" r:id="rId8"/>
    <p:sldId id="439" r:id="rId9"/>
    <p:sldId id="441" r:id="rId10"/>
    <p:sldId id="443" r:id="rId11"/>
    <p:sldId id="444" r:id="rId12"/>
    <p:sldId id="520" r:id="rId13"/>
    <p:sldId id="451" r:id="rId14"/>
    <p:sldId id="452" r:id="rId15"/>
    <p:sldId id="522" r:id="rId16"/>
    <p:sldId id="449" r:id="rId17"/>
    <p:sldId id="488" r:id="rId18"/>
    <p:sldId id="489" r:id="rId19"/>
    <p:sldId id="490" r:id="rId20"/>
    <p:sldId id="491" r:id="rId21"/>
    <p:sldId id="492" r:id="rId22"/>
    <p:sldId id="493" r:id="rId23"/>
    <p:sldId id="495" r:id="rId24"/>
    <p:sldId id="496" r:id="rId25"/>
    <p:sldId id="523" r:id="rId26"/>
    <p:sldId id="498" r:id="rId27"/>
    <p:sldId id="499" r:id="rId28"/>
    <p:sldId id="500" r:id="rId29"/>
    <p:sldId id="501" r:id="rId30"/>
    <p:sldId id="502" r:id="rId31"/>
    <p:sldId id="503" r:id="rId32"/>
    <p:sldId id="504" r:id="rId33"/>
    <p:sldId id="505" r:id="rId34"/>
    <p:sldId id="506" r:id="rId35"/>
    <p:sldId id="507" r:id="rId36"/>
    <p:sldId id="508" r:id="rId37"/>
    <p:sldId id="509" r:id="rId38"/>
    <p:sldId id="510" r:id="rId39"/>
    <p:sldId id="511" r:id="rId40"/>
    <p:sldId id="512" r:id="rId41"/>
    <p:sldId id="513" r:id="rId42"/>
    <p:sldId id="514" r:id="rId43"/>
    <p:sldId id="515" r:id="rId44"/>
    <p:sldId id="517" r:id="rId45"/>
    <p:sldId id="518" r:id="rId46"/>
    <p:sldId id="519" r:id="rId47"/>
    <p:sldId id="521" r:id="rId48"/>
  </p:sldIdLst>
  <p:sldSz cx="9144000" cy="6858000" type="screen4x3"/>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3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99"/>
    <a:srgbClr val="0000FF"/>
    <a:srgbClr val="6600FF"/>
    <a:srgbClr val="FF3300"/>
    <a:srgbClr val="990000"/>
    <a:srgbClr val="66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98"/>
  </p:normalViewPr>
  <p:slideViewPr>
    <p:cSldViewPr showGuides="1">
      <p:cViewPr varScale="1">
        <p:scale>
          <a:sx n="68" d="100"/>
          <a:sy n="68" d="100"/>
        </p:scale>
        <p:origin x="1446" y="54"/>
      </p:cViewPr>
      <p:guideLst>
        <p:guide orient="horz" pos="2132"/>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phattrien0123456@gmail.com" userId="639bf380e7d8d746" providerId="LiveId" clId="{2AC27A02-85C2-C74C-B864-C3A5A2CFF9FC}"/>
    <pc:docChg chg="undo custSel modSld">
      <pc:chgData name="phungphattrien0123456@gmail.com" userId="639bf380e7d8d746" providerId="LiveId" clId="{2AC27A02-85C2-C74C-B864-C3A5A2CFF9FC}" dt="2022-02-18T11:00:18.997" v="100" actId="729"/>
      <pc:docMkLst>
        <pc:docMk/>
      </pc:docMkLst>
      <pc:sldChg chg="modSp mod setBg">
        <pc:chgData name="phungphattrien0123456@gmail.com" userId="639bf380e7d8d746" providerId="LiveId" clId="{2AC27A02-85C2-C74C-B864-C3A5A2CFF9FC}" dt="2022-02-18T10:59:19.964" v="88"/>
        <pc:sldMkLst>
          <pc:docMk/>
          <pc:sldMk cId="0" sldId="306"/>
        </pc:sldMkLst>
        <pc:spChg chg="mod">
          <ac:chgData name="phungphattrien0123456@gmail.com" userId="639bf380e7d8d746" providerId="LiveId" clId="{2AC27A02-85C2-C74C-B864-C3A5A2CFF9FC}" dt="2022-02-18T10:59:15.077" v="87" actId="2711"/>
          <ac:spMkLst>
            <pc:docMk/>
            <pc:sldMk cId="0" sldId="306"/>
            <ac:spMk id="3" creationId="{00000000-0000-0000-0000-000000000000}"/>
          </ac:spMkLst>
        </pc:spChg>
      </pc:sldChg>
      <pc:sldChg chg="modSp mod setBg">
        <pc:chgData name="phungphattrien0123456@gmail.com" userId="639bf380e7d8d746" providerId="LiveId" clId="{2AC27A02-85C2-C74C-B864-C3A5A2CFF9FC}" dt="2022-02-18T11:00:10.853" v="99" actId="1076"/>
        <pc:sldMkLst>
          <pc:docMk/>
          <pc:sldMk cId="0" sldId="316"/>
        </pc:sldMkLst>
        <pc:spChg chg="mod">
          <ac:chgData name="phungphattrien0123456@gmail.com" userId="639bf380e7d8d746" providerId="LiveId" clId="{2AC27A02-85C2-C74C-B864-C3A5A2CFF9FC}" dt="2022-02-18T11:00:10.853" v="99" actId="1076"/>
          <ac:spMkLst>
            <pc:docMk/>
            <pc:sldMk cId="0" sldId="316"/>
            <ac:spMk id="29700" creationId="{00000000-0000-0000-0000-000000000000}"/>
          </ac:spMkLst>
        </pc:spChg>
        <pc:spChg chg="mod">
          <ac:chgData name="phungphattrien0123456@gmail.com" userId="639bf380e7d8d746" providerId="LiveId" clId="{2AC27A02-85C2-C74C-B864-C3A5A2CFF9FC}" dt="2022-02-18T11:00:03.172" v="98" actId="1076"/>
          <ac:spMkLst>
            <pc:docMk/>
            <pc:sldMk cId="0" sldId="316"/>
            <ac:spMk id="29701" creationId="{00000000-0000-0000-0000-000000000000}"/>
          </ac:spMkLst>
        </pc:spChg>
      </pc:sldChg>
      <pc:sldChg chg="modSp">
        <pc:chgData name="phungphattrien0123456@gmail.com" userId="639bf380e7d8d746" providerId="LiveId" clId="{2AC27A02-85C2-C74C-B864-C3A5A2CFF9FC}" dt="2022-02-18T10:59:34.873" v="93" actId="2711"/>
        <pc:sldMkLst>
          <pc:docMk/>
          <pc:sldMk cId="0" sldId="394"/>
        </pc:sldMkLst>
        <pc:spChg chg="mod">
          <ac:chgData name="phungphattrien0123456@gmail.com" userId="639bf380e7d8d746" providerId="LiveId" clId="{2AC27A02-85C2-C74C-B864-C3A5A2CFF9FC}" dt="2022-02-18T10:59:34.873" v="93" actId="2711"/>
          <ac:spMkLst>
            <pc:docMk/>
            <pc:sldMk cId="0" sldId="394"/>
            <ac:spMk id="20486" creationId="{00000000-0000-0000-0000-000000000000}"/>
          </ac:spMkLst>
        </pc:spChg>
      </pc:sldChg>
      <pc:sldChg chg="modSp mod setBg">
        <pc:chgData name="phungphattrien0123456@gmail.com" userId="639bf380e7d8d746" providerId="LiveId" clId="{2AC27A02-85C2-C74C-B864-C3A5A2CFF9FC}" dt="2022-02-18T10:56:22.705" v="25" actId="1076"/>
        <pc:sldMkLst>
          <pc:docMk/>
          <pc:sldMk cId="0" sldId="408"/>
        </pc:sldMkLst>
        <pc:spChg chg="mod">
          <ac:chgData name="phungphattrien0123456@gmail.com" userId="639bf380e7d8d746" providerId="LiveId" clId="{2AC27A02-85C2-C74C-B864-C3A5A2CFF9FC}" dt="2022-02-18T10:56:22.705" v="25" actId="1076"/>
          <ac:spMkLst>
            <pc:docMk/>
            <pc:sldMk cId="0" sldId="408"/>
            <ac:spMk id="6146" creationId="{00000000-0000-0000-0000-000000000000}"/>
          </ac:spMkLst>
        </pc:spChg>
      </pc:sldChg>
      <pc:sldChg chg="modSp mod setBg">
        <pc:chgData name="phungphattrien0123456@gmail.com" userId="639bf380e7d8d746" providerId="LiveId" clId="{2AC27A02-85C2-C74C-B864-C3A5A2CFF9FC}" dt="2022-02-18T10:56:37.261" v="30" actId="2711"/>
        <pc:sldMkLst>
          <pc:docMk/>
          <pc:sldMk cId="0" sldId="429"/>
        </pc:sldMkLst>
        <pc:spChg chg="mod">
          <ac:chgData name="phungphattrien0123456@gmail.com" userId="639bf380e7d8d746" providerId="LiveId" clId="{2AC27A02-85C2-C74C-B864-C3A5A2CFF9FC}" dt="2022-02-18T10:56:37.261" v="30" actId="2711"/>
          <ac:spMkLst>
            <pc:docMk/>
            <pc:sldMk cId="0" sldId="429"/>
            <ac:spMk id="20" creationId="{00000000-0000-0000-0000-000000000000}"/>
          </ac:spMkLst>
        </pc:spChg>
        <pc:spChg chg="mod">
          <ac:chgData name="phungphattrien0123456@gmail.com" userId="639bf380e7d8d746" providerId="LiveId" clId="{2AC27A02-85C2-C74C-B864-C3A5A2CFF9FC}" dt="2022-02-18T10:56:34.786" v="29" actId="2711"/>
          <ac:spMkLst>
            <pc:docMk/>
            <pc:sldMk cId="0" sldId="429"/>
            <ac:spMk id="21" creationId="{00000000-0000-0000-0000-000000000000}"/>
          </ac:spMkLst>
        </pc:spChg>
        <pc:spChg chg="mod">
          <ac:chgData name="phungphattrien0123456@gmail.com" userId="639bf380e7d8d746" providerId="LiveId" clId="{2AC27A02-85C2-C74C-B864-C3A5A2CFF9FC}" dt="2022-02-18T10:56:31.299" v="28"/>
          <ac:spMkLst>
            <pc:docMk/>
            <pc:sldMk cId="0" sldId="429"/>
            <ac:spMk id="40" creationId="{00000000-0000-0000-0000-000000000000}"/>
          </ac:spMkLst>
        </pc:spChg>
      </pc:sldChg>
      <pc:sldChg chg="modSp mod setBg">
        <pc:chgData name="phungphattrien0123456@gmail.com" userId="639bf380e7d8d746" providerId="LiveId" clId="{2AC27A02-85C2-C74C-B864-C3A5A2CFF9FC}" dt="2022-02-18T10:56:50.114" v="35"/>
        <pc:sldMkLst>
          <pc:docMk/>
          <pc:sldMk cId="0" sldId="436"/>
        </pc:sldMkLst>
        <pc:spChg chg="mod">
          <ac:chgData name="phungphattrien0123456@gmail.com" userId="639bf380e7d8d746" providerId="LiveId" clId="{2AC27A02-85C2-C74C-B864-C3A5A2CFF9FC}" dt="2022-02-18T10:56:45.582" v="33" actId="2711"/>
          <ac:spMkLst>
            <pc:docMk/>
            <pc:sldMk cId="0" sldId="436"/>
            <ac:spMk id="20" creationId="{00000000-0000-0000-0000-000000000000}"/>
          </ac:spMkLst>
        </pc:spChg>
        <pc:spChg chg="mod">
          <ac:chgData name="phungphattrien0123456@gmail.com" userId="639bf380e7d8d746" providerId="LiveId" clId="{2AC27A02-85C2-C74C-B864-C3A5A2CFF9FC}" dt="2022-02-18T10:56:42.887" v="32" actId="2711"/>
          <ac:spMkLst>
            <pc:docMk/>
            <pc:sldMk cId="0" sldId="436"/>
            <ac:spMk id="24" creationId="{00000000-0000-0000-0000-000000000000}"/>
          </ac:spMkLst>
        </pc:spChg>
        <pc:spChg chg="mod">
          <ac:chgData name="phungphattrien0123456@gmail.com" userId="639bf380e7d8d746" providerId="LiveId" clId="{2AC27A02-85C2-C74C-B864-C3A5A2CFF9FC}" dt="2022-02-18T10:56:40.658" v="31" actId="2711"/>
          <ac:spMkLst>
            <pc:docMk/>
            <pc:sldMk cId="0" sldId="436"/>
            <ac:spMk id="28" creationId="{00000000-0000-0000-0000-000000000000}"/>
          </ac:spMkLst>
        </pc:spChg>
        <pc:spChg chg="mod">
          <ac:chgData name="phungphattrien0123456@gmail.com" userId="639bf380e7d8d746" providerId="LiveId" clId="{2AC27A02-85C2-C74C-B864-C3A5A2CFF9FC}" dt="2022-02-18T10:56:48.275" v="34" actId="2711"/>
          <ac:spMkLst>
            <pc:docMk/>
            <pc:sldMk cId="0" sldId="436"/>
            <ac:spMk id="34" creationId="{00000000-0000-0000-0000-000000000000}"/>
          </ac:spMkLst>
        </pc:spChg>
      </pc:sldChg>
      <pc:sldChg chg="modSp mod setBg">
        <pc:chgData name="phungphattrien0123456@gmail.com" userId="639bf380e7d8d746" providerId="LiveId" clId="{2AC27A02-85C2-C74C-B864-C3A5A2CFF9FC}" dt="2022-02-18T10:57:02.204" v="40" actId="2711"/>
        <pc:sldMkLst>
          <pc:docMk/>
          <pc:sldMk cId="0" sldId="437"/>
        </pc:sldMkLst>
        <pc:spChg chg="mod">
          <ac:chgData name="phungphattrien0123456@gmail.com" userId="639bf380e7d8d746" providerId="LiveId" clId="{2AC27A02-85C2-C74C-B864-C3A5A2CFF9FC}" dt="2022-02-18T10:56:57.011" v="37" actId="2711"/>
          <ac:spMkLst>
            <pc:docMk/>
            <pc:sldMk cId="0" sldId="437"/>
            <ac:spMk id="9226" creationId="{00000000-0000-0000-0000-000000000000}"/>
          </ac:spMkLst>
        </pc:spChg>
        <pc:spChg chg="mod">
          <ac:chgData name="phungphattrien0123456@gmail.com" userId="639bf380e7d8d746" providerId="LiveId" clId="{2AC27A02-85C2-C74C-B864-C3A5A2CFF9FC}" dt="2022-02-18T10:57:02.204" v="40" actId="2711"/>
          <ac:spMkLst>
            <pc:docMk/>
            <pc:sldMk cId="0" sldId="437"/>
            <ac:spMk id="145415" creationId="{00000000-0000-0000-0000-000000000000}"/>
          </ac:spMkLst>
        </pc:spChg>
        <pc:spChg chg="mod">
          <ac:chgData name="phungphattrien0123456@gmail.com" userId="639bf380e7d8d746" providerId="LiveId" clId="{2AC27A02-85C2-C74C-B864-C3A5A2CFF9FC}" dt="2022-02-18T10:57:00.435" v="39" actId="2711"/>
          <ac:spMkLst>
            <pc:docMk/>
            <pc:sldMk cId="0" sldId="437"/>
            <ac:spMk id="145416" creationId="{00000000-0000-0000-0000-000000000000}"/>
          </ac:spMkLst>
        </pc:spChg>
        <pc:spChg chg="mod">
          <ac:chgData name="phungphattrien0123456@gmail.com" userId="639bf380e7d8d746" providerId="LiveId" clId="{2AC27A02-85C2-C74C-B864-C3A5A2CFF9FC}" dt="2022-02-18T10:56:58.883" v="38" actId="2711"/>
          <ac:spMkLst>
            <pc:docMk/>
            <pc:sldMk cId="0" sldId="437"/>
            <ac:spMk id="145417" creationId="{00000000-0000-0000-0000-000000000000}"/>
          </ac:spMkLst>
        </pc:spChg>
      </pc:sldChg>
      <pc:sldChg chg="modSp mod setBg">
        <pc:chgData name="phungphattrien0123456@gmail.com" userId="639bf380e7d8d746" providerId="LiveId" clId="{2AC27A02-85C2-C74C-B864-C3A5A2CFF9FC}" dt="2022-02-18T10:57:28.345" v="51"/>
        <pc:sldMkLst>
          <pc:docMk/>
          <pc:sldMk cId="0" sldId="439"/>
        </pc:sldMkLst>
        <pc:spChg chg="mod">
          <ac:chgData name="phungphattrien0123456@gmail.com" userId="639bf380e7d8d746" providerId="LiveId" clId="{2AC27A02-85C2-C74C-B864-C3A5A2CFF9FC}" dt="2022-02-18T10:57:26.153" v="50" actId="2711"/>
          <ac:spMkLst>
            <pc:docMk/>
            <pc:sldMk cId="0" sldId="439"/>
            <ac:spMk id="7" creationId="{00000000-0000-0000-0000-000000000000}"/>
          </ac:spMkLst>
        </pc:spChg>
        <pc:spChg chg="mod">
          <ac:chgData name="phungphattrien0123456@gmail.com" userId="639bf380e7d8d746" providerId="LiveId" clId="{2AC27A02-85C2-C74C-B864-C3A5A2CFF9FC}" dt="2022-02-18T10:57:24.252" v="49" actId="2711"/>
          <ac:spMkLst>
            <pc:docMk/>
            <pc:sldMk cId="0" sldId="439"/>
            <ac:spMk id="8" creationId="{00000000-0000-0000-0000-000000000000}"/>
          </ac:spMkLst>
        </pc:spChg>
        <pc:spChg chg="mod">
          <ac:chgData name="phungphattrien0123456@gmail.com" userId="639bf380e7d8d746" providerId="LiveId" clId="{2AC27A02-85C2-C74C-B864-C3A5A2CFF9FC}" dt="2022-02-18T10:57:07.787" v="41" actId="2711"/>
          <ac:spMkLst>
            <pc:docMk/>
            <pc:sldMk cId="0" sldId="439"/>
            <ac:spMk id="26" creationId="{00000000-0000-0000-0000-000000000000}"/>
          </ac:spMkLst>
        </pc:spChg>
        <pc:spChg chg="mod">
          <ac:chgData name="phungphattrien0123456@gmail.com" userId="639bf380e7d8d746" providerId="LiveId" clId="{2AC27A02-85C2-C74C-B864-C3A5A2CFF9FC}" dt="2022-02-18T10:57:10.915" v="42" actId="2711"/>
          <ac:spMkLst>
            <pc:docMk/>
            <pc:sldMk cId="0" sldId="439"/>
            <ac:spMk id="28" creationId="{00000000-0000-0000-0000-000000000000}"/>
          </ac:spMkLst>
        </pc:spChg>
        <pc:spChg chg="mod">
          <ac:chgData name="phungphattrien0123456@gmail.com" userId="639bf380e7d8d746" providerId="LiveId" clId="{2AC27A02-85C2-C74C-B864-C3A5A2CFF9FC}" dt="2022-02-18T10:57:16.135" v="44"/>
          <ac:spMkLst>
            <pc:docMk/>
            <pc:sldMk cId="0" sldId="439"/>
            <ac:spMk id="44" creationId="{00000000-0000-0000-0000-000000000000}"/>
          </ac:spMkLst>
        </pc:spChg>
        <pc:spChg chg="mod">
          <ac:chgData name="phungphattrien0123456@gmail.com" userId="639bf380e7d8d746" providerId="LiveId" clId="{2AC27A02-85C2-C74C-B864-C3A5A2CFF9FC}" dt="2022-02-18T10:57:16.135" v="44"/>
          <ac:spMkLst>
            <pc:docMk/>
            <pc:sldMk cId="0" sldId="439"/>
            <ac:spMk id="45" creationId="{00000000-0000-0000-0000-000000000000}"/>
          </ac:spMkLst>
        </pc:spChg>
        <pc:spChg chg="mod">
          <ac:chgData name="phungphattrien0123456@gmail.com" userId="639bf380e7d8d746" providerId="LiveId" clId="{2AC27A02-85C2-C74C-B864-C3A5A2CFF9FC}" dt="2022-02-18T10:57:19.443" v="46"/>
          <ac:spMkLst>
            <pc:docMk/>
            <pc:sldMk cId="0" sldId="439"/>
            <ac:spMk id="12309" creationId="{00000000-0000-0000-0000-000000000000}"/>
          </ac:spMkLst>
        </pc:spChg>
        <pc:spChg chg="mod">
          <ac:chgData name="phungphattrien0123456@gmail.com" userId="639bf380e7d8d746" providerId="LiveId" clId="{2AC27A02-85C2-C74C-B864-C3A5A2CFF9FC}" dt="2022-02-18T10:57:19.443" v="46"/>
          <ac:spMkLst>
            <pc:docMk/>
            <pc:sldMk cId="0" sldId="439"/>
            <ac:spMk id="12310" creationId="{00000000-0000-0000-0000-000000000000}"/>
          </ac:spMkLst>
        </pc:spChg>
        <pc:spChg chg="mod">
          <ac:chgData name="phungphattrien0123456@gmail.com" userId="639bf380e7d8d746" providerId="LiveId" clId="{2AC27A02-85C2-C74C-B864-C3A5A2CFF9FC}" dt="2022-02-18T10:57:22.358" v="48" actId="2711"/>
          <ac:spMkLst>
            <pc:docMk/>
            <pc:sldMk cId="0" sldId="439"/>
            <ac:spMk id="12311" creationId="{00000000-0000-0000-0000-000000000000}"/>
          </ac:spMkLst>
        </pc:spChg>
        <pc:spChg chg="mod">
          <ac:chgData name="phungphattrien0123456@gmail.com" userId="639bf380e7d8d746" providerId="LiveId" clId="{2AC27A02-85C2-C74C-B864-C3A5A2CFF9FC}" dt="2022-02-18T10:57:22.358" v="48" actId="2711"/>
          <ac:spMkLst>
            <pc:docMk/>
            <pc:sldMk cId="0" sldId="439"/>
            <ac:spMk id="12312" creationId="{00000000-0000-0000-0000-000000000000}"/>
          </ac:spMkLst>
        </pc:spChg>
      </pc:sldChg>
      <pc:sldChg chg="modSp mod setBg">
        <pc:chgData name="phungphattrien0123456@gmail.com" userId="639bf380e7d8d746" providerId="LiveId" clId="{2AC27A02-85C2-C74C-B864-C3A5A2CFF9FC}" dt="2022-02-18T10:57:46.564" v="57" actId="2711"/>
        <pc:sldMkLst>
          <pc:docMk/>
          <pc:sldMk cId="0" sldId="440"/>
        </pc:sldMkLst>
        <pc:spChg chg="mod">
          <ac:chgData name="phungphattrien0123456@gmail.com" userId="639bf380e7d8d746" providerId="LiveId" clId="{2AC27A02-85C2-C74C-B864-C3A5A2CFF9FC}" dt="2022-02-18T10:57:46.564" v="57" actId="2711"/>
          <ac:spMkLst>
            <pc:docMk/>
            <pc:sldMk cId="0" sldId="440"/>
            <ac:spMk id="17411" creationId="{00000000-0000-0000-0000-000000000000}"/>
          </ac:spMkLst>
        </pc:spChg>
      </pc:sldChg>
      <pc:sldChg chg="modSp mod setBg">
        <pc:chgData name="phungphattrien0123456@gmail.com" userId="639bf380e7d8d746" providerId="LiveId" clId="{2AC27A02-85C2-C74C-B864-C3A5A2CFF9FC}" dt="2022-02-18T10:57:33.931" v="53" actId="2711"/>
        <pc:sldMkLst>
          <pc:docMk/>
          <pc:sldMk cId="0" sldId="441"/>
        </pc:sldMkLst>
        <pc:spChg chg="mod">
          <ac:chgData name="phungphattrien0123456@gmail.com" userId="639bf380e7d8d746" providerId="LiveId" clId="{2AC27A02-85C2-C74C-B864-C3A5A2CFF9FC}" dt="2022-02-18T10:57:33.931" v="53" actId="2711"/>
          <ac:spMkLst>
            <pc:docMk/>
            <pc:sldMk cId="0" sldId="441"/>
            <ac:spMk id="13317" creationId="{00000000-0000-0000-0000-000000000000}"/>
          </ac:spMkLst>
        </pc:spChg>
      </pc:sldChg>
      <pc:sldChg chg="modSp mod setBg">
        <pc:chgData name="phungphattrien0123456@gmail.com" userId="639bf380e7d8d746" providerId="LiveId" clId="{2AC27A02-85C2-C74C-B864-C3A5A2CFF9FC}" dt="2022-02-18T10:57:52.420" v="59"/>
        <pc:sldMkLst>
          <pc:docMk/>
          <pc:sldMk cId="0" sldId="442"/>
        </pc:sldMkLst>
        <pc:spChg chg="mod">
          <ac:chgData name="phungphattrien0123456@gmail.com" userId="639bf380e7d8d746" providerId="LiveId" clId="{2AC27A02-85C2-C74C-B864-C3A5A2CFF9FC}" dt="2022-02-18T10:57:50.713" v="58" actId="2711"/>
          <ac:spMkLst>
            <pc:docMk/>
            <pc:sldMk cId="0" sldId="442"/>
            <ac:spMk id="18434" creationId="{00000000-0000-0000-0000-000000000000}"/>
          </ac:spMkLst>
        </pc:spChg>
      </pc:sldChg>
      <pc:sldChg chg="modSp mod setBg">
        <pc:chgData name="phungphattrien0123456@gmail.com" userId="639bf380e7d8d746" providerId="LiveId" clId="{2AC27A02-85C2-C74C-B864-C3A5A2CFF9FC}" dt="2022-02-18T10:58:04.558" v="64" actId="2711"/>
        <pc:sldMkLst>
          <pc:docMk/>
          <pc:sldMk cId="0" sldId="443"/>
        </pc:sldMkLst>
        <pc:spChg chg="mod">
          <ac:chgData name="phungphattrien0123456@gmail.com" userId="639bf380e7d8d746" providerId="LiveId" clId="{2AC27A02-85C2-C74C-B864-C3A5A2CFF9FC}" dt="2022-02-18T10:58:04.558" v="64" actId="2711"/>
          <ac:spMkLst>
            <pc:docMk/>
            <pc:sldMk cId="0" sldId="443"/>
            <ac:spMk id="22" creationId="{00000000-0000-0000-0000-000000000000}"/>
          </ac:spMkLst>
        </pc:spChg>
        <pc:spChg chg="mod">
          <ac:chgData name="phungphattrien0123456@gmail.com" userId="639bf380e7d8d746" providerId="LiveId" clId="{2AC27A02-85C2-C74C-B864-C3A5A2CFF9FC}" dt="2022-02-18T10:57:58.661" v="61" actId="2711"/>
          <ac:spMkLst>
            <pc:docMk/>
            <pc:sldMk cId="0" sldId="443"/>
            <ac:spMk id="23" creationId="{00000000-0000-0000-0000-000000000000}"/>
          </ac:spMkLst>
        </pc:spChg>
        <pc:spChg chg="mod">
          <ac:chgData name="phungphattrien0123456@gmail.com" userId="639bf380e7d8d746" providerId="LiveId" clId="{2AC27A02-85C2-C74C-B864-C3A5A2CFF9FC}" dt="2022-02-18T10:58:02.662" v="63" actId="2711"/>
          <ac:spMkLst>
            <pc:docMk/>
            <pc:sldMk cId="0" sldId="443"/>
            <ac:spMk id="19461" creationId="{00000000-0000-0000-0000-000000000000}"/>
          </ac:spMkLst>
        </pc:spChg>
        <pc:spChg chg="mod">
          <ac:chgData name="phungphattrien0123456@gmail.com" userId="639bf380e7d8d746" providerId="LiveId" clId="{2AC27A02-85C2-C74C-B864-C3A5A2CFF9FC}" dt="2022-02-18T10:58:00.318" v="62" actId="2711"/>
          <ac:spMkLst>
            <pc:docMk/>
            <pc:sldMk cId="0" sldId="443"/>
            <ac:spMk id="19469" creationId="{00000000-0000-0000-0000-000000000000}"/>
          </ac:spMkLst>
        </pc:spChg>
      </pc:sldChg>
      <pc:sldChg chg="modSp">
        <pc:chgData name="phungphattrien0123456@gmail.com" userId="639bf380e7d8d746" providerId="LiveId" clId="{2AC27A02-85C2-C74C-B864-C3A5A2CFF9FC}" dt="2022-02-18T10:58:23.193" v="71" actId="2711"/>
        <pc:sldMkLst>
          <pc:docMk/>
          <pc:sldMk cId="0" sldId="444"/>
        </pc:sldMkLst>
        <pc:spChg chg="mod">
          <ac:chgData name="phungphattrien0123456@gmail.com" userId="639bf380e7d8d746" providerId="LiveId" clId="{2AC27A02-85C2-C74C-B864-C3A5A2CFF9FC}" dt="2022-02-18T10:58:08.670" v="65" actId="2711"/>
          <ac:spMkLst>
            <pc:docMk/>
            <pc:sldMk cId="0" sldId="444"/>
            <ac:spMk id="20515" creationId="{00000000-0000-0000-0000-000000000000}"/>
          </ac:spMkLst>
        </pc:spChg>
        <pc:spChg chg="mod">
          <ac:chgData name="phungphattrien0123456@gmail.com" userId="639bf380e7d8d746" providerId="LiveId" clId="{2AC27A02-85C2-C74C-B864-C3A5A2CFF9FC}" dt="2022-02-18T10:58:08.670" v="65" actId="2711"/>
          <ac:spMkLst>
            <pc:docMk/>
            <pc:sldMk cId="0" sldId="444"/>
            <ac:spMk id="20516" creationId="{00000000-0000-0000-0000-000000000000}"/>
          </ac:spMkLst>
        </pc:spChg>
        <pc:spChg chg="mod">
          <ac:chgData name="phungphattrien0123456@gmail.com" userId="639bf380e7d8d746" providerId="LiveId" clId="{2AC27A02-85C2-C74C-B864-C3A5A2CFF9FC}" dt="2022-02-18T10:58:10.498" v="66" actId="2711"/>
          <ac:spMkLst>
            <pc:docMk/>
            <pc:sldMk cId="0" sldId="444"/>
            <ac:spMk id="20517" creationId="{00000000-0000-0000-0000-000000000000}"/>
          </ac:spMkLst>
        </pc:spChg>
        <pc:spChg chg="mod">
          <ac:chgData name="phungphattrien0123456@gmail.com" userId="639bf380e7d8d746" providerId="LiveId" clId="{2AC27A02-85C2-C74C-B864-C3A5A2CFF9FC}" dt="2022-02-18T10:58:10.498" v="66" actId="2711"/>
          <ac:spMkLst>
            <pc:docMk/>
            <pc:sldMk cId="0" sldId="444"/>
            <ac:spMk id="20518" creationId="{00000000-0000-0000-0000-000000000000}"/>
          </ac:spMkLst>
        </pc:spChg>
        <pc:spChg chg="mod">
          <ac:chgData name="phungphattrien0123456@gmail.com" userId="639bf380e7d8d746" providerId="LiveId" clId="{2AC27A02-85C2-C74C-B864-C3A5A2CFF9FC}" dt="2022-02-18T10:58:15.378" v="68" actId="2711"/>
          <ac:spMkLst>
            <pc:docMk/>
            <pc:sldMk cId="0" sldId="444"/>
            <ac:spMk id="20519" creationId="{00000000-0000-0000-0000-000000000000}"/>
          </ac:spMkLst>
        </pc:spChg>
        <pc:spChg chg="mod">
          <ac:chgData name="phungphattrien0123456@gmail.com" userId="639bf380e7d8d746" providerId="LiveId" clId="{2AC27A02-85C2-C74C-B864-C3A5A2CFF9FC}" dt="2022-02-18T10:58:15.378" v="68" actId="2711"/>
          <ac:spMkLst>
            <pc:docMk/>
            <pc:sldMk cId="0" sldId="444"/>
            <ac:spMk id="20520" creationId="{00000000-0000-0000-0000-000000000000}"/>
          </ac:spMkLst>
        </pc:spChg>
        <pc:spChg chg="mod">
          <ac:chgData name="phungphattrien0123456@gmail.com" userId="639bf380e7d8d746" providerId="LiveId" clId="{2AC27A02-85C2-C74C-B864-C3A5A2CFF9FC}" dt="2022-02-18T10:58:17.402" v="69" actId="2711"/>
          <ac:spMkLst>
            <pc:docMk/>
            <pc:sldMk cId="0" sldId="444"/>
            <ac:spMk id="20521" creationId="{00000000-0000-0000-0000-000000000000}"/>
          </ac:spMkLst>
        </pc:spChg>
        <pc:spChg chg="mod">
          <ac:chgData name="phungphattrien0123456@gmail.com" userId="639bf380e7d8d746" providerId="LiveId" clId="{2AC27A02-85C2-C74C-B864-C3A5A2CFF9FC}" dt="2022-02-18T10:58:17.402" v="69" actId="2711"/>
          <ac:spMkLst>
            <pc:docMk/>
            <pc:sldMk cId="0" sldId="444"/>
            <ac:spMk id="20522" creationId="{00000000-0000-0000-0000-000000000000}"/>
          </ac:spMkLst>
        </pc:spChg>
        <pc:spChg chg="mod">
          <ac:chgData name="phungphattrien0123456@gmail.com" userId="639bf380e7d8d746" providerId="LiveId" clId="{2AC27A02-85C2-C74C-B864-C3A5A2CFF9FC}" dt="2022-02-18T10:58:21.184" v="70" actId="2711"/>
          <ac:spMkLst>
            <pc:docMk/>
            <pc:sldMk cId="0" sldId="444"/>
            <ac:spMk id="20523" creationId="{00000000-0000-0000-0000-000000000000}"/>
          </ac:spMkLst>
        </pc:spChg>
        <pc:spChg chg="mod">
          <ac:chgData name="phungphattrien0123456@gmail.com" userId="639bf380e7d8d746" providerId="LiveId" clId="{2AC27A02-85C2-C74C-B864-C3A5A2CFF9FC}" dt="2022-02-18T10:58:21.184" v="70" actId="2711"/>
          <ac:spMkLst>
            <pc:docMk/>
            <pc:sldMk cId="0" sldId="444"/>
            <ac:spMk id="20524" creationId="{00000000-0000-0000-0000-000000000000}"/>
          </ac:spMkLst>
        </pc:spChg>
        <pc:spChg chg="mod">
          <ac:chgData name="phungphattrien0123456@gmail.com" userId="639bf380e7d8d746" providerId="LiveId" clId="{2AC27A02-85C2-C74C-B864-C3A5A2CFF9FC}" dt="2022-02-18T10:58:23.193" v="71" actId="2711"/>
          <ac:spMkLst>
            <pc:docMk/>
            <pc:sldMk cId="0" sldId="444"/>
            <ac:spMk id="20525" creationId="{00000000-0000-0000-0000-000000000000}"/>
          </ac:spMkLst>
        </pc:spChg>
        <pc:spChg chg="mod">
          <ac:chgData name="phungphattrien0123456@gmail.com" userId="639bf380e7d8d746" providerId="LiveId" clId="{2AC27A02-85C2-C74C-B864-C3A5A2CFF9FC}" dt="2022-02-18T10:58:23.193" v="71" actId="2711"/>
          <ac:spMkLst>
            <pc:docMk/>
            <pc:sldMk cId="0" sldId="444"/>
            <ac:spMk id="20526" creationId="{00000000-0000-0000-0000-000000000000}"/>
          </ac:spMkLst>
        </pc:spChg>
        <pc:spChg chg="mod">
          <ac:chgData name="phungphattrien0123456@gmail.com" userId="639bf380e7d8d746" providerId="LiveId" clId="{2AC27A02-85C2-C74C-B864-C3A5A2CFF9FC}" dt="2022-02-18T10:58:12.262" v="67" actId="2711"/>
          <ac:spMkLst>
            <pc:docMk/>
            <pc:sldMk cId="0" sldId="444"/>
            <ac:spMk id="20527" creationId="{00000000-0000-0000-0000-000000000000}"/>
          </ac:spMkLst>
        </pc:spChg>
      </pc:sldChg>
      <pc:sldChg chg="modSp mod setBg">
        <pc:chgData name="phungphattrien0123456@gmail.com" userId="639bf380e7d8d746" providerId="LiveId" clId="{2AC27A02-85C2-C74C-B864-C3A5A2CFF9FC}" dt="2022-02-18T10:58:35.310" v="75"/>
        <pc:sldMkLst>
          <pc:docMk/>
          <pc:sldMk cId="0" sldId="451"/>
        </pc:sldMkLst>
        <pc:spChg chg="mod">
          <ac:chgData name="phungphattrien0123456@gmail.com" userId="639bf380e7d8d746" providerId="LiveId" clId="{2AC27A02-85C2-C74C-B864-C3A5A2CFF9FC}" dt="2022-02-18T10:58:26.462" v="72" actId="2711"/>
          <ac:spMkLst>
            <pc:docMk/>
            <pc:sldMk cId="0" sldId="451"/>
            <ac:spMk id="18" creationId="{00000000-0000-0000-0000-000000000000}"/>
          </ac:spMkLst>
        </pc:spChg>
        <pc:spChg chg="mod">
          <ac:chgData name="phungphattrien0123456@gmail.com" userId="639bf380e7d8d746" providerId="LiveId" clId="{2AC27A02-85C2-C74C-B864-C3A5A2CFF9FC}" dt="2022-02-18T10:58:29.375" v="73" actId="2711"/>
          <ac:spMkLst>
            <pc:docMk/>
            <pc:sldMk cId="0" sldId="451"/>
            <ac:spMk id="23" creationId="{00000000-0000-0000-0000-000000000000}"/>
          </ac:spMkLst>
        </pc:spChg>
      </pc:sldChg>
      <pc:sldChg chg="modSp mod setBg">
        <pc:chgData name="phungphattrien0123456@gmail.com" userId="639bf380e7d8d746" providerId="LiveId" clId="{2AC27A02-85C2-C74C-B864-C3A5A2CFF9FC}" dt="2022-02-18T10:58:45.599" v="78" actId="2711"/>
        <pc:sldMkLst>
          <pc:docMk/>
          <pc:sldMk cId="0" sldId="452"/>
        </pc:sldMkLst>
        <pc:spChg chg="mod">
          <ac:chgData name="phungphattrien0123456@gmail.com" userId="639bf380e7d8d746" providerId="LiveId" clId="{2AC27A02-85C2-C74C-B864-C3A5A2CFF9FC}" dt="2022-02-18T10:58:45.599" v="78" actId="2711"/>
          <ac:spMkLst>
            <pc:docMk/>
            <pc:sldMk cId="0" sldId="452"/>
            <ac:spMk id="97288" creationId="{00000000-0000-0000-0000-000000000000}"/>
          </ac:spMkLst>
        </pc:spChg>
      </pc:sldChg>
      <pc:sldChg chg="mod setBg modShow">
        <pc:chgData name="phungphattrien0123456@gmail.com" userId="639bf380e7d8d746" providerId="LiveId" clId="{2AC27A02-85C2-C74C-B864-C3A5A2CFF9FC}" dt="2022-02-18T11:00:18.997" v="100" actId="729"/>
        <pc:sldMkLst>
          <pc:docMk/>
          <pc:sldMk cId="0" sldId="453"/>
        </pc:sldMkLst>
      </pc:sldChg>
      <pc:sldChg chg="modSp mod setBg">
        <pc:chgData name="phungphattrien0123456@gmail.com" userId="639bf380e7d8d746" providerId="LiveId" clId="{2AC27A02-85C2-C74C-B864-C3A5A2CFF9FC}" dt="2022-02-18T10:59:02.337" v="83" actId="14100"/>
        <pc:sldMkLst>
          <pc:docMk/>
          <pc:sldMk cId="0" sldId="454"/>
        </pc:sldMkLst>
        <pc:spChg chg="mod">
          <ac:chgData name="phungphattrien0123456@gmail.com" userId="639bf380e7d8d746" providerId="LiveId" clId="{2AC27A02-85C2-C74C-B864-C3A5A2CFF9FC}" dt="2022-02-18T10:59:02.337" v="83" actId="14100"/>
          <ac:spMkLst>
            <pc:docMk/>
            <pc:sldMk cId="0" sldId="454"/>
            <ac:spMk id="10242" creationId="{00000000-0000-0000-0000-000000000000}"/>
          </ac:spMkLst>
        </pc:spChg>
        <pc:spChg chg="mod">
          <ac:chgData name="phungphattrien0123456@gmail.com" userId="639bf380e7d8d746" providerId="LiveId" clId="{2AC27A02-85C2-C74C-B864-C3A5A2CFF9FC}" dt="2022-02-18T10:58:52.440" v="79" actId="2711"/>
          <ac:spMkLst>
            <pc:docMk/>
            <pc:sldMk cId="0" sldId="454"/>
            <ac:spMk id="10245" creationId="{00000000-0000-0000-0000-000000000000}"/>
          </ac:spMkLst>
        </pc:spChg>
      </pc:sldChg>
      <pc:sldChg chg="modSp mod setBg">
        <pc:chgData name="phungphattrien0123456@gmail.com" userId="639bf380e7d8d746" providerId="LiveId" clId="{2AC27A02-85C2-C74C-B864-C3A5A2CFF9FC}" dt="2022-02-18T10:59:11.677" v="86" actId="2711"/>
        <pc:sldMkLst>
          <pc:docMk/>
          <pc:sldMk cId="0" sldId="455"/>
        </pc:sldMkLst>
        <pc:spChg chg="mod">
          <ac:chgData name="phungphattrien0123456@gmail.com" userId="639bf380e7d8d746" providerId="LiveId" clId="{2AC27A02-85C2-C74C-B864-C3A5A2CFF9FC}" dt="2022-02-18T10:59:11.677" v="86" actId="2711"/>
          <ac:spMkLst>
            <pc:docMk/>
            <pc:sldMk cId="0" sldId="455"/>
            <ac:spMk id="26633" creationId="{00000000-0000-0000-0000-000000000000}"/>
          </ac:spMkLst>
        </pc:spChg>
        <pc:spChg chg="mod">
          <ac:chgData name="phungphattrien0123456@gmail.com" userId="639bf380e7d8d746" providerId="LiveId" clId="{2AC27A02-85C2-C74C-B864-C3A5A2CFF9FC}" dt="2022-02-18T10:59:08.363" v="85" actId="2711"/>
          <ac:spMkLst>
            <pc:docMk/>
            <pc:sldMk cId="0" sldId="455"/>
            <ac:spMk id="26636" creationId="{00000000-0000-0000-0000-000000000000}"/>
          </ac:spMkLst>
        </pc:spChg>
      </pc:sldChg>
      <pc:sldChg chg="modSp mod setBg">
        <pc:chgData name="phungphattrien0123456@gmail.com" userId="639bf380e7d8d746" providerId="LiveId" clId="{2AC27A02-85C2-C74C-B864-C3A5A2CFF9FC}" dt="2022-02-18T10:57:39.991" v="55"/>
        <pc:sldMkLst>
          <pc:docMk/>
          <pc:sldMk cId="0" sldId="462"/>
        </pc:sldMkLst>
        <pc:spChg chg="mod">
          <ac:chgData name="phungphattrien0123456@gmail.com" userId="639bf380e7d8d746" providerId="LiveId" clId="{2AC27A02-85C2-C74C-B864-C3A5A2CFF9FC}" dt="2022-02-18T10:57:37.504" v="54" actId="2711"/>
          <ac:spMkLst>
            <pc:docMk/>
            <pc:sldMk cId="0" sldId="462"/>
            <ac:spMk id="15362" creationId="{00000000-0000-0000-0000-000000000000}"/>
          </ac:spMkLst>
        </pc:spChg>
      </pc:sldChg>
      <pc:sldChg chg="modSp mod setBg">
        <pc:chgData name="phungphattrien0123456@gmail.com" userId="639bf380e7d8d746" providerId="LiveId" clId="{2AC27A02-85C2-C74C-B864-C3A5A2CFF9FC}" dt="2022-02-18T10:59:29.081" v="92" actId="2711"/>
        <pc:sldMkLst>
          <pc:docMk/>
          <pc:sldMk cId="0" sldId="464"/>
        </pc:sldMkLst>
        <pc:spChg chg="mod">
          <ac:chgData name="phungphattrien0123456@gmail.com" userId="639bf380e7d8d746" providerId="LiveId" clId="{2AC27A02-85C2-C74C-B864-C3A5A2CFF9FC}" dt="2022-02-18T10:59:27.258" v="91" actId="2711"/>
          <ac:spMkLst>
            <pc:docMk/>
            <pc:sldMk cId="0" sldId="464"/>
            <ac:spMk id="4" creationId="{00000000-0000-0000-0000-000000000000}"/>
          </ac:spMkLst>
        </pc:spChg>
        <pc:spChg chg="mod">
          <ac:chgData name="phungphattrien0123456@gmail.com" userId="639bf380e7d8d746" providerId="LiveId" clId="{2AC27A02-85C2-C74C-B864-C3A5A2CFF9FC}" dt="2022-02-18T10:59:25.130" v="90" actId="2711"/>
          <ac:spMkLst>
            <pc:docMk/>
            <pc:sldMk cId="0" sldId="464"/>
            <ac:spMk id="28675" creationId="{00000000-0000-0000-0000-000000000000}"/>
          </ac:spMkLst>
        </pc:spChg>
        <pc:spChg chg="mod">
          <ac:chgData name="phungphattrien0123456@gmail.com" userId="639bf380e7d8d746" providerId="LiveId" clId="{2AC27A02-85C2-C74C-B864-C3A5A2CFF9FC}" dt="2022-02-18T10:59:29.081" v="92" actId="2711"/>
          <ac:spMkLst>
            <pc:docMk/>
            <pc:sldMk cId="0" sldId="464"/>
            <ac:spMk id="28676" creationId="{00000000-0000-0000-0000-000000000000}"/>
          </ac:spMkLst>
        </pc:spChg>
      </pc:sldChg>
      <pc:sldChg chg="modSp mod setBg">
        <pc:chgData name="phungphattrien0123456@gmail.com" userId="639bf380e7d8d746" providerId="LiveId" clId="{2AC27A02-85C2-C74C-B864-C3A5A2CFF9FC}" dt="2022-02-18T10:56:12.641" v="22" actId="1076"/>
        <pc:sldMkLst>
          <pc:docMk/>
          <pc:sldMk cId="0" sldId="484"/>
        </pc:sldMkLst>
        <pc:spChg chg="mod">
          <ac:chgData name="phungphattrien0123456@gmail.com" userId="639bf380e7d8d746" providerId="LiveId" clId="{2AC27A02-85C2-C74C-B864-C3A5A2CFF9FC}" dt="2022-02-18T10:56:12.641" v="22" actId="1076"/>
          <ac:spMkLst>
            <pc:docMk/>
            <pc:sldMk cId="0" sldId="484"/>
            <ac:spMk id="8090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907"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23909"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Fifth level</a:t>
            </a:r>
          </a:p>
        </p:txBody>
      </p:sp>
      <p:sp>
        <p:nvSpPr>
          <p:cNvPr id="123910"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23911"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846964A-AD8C-49A0-B8B1-C4EC637DA890}"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4247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a:fld id="{9A0DB2DC-4C9A-4742-B13C-FB6460FD3503}" type="slidenum">
              <a:rPr lang="en-US" altLang="en-US" sz="1200" dirty="0">
                <a:latin typeface="Arial" panose="020B0604020202020204" pitchFamily="34" charset="0"/>
              </a:rPr>
              <a:t>4</a:t>
            </a:fld>
            <a:endParaRPr lang="en-US" altLang="en-US" sz="1200" dirty="0">
              <a:latin typeface="Arial" panose="020B0604020202020204" pitchFamily="34" charset="0"/>
            </a:endParaRPr>
          </a:p>
        </p:txBody>
      </p:sp>
      <p:sp>
        <p:nvSpPr>
          <p:cNvPr id="10243" name="Rectangle 2"/>
          <p:cNvSpPr>
            <a:spLocks noGrp="1" noRot="1" noChangeAspect="1" noTextEdit="1"/>
          </p:cNvSpPr>
          <p:nvPr>
            <p:ph type="sldImg"/>
          </p:nvPr>
        </p:nvSpPr>
        <p:spPr/>
      </p:sp>
      <p:sp>
        <p:nvSpPr>
          <p:cNvPr id="10244" name="Rectangle 3"/>
          <p:cNvSpPr>
            <a:spLocks noGrp="1"/>
          </p:cNvSpPr>
          <p:nvPr>
            <p:ph type="body" idx="1"/>
          </p:nvPr>
        </p:nvSpPr>
        <p:spPr/>
        <p:txBody>
          <a:bodyPr wrap="square" lIns="91440" tIns="45720" rIns="91440" bIns="45720" anchor="t" anchorCtr="0"/>
          <a:lstStyle/>
          <a:p>
            <a:pPr lvl="0" eaLnBrk="1" hangingPunct="1"/>
            <a:endParaRPr lang="en-US" altLang="en-US"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4863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1702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72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831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192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382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857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3571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7120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5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79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9631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5F928A3-517F-4E36-8355-35C10C64CB3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mn-cs"/>
              </a:rPr>
              <a:t>‹#›</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67732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buon.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vui.avi" TargetMode="External"/><Relationship Id="rId1" Type="http://schemas.microsoft.com/office/2007/relationships/media" Target="file:///D:\khueCD\vui.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buon.avi" TargetMode="External"/><Relationship Id="rId9" Type="http://schemas.openxmlformats.org/officeDocument/2006/relationships/audio" Target="../media/audio4.wav"/></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buon.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vui.avi" TargetMode="External"/><Relationship Id="rId1" Type="http://schemas.microsoft.com/office/2007/relationships/media" Target="file:///D:\khueCD\vui.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buon.avi" TargetMode="External"/><Relationship Id="rId9" Type="http://schemas.openxmlformats.org/officeDocument/2006/relationships/audio" Target="../media/audio4.wav"/></Relationships>
</file>

<file path=ppt/slides/_rels/slide38.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39.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1.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file:///D:\khueCD\vui.avi" TargetMode="External"/><Relationship Id="rId7" Type="http://schemas.openxmlformats.org/officeDocument/2006/relationships/audio" Target="../media/audio2.wav"/><Relationship Id="rId12" Type="http://schemas.openxmlformats.org/officeDocument/2006/relationships/image" Target="../media/image21.png"/><Relationship Id="rId2" Type="http://schemas.openxmlformats.org/officeDocument/2006/relationships/video" Target="file:///D:\khueCD\buon.avi" TargetMode="External"/><Relationship Id="rId1" Type="http://schemas.microsoft.com/office/2007/relationships/media" Target="file:///D:\khueCD\buon.avi" TargetMode="External"/><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4.xml"/><Relationship Id="rId10" Type="http://schemas.openxmlformats.org/officeDocument/2006/relationships/image" Target="../media/image19.GIF"/><Relationship Id="rId4" Type="http://schemas.openxmlformats.org/officeDocument/2006/relationships/video" Target="file:///D:\khueCD\vui.avi" TargetMode="External"/><Relationship Id="rId9" Type="http://schemas.openxmlformats.org/officeDocument/2006/relationships/audio" Target="../media/audio4.wav"/></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oleObject" Target="../embeddings/oleObject3.bin"/><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slideLayout" Target="../slideLayouts/slideLayout7.xml"/><Relationship Id="rId16" Type="http://schemas.openxmlformats.org/officeDocument/2006/relationships/image" Target="../media/image65.png"/><Relationship Id="rId1" Type="http://schemas.openxmlformats.org/officeDocument/2006/relationships/vmlDrawing" Target="../drawings/vmlDrawing2.v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wmf"/><Relationship Id="rId9" Type="http://schemas.openxmlformats.org/officeDocument/2006/relationships/image" Target="../media/image58.png"/><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p:cNvSpPr txBox="1"/>
          <p:nvPr/>
        </p:nvSpPr>
        <p:spPr>
          <a:xfrm>
            <a:off x="1259632" y="332656"/>
            <a:ext cx="6264696" cy="823752"/>
          </a:xfrm>
          <a:prstGeom prst="rect">
            <a:avLst/>
          </a:prstGeom>
          <a:solidFill>
            <a:srgbClr val="FFFF99"/>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lnSpc>
                <a:spcPct val="150000"/>
              </a:lnSpc>
              <a:spcBef>
                <a:spcPts val="0"/>
              </a:spcBef>
              <a:buFontTx/>
              <a:buNone/>
            </a:pPr>
            <a:r>
              <a:rPr lang="en-US" altLang="en-US" b="1" u="sng" dirty="0" err="1">
                <a:solidFill>
                  <a:srgbClr val="FF0000"/>
                </a:solidFill>
                <a:latin typeface="Times New Roman" panose="02020603050405020304" pitchFamily="18" charset="0"/>
                <a:cs typeface="Times New Roman" panose="02020603050405020304" pitchFamily="18" charset="0"/>
              </a:rPr>
              <a:t>Bài</a:t>
            </a:r>
            <a:r>
              <a:rPr lang="en-US" altLang="en-US" b="1" u="sng" dirty="0">
                <a:solidFill>
                  <a:srgbClr val="FF0000"/>
                </a:solidFill>
                <a:latin typeface="Times New Roman" panose="02020603050405020304" pitchFamily="18" charset="0"/>
                <a:cs typeface="Times New Roman" panose="02020603050405020304" pitchFamily="18" charset="0"/>
              </a:rPr>
              <a:t> 25.</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sz="3600" b="1" dirty="0" smtClean="0">
                <a:solidFill>
                  <a:srgbClr val="FF0000"/>
                </a:solidFill>
                <a:latin typeface="Times New Roman" panose="02020603050405020304" pitchFamily="18" charset="0"/>
                <a:cs typeface="Times New Roman" panose="02020603050405020304" pitchFamily="18" charset="0"/>
              </a:rPr>
              <a:t>NGUỒN NHIÊN LIỆU</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ectangle 5"/>
          <p:cNvSpPr/>
          <p:nvPr/>
        </p:nvSpPr>
        <p:spPr>
          <a:xfrm>
            <a:off x="395536" y="1700808"/>
            <a:ext cx="8424936" cy="3170099"/>
          </a:xfrm>
          <a:prstGeom prst="rect">
            <a:avLst/>
          </a:prstGeom>
          <a:noFill/>
          <a:ln w="9525">
            <a:noFill/>
          </a:ln>
        </p:spPr>
        <p:txBody>
          <a:bodyPr wrap="squar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en-US" b="1" smtClean="0">
                <a:solidFill>
                  <a:srgbClr val="FF0000"/>
                </a:solidFill>
                <a:latin typeface="Times New Roman" panose="02020603050405020304" pitchFamily="18" charset="0"/>
              </a:rPr>
              <a:t>Nội dung bài học</a:t>
            </a:r>
          </a:p>
          <a:p>
            <a:pPr marL="0" lvl="0" indent="0">
              <a:spcBef>
                <a:spcPct val="0"/>
              </a:spcBef>
              <a:buNone/>
            </a:pPr>
            <a:r>
              <a:rPr lang="en-US" altLang="en-US" b="1" smtClean="0">
                <a:solidFill>
                  <a:srgbClr val="0000FF"/>
                </a:solidFill>
                <a:latin typeface="Times New Roman" panose="02020603050405020304" pitchFamily="18" charset="0"/>
              </a:rPr>
              <a:t>I. DẦU </a:t>
            </a:r>
            <a:r>
              <a:rPr lang="en-US" altLang="en-US" b="1" dirty="0">
                <a:solidFill>
                  <a:srgbClr val="0000FF"/>
                </a:solidFill>
                <a:latin typeface="Times New Roman" panose="02020603050405020304" pitchFamily="18" charset="0"/>
              </a:rPr>
              <a:t>MỎ, KHÍ MỎ DẦU VÀ KHÍ THIÊN NHIÊN</a:t>
            </a:r>
          </a:p>
          <a:p>
            <a:pPr marL="0" lvl="0" indent="0">
              <a:spcBef>
                <a:spcPct val="0"/>
              </a:spcBef>
              <a:buNone/>
            </a:pPr>
            <a:r>
              <a:rPr lang="en-US" altLang="en-US" b="1" smtClean="0">
                <a:solidFill>
                  <a:srgbClr val="0000FF"/>
                </a:solidFill>
                <a:latin typeface="Times New Roman" panose="02020603050405020304" pitchFamily="18" charset="0"/>
              </a:rPr>
              <a:t>II. NHIÊN </a:t>
            </a:r>
            <a:r>
              <a:rPr lang="en-US" altLang="en-US" b="1" dirty="0">
                <a:solidFill>
                  <a:srgbClr val="0000FF"/>
                </a:solidFill>
                <a:latin typeface="Times New Roman" panose="02020603050405020304" pitchFamily="18" charset="0"/>
              </a:rPr>
              <a:t>LIỆU</a:t>
            </a:r>
            <a:r>
              <a:rPr lang="vi-VN" altLang="en-US" b="1" dirty="0">
                <a:solidFill>
                  <a:srgbClr val="0000FF"/>
                </a:solidFill>
                <a:latin typeface="Times New Roman" panose="02020603050405020304" pitchFamily="18" charset="0"/>
              </a:rPr>
              <a:t> </a:t>
            </a:r>
            <a:endParaRPr lang="en-US" altLang="en-US" b="1" dirty="0">
              <a:solidFill>
                <a:srgbClr val="0000FF"/>
              </a:solidFill>
              <a:latin typeface="Times New Roman" panose="02020603050405020304" pitchFamily="18" charset="0"/>
            </a:endParaRPr>
          </a:p>
          <a:p>
            <a:pPr marL="0" lvl="0" indent="0">
              <a:spcBef>
                <a:spcPct val="0"/>
              </a:spcBef>
              <a:buFontTx/>
              <a:buNone/>
            </a:pPr>
            <a:endParaRPr lang="en-US" altLang="en-US" sz="3600" b="1" dirty="0">
              <a:solidFill>
                <a:srgbClr val="0000FF"/>
              </a:solidFill>
              <a:latin typeface="Times New Roman" panose="02020603050405020304" pitchFamily="18" charset="0"/>
            </a:endParaRPr>
          </a:p>
          <a:p>
            <a:pPr marL="0" lvl="0" indent="0">
              <a:spcBef>
                <a:spcPct val="0"/>
              </a:spcBef>
              <a:buFontTx/>
              <a:buNone/>
            </a:pPr>
            <a:endParaRPr lang="vi-VN" altLang="en-US" sz="36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txBox="1"/>
          <p:nvPr/>
        </p:nvSpPr>
        <p:spPr>
          <a:xfrm>
            <a:off x="179705" y="332740"/>
            <a:ext cx="4724400" cy="762000"/>
          </a:xfrm>
          <a:prstGeom prst="rect">
            <a:avLst/>
          </a:prstGeom>
          <a:noFill/>
          <a:ln w="57150">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a:t>
            </a:r>
            <a:r>
              <a:rPr lang="en-US" altLang="en-US" sz="2000" b="1" dirty="0">
                <a:solidFill>
                  <a:srgbClr val="C00000"/>
                </a:solidFill>
                <a:latin typeface="Times New Roman" panose="02020603050405020304" pitchFamily="18" charset="0"/>
                <a:cs typeface="Times New Roman" panose="02020603050405020304" pitchFamily="18" charset="0"/>
              </a:rPr>
              <a:t>. DẦU MỎ, KHÍ MỎ DẦU VÀ KHÍ THIÊN NHIÊN.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marL="0" lvl="0" indent="0">
              <a:spcBef>
                <a:spcPct val="0"/>
              </a:spcBef>
              <a:buFontTx/>
              <a:buNone/>
            </a:pPr>
            <a:endParaRPr lang="en-US" altLang="en-US" sz="2000" b="1" dirty="0">
              <a:solidFill>
                <a:srgbClr val="C00000"/>
              </a:solidFill>
              <a:latin typeface="Times New Roman" panose="02020603050405020304" pitchFamily="18" charset="0"/>
              <a:cs typeface="Times New Roman" panose="02020603050405020304" pitchFamily="18" charset="0"/>
            </a:endParaRPr>
          </a:p>
        </p:txBody>
      </p:sp>
      <p:grpSp>
        <p:nvGrpSpPr>
          <p:cNvPr id="3" name="Group 15"/>
          <p:cNvGrpSpPr/>
          <p:nvPr/>
        </p:nvGrpSpPr>
        <p:grpSpPr>
          <a:xfrm>
            <a:off x="4705350" y="332740"/>
            <a:ext cx="4286250" cy="6190007"/>
            <a:chOff x="4705350" y="762000"/>
            <a:chExt cx="4286250" cy="5762586"/>
          </a:xfrm>
        </p:grpSpPr>
        <p:pic>
          <p:nvPicPr>
            <p:cNvPr id="19468" name="Picture 47" descr="nha may ld 1"/>
            <p:cNvPicPr>
              <a:picLocks noChangeAspect="1"/>
            </p:cNvPicPr>
            <p:nvPr/>
          </p:nvPicPr>
          <p:blipFill>
            <a:blip r:embed="rId2"/>
            <a:stretch>
              <a:fillRect/>
            </a:stretch>
          </p:blipFill>
          <p:spPr>
            <a:xfrm>
              <a:off x="4724400" y="762000"/>
              <a:ext cx="4267200" cy="5334000"/>
            </a:xfrm>
            <a:prstGeom prst="rect">
              <a:avLst/>
            </a:prstGeom>
            <a:noFill/>
            <a:ln w="9525">
              <a:noFill/>
            </a:ln>
          </p:spPr>
        </p:pic>
        <p:sp>
          <p:nvSpPr>
            <p:cNvPr id="19469" name="TextBox 13"/>
            <p:cNvSpPr txBox="1"/>
            <p:nvPr/>
          </p:nvSpPr>
          <p:spPr>
            <a:xfrm>
              <a:off x="4705350" y="6096000"/>
              <a:ext cx="4267200" cy="42858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400" b="1" dirty="0">
                  <a:latin typeface="Times New Roman" panose="02020603050405020304" pitchFamily="18" charset="0"/>
                  <a:cs typeface="Times New Roman" panose="02020603050405020304" pitchFamily="18" charset="0"/>
                </a:rPr>
                <a:t>Tháp chưng cất dầu mỏ</a:t>
              </a:r>
              <a:endParaRPr lang="en-US" alt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7a"/>
          <p:cNvPicPr>
            <a:picLocks noChangeAspect="1"/>
          </p:cNvPicPr>
          <p:nvPr/>
        </p:nvPicPr>
        <p:blipFill>
          <a:blip r:embed="rId2"/>
          <a:stretch>
            <a:fillRect/>
          </a:stretch>
        </p:blipFill>
        <p:spPr>
          <a:xfrm>
            <a:off x="1219200" y="228600"/>
            <a:ext cx="4495800" cy="6324600"/>
          </a:xfrm>
          <a:prstGeom prst="rect">
            <a:avLst/>
          </a:prstGeom>
          <a:noFill/>
          <a:ln w="9525">
            <a:noFill/>
          </a:ln>
        </p:spPr>
      </p:pic>
      <p:grpSp>
        <p:nvGrpSpPr>
          <p:cNvPr id="2" name="Group 7"/>
          <p:cNvGrpSpPr/>
          <p:nvPr/>
        </p:nvGrpSpPr>
        <p:grpSpPr>
          <a:xfrm>
            <a:off x="265113" y="5943600"/>
            <a:ext cx="1335088" cy="830263"/>
            <a:chOff x="167" y="3744"/>
            <a:chExt cx="841" cy="523"/>
          </a:xfrm>
        </p:grpSpPr>
        <p:sp>
          <p:nvSpPr>
            <p:cNvPr id="20527" name="Text Box 5"/>
            <p:cNvSpPr txBox="1"/>
            <p:nvPr/>
          </p:nvSpPr>
          <p:spPr>
            <a:xfrm>
              <a:off x="167" y="3744"/>
              <a:ext cx="649" cy="52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i="1" dirty="0">
                  <a:solidFill>
                    <a:srgbClr val="0000FF"/>
                  </a:solidFill>
                  <a:latin typeface="Times New Roman" panose="02020603050405020304" pitchFamily="18" charset="0"/>
                  <a:cs typeface="Times New Roman" panose="02020603050405020304" pitchFamily="18" charset="0"/>
                </a:rPr>
                <a:t>Dầu thô</a:t>
              </a:r>
            </a:p>
          </p:txBody>
        </p:sp>
        <p:sp>
          <p:nvSpPr>
            <p:cNvPr id="20528" name="Line 6"/>
            <p:cNvSpPr/>
            <p:nvPr/>
          </p:nvSpPr>
          <p:spPr>
            <a:xfrm>
              <a:off x="768" y="3900"/>
              <a:ext cx="240" cy="0"/>
            </a:xfrm>
            <a:prstGeom prst="line">
              <a:avLst/>
            </a:prstGeom>
            <a:ln w="57150" cap="flat" cmpd="sng">
              <a:solidFill>
                <a:srgbClr val="FF0000"/>
              </a:solidFill>
              <a:prstDash val="solid"/>
              <a:headEnd type="none" w="med" len="med"/>
              <a:tailEnd type="triangle" w="med" len="med"/>
            </a:ln>
          </p:spPr>
        </p:sp>
      </p:grpSp>
      <p:sp>
        <p:nvSpPr>
          <p:cNvPr id="25625" name="Line 25"/>
          <p:cNvSpPr/>
          <p:nvPr/>
        </p:nvSpPr>
        <p:spPr>
          <a:xfrm>
            <a:off x="3733800" y="5334000"/>
            <a:ext cx="1371600" cy="0"/>
          </a:xfrm>
          <a:prstGeom prst="line">
            <a:avLst/>
          </a:prstGeom>
          <a:ln w="28575" cap="flat" cmpd="sng">
            <a:solidFill>
              <a:srgbClr val="660033"/>
            </a:solidFill>
            <a:prstDash val="solid"/>
            <a:headEnd type="none" w="med" len="med"/>
            <a:tailEnd type="none" w="med" len="med"/>
          </a:ln>
        </p:spPr>
      </p:sp>
      <p:sp>
        <p:nvSpPr>
          <p:cNvPr id="20485" name="Line 29"/>
          <p:cNvSpPr/>
          <p:nvPr/>
        </p:nvSpPr>
        <p:spPr>
          <a:xfrm flipV="1">
            <a:off x="4191000" y="5181600"/>
            <a:ext cx="0" cy="76200"/>
          </a:xfrm>
          <a:prstGeom prst="line">
            <a:avLst/>
          </a:prstGeom>
          <a:ln w="9525" cap="flat" cmpd="sng">
            <a:solidFill>
              <a:schemeClr val="tx1"/>
            </a:solidFill>
            <a:prstDash val="solid"/>
            <a:headEnd type="none" w="med" len="med"/>
            <a:tailEnd type="none" w="med" len="med"/>
          </a:ln>
        </p:spPr>
      </p:sp>
      <p:sp>
        <p:nvSpPr>
          <p:cNvPr id="25637" name="AutoShape 37"/>
          <p:cNvSpPr/>
          <p:nvPr/>
        </p:nvSpPr>
        <p:spPr>
          <a:xfrm>
            <a:off x="4038600" y="4495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38" name="AutoShape 38"/>
          <p:cNvSpPr/>
          <p:nvPr/>
        </p:nvSpPr>
        <p:spPr>
          <a:xfrm>
            <a:off x="4038600" y="3276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39" name="AutoShape 39"/>
          <p:cNvSpPr/>
          <p:nvPr/>
        </p:nvSpPr>
        <p:spPr>
          <a:xfrm>
            <a:off x="4038600" y="2743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0" name="AutoShape 40"/>
          <p:cNvSpPr/>
          <p:nvPr/>
        </p:nvSpPr>
        <p:spPr>
          <a:xfrm>
            <a:off x="4724400" y="44958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1" name="AutoShape 41"/>
          <p:cNvSpPr/>
          <p:nvPr/>
        </p:nvSpPr>
        <p:spPr>
          <a:xfrm>
            <a:off x="4038600" y="2133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2" name="AutoShape 42"/>
          <p:cNvSpPr/>
          <p:nvPr/>
        </p:nvSpPr>
        <p:spPr>
          <a:xfrm>
            <a:off x="4724400" y="3276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3" name="AutoShape 43"/>
          <p:cNvSpPr/>
          <p:nvPr/>
        </p:nvSpPr>
        <p:spPr>
          <a:xfrm>
            <a:off x="4724400" y="3886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4" name="AutoShape 44"/>
          <p:cNvSpPr/>
          <p:nvPr/>
        </p:nvSpPr>
        <p:spPr>
          <a:xfrm>
            <a:off x="4724400" y="2743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5" name="AutoShape 45"/>
          <p:cNvSpPr/>
          <p:nvPr/>
        </p:nvSpPr>
        <p:spPr>
          <a:xfrm>
            <a:off x="4724400" y="21336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6" name="AutoShape 46"/>
          <p:cNvSpPr/>
          <p:nvPr/>
        </p:nvSpPr>
        <p:spPr>
          <a:xfrm>
            <a:off x="4038600" y="38862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dirty="0">
              <a:latin typeface="Verdana" panose="020B0604030504040204" pitchFamily="34" charset="0"/>
            </a:endParaRPr>
          </a:p>
        </p:txBody>
      </p:sp>
      <p:sp>
        <p:nvSpPr>
          <p:cNvPr id="25648" name="AutoShape 48"/>
          <p:cNvSpPr/>
          <p:nvPr/>
        </p:nvSpPr>
        <p:spPr>
          <a:xfrm>
            <a:off x="4724400" y="9906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49" name="AutoShape 49"/>
          <p:cNvSpPr/>
          <p:nvPr/>
        </p:nvSpPr>
        <p:spPr>
          <a:xfrm>
            <a:off x="4038600" y="1524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0" name="AutoShape 50"/>
          <p:cNvSpPr/>
          <p:nvPr/>
        </p:nvSpPr>
        <p:spPr>
          <a:xfrm>
            <a:off x="4724400" y="1524000"/>
            <a:ext cx="152400" cy="381000"/>
          </a:xfrm>
          <a:prstGeom prst="upArrow">
            <a:avLst>
              <a:gd name="adj1" fmla="val 50000"/>
              <a:gd name="adj2" fmla="val 625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1" name="AutoShape 51"/>
          <p:cNvSpPr/>
          <p:nvPr/>
        </p:nvSpPr>
        <p:spPr>
          <a:xfrm>
            <a:off x="4038600" y="990600"/>
            <a:ext cx="152400" cy="304800"/>
          </a:xfrm>
          <a:prstGeom prst="upArrow">
            <a:avLst>
              <a:gd name="adj1" fmla="val 50000"/>
              <a:gd name="adj2" fmla="val 5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5652" name="Line 52"/>
          <p:cNvSpPr/>
          <p:nvPr/>
        </p:nvSpPr>
        <p:spPr>
          <a:xfrm flipV="1">
            <a:off x="4800600" y="5029200"/>
            <a:ext cx="304800" cy="76200"/>
          </a:xfrm>
          <a:prstGeom prst="line">
            <a:avLst/>
          </a:prstGeom>
          <a:ln w="38100" cap="flat" cmpd="sng">
            <a:solidFill>
              <a:srgbClr val="FF0000"/>
            </a:solidFill>
            <a:prstDash val="solid"/>
            <a:headEnd type="none" w="med" len="med"/>
            <a:tailEnd type="triangle" w="med" len="med"/>
          </a:ln>
        </p:spPr>
      </p:sp>
      <p:sp>
        <p:nvSpPr>
          <p:cNvPr id="25653" name="Line 53"/>
          <p:cNvSpPr/>
          <p:nvPr/>
        </p:nvSpPr>
        <p:spPr>
          <a:xfrm flipH="1" flipV="1">
            <a:off x="3886200" y="5029200"/>
            <a:ext cx="304800" cy="76200"/>
          </a:xfrm>
          <a:prstGeom prst="line">
            <a:avLst/>
          </a:prstGeom>
          <a:ln w="38100" cap="flat" cmpd="sng">
            <a:solidFill>
              <a:srgbClr val="FF0000"/>
            </a:solidFill>
            <a:prstDash val="solid"/>
            <a:headEnd type="none" w="med" len="med"/>
            <a:tailEnd type="triangle" w="med" len="med"/>
          </a:ln>
        </p:spPr>
      </p:sp>
      <p:grpSp>
        <p:nvGrpSpPr>
          <p:cNvPr id="3" name="Group 62"/>
          <p:cNvGrpSpPr/>
          <p:nvPr/>
        </p:nvGrpSpPr>
        <p:grpSpPr>
          <a:xfrm>
            <a:off x="5105400" y="152400"/>
            <a:ext cx="2295525" cy="398463"/>
            <a:chOff x="3216" y="96"/>
            <a:chExt cx="1446" cy="251"/>
          </a:xfrm>
        </p:grpSpPr>
        <p:sp>
          <p:nvSpPr>
            <p:cNvPr id="20525" name="AutoShape 55"/>
            <p:cNvSpPr/>
            <p:nvPr/>
          </p:nvSpPr>
          <p:spPr>
            <a:xfrm>
              <a:off x="3216" y="19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20526" name="Text Box 61"/>
            <p:cNvSpPr txBox="1"/>
            <p:nvPr/>
          </p:nvSpPr>
          <p:spPr>
            <a:xfrm>
              <a:off x="3840" y="96"/>
              <a:ext cx="822" cy="25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Khí đốt</a:t>
              </a:r>
            </a:p>
          </p:txBody>
        </p:sp>
      </p:grpSp>
      <p:grpSp>
        <p:nvGrpSpPr>
          <p:cNvPr id="4" name="Group 70"/>
          <p:cNvGrpSpPr/>
          <p:nvPr/>
        </p:nvGrpSpPr>
        <p:grpSpPr>
          <a:xfrm>
            <a:off x="5257800" y="1371600"/>
            <a:ext cx="1828800" cy="398463"/>
            <a:chOff x="3312" y="864"/>
            <a:chExt cx="1152" cy="251"/>
          </a:xfrm>
        </p:grpSpPr>
        <p:sp>
          <p:nvSpPr>
            <p:cNvPr id="20523" name="AutoShape 56"/>
            <p:cNvSpPr/>
            <p:nvPr/>
          </p:nvSpPr>
          <p:spPr>
            <a:xfrm>
              <a:off x="3312" y="1008"/>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4" name="Text Box 63"/>
            <p:cNvSpPr txBox="1"/>
            <p:nvPr/>
          </p:nvSpPr>
          <p:spPr>
            <a:xfrm>
              <a:off x="3888" y="864"/>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Xăng</a:t>
              </a:r>
            </a:p>
          </p:txBody>
        </p:sp>
      </p:grpSp>
      <p:grpSp>
        <p:nvGrpSpPr>
          <p:cNvPr id="5" name="Group 71"/>
          <p:cNvGrpSpPr/>
          <p:nvPr/>
        </p:nvGrpSpPr>
        <p:grpSpPr>
          <a:xfrm>
            <a:off x="5257800" y="2438400"/>
            <a:ext cx="2362200" cy="706438"/>
            <a:chOff x="3312" y="1536"/>
            <a:chExt cx="1488" cy="445"/>
          </a:xfrm>
        </p:grpSpPr>
        <p:sp>
          <p:nvSpPr>
            <p:cNvPr id="20521" name="AutoShape 57"/>
            <p:cNvSpPr/>
            <p:nvPr/>
          </p:nvSpPr>
          <p:spPr>
            <a:xfrm>
              <a:off x="3312" y="175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2" name="Text Box 64"/>
            <p:cNvSpPr txBox="1"/>
            <p:nvPr/>
          </p:nvSpPr>
          <p:spPr>
            <a:xfrm>
              <a:off x="3936" y="1536"/>
              <a:ext cx="864" cy="4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thấp (dầu hỏa)</a:t>
              </a:r>
            </a:p>
          </p:txBody>
        </p:sp>
      </p:grpSp>
      <p:grpSp>
        <p:nvGrpSpPr>
          <p:cNvPr id="6" name="Group 72"/>
          <p:cNvGrpSpPr/>
          <p:nvPr/>
        </p:nvGrpSpPr>
        <p:grpSpPr>
          <a:xfrm>
            <a:off x="5257800" y="3200400"/>
            <a:ext cx="2362200" cy="706438"/>
            <a:chOff x="3312" y="2016"/>
            <a:chExt cx="1488" cy="445"/>
          </a:xfrm>
        </p:grpSpPr>
        <p:sp>
          <p:nvSpPr>
            <p:cNvPr id="20519" name="AutoShape 58"/>
            <p:cNvSpPr/>
            <p:nvPr/>
          </p:nvSpPr>
          <p:spPr>
            <a:xfrm>
              <a:off x="3312" y="2112"/>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20" name="Text Box 67"/>
            <p:cNvSpPr txBox="1"/>
            <p:nvPr/>
          </p:nvSpPr>
          <p:spPr>
            <a:xfrm>
              <a:off x="3936" y="2016"/>
              <a:ext cx="864" cy="4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Điezen</a:t>
              </a:r>
            </a:p>
          </p:txBody>
        </p:sp>
      </p:grpSp>
      <p:grpSp>
        <p:nvGrpSpPr>
          <p:cNvPr id="7" name="Group 74"/>
          <p:cNvGrpSpPr/>
          <p:nvPr/>
        </p:nvGrpSpPr>
        <p:grpSpPr>
          <a:xfrm>
            <a:off x="5334000" y="5943600"/>
            <a:ext cx="3125788" cy="495300"/>
            <a:chOff x="3360" y="3744"/>
            <a:chExt cx="1536" cy="312"/>
          </a:xfrm>
        </p:grpSpPr>
        <p:sp>
          <p:nvSpPr>
            <p:cNvPr id="20517" name="AutoShape 60"/>
            <p:cNvSpPr/>
            <p:nvPr/>
          </p:nvSpPr>
          <p:spPr>
            <a:xfrm>
              <a:off x="3360" y="4008"/>
              <a:ext cx="576" cy="48"/>
            </a:xfrm>
            <a:prstGeom prst="rightArrow">
              <a:avLst>
                <a:gd name="adj1" fmla="val 50000"/>
                <a:gd name="adj2" fmla="val 300000"/>
              </a:avLst>
            </a:prstGeom>
            <a:solidFill>
              <a:srgbClr val="FF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00"/>
                </a:solidFill>
                <a:latin typeface="Times New Roman" panose="02020603050405020304" pitchFamily="18" charset="0"/>
                <a:cs typeface="Times New Roman" panose="02020603050405020304" pitchFamily="18" charset="0"/>
              </a:endParaRPr>
            </a:p>
          </p:txBody>
        </p:sp>
        <p:sp>
          <p:nvSpPr>
            <p:cNvPr id="20518" name="Text Box 68"/>
            <p:cNvSpPr txBox="1"/>
            <p:nvPr/>
          </p:nvSpPr>
          <p:spPr>
            <a:xfrm>
              <a:off x="4032" y="3744"/>
              <a:ext cx="864"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Nhựa đường</a:t>
              </a:r>
              <a:endParaRPr lang="en-US" altLang="en-US" sz="2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Group 73"/>
          <p:cNvGrpSpPr/>
          <p:nvPr/>
        </p:nvGrpSpPr>
        <p:grpSpPr>
          <a:xfrm>
            <a:off x="5334000" y="5029196"/>
            <a:ext cx="2362200" cy="400050"/>
            <a:chOff x="3360" y="3168"/>
            <a:chExt cx="1488" cy="252"/>
          </a:xfrm>
        </p:grpSpPr>
        <p:sp>
          <p:nvSpPr>
            <p:cNvPr id="20515" name="AutoShape 59"/>
            <p:cNvSpPr/>
            <p:nvPr/>
          </p:nvSpPr>
          <p:spPr>
            <a:xfrm>
              <a:off x="3360" y="3264"/>
              <a:ext cx="576" cy="48"/>
            </a:xfrm>
            <a:prstGeom prst="rightArrow">
              <a:avLst>
                <a:gd name="adj1" fmla="val 50000"/>
                <a:gd name="adj2" fmla="val 300000"/>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800" dirty="0">
                  <a:solidFill>
                    <a:srgbClr val="000000"/>
                  </a:solidFill>
                  <a:latin typeface="Times New Roman" panose="02020603050405020304" pitchFamily="18" charset="0"/>
                  <a:cs typeface="Times New Roman" panose="02020603050405020304" pitchFamily="18" charset="0"/>
                </a:rPr>
                <a:t> </a:t>
              </a:r>
            </a:p>
          </p:txBody>
        </p:sp>
        <p:sp>
          <p:nvSpPr>
            <p:cNvPr id="20516" name="Text Box 69"/>
            <p:cNvSpPr txBox="1"/>
            <p:nvPr/>
          </p:nvSpPr>
          <p:spPr>
            <a:xfrm>
              <a:off x="3984" y="3168"/>
              <a:ext cx="864" cy="25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solidFill>
                    <a:srgbClr val="0000FF"/>
                  </a:solidFill>
                  <a:latin typeface="Times New Roman" panose="02020603050405020304" pitchFamily="18" charset="0"/>
                  <a:cs typeface="Times New Roman" panose="02020603050405020304" pitchFamily="18" charset="0"/>
                </a:rPr>
                <a:t>Dầu mazut</a:t>
              </a:r>
            </a:p>
          </p:txBody>
        </p:sp>
      </p:grpSp>
      <p:sp>
        <p:nvSpPr>
          <p:cNvPr id="23580" name="Text Box 75"/>
          <p:cNvSpPr txBox="1"/>
          <p:nvPr/>
        </p:nvSpPr>
        <p:spPr>
          <a:xfrm>
            <a:off x="1524000" y="365125"/>
            <a:ext cx="12954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50000"/>
              </a:spcBef>
              <a:buFontTx/>
              <a:buNone/>
            </a:pPr>
            <a:r>
              <a:rPr lang="en-US" altLang="en-US" sz="1800" b="1" i="1" dirty="0">
                <a:solidFill>
                  <a:srgbClr val="FF3300"/>
                </a:solidFill>
                <a:latin typeface="Verdana" panose="020B0604030504040204" pitchFamily="34" charset="0"/>
              </a:rPr>
              <a:t>Van</a:t>
            </a:r>
          </a:p>
        </p:txBody>
      </p:sp>
      <p:sp>
        <p:nvSpPr>
          <p:cNvPr id="20509" name="TextBox 51"/>
          <p:cNvSpPr txBox="1"/>
          <p:nvPr/>
        </p:nvSpPr>
        <p:spPr>
          <a:xfrm>
            <a:off x="381000" y="1143000"/>
            <a:ext cx="30480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pic>
        <p:nvPicPr>
          <p:cNvPr id="23607" name="Picture 55" descr="D:\G.AN\dau mo va khi thien nhien (sinh hoat cum 2013)\k copy.png"/>
          <p:cNvPicPr>
            <a:picLocks noChangeAspect="1"/>
          </p:cNvPicPr>
          <p:nvPr/>
        </p:nvPicPr>
        <p:blipFill>
          <a:blip r:embed="rId3"/>
          <a:stretch>
            <a:fillRect/>
          </a:stretch>
        </p:blipFill>
        <p:spPr>
          <a:xfrm>
            <a:off x="3390900" y="4362450"/>
            <a:ext cx="2209800" cy="1924050"/>
          </a:xfrm>
          <a:prstGeom prst="rect">
            <a:avLst/>
          </a:prstGeom>
          <a:noFill/>
          <a:ln w="9525">
            <a:noFill/>
          </a:ln>
        </p:spPr>
      </p:pic>
      <p:pic>
        <p:nvPicPr>
          <p:cNvPr id="23608" name="Picture 56" descr="D:\G.AN\dau mo va khi thien nhien (sinh hoat cum 2013)\Hinh417._So_do_chung_cat_dau_mo_va_ung_dung_cua_cac_san_pham.jpg copy.png"/>
          <p:cNvPicPr>
            <a:picLocks noChangeAspect="1"/>
          </p:cNvPicPr>
          <p:nvPr/>
        </p:nvPicPr>
        <p:blipFill>
          <a:blip r:embed="rId4"/>
          <a:stretch>
            <a:fillRect/>
          </a:stretch>
        </p:blipFill>
        <p:spPr>
          <a:xfrm>
            <a:off x="1524000" y="4648200"/>
            <a:ext cx="2286000" cy="1887538"/>
          </a:xfrm>
          <a:prstGeom prst="rect">
            <a:avLst/>
          </a:prstGeom>
          <a:noFill/>
          <a:ln w="9525">
            <a:noFill/>
          </a:ln>
        </p:spPr>
      </p:pic>
      <p:cxnSp>
        <p:nvCxnSpPr>
          <p:cNvPr id="58" name="Straight Connector 57"/>
          <p:cNvCxnSpPr/>
          <p:nvPr/>
        </p:nvCxnSpPr>
        <p:spPr>
          <a:xfrm rot="5400000">
            <a:off x="3562350" y="5313363"/>
            <a:ext cx="455613" cy="1587"/>
          </a:xfrm>
          <a:prstGeom prst="line">
            <a:avLst/>
          </a:prstGeom>
          <a:ln w="88900" cap="flat" cmpd="sng">
            <a:solidFill>
              <a:srgbClr val="320000"/>
            </a:solidFill>
            <a:prstDash val="solid"/>
            <a:headEnd type="none" w="med" len="med"/>
            <a:tailEnd type="none" w="med" len="med"/>
          </a:ln>
        </p:spPr>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23580"/>
                                        </p:tgtEl>
                                        <p:attrNameLst>
                                          <p:attrName>style.visibility</p:attrName>
                                        </p:attrNameLst>
                                      </p:cBhvr>
                                      <p:to>
                                        <p:strVal val="visible"/>
                                      </p:to>
                                    </p:set>
                                    <p:animEffect transition="in" filter="randombar(horizontal)">
                                      <p:cBhvr>
                                        <p:cTn id="9" dur="400"/>
                                        <p:tgtEl>
                                          <p:spTgt spid="23580"/>
                                        </p:tgtEl>
                                      </p:cBhvr>
                                    </p:animEffec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23608"/>
                                        </p:tgtEl>
                                        <p:attrNameLst>
                                          <p:attrName>style.visibility</p:attrName>
                                        </p:attrNameLst>
                                      </p:cBhvr>
                                      <p:to>
                                        <p:strVal val="visible"/>
                                      </p:to>
                                    </p:set>
                                    <p:animEffect transition="in" filter="wipe(down)">
                                      <p:cBhvr>
                                        <p:cTn id="16" dur="2000"/>
                                        <p:tgtEl>
                                          <p:spTgt spid="23608"/>
                                        </p:tgtEl>
                                      </p:cBhvr>
                                    </p:animEffect>
                                  </p:childTnLst>
                                </p:cTn>
                              </p:par>
                            </p:childTnLst>
                          </p:cTn>
                        </p:par>
                        <p:par>
                          <p:cTn id="17" fill="hold">
                            <p:stCondLst>
                              <p:cond delay="2000"/>
                            </p:stCondLst>
                            <p:childTnLst>
                              <p:par>
                                <p:cTn id="18" presetID="18" presetClass="entr" presetSubtype="12"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strips(downLeft)">
                                      <p:cBhvr>
                                        <p:cTn id="20" dur="500"/>
                                        <p:tgtEl>
                                          <p:spTgt spid="58"/>
                                        </p:tgtEl>
                                      </p:cBhvr>
                                    </p:animEffect>
                                  </p:childTnLst>
                                </p:cTn>
                              </p:par>
                            </p:childTnLst>
                          </p:cTn>
                        </p:par>
                        <p:par>
                          <p:cTn id="21" fill="hold">
                            <p:stCondLst>
                              <p:cond delay="2500"/>
                            </p:stCondLst>
                            <p:childTnLst>
                              <p:par>
                                <p:cTn id="22" presetID="18" presetClass="entr" presetSubtype="6" fill="hold" nodeType="afterEffect">
                                  <p:stCondLst>
                                    <p:cond delay="0"/>
                                  </p:stCondLst>
                                  <p:childTnLst>
                                    <p:set>
                                      <p:cBhvr>
                                        <p:cTn id="23" dur="1" fill="hold">
                                          <p:stCondLst>
                                            <p:cond delay="0"/>
                                          </p:stCondLst>
                                        </p:cTn>
                                        <p:tgtEl>
                                          <p:spTgt spid="23607"/>
                                        </p:tgtEl>
                                        <p:attrNameLst>
                                          <p:attrName>style.visibility</p:attrName>
                                        </p:attrNameLst>
                                      </p:cBhvr>
                                      <p:to>
                                        <p:strVal val="visible"/>
                                      </p:to>
                                    </p:set>
                                    <p:animEffect transition="in" filter="strips(downRight)">
                                      <p:cBhvr>
                                        <p:cTn id="24" dur="1000"/>
                                        <p:tgtEl>
                                          <p:spTgt spid="23607"/>
                                        </p:tgtEl>
                                      </p:cBhvr>
                                    </p:animEffect>
                                  </p:childTnLst>
                                </p:cTn>
                              </p:par>
                              <p:par>
                                <p:cTn id="25" presetID="22" presetClass="entr" presetSubtype="4" fill="hold" nodeType="withEffect">
                                  <p:stCondLst>
                                    <p:cond delay="0"/>
                                  </p:stCondLst>
                                  <p:childTnLst>
                                    <p:set>
                                      <p:cBhvr>
                                        <p:cTn id="26" dur="1" fill="hold">
                                          <p:stCondLst>
                                            <p:cond delay="0"/>
                                          </p:stCondLst>
                                        </p:cTn>
                                        <p:tgtEl>
                                          <p:spTgt spid="25625"/>
                                        </p:tgtEl>
                                        <p:attrNameLst>
                                          <p:attrName>style.visibility</p:attrName>
                                        </p:attrNameLst>
                                      </p:cBhvr>
                                      <p:to>
                                        <p:strVal val="visible"/>
                                      </p:to>
                                    </p:set>
                                    <p:animEffect transition="in" filter="wipe(down)">
                                      <p:cBhvr>
                                        <p:cTn id="27" dur="2000"/>
                                        <p:tgtEl>
                                          <p:spTgt spid="25625"/>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5652"/>
                                        </p:tgtEl>
                                        <p:attrNameLst>
                                          <p:attrName>style.visibility</p:attrName>
                                        </p:attrNameLst>
                                      </p:cBhvr>
                                      <p:to>
                                        <p:strVal val="visible"/>
                                      </p:to>
                                    </p:set>
                                    <p:animEffect transition="in" filter="wipe(down)">
                                      <p:cBhvr>
                                        <p:cTn id="31" dur="1000"/>
                                        <p:tgtEl>
                                          <p:spTgt spid="25652"/>
                                        </p:tgtEl>
                                      </p:cBhvr>
                                    </p:animEffect>
                                  </p:childTnLst>
                                </p:cTn>
                              </p:par>
                              <p:par>
                                <p:cTn id="32" presetID="22" presetClass="entr" presetSubtype="4" fill="hold" nodeType="withEffect">
                                  <p:stCondLst>
                                    <p:cond delay="0"/>
                                  </p:stCondLst>
                                  <p:childTnLst>
                                    <p:set>
                                      <p:cBhvr>
                                        <p:cTn id="33" dur="1" fill="hold">
                                          <p:stCondLst>
                                            <p:cond delay="0"/>
                                          </p:stCondLst>
                                        </p:cTn>
                                        <p:tgtEl>
                                          <p:spTgt spid="25653"/>
                                        </p:tgtEl>
                                        <p:attrNameLst>
                                          <p:attrName>style.visibility</p:attrName>
                                        </p:attrNameLst>
                                      </p:cBhvr>
                                      <p:to>
                                        <p:strVal val="visible"/>
                                      </p:to>
                                    </p:set>
                                    <p:animEffect transition="in" filter="wipe(down)">
                                      <p:cBhvr>
                                        <p:cTn id="34" dur="1000"/>
                                        <p:tgtEl>
                                          <p:spTgt spid="25653"/>
                                        </p:tgtEl>
                                      </p:cBhvr>
                                    </p:animEffect>
                                  </p:childTnLst>
                                </p:cTn>
                              </p:par>
                            </p:childTnLst>
                          </p:cTn>
                        </p:par>
                        <p:par>
                          <p:cTn id="35" fill="hold">
                            <p:stCondLst>
                              <p:cond delay="4500"/>
                            </p:stCondLst>
                            <p:childTnLst>
                              <p:par>
                                <p:cTn id="36" presetID="22" presetClass="entr" presetSubtype="4" fill="hold" grpId="0" nodeType="afterEffect">
                                  <p:stCondLst>
                                    <p:cond delay="0"/>
                                  </p:stCondLst>
                                  <p:childTnLst>
                                    <p:set>
                                      <p:cBhvr>
                                        <p:cTn id="37" dur="1" fill="hold">
                                          <p:stCondLst>
                                            <p:cond delay="0"/>
                                          </p:stCondLst>
                                        </p:cTn>
                                        <p:tgtEl>
                                          <p:spTgt spid="25640"/>
                                        </p:tgtEl>
                                        <p:attrNameLst>
                                          <p:attrName>style.visibility</p:attrName>
                                        </p:attrNameLst>
                                      </p:cBhvr>
                                      <p:to>
                                        <p:strVal val="visible"/>
                                      </p:to>
                                    </p:set>
                                    <p:animEffect transition="in" filter="wipe(down)">
                                      <p:cBhvr>
                                        <p:cTn id="38" dur="1000"/>
                                        <p:tgtEl>
                                          <p:spTgt spid="2564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637"/>
                                        </p:tgtEl>
                                        <p:attrNameLst>
                                          <p:attrName>style.visibility</p:attrName>
                                        </p:attrNameLst>
                                      </p:cBhvr>
                                      <p:to>
                                        <p:strVal val="visible"/>
                                      </p:to>
                                    </p:set>
                                    <p:animEffect transition="in" filter="wipe(down)">
                                      <p:cBhvr>
                                        <p:cTn id="41" dur="1000"/>
                                        <p:tgtEl>
                                          <p:spTgt spid="25637"/>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25646"/>
                                        </p:tgtEl>
                                        <p:attrNameLst>
                                          <p:attrName>style.visibility</p:attrName>
                                        </p:attrNameLst>
                                      </p:cBhvr>
                                      <p:to>
                                        <p:strVal val="visible"/>
                                      </p:to>
                                    </p:set>
                                    <p:animEffect transition="in" filter="wipe(down)">
                                      <p:cBhvr>
                                        <p:cTn id="45" dur="1000"/>
                                        <p:tgtEl>
                                          <p:spTgt spid="2564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643"/>
                                        </p:tgtEl>
                                        <p:attrNameLst>
                                          <p:attrName>style.visibility</p:attrName>
                                        </p:attrNameLst>
                                      </p:cBhvr>
                                      <p:to>
                                        <p:strVal val="visible"/>
                                      </p:to>
                                    </p:set>
                                    <p:animEffect transition="in" filter="wipe(down)">
                                      <p:cBhvr>
                                        <p:cTn id="48" dur="1000"/>
                                        <p:tgtEl>
                                          <p:spTgt spid="25643"/>
                                        </p:tgtEl>
                                      </p:cBhvr>
                                    </p:animEffect>
                                  </p:childTnLst>
                                </p:cTn>
                              </p:par>
                            </p:childTnLst>
                          </p:cTn>
                        </p:par>
                        <p:par>
                          <p:cTn id="49" fill="hold">
                            <p:stCondLst>
                              <p:cond delay="6500"/>
                            </p:stCondLst>
                            <p:childTnLst>
                              <p:par>
                                <p:cTn id="50" presetID="22" presetClass="entr" presetSubtype="4" fill="hold" grpId="0" nodeType="afterEffect">
                                  <p:stCondLst>
                                    <p:cond delay="0"/>
                                  </p:stCondLst>
                                  <p:childTnLst>
                                    <p:set>
                                      <p:cBhvr>
                                        <p:cTn id="51" dur="1" fill="hold">
                                          <p:stCondLst>
                                            <p:cond delay="0"/>
                                          </p:stCondLst>
                                        </p:cTn>
                                        <p:tgtEl>
                                          <p:spTgt spid="25638"/>
                                        </p:tgtEl>
                                        <p:attrNameLst>
                                          <p:attrName>style.visibility</p:attrName>
                                        </p:attrNameLst>
                                      </p:cBhvr>
                                      <p:to>
                                        <p:strVal val="visible"/>
                                      </p:to>
                                    </p:set>
                                    <p:animEffect transition="in" filter="wipe(down)">
                                      <p:cBhvr>
                                        <p:cTn id="52" dur="1000"/>
                                        <p:tgtEl>
                                          <p:spTgt spid="2563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5642"/>
                                        </p:tgtEl>
                                        <p:attrNameLst>
                                          <p:attrName>style.visibility</p:attrName>
                                        </p:attrNameLst>
                                      </p:cBhvr>
                                      <p:to>
                                        <p:strVal val="visible"/>
                                      </p:to>
                                    </p:set>
                                    <p:animEffect transition="in" filter="wipe(down)">
                                      <p:cBhvr>
                                        <p:cTn id="55" dur="1000"/>
                                        <p:tgtEl>
                                          <p:spTgt spid="25642"/>
                                        </p:tgtEl>
                                      </p:cBhvr>
                                    </p:animEffect>
                                  </p:childTnLst>
                                </p:cTn>
                              </p:par>
                            </p:childTnLst>
                          </p:cTn>
                        </p:par>
                        <p:par>
                          <p:cTn id="56" fill="hold">
                            <p:stCondLst>
                              <p:cond delay="7500"/>
                            </p:stCondLst>
                            <p:childTnLst>
                              <p:par>
                                <p:cTn id="57" presetID="22" presetClass="entr" presetSubtype="4" fill="hold" grpId="0" nodeType="afterEffect">
                                  <p:stCondLst>
                                    <p:cond delay="0"/>
                                  </p:stCondLst>
                                  <p:childTnLst>
                                    <p:set>
                                      <p:cBhvr>
                                        <p:cTn id="58" dur="1" fill="hold">
                                          <p:stCondLst>
                                            <p:cond delay="0"/>
                                          </p:stCondLst>
                                        </p:cTn>
                                        <p:tgtEl>
                                          <p:spTgt spid="25639"/>
                                        </p:tgtEl>
                                        <p:attrNameLst>
                                          <p:attrName>style.visibility</p:attrName>
                                        </p:attrNameLst>
                                      </p:cBhvr>
                                      <p:to>
                                        <p:strVal val="visible"/>
                                      </p:to>
                                    </p:set>
                                    <p:animEffect transition="in" filter="wipe(down)">
                                      <p:cBhvr>
                                        <p:cTn id="59" dur="1000"/>
                                        <p:tgtEl>
                                          <p:spTgt spid="2563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5644"/>
                                        </p:tgtEl>
                                        <p:attrNameLst>
                                          <p:attrName>style.visibility</p:attrName>
                                        </p:attrNameLst>
                                      </p:cBhvr>
                                      <p:to>
                                        <p:strVal val="visible"/>
                                      </p:to>
                                    </p:set>
                                    <p:animEffect transition="in" filter="wipe(down)">
                                      <p:cBhvr>
                                        <p:cTn id="62" dur="1000"/>
                                        <p:tgtEl>
                                          <p:spTgt spid="25644"/>
                                        </p:tgtEl>
                                      </p:cBhvr>
                                    </p:animEffect>
                                  </p:childTnLst>
                                </p:cTn>
                              </p:par>
                            </p:childTnLst>
                          </p:cTn>
                        </p:par>
                        <p:par>
                          <p:cTn id="63" fill="hold">
                            <p:stCondLst>
                              <p:cond delay="8500"/>
                            </p:stCondLst>
                            <p:childTnLst>
                              <p:par>
                                <p:cTn id="64" presetID="22" presetClass="entr" presetSubtype="4" fill="hold" grpId="0" nodeType="afterEffect">
                                  <p:stCondLst>
                                    <p:cond delay="0"/>
                                  </p:stCondLst>
                                  <p:childTnLst>
                                    <p:set>
                                      <p:cBhvr>
                                        <p:cTn id="65" dur="1" fill="hold">
                                          <p:stCondLst>
                                            <p:cond delay="0"/>
                                          </p:stCondLst>
                                        </p:cTn>
                                        <p:tgtEl>
                                          <p:spTgt spid="25641"/>
                                        </p:tgtEl>
                                        <p:attrNameLst>
                                          <p:attrName>style.visibility</p:attrName>
                                        </p:attrNameLst>
                                      </p:cBhvr>
                                      <p:to>
                                        <p:strVal val="visible"/>
                                      </p:to>
                                    </p:set>
                                    <p:animEffect transition="in" filter="wipe(down)">
                                      <p:cBhvr>
                                        <p:cTn id="66" dur="1000"/>
                                        <p:tgtEl>
                                          <p:spTgt spid="256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5645"/>
                                        </p:tgtEl>
                                        <p:attrNameLst>
                                          <p:attrName>style.visibility</p:attrName>
                                        </p:attrNameLst>
                                      </p:cBhvr>
                                      <p:to>
                                        <p:strVal val="visible"/>
                                      </p:to>
                                    </p:set>
                                    <p:animEffect transition="in" filter="wipe(down)">
                                      <p:cBhvr>
                                        <p:cTn id="69" dur="1000"/>
                                        <p:tgtEl>
                                          <p:spTgt spid="25645"/>
                                        </p:tgtEl>
                                      </p:cBhvr>
                                    </p:animEffect>
                                  </p:childTnLst>
                                </p:cTn>
                              </p:par>
                            </p:childTnLst>
                          </p:cTn>
                        </p:par>
                        <p:par>
                          <p:cTn id="70" fill="hold">
                            <p:stCondLst>
                              <p:cond delay="9500"/>
                            </p:stCondLst>
                            <p:childTnLst>
                              <p:par>
                                <p:cTn id="71" presetID="22" presetClass="entr" presetSubtype="4" fill="hold" grpId="0" nodeType="afterEffect">
                                  <p:stCondLst>
                                    <p:cond delay="0"/>
                                  </p:stCondLst>
                                  <p:childTnLst>
                                    <p:set>
                                      <p:cBhvr>
                                        <p:cTn id="72" dur="1" fill="hold">
                                          <p:stCondLst>
                                            <p:cond delay="0"/>
                                          </p:stCondLst>
                                        </p:cTn>
                                        <p:tgtEl>
                                          <p:spTgt spid="25649"/>
                                        </p:tgtEl>
                                        <p:attrNameLst>
                                          <p:attrName>style.visibility</p:attrName>
                                        </p:attrNameLst>
                                      </p:cBhvr>
                                      <p:to>
                                        <p:strVal val="visible"/>
                                      </p:to>
                                    </p:set>
                                    <p:animEffect transition="in" filter="wipe(down)">
                                      <p:cBhvr>
                                        <p:cTn id="73" dur="1000"/>
                                        <p:tgtEl>
                                          <p:spTgt spid="2564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5650"/>
                                        </p:tgtEl>
                                        <p:attrNameLst>
                                          <p:attrName>style.visibility</p:attrName>
                                        </p:attrNameLst>
                                      </p:cBhvr>
                                      <p:to>
                                        <p:strVal val="visible"/>
                                      </p:to>
                                    </p:set>
                                    <p:animEffect transition="in" filter="wipe(down)">
                                      <p:cBhvr>
                                        <p:cTn id="76" dur="1000"/>
                                        <p:tgtEl>
                                          <p:spTgt spid="25650"/>
                                        </p:tgtEl>
                                      </p:cBhvr>
                                    </p:animEffect>
                                  </p:childTnLst>
                                </p:cTn>
                              </p:par>
                            </p:childTnLst>
                          </p:cTn>
                        </p:par>
                        <p:par>
                          <p:cTn id="77" fill="hold">
                            <p:stCondLst>
                              <p:cond delay="10500"/>
                            </p:stCondLst>
                            <p:childTnLst>
                              <p:par>
                                <p:cTn id="78" presetID="22" presetClass="entr" presetSubtype="4" fill="hold" grpId="0" nodeType="afterEffect">
                                  <p:stCondLst>
                                    <p:cond delay="0"/>
                                  </p:stCondLst>
                                  <p:childTnLst>
                                    <p:set>
                                      <p:cBhvr>
                                        <p:cTn id="79" dur="1" fill="hold">
                                          <p:stCondLst>
                                            <p:cond delay="0"/>
                                          </p:stCondLst>
                                        </p:cTn>
                                        <p:tgtEl>
                                          <p:spTgt spid="25651"/>
                                        </p:tgtEl>
                                        <p:attrNameLst>
                                          <p:attrName>style.visibility</p:attrName>
                                        </p:attrNameLst>
                                      </p:cBhvr>
                                      <p:to>
                                        <p:strVal val="visible"/>
                                      </p:to>
                                    </p:set>
                                    <p:animEffect transition="in" filter="wipe(down)">
                                      <p:cBhvr>
                                        <p:cTn id="80" dur="1000"/>
                                        <p:tgtEl>
                                          <p:spTgt spid="256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5648"/>
                                        </p:tgtEl>
                                        <p:attrNameLst>
                                          <p:attrName>style.visibility</p:attrName>
                                        </p:attrNameLst>
                                      </p:cBhvr>
                                      <p:to>
                                        <p:strVal val="visible"/>
                                      </p:to>
                                    </p:set>
                                    <p:animEffect transition="in" filter="wipe(down)">
                                      <p:cBhvr>
                                        <p:cTn id="83" dur="1000"/>
                                        <p:tgtEl>
                                          <p:spTgt spid="2564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left)">
                                      <p:cBhvr>
                                        <p:cTn id="88" dur="1000"/>
                                        <p:tgtEl>
                                          <p:spTgt spid="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wipe(left)">
                                      <p:cBhvr>
                                        <p:cTn id="93" dur="1000"/>
                                        <p:tgtEl>
                                          <p:spTgt spid="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left)">
                                      <p:cBhvr>
                                        <p:cTn id="98" dur="1000"/>
                                        <p:tgtEl>
                                          <p:spTgt spid="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wipe(left)">
                                      <p:cBhvr>
                                        <p:cTn id="103" dur="1000"/>
                                        <p:tgtEl>
                                          <p:spTgt spid="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left)">
                                      <p:cBhvr>
                                        <p:cTn id="108" dur="1000"/>
                                        <p:tgtEl>
                                          <p:spTgt spid="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wipe(left)">
                                      <p:cBhvr>
                                        <p:cTn id="1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7" grpId="0" animBg="1"/>
      <p:bldP spid="25638" grpId="0" animBg="1"/>
      <p:bldP spid="25639" grpId="0" animBg="1"/>
      <p:bldP spid="25640" grpId="0" animBg="1"/>
      <p:bldP spid="25641" grpId="0" animBg="1"/>
      <p:bldP spid="25642" grpId="0" animBg="1"/>
      <p:bldP spid="25643" grpId="0" animBg="1"/>
      <p:bldP spid="25644" grpId="0" animBg="1"/>
      <p:bldP spid="25645" grpId="0" animBg="1"/>
      <p:bldP spid="25646" grpId="0" animBg="1"/>
      <p:bldP spid="25648" grpId="0" animBg="1"/>
      <p:bldP spid="25649" grpId="0" animBg="1"/>
      <p:bldP spid="25650" grpId="0" animBg="1"/>
      <p:bldP spid="25651" grpId="0" animBg="1"/>
      <p:bldP spid="235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0" name="Rectangle 5"/>
          <p:cNvSpPr txBox="1">
            <a:spLocks noChangeArrowheads="1"/>
          </p:cNvSpPr>
          <p:nvPr/>
        </p:nvSpPr>
        <p:spPr bwMode="auto">
          <a:xfrm>
            <a:off x="251520" y="332656"/>
            <a:ext cx="8784976"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 name="TextBox 2"/>
          <p:cNvSpPr txBox="1"/>
          <p:nvPr/>
        </p:nvSpPr>
        <p:spPr>
          <a:xfrm>
            <a:off x="467544" y="1196752"/>
            <a:ext cx="8136904" cy="523220"/>
          </a:xfrm>
          <a:prstGeom prst="rect">
            <a:avLst/>
          </a:prstGeom>
          <a:noFill/>
        </p:spPr>
        <p:txBody>
          <a:bodyPr wrap="square" rtlCol="0">
            <a:spAutoFit/>
          </a:bodyPr>
          <a:lstStyle/>
          <a:p>
            <a:r>
              <a:rPr lang="en-US" sz="2800" b="1">
                <a:solidFill>
                  <a:srgbClr val="002060"/>
                </a:solidFill>
              </a:rPr>
              <a:t>a</a:t>
            </a:r>
            <a:r>
              <a:rPr lang="en-US" sz="2800" b="1" smtClean="0">
                <a:solidFill>
                  <a:srgbClr val="002060"/>
                </a:solidFill>
              </a:rPr>
              <a:t>, Dầu mỏ và khí mỏ dầu</a:t>
            </a:r>
            <a:endParaRPr lang="en-US" sz="2800" b="1">
              <a:solidFill>
                <a:srgbClr val="002060"/>
              </a:solidFill>
            </a:endParaRPr>
          </a:p>
        </p:txBody>
      </p:sp>
      <p:sp>
        <p:nvSpPr>
          <p:cNvPr id="5" name="TextBox 4"/>
          <p:cNvSpPr txBox="1"/>
          <p:nvPr/>
        </p:nvSpPr>
        <p:spPr>
          <a:xfrm>
            <a:off x="539552" y="1772816"/>
            <a:ext cx="8208912" cy="3108543"/>
          </a:xfrm>
          <a:prstGeom prst="rect">
            <a:avLst/>
          </a:prstGeom>
          <a:noFill/>
        </p:spPr>
        <p:txBody>
          <a:bodyPr wrap="square" rtlCol="0">
            <a:spAutoFit/>
          </a:bodyPr>
          <a:lstStyle/>
          <a:p>
            <a:r>
              <a:rPr lang="en-US" sz="2800" b="1">
                <a:solidFill>
                  <a:srgbClr val="002060"/>
                </a:solidFill>
              </a:rPr>
              <a:t>Khai thác dầu mỏ và khí mỏ </a:t>
            </a:r>
            <a:r>
              <a:rPr lang="en-US" sz="2800" b="1" smtClean="0">
                <a:solidFill>
                  <a:srgbClr val="002060"/>
                </a:solidFill>
              </a:rPr>
              <a:t>dầu gồm nhiều giai đoạn:</a:t>
            </a:r>
          </a:p>
          <a:p>
            <a:pPr marL="285750" indent="-285750">
              <a:buFontTx/>
              <a:buChar char="-"/>
            </a:pPr>
            <a:r>
              <a:rPr lang="en-US" sz="2800" b="1" smtClean="0">
                <a:solidFill>
                  <a:srgbClr val="002060"/>
                </a:solidFill>
              </a:rPr>
              <a:t>Khoan thu dầu và khí</a:t>
            </a:r>
          </a:p>
          <a:p>
            <a:pPr marL="285750" indent="-285750">
              <a:buFontTx/>
              <a:buChar char="-"/>
            </a:pPr>
            <a:r>
              <a:rPr lang="en-US" sz="2800" b="1" smtClean="0">
                <a:solidFill>
                  <a:srgbClr val="002060"/>
                </a:solidFill>
              </a:rPr>
              <a:t>Loại bỏ tạp chất để thu được dầu thô vận chuyển đến nhà máy lọc dầu.</a:t>
            </a:r>
          </a:p>
          <a:p>
            <a:pPr marL="285750" indent="-285750">
              <a:buFontTx/>
              <a:buChar char="-"/>
            </a:pPr>
            <a:r>
              <a:rPr lang="en-US" sz="2800" b="1" smtClean="0">
                <a:solidFill>
                  <a:srgbClr val="002060"/>
                </a:solidFill>
              </a:rPr>
              <a:t>Chưng cất dầu thô để thu được nhiều sản phẩm khác nhau và vận chuyển đến nơi sử dụng.</a:t>
            </a:r>
            <a:endParaRPr lang="en-US" sz="2800">
              <a:solidFill>
                <a:srgbClr val="002060"/>
              </a:solidFill>
            </a:endParaRPr>
          </a:p>
        </p:txBody>
      </p:sp>
    </p:spTree>
    <p:extLst>
      <p:ext uri="{BB962C8B-B14F-4D97-AF65-F5344CB8AC3E}">
        <p14:creationId xmlns:p14="http://schemas.microsoft.com/office/powerpoint/2010/main" val="40633468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p:cNvSpPr txBox="1"/>
          <p:nvPr/>
        </p:nvSpPr>
        <p:spPr>
          <a:xfrm>
            <a:off x="251460" y="332740"/>
            <a:ext cx="4665980" cy="533400"/>
          </a:xfrm>
          <a:prstGeom prst="rect">
            <a:avLst/>
          </a:prstGeom>
          <a:noFill/>
          <a:ln w="57150">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3. </a:t>
            </a:r>
            <a:r>
              <a:rPr lang="en-US" altLang="en-US" sz="2800" b="1" dirty="0" err="1">
                <a:solidFill>
                  <a:srgbClr val="0000FF"/>
                </a:solidFill>
                <a:latin typeface="Times New Roman" panose="02020603050405020304" pitchFamily="18" charset="0"/>
                <a:cs typeface="Times New Roman" panose="02020603050405020304" pitchFamily="18" charset="0"/>
              </a:rPr>
              <a:t>Phương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biến</a:t>
            </a:r>
            <a:endParaRPr lang="en-US" alt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516" name="Picture 15" descr="New Picture.png"/>
          <p:cNvPicPr>
            <a:picLocks noChangeAspect="1"/>
          </p:cNvPicPr>
          <p:nvPr/>
        </p:nvPicPr>
        <p:blipFill>
          <a:blip r:embed="rId2"/>
          <a:stretch>
            <a:fillRect/>
          </a:stretch>
        </p:blipFill>
        <p:spPr>
          <a:xfrm>
            <a:off x="4523740" y="914400"/>
            <a:ext cx="4620260" cy="5638800"/>
          </a:xfrm>
          <a:prstGeom prst="rect">
            <a:avLst/>
          </a:prstGeom>
          <a:noFill/>
          <a:ln w="9525">
            <a:noFill/>
          </a:ln>
        </p:spPr>
      </p:pic>
      <p:sp>
        <p:nvSpPr>
          <p:cNvPr id="18" name="Text Box 10"/>
          <p:cNvSpPr txBox="1"/>
          <p:nvPr/>
        </p:nvSpPr>
        <p:spPr>
          <a:xfrm>
            <a:off x="323215" y="1340485"/>
            <a:ext cx="4226560" cy="2554545"/>
          </a:xfrm>
          <a:prstGeom prst="rect">
            <a:avLst/>
          </a:prstGeom>
          <a:noFill/>
          <a:ln w="5715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50000"/>
              </a:spcBef>
              <a:buFontTx/>
              <a:buNone/>
            </a:pPr>
            <a:r>
              <a:rPr lang="en-US" altLang="en-US" sz="2800"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Bằng cách chưng cất dầu mỏ, người ta thu được </a:t>
            </a:r>
            <a:r>
              <a:rPr lang="en-US" altLang="en-US" b="1" dirty="0">
                <a:solidFill>
                  <a:srgbClr val="6600FF"/>
                </a:solidFill>
                <a:latin typeface="Times New Roman" panose="02020603050405020304" pitchFamily="18" charset="0"/>
                <a:cs typeface="Times New Roman" panose="02020603050405020304" pitchFamily="18" charset="0"/>
              </a:rPr>
              <a:t>khí đốt</a:t>
            </a:r>
            <a:r>
              <a:rPr lang="en-US" altLang="en-US" b="1" dirty="0">
                <a:latin typeface="Times New Roman" panose="02020603050405020304" pitchFamily="18" charset="0"/>
                <a:cs typeface="Times New Roman" panose="02020603050405020304" pitchFamily="18" charset="0"/>
              </a:rPr>
              <a:t>, </a:t>
            </a:r>
            <a:r>
              <a:rPr lang="en-US" altLang="en-US" b="1" dirty="0">
                <a:solidFill>
                  <a:srgbClr val="6600FF"/>
                </a:solidFill>
                <a:latin typeface="Times New Roman" panose="02020603050405020304" pitchFamily="18" charset="0"/>
                <a:cs typeface="Times New Roman" panose="02020603050405020304" pitchFamily="18" charset="0"/>
              </a:rPr>
              <a:t>xăng</a:t>
            </a:r>
            <a:r>
              <a:rPr lang="en-US" altLang="en-US" b="1" dirty="0">
                <a:latin typeface="Times New Roman" panose="02020603050405020304" pitchFamily="18" charset="0"/>
                <a:cs typeface="Times New Roman" panose="02020603050405020304" pitchFamily="18" charset="0"/>
              </a:rPr>
              <a:t>, </a:t>
            </a:r>
            <a:r>
              <a:rPr lang="en-US" altLang="en-US" b="1" dirty="0">
                <a:solidFill>
                  <a:srgbClr val="6600FF"/>
                </a:solidFill>
                <a:latin typeface="Times New Roman" panose="02020603050405020304" pitchFamily="18" charset="0"/>
                <a:cs typeface="Times New Roman" panose="02020603050405020304" pitchFamily="18" charset="0"/>
              </a:rPr>
              <a:t>dầu hỏa v</a:t>
            </a:r>
            <a:r>
              <a:rPr lang="en-US" altLang="en-US" b="1"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b="1" dirty="0">
                <a:solidFill>
                  <a:srgbClr val="6600FF"/>
                </a:solidFill>
                <a:latin typeface="Times New Roman" panose="02020603050405020304" pitchFamily="18" charset="0"/>
                <a:cs typeface="Times New Roman" panose="02020603050405020304" pitchFamily="18" charset="0"/>
              </a:rPr>
              <a:t> nhiều sản phẩm khác.</a:t>
            </a:r>
            <a:endParaRPr lang="en-US" altLang="en-US" b="1"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Text Box 8"/>
          <p:cNvSpPr txBox="1">
            <a:spLocks noChangeArrowheads="1"/>
          </p:cNvSpPr>
          <p:nvPr/>
        </p:nvSpPr>
        <p:spPr bwMode="auto">
          <a:xfrm>
            <a:off x="467360" y="228600"/>
            <a:ext cx="5791200" cy="460375"/>
          </a:xfrm>
          <a:prstGeom prst="rect">
            <a:avLst/>
          </a:prstGeom>
          <a:noFill/>
          <a:ln w="9525">
            <a:noFill/>
            <a:miter lim="800000"/>
          </a:ln>
          <a:effectLst/>
        </p:spPr>
        <p:txBody>
          <a:bodyPr>
            <a:spAutoFit/>
          </a:bodyPr>
          <a:lstStyle/>
          <a:p>
            <a:pPr marR="0" algn="l" defTabSz="914400">
              <a:spcBef>
                <a:spcPct val="50000"/>
              </a:spcBef>
              <a:buClrTx/>
              <a:buSzTx/>
              <a:buFontTx/>
              <a:buNone/>
              <a:defRPr/>
            </a:pPr>
            <a:r>
              <a:rPr kumimoji="0" lang="en-US" b="1" kern="1200" cap="none" spc="0" normalizeH="0" baseline="0" noProof="0" dirty="0">
                <a:solidFill>
                  <a:srgbClr val="008000"/>
                </a:solidFill>
                <a:effectLst>
                  <a:outerShdw blurRad="38100" dist="38100" dir="2700000" algn="tl">
                    <a:srgbClr val="000000"/>
                  </a:outerShdw>
                </a:effectLst>
                <a:cs typeface="Times New Roman" panose="02020603050405020304" pitchFamily="18" charset="0"/>
              </a:rPr>
              <a:t>      </a:t>
            </a:r>
            <a:r>
              <a:rPr kumimoji="0" lang="en-US" sz="2400" b="1" kern="1200" cap="none" spc="0" normalizeH="0" baseline="0" noProof="0" dirty="0">
                <a:solidFill>
                  <a:srgbClr val="FF0000"/>
                </a:solidFill>
                <a:cs typeface="Times New Roman" panose="02020603050405020304" pitchFamily="18" charset="0"/>
              </a:rPr>
              <a:t>ĐỂ TĂNG LƯỢNG XĂNG</a:t>
            </a:r>
            <a:endParaRPr kumimoji="0" lang="en-US" b="1" kern="1200" cap="none" spc="0" normalizeH="0" baseline="0" noProof="0" dirty="0">
              <a:solidFill>
                <a:srgbClr val="FF0000"/>
              </a:solidFill>
              <a:cs typeface="Times New Roman" panose="02020603050405020304" pitchFamily="18" charset="0"/>
            </a:endParaRPr>
          </a:p>
        </p:txBody>
      </p:sp>
      <p:grpSp>
        <p:nvGrpSpPr>
          <p:cNvPr id="2" name="Group 9"/>
          <p:cNvGrpSpPr/>
          <p:nvPr/>
        </p:nvGrpSpPr>
        <p:grpSpPr>
          <a:xfrm>
            <a:off x="685800" y="1052461"/>
            <a:ext cx="7924800" cy="837439"/>
            <a:chOff x="2736" y="2795"/>
            <a:chExt cx="2928" cy="349"/>
          </a:xfrm>
        </p:grpSpPr>
        <p:sp>
          <p:nvSpPr>
            <p:cNvPr id="16404" name="Text Box 10"/>
            <p:cNvSpPr txBox="1">
              <a:spLocks noChangeArrowheads="1"/>
            </p:cNvSpPr>
            <p:nvPr/>
          </p:nvSpPr>
          <p:spPr bwMode="auto">
            <a:xfrm>
              <a:off x="2736" y="2928"/>
              <a:ext cx="2928" cy="216"/>
            </a:xfrm>
            <a:prstGeom prst="rect">
              <a:avLst/>
            </a:prstGeom>
            <a:noFill/>
            <a:ln w="9525">
              <a:noFill/>
              <a:miter lim="800000"/>
            </a:ln>
          </p:spPr>
          <p:txBody>
            <a:bodyPr>
              <a:spAutoFit/>
            </a:bodyPr>
            <a:lstStyle/>
            <a:p>
              <a:pPr marR="0" defTabSz="914400">
                <a:spcBef>
                  <a:spcPct val="50000"/>
                </a:spcBef>
                <a:buClrTx/>
                <a:buSzTx/>
                <a:buFontTx/>
                <a:buNone/>
                <a:defRPr/>
              </a:pP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Dầu</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nặng</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Xăng</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Hỗn</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hợp</a:t>
              </a:r>
              <a:r>
                <a:rPr kumimoji="0" lang="en-US" sz="2800" kern="1200" cap="none" spc="0" normalizeH="0" baseline="0" noProof="0" dirty="0">
                  <a:solidFill>
                    <a:schemeClr val="accent1">
                      <a:lumMod val="25000"/>
                    </a:schemeClr>
                  </a:solidFill>
                  <a:latin typeface="Times New Roman" panose="02020603050405020304" pitchFamily="18" charset="0"/>
                  <a:ea typeface="+mn-ea"/>
                  <a:cs typeface="+mn-cs"/>
                </a:rPr>
                <a:t> </a:t>
              </a:r>
              <a:r>
                <a:rPr kumimoji="0" lang="en-US" sz="2800" kern="1200" cap="none" spc="0" normalizeH="0" baseline="0" noProof="0" dirty="0" err="1">
                  <a:solidFill>
                    <a:schemeClr val="accent1">
                      <a:lumMod val="25000"/>
                    </a:schemeClr>
                  </a:solidFill>
                  <a:latin typeface="Times New Roman" panose="02020603050405020304" pitchFamily="18" charset="0"/>
                  <a:ea typeface="+mn-ea"/>
                  <a:cs typeface="+mn-cs"/>
                </a:rPr>
                <a:t>khí</a:t>
              </a:r>
              <a:endParaRPr kumimoji="0" lang="en-US" sz="2800" kern="1200" cap="none" spc="0" normalizeH="0" baseline="0" noProof="0" dirty="0">
                <a:solidFill>
                  <a:schemeClr val="accent1">
                    <a:lumMod val="25000"/>
                  </a:schemeClr>
                </a:solidFill>
                <a:latin typeface="Times New Roman" panose="02020603050405020304" pitchFamily="18" charset="0"/>
                <a:ea typeface="+mn-ea"/>
                <a:cs typeface="+mn-cs"/>
              </a:endParaRPr>
            </a:p>
          </p:txBody>
        </p:sp>
        <p:sp>
          <p:nvSpPr>
            <p:cNvPr id="23576" name="Line 11"/>
            <p:cNvSpPr/>
            <p:nvPr/>
          </p:nvSpPr>
          <p:spPr>
            <a:xfrm>
              <a:off x="3479" y="3036"/>
              <a:ext cx="720" cy="0"/>
            </a:xfrm>
            <a:prstGeom prst="line">
              <a:avLst/>
            </a:prstGeom>
            <a:ln w="9525" cap="flat" cmpd="sng">
              <a:solidFill>
                <a:schemeClr val="tx1"/>
              </a:solidFill>
              <a:prstDash val="solid"/>
              <a:headEnd type="none" w="med" len="med"/>
              <a:tailEnd type="triangle" w="med" len="med"/>
            </a:ln>
          </p:spPr>
        </p:sp>
        <p:sp>
          <p:nvSpPr>
            <p:cNvPr id="23577" name="Text Box 12"/>
            <p:cNvSpPr txBox="1"/>
            <p:nvPr/>
          </p:nvSpPr>
          <p:spPr>
            <a:xfrm>
              <a:off x="3427" y="2795"/>
              <a:ext cx="960" cy="21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1800" i="1" dirty="0">
                  <a:latin typeface="Times New Roman" panose="02020603050405020304" pitchFamily="18" charset="0"/>
                </a:rPr>
                <a:t>    </a:t>
              </a:r>
              <a:r>
                <a:rPr lang="en-US" altLang="en-US" sz="2800" i="1" dirty="0">
                  <a:latin typeface="Times New Roman" panose="02020603050405020304" pitchFamily="18" charset="0"/>
                </a:rPr>
                <a:t>Crăckinh</a:t>
              </a:r>
            </a:p>
          </p:txBody>
        </p:sp>
      </p:grpSp>
      <p:grpSp>
        <p:nvGrpSpPr>
          <p:cNvPr id="5" name="Nhóm 4"/>
          <p:cNvGrpSpPr/>
          <p:nvPr/>
        </p:nvGrpSpPr>
        <p:grpSpPr>
          <a:xfrm>
            <a:off x="1384300" y="3319463"/>
            <a:ext cx="3124200" cy="868362"/>
            <a:chOff x="609600" y="2819400"/>
            <a:chExt cx="3124200" cy="868363"/>
          </a:xfrm>
        </p:grpSpPr>
        <p:sp>
          <p:nvSpPr>
            <p:cNvPr id="23570" name="Text Box 4"/>
            <p:cNvSpPr txBox="1"/>
            <p:nvPr/>
          </p:nvSpPr>
          <p:spPr>
            <a:xfrm>
              <a:off x="609600" y="2819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16</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34</a:t>
              </a:r>
              <a:endParaRPr lang="en-US" altLang="en-US" sz="2800" b="1" dirty="0">
                <a:latin typeface="Times New Roman" panose="02020603050405020304" pitchFamily="18" charset="0"/>
              </a:endParaRPr>
            </a:p>
          </p:txBody>
        </p:sp>
        <p:sp>
          <p:nvSpPr>
            <p:cNvPr id="23571" name="Text Box 5"/>
            <p:cNvSpPr txBox="1"/>
            <p:nvPr/>
          </p:nvSpPr>
          <p:spPr>
            <a:xfrm>
              <a:off x="609600" y="3290888"/>
              <a:ext cx="17526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i="1" dirty="0">
                  <a:latin typeface="Times New Roman" panose="02020603050405020304" pitchFamily="18" charset="0"/>
                </a:rPr>
                <a:t>(Dầu nặng)</a:t>
              </a:r>
            </a:p>
          </p:txBody>
        </p:sp>
        <p:grpSp>
          <p:nvGrpSpPr>
            <p:cNvPr id="23572" name="Group 9"/>
            <p:cNvGrpSpPr/>
            <p:nvPr/>
          </p:nvGrpSpPr>
          <p:grpSpPr>
            <a:xfrm>
              <a:off x="2057400" y="2819400"/>
              <a:ext cx="1676400" cy="457200"/>
              <a:chOff x="1200" y="624"/>
              <a:chExt cx="1056" cy="288"/>
            </a:xfrm>
          </p:grpSpPr>
          <p:sp>
            <p:nvSpPr>
              <p:cNvPr id="23573" name="Line 6"/>
              <p:cNvSpPr/>
              <p:nvPr/>
            </p:nvSpPr>
            <p:spPr>
              <a:xfrm>
                <a:off x="1200" y="864"/>
                <a:ext cx="1056" cy="0"/>
              </a:xfrm>
              <a:prstGeom prst="line">
                <a:avLst/>
              </a:prstGeom>
              <a:ln w="38100" cap="flat" cmpd="sng">
                <a:solidFill>
                  <a:schemeClr val="tx1"/>
                </a:solidFill>
                <a:prstDash val="solid"/>
                <a:headEnd type="none" w="med" len="med"/>
                <a:tailEnd type="triangle" w="med" len="med"/>
              </a:ln>
            </p:spPr>
          </p:sp>
          <p:sp>
            <p:nvSpPr>
              <p:cNvPr id="23574" name="Text Box 8"/>
              <p:cNvSpPr txBox="1"/>
              <p:nvPr/>
            </p:nvSpPr>
            <p:spPr>
              <a:xfrm>
                <a:off x="1296" y="624"/>
                <a:ext cx="960" cy="2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i="1" dirty="0">
                    <a:latin typeface="Times New Roman" panose="02020603050405020304" pitchFamily="18" charset="0"/>
                  </a:rPr>
                  <a:t>Crăckinh</a:t>
                </a:r>
              </a:p>
            </p:txBody>
          </p:sp>
        </p:grpSp>
      </p:grpSp>
      <p:grpSp>
        <p:nvGrpSpPr>
          <p:cNvPr id="4" name="Nhóm 3"/>
          <p:cNvGrpSpPr/>
          <p:nvPr/>
        </p:nvGrpSpPr>
        <p:grpSpPr>
          <a:xfrm>
            <a:off x="5232400" y="2708275"/>
            <a:ext cx="3352800" cy="2241550"/>
            <a:chOff x="3886200" y="2863850"/>
            <a:chExt cx="3352800" cy="2241550"/>
          </a:xfrm>
        </p:grpSpPr>
        <p:sp>
          <p:nvSpPr>
            <p:cNvPr id="23559" name="Text Box 10"/>
            <p:cNvSpPr txBox="1"/>
            <p:nvPr/>
          </p:nvSpPr>
          <p:spPr>
            <a:xfrm>
              <a:off x="5638800" y="28956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8</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16</a:t>
              </a:r>
              <a:endParaRPr lang="en-US" altLang="en-US" sz="2800" b="1" dirty="0">
                <a:latin typeface="Times New Roman" panose="02020603050405020304" pitchFamily="18" charset="0"/>
              </a:endParaRPr>
            </a:p>
          </p:txBody>
        </p:sp>
        <p:sp>
          <p:nvSpPr>
            <p:cNvPr id="23560" name="Text Box 11"/>
            <p:cNvSpPr txBox="1"/>
            <p:nvPr/>
          </p:nvSpPr>
          <p:spPr>
            <a:xfrm>
              <a:off x="3886200" y="286385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8</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18</a:t>
              </a:r>
              <a:endParaRPr lang="en-US" altLang="en-US" sz="2800" b="1" dirty="0">
                <a:latin typeface="Times New Roman" panose="02020603050405020304" pitchFamily="18" charset="0"/>
              </a:endParaRPr>
            </a:p>
          </p:txBody>
        </p:sp>
        <p:sp>
          <p:nvSpPr>
            <p:cNvPr id="23561" name="Text Box 12"/>
            <p:cNvSpPr txBox="1"/>
            <p:nvPr/>
          </p:nvSpPr>
          <p:spPr>
            <a:xfrm>
              <a:off x="5105400" y="28956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2" name="Text Box 13"/>
            <p:cNvSpPr txBox="1"/>
            <p:nvPr/>
          </p:nvSpPr>
          <p:spPr>
            <a:xfrm>
              <a:off x="3886200" y="3581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7</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16</a:t>
              </a:r>
              <a:endParaRPr lang="en-US" altLang="en-US" sz="2800" b="1" dirty="0">
                <a:latin typeface="Times New Roman" panose="02020603050405020304" pitchFamily="18" charset="0"/>
              </a:endParaRPr>
            </a:p>
          </p:txBody>
        </p:sp>
        <p:sp>
          <p:nvSpPr>
            <p:cNvPr id="23563" name="Text Box 14"/>
            <p:cNvSpPr txBox="1"/>
            <p:nvPr/>
          </p:nvSpPr>
          <p:spPr>
            <a:xfrm>
              <a:off x="5257800" y="35814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4" name="Text Box 16"/>
            <p:cNvSpPr txBox="1"/>
            <p:nvPr/>
          </p:nvSpPr>
          <p:spPr>
            <a:xfrm>
              <a:off x="5638800" y="35814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9</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18</a:t>
              </a:r>
              <a:endParaRPr lang="en-US" altLang="en-US" sz="2800" b="1" dirty="0">
                <a:latin typeface="Times New Roman" panose="02020603050405020304" pitchFamily="18" charset="0"/>
              </a:endParaRPr>
            </a:p>
          </p:txBody>
        </p:sp>
        <p:sp>
          <p:nvSpPr>
            <p:cNvPr id="23565" name="Line 17"/>
            <p:cNvSpPr/>
            <p:nvPr/>
          </p:nvSpPr>
          <p:spPr>
            <a:xfrm>
              <a:off x="4038600" y="4343400"/>
              <a:ext cx="304800" cy="0"/>
            </a:xfrm>
            <a:prstGeom prst="line">
              <a:avLst/>
            </a:prstGeom>
            <a:ln w="57150" cap="flat" cmpd="sng">
              <a:solidFill>
                <a:schemeClr val="tx1"/>
              </a:solidFill>
              <a:prstDash val="sysDot"/>
              <a:headEnd type="none" w="med" len="med"/>
              <a:tailEnd type="none" w="med" len="med"/>
            </a:ln>
          </p:spPr>
        </p:sp>
        <p:sp>
          <p:nvSpPr>
            <p:cNvPr id="23566" name="Text Box 18"/>
            <p:cNvSpPr txBox="1"/>
            <p:nvPr/>
          </p:nvSpPr>
          <p:spPr>
            <a:xfrm>
              <a:off x="3886200" y="45720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CH</a:t>
              </a:r>
              <a:r>
                <a:rPr lang="en-US" altLang="en-US" sz="2800" b="1" baseline="-25000" dirty="0">
                  <a:latin typeface="Times New Roman" panose="02020603050405020304" pitchFamily="18" charset="0"/>
                </a:rPr>
                <a:t>4</a:t>
              </a:r>
              <a:endParaRPr lang="en-US" altLang="en-US" sz="2800" b="1" dirty="0">
                <a:latin typeface="Times New Roman" panose="02020603050405020304" pitchFamily="18" charset="0"/>
              </a:endParaRPr>
            </a:p>
          </p:txBody>
        </p:sp>
        <p:sp>
          <p:nvSpPr>
            <p:cNvPr id="23567" name="Text Box 19"/>
            <p:cNvSpPr txBox="1"/>
            <p:nvPr/>
          </p:nvSpPr>
          <p:spPr>
            <a:xfrm>
              <a:off x="5638800" y="4572000"/>
              <a:ext cx="1600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latin typeface="Times New Roman" panose="02020603050405020304" pitchFamily="18" charset="0"/>
                </a:rPr>
                <a:t>C</a:t>
              </a:r>
              <a:r>
                <a:rPr lang="en-US" altLang="en-US" sz="2800" b="1" baseline="-25000" dirty="0">
                  <a:latin typeface="Times New Roman" panose="02020603050405020304" pitchFamily="18" charset="0"/>
                </a:rPr>
                <a:t>15</a:t>
              </a:r>
              <a:r>
                <a:rPr lang="en-US" altLang="en-US" sz="2800" b="1" dirty="0">
                  <a:latin typeface="Times New Roman" panose="02020603050405020304" pitchFamily="18" charset="0"/>
                </a:rPr>
                <a:t>H</a:t>
              </a:r>
              <a:r>
                <a:rPr lang="en-US" altLang="en-US" sz="2800" b="1" baseline="-25000" dirty="0">
                  <a:latin typeface="Times New Roman" panose="02020603050405020304" pitchFamily="18" charset="0"/>
                </a:rPr>
                <a:t>30</a:t>
              </a:r>
              <a:endParaRPr lang="en-US" altLang="en-US" sz="2800" b="1" dirty="0">
                <a:latin typeface="Times New Roman" panose="02020603050405020304" pitchFamily="18" charset="0"/>
              </a:endParaRPr>
            </a:p>
          </p:txBody>
        </p:sp>
        <p:sp>
          <p:nvSpPr>
            <p:cNvPr id="23568" name="Text Box 20"/>
            <p:cNvSpPr txBox="1"/>
            <p:nvPr/>
          </p:nvSpPr>
          <p:spPr>
            <a:xfrm>
              <a:off x="5105400" y="4648200"/>
              <a:ext cx="533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latin typeface="Times New Roman" panose="02020603050405020304" pitchFamily="18" charset="0"/>
                </a:rPr>
                <a:t>+</a:t>
              </a:r>
            </a:p>
          </p:txBody>
        </p:sp>
        <p:sp>
          <p:nvSpPr>
            <p:cNvPr id="23569" name="AutoShape 21"/>
            <p:cNvSpPr/>
            <p:nvPr/>
          </p:nvSpPr>
          <p:spPr>
            <a:xfrm>
              <a:off x="3886200" y="3124200"/>
              <a:ext cx="76200" cy="1981200"/>
            </a:xfrm>
            <a:prstGeom prst="leftBrace">
              <a:avLst>
                <a:gd name="adj1" fmla="val 216666"/>
                <a:gd name="adj2" fmla="val 50000"/>
              </a:avLst>
            </a:prstGeom>
            <a:noFill/>
            <a:ln w="38100" cap="flat" cmpd="sng">
              <a:solidFill>
                <a:srgbClr val="FFFF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en-US" altLang="en-US" sz="2000" dirty="0"/>
            </a:p>
          </p:txBody>
        </p:sp>
      </p:grpSp>
      <p:pic>
        <p:nvPicPr>
          <p:cNvPr id="21522" name="Picture 9" descr="Objeto_0038"/>
          <p:cNvPicPr>
            <a:picLocks noChangeAspect="1"/>
          </p:cNvPicPr>
          <p:nvPr/>
        </p:nvPicPr>
        <p:blipFill>
          <a:blip r:embed="rId3"/>
          <a:stretch>
            <a:fillRect/>
          </a:stretch>
        </p:blipFill>
        <p:spPr>
          <a:xfrm>
            <a:off x="6934200" y="228600"/>
            <a:ext cx="1066800" cy="1001713"/>
          </a:xfrm>
          <a:prstGeom prst="rect">
            <a:avLst/>
          </a:prstGeom>
          <a:noFill/>
          <a:ln w="9525">
            <a:noFill/>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288"/>
                                        </p:tgtEl>
                                        <p:attrNameLst>
                                          <p:attrName>style.visibility</p:attrName>
                                        </p:attrNameLst>
                                      </p:cBhvr>
                                      <p:to>
                                        <p:strVal val="visible"/>
                                      </p:to>
                                    </p:set>
                                    <p:animEffect transition="in" filter="wipe(left)">
                                      <p:cBhvr>
                                        <p:cTn id="7" dur="500"/>
                                        <p:tgtEl>
                                          <p:spTgt spid="972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22"/>
                                        </p:tgtEl>
                                        <p:attrNameLst>
                                          <p:attrName>style.visibility</p:attrName>
                                        </p:attrNameLst>
                                      </p:cBhvr>
                                      <p:to>
                                        <p:strVal val="visible"/>
                                      </p:to>
                                    </p:set>
                                    <p:animEffect transition="in" filter="checkerboard(across)">
                                      <p:cBhvr>
                                        <p:cTn id="17" dur="500"/>
                                        <p:tgtEl>
                                          <p:spTgt spid="215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0" name="Rectangle 5"/>
          <p:cNvSpPr txBox="1">
            <a:spLocks noChangeArrowheads="1"/>
          </p:cNvSpPr>
          <p:nvPr/>
        </p:nvSpPr>
        <p:spPr bwMode="auto">
          <a:xfrm>
            <a:off x="251520" y="332656"/>
            <a:ext cx="8784976"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 name="TextBox 2"/>
          <p:cNvSpPr txBox="1"/>
          <p:nvPr/>
        </p:nvSpPr>
        <p:spPr>
          <a:xfrm>
            <a:off x="467544" y="1196752"/>
            <a:ext cx="8136904" cy="954107"/>
          </a:xfrm>
          <a:prstGeom prst="rect">
            <a:avLst/>
          </a:prstGeom>
          <a:noFill/>
        </p:spPr>
        <p:txBody>
          <a:bodyPr wrap="square" rtlCol="0">
            <a:spAutoFit/>
          </a:bodyPr>
          <a:lstStyle/>
          <a:p>
            <a:r>
              <a:rPr lang="en-US" sz="2800" b="1">
                <a:solidFill>
                  <a:srgbClr val="002060"/>
                </a:solidFill>
              </a:rPr>
              <a:t>a</a:t>
            </a:r>
            <a:r>
              <a:rPr lang="en-US" sz="2800" b="1" smtClean="0">
                <a:solidFill>
                  <a:srgbClr val="002060"/>
                </a:solidFill>
              </a:rPr>
              <a:t>, Dầu mỏ và khí mỏ dầu</a:t>
            </a:r>
          </a:p>
          <a:p>
            <a:r>
              <a:rPr lang="en-US" sz="2800" b="1" smtClean="0">
                <a:solidFill>
                  <a:srgbClr val="002060"/>
                </a:solidFill>
              </a:rPr>
              <a:t>b, Khí thiên nhiên</a:t>
            </a:r>
            <a:endParaRPr lang="en-US" sz="2800" b="1">
              <a:solidFill>
                <a:srgbClr val="002060"/>
              </a:solidFill>
            </a:endParaRPr>
          </a:p>
        </p:txBody>
      </p:sp>
      <p:sp>
        <p:nvSpPr>
          <p:cNvPr id="4" name="TextBox 3"/>
          <p:cNvSpPr txBox="1"/>
          <p:nvPr/>
        </p:nvSpPr>
        <p:spPr>
          <a:xfrm>
            <a:off x="467544" y="2276872"/>
            <a:ext cx="8208912" cy="954107"/>
          </a:xfrm>
          <a:prstGeom prst="rect">
            <a:avLst/>
          </a:prstGeom>
          <a:noFill/>
        </p:spPr>
        <p:txBody>
          <a:bodyPr wrap="square" rtlCol="0">
            <a:spAutoFit/>
          </a:bodyPr>
          <a:lstStyle/>
          <a:p>
            <a:pPr algn="just"/>
            <a:r>
              <a:rPr lang="en-US" sz="2800" b="1" smtClean="0">
                <a:solidFill>
                  <a:srgbClr val="CC0000"/>
                </a:solidFill>
              </a:rPr>
              <a:t>Đọc thông tin SGK và cho biết: Khai thác khí thiên nhiên như thế nào? </a:t>
            </a:r>
            <a:endParaRPr lang="en-US" sz="2800" b="1">
              <a:solidFill>
                <a:srgbClr val="CC0000"/>
              </a:solidFill>
            </a:endParaRPr>
          </a:p>
        </p:txBody>
      </p:sp>
      <p:sp>
        <p:nvSpPr>
          <p:cNvPr id="2" name="TextBox 1"/>
          <p:cNvSpPr txBox="1"/>
          <p:nvPr/>
        </p:nvSpPr>
        <p:spPr>
          <a:xfrm>
            <a:off x="395536" y="2204864"/>
            <a:ext cx="8568952" cy="2062103"/>
          </a:xfrm>
          <a:prstGeom prst="rect">
            <a:avLst/>
          </a:prstGeom>
          <a:noFill/>
        </p:spPr>
        <p:txBody>
          <a:bodyPr wrap="square" rtlCol="0">
            <a:spAutoFit/>
          </a:bodyPr>
          <a:lstStyle/>
          <a:p>
            <a:pPr algn="just"/>
            <a:r>
              <a:rPr lang="en-US" sz="3200" b="1" smtClean="0">
                <a:solidFill>
                  <a:srgbClr val="002060"/>
                </a:solidFill>
              </a:rPr>
              <a:t>Khí thiên nhiên được khai thác bằng cách khoan xuống mỏ khí và khí sẽ tự phun lên, sau đó khí được vận chuyể nhà máy để xử lý và phân phối đến các điểm tiêu thụ.</a:t>
            </a:r>
            <a:endParaRPr lang="en-US" sz="3200" b="1">
              <a:solidFill>
                <a:srgbClr val="002060"/>
              </a:solidFill>
            </a:endParaRPr>
          </a:p>
        </p:txBody>
      </p:sp>
    </p:spTree>
    <p:extLst>
      <p:ext uri="{BB962C8B-B14F-4D97-AF65-F5344CB8AC3E}">
        <p14:creationId xmlns:p14="http://schemas.microsoft.com/office/powerpoint/2010/main" val="20200973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8001000" cy="1169988"/>
          </a:xfrm>
          <a:prstGeom prst="rect">
            <a:avLst/>
          </a:prstGeom>
          <a:solidFill>
            <a:schemeClr val="bg2"/>
          </a:solidFill>
          <a:ln w="57150" cmpd="thinThick">
            <a:noFill/>
            <a:miter lim="800000"/>
          </a:ln>
          <a:effectLst/>
        </p:spPr>
        <p:txBody>
          <a:bodyPr>
            <a:spAutoFit/>
          </a:bodyPr>
          <a:lstStyle/>
          <a:p>
            <a:pPr algn="ctr">
              <a:spcBef>
                <a:spcPct val="50000"/>
              </a:spcBef>
              <a:buNone/>
            </a:pPr>
            <a:endParaRPr lang="en-US" altLang="x-none" sz="100" dirty="0">
              <a:solidFill>
                <a:srgbClr val="FFFF00"/>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spcBef>
                <a:spcPct val="50000"/>
              </a:spcBef>
              <a:buNone/>
            </a:pPr>
            <a:r>
              <a:rPr lang="en-US" altLang="x-none" sz="3200" b="1" dirty="0">
                <a:effectLst>
                  <a:outerShdw blurRad="38100" dist="38100" dir="2700000">
                    <a:srgbClr val="C0C0C0"/>
                  </a:outerShdw>
                </a:effectLst>
                <a:latin typeface="Times New Roman" panose="02020603050405020304" pitchFamily="18" charset="0"/>
                <a:cs typeface="Times New Roman" panose="02020603050405020304" pitchFamily="18" charset="0"/>
              </a:rPr>
              <a:t>Chọn những câu đúng trong các câu sau </a:t>
            </a:r>
            <a:endParaRPr lang="en-US" altLang="x-none"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spcBef>
                <a:spcPct val="50000"/>
              </a:spcBef>
              <a:buNone/>
            </a:pPr>
            <a:endParaRPr lang="en-US" altLang="x-none" sz="1400" b="1" dirty="0">
              <a:solidFill>
                <a:srgbClr val="FFFF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4" name="Group 37"/>
          <p:cNvGrpSpPr/>
          <p:nvPr/>
        </p:nvGrpSpPr>
        <p:grpSpPr>
          <a:xfrm>
            <a:off x="6400800" y="3810000"/>
            <a:ext cx="2667000" cy="762000"/>
            <a:chOff x="4092" y="3417"/>
            <a:chExt cx="1668" cy="684"/>
          </a:xfrm>
        </p:grpSpPr>
        <p:pic>
          <p:nvPicPr>
            <p:cNvPr id="31768"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400" b="1" dirty="0">
                  <a:solidFill>
                    <a:srgbClr val="FF0000"/>
                  </a:solidFill>
                  <a:latin typeface="Times New Roman" panose="02020603050405020304" pitchFamily="18" charset="0"/>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400" dirty="0">
                <a:latin typeface="Times New Roman" panose="02020603050405020304" pitchFamily="18" charset="0"/>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đơn</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chất</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t>
            </a: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xác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định</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một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hỗn</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hợp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tự</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nhiên</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của</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nhiều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loại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hydrocarbon.</a:t>
            </a:r>
          </a:p>
        </p:txBody>
      </p:sp>
      <p:sp>
        <p:nvSpPr>
          <p:cNvPr id="46" name="AutoShape 49">
            <a:hlinkClick r:id="" action="ppaction://noaction" highlightClick="1"/>
          </p:cNvPr>
          <p:cNvSpPr>
            <a:spLocks noChangeArrowheads="1"/>
          </p:cNvSpPr>
          <p:nvPr/>
        </p:nvSpPr>
        <p:spPr bwMode="auto">
          <a:xfrm>
            <a:off x="152400" y="28194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hợp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chất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phức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tạp</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endParaRPr lang="vi-VN" altLang="en-US" sz="1600" dirty="0">
              <a:latin typeface="Tahoma" panose="020B0604030504040204" pitchFamily="34" charset="0"/>
            </a:endParaRPr>
          </a:p>
        </p:txBody>
      </p:sp>
      <p:grpSp>
        <p:nvGrpSpPr>
          <p:cNvPr id="7" name="Group 37"/>
          <p:cNvGrpSpPr/>
          <p:nvPr/>
        </p:nvGrpSpPr>
        <p:grpSpPr>
          <a:xfrm>
            <a:off x="6400800" y="5791200"/>
            <a:ext cx="2667000" cy="762000"/>
            <a:chOff x="4092" y="3417"/>
            <a:chExt cx="1668" cy="684"/>
          </a:xfrm>
        </p:grpSpPr>
        <p:pic>
          <p:nvPicPr>
            <p:cNvPr id="31762"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87"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sp>
        <p:nvSpPr>
          <p:cNvPr id="52" name="AutoShape 48">
            <a:hlinkClick r:id="" action="ppaction://noaction" highlightClick="1"/>
          </p:cNvPr>
          <p:cNvSpPr>
            <a:spLocks noChangeArrowheads="1"/>
          </p:cNvSpPr>
          <p:nvPr/>
        </p:nvSpPr>
        <p:spPr bwMode="auto">
          <a:xfrm>
            <a:off x="152400" y="57912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những</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khác</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nhau</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30" name="AutoShape 48"/>
          <p:cNvSpPr/>
          <p:nvPr/>
        </p:nvSpPr>
        <p:spPr>
          <a:xfrm>
            <a:off x="163513" y="3785491"/>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000" b="1" dirty="0">
                <a:solidFill>
                  <a:srgbClr val="FF0000"/>
                </a:solidFill>
                <a:latin typeface="Times New Roman" panose="02020603050405020304" pitchFamily="18" charset="0"/>
              </a:rPr>
              <a:t>C. </a:t>
            </a:r>
            <a:r>
              <a:rPr lang="en-US" altLang="en-US" sz="2000" b="1" dirty="0">
                <a:latin typeface="Times New Roman" panose="02020603050405020304" pitchFamily="18" charset="0"/>
              </a:rPr>
              <a:t>Dầu mỏ là một hỗn hợp tự nhiên của nhiều loại </a:t>
            </a:r>
          </a:p>
          <a:p>
            <a:pPr marL="0" lvl="0" indent="0">
              <a:spcBef>
                <a:spcPct val="0"/>
              </a:spcBef>
              <a:buFontTx/>
              <a:buNone/>
            </a:pPr>
            <a:r>
              <a:rPr lang="en-US" altLang="en-US" sz="2000" b="1" dirty="0">
                <a:latin typeface="Times New Roman" panose="02020603050405020304" pitchFamily="18" charset="0"/>
              </a:rPr>
              <a:t>     hydrocarbon.</a:t>
            </a:r>
          </a:p>
        </p:txBody>
      </p:sp>
      <p:sp>
        <p:nvSpPr>
          <p:cNvPr id="32" name="AutoShape 48">
            <a:hlinkClick r:id="" action="ppaction://noaction" highlightClick="1"/>
          </p:cNvPr>
          <p:cNvSpPr>
            <a:spLocks noChangeArrowheads="1"/>
          </p:cNvSpPr>
          <p:nvPr/>
        </p:nvSpPr>
        <p:spPr bwMode="auto">
          <a:xfrm>
            <a:off x="163513" y="5822950"/>
            <a:ext cx="5943600" cy="762000"/>
          </a:xfrm>
          <a:prstGeom prst="actionButtonBlank">
            <a:avLst/>
          </a:prstGeom>
          <a:solidFill>
            <a:srgbClr val="FFFF99"/>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Dầu</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mỏ</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sôi</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ở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những</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nhiệt</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độ</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khác</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nhau</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300" fill="hold"/>
                                        <p:tgtEl>
                                          <p:spTgt spid="52"/>
                                        </p:tgtEl>
                                        <p:attrNameLst>
                                          <p:attrName>ppt_x</p:attrName>
                                        </p:attrNameLst>
                                      </p:cBhvr>
                                      <p:tavLst>
                                        <p:tav tm="0">
                                          <p:val>
                                            <p:strVal val="1+#ppt_w/2"/>
                                          </p:val>
                                        </p:tav>
                                        <p:tav tm="100000">
                                          <p:val>
                                            <p:strVal val="#ppt_x"/>
                                          </p:val>
                                        </p:tav>
                                      </p:tavLst>
                                    </p:anim>
                                    <p:anim calcmode="lin" valueType="num">
                                      <p:cBhvr additive="base">
                                        <p:cTn id="40" dur="3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0,000000"/>
                                          </p:val>
                                        </p:tav>
                                        <p:tav tm="100000">
                                          <p:val>
                                            <p:strVal val="#ppt_w"/>
                                          </p:val>
                                        </p:tav>
                                      </p:tavLst>
                                    </p:anim>
                                    <p:anim calcmode="lin" valueType="num">
                                      <p:cBhvr>
                                        <p:cTn id="47" dur="500" fill="hold"/>
                                        <p:tgtEl>
                                          <p:spTgt spid="2"/>
                                        </p:tgtEl>
                                        <p:attrNameLst>
                                          <p:attrName>ppt_h</p:attrName>
                                        </p:attrNameLst>
                                      </p:cBhvr>
                                      <p:tavLst>
                                        <p:tav tm="0">
                                          <p:val>
                                            <p:strVal val="0,000000"/>
                                          </p:val>
                                        </p:tav>
                                        <p:tav tm="100000">
                                          <p:val>
                                            <p:strVal val="#ppt_h"/>
                                          </p:val>
                                        </p:tav>
                                      </p:tavLst>
                                    </p:anim>
                                    <p:animEffect transition="in" filter="fade">
                                      <p:cBhvr>
                                        <p:cTn id="48" dur="500"/>
                                        <p:tgtEl>
                                          <p:spTgt spid="2"/>
                                        </p:tgtEl>
                                      </p:cBhvr>
                                    </p:animEffect>
                                  </p:childTnLst>
                                  <p:subTnLst>
                                    <p:audio>
                                      <p:cMediaNode>
                                        <p:cTn display="0" masterRel="sameClick">
                                          <p:stCondLst>
                                            <p:cond evt="begin" delay="0">
                                              <p:tn val="4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0,000000"/>
                                          </p:val>
                                        </p:tav>
                                        <p:tav tm="100000">
                                          <p:val>
                                            <p:strVal val="#ppt_w"/>
                                          </p:val>
                                        </p:tav>
                                      </p:tavLst>
                                    </p:anim>
                                    <p:anim calcmode="lin" valueType="num">
                                      <p:cBhvr>
                                        <p:cTn id="55" dur="500" fill="hold"/>
                                        <p:tgtEl>
                                          <p:spTgt spid="5"/>
                                        </p:tgtEl>
                                        <p:attrNameLst>
                                          <p:attrName>ppt_h</p:attrName>
                                        </p:attrNameLst>
                                      </p:cBhvr>
                                      <p:tavLst>
                                        <p:tav tm="0">
                                          <p:val>
                                            <p:strVal val="0,00000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strVal val="0,000000"/>
                                          </p:val>
                                        </p:tav>
                                        <p:tav tm="100000">
                                          <p:val>
                                            <p:strVal val="#ppt_w"/>
                                          </p:val>
                                        </p:tav>
                                      </p:tavLst>
                                    </p:anim>
                                    <p:anim calcmode="lin" valueType="num">
                                      <p:cBhvr>
                                        <p:cTn id="63" dur="500" fill="hold"/>
                                        <p:tgtEl>
                                          <p:spTgt spid="3"/>
                                        </p:tgtEl>
                                        <p:attrNameLst>
                                          <p:attrName>ppt_h</p:attrName>
                                        </p:attrNameLst>
                                      </p:cBhvr>
                                      <p:tavLst>
                                        <p:tav tm="0">
                                          <p:val>
                                            <p:strVal val="0,00000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repeatCount="300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strVal val="0,000000"/>
                                          </p:val>
                                        </p:tav>
                                        <p:tav tm="100000">
                                          <p:val>
                                            <p:strVal val="#ppt_w"/>
                                          </p:val>
                                        </p:tav>
                                      </p:tavLst>
                                    </p:anim>
                                    <p:anim calcmode="lin" valueType="num">
                                      <p:cBhvr>
                                        <p:cTn id="71" dur="1000" fill="hold"/>
                                        <p:tgtEl>
                                          <p:spTgt spid="4"/>
                                        </p:tgtEl>
                                        <p:attrNameLst>
                                          <p:attrName>ppt_h</p:attrName>
                                        </p:attrNameLst>
                                      </p:cBhvr>
                                      <p:tavLst>
                                        <p:tav tm="0">
                                          <p:val>
                                            <p:strVal val="0,000000"/>
                                          </p:val>
                                        </p:tav>
                                        <p:tav tm="100000">
                                          <p:val>
                                            <p:strVal val="#ppt_h"/>
                                          </p:val>
                                        </p:tav>
                                      </p:tavLst>
                                    </p:anim>
                                    <p:animEffect transition="in" filter="fade">
                                      <p:cBhvr>
                                        <p:cTn id="72" dur="1000"/>
                                        <p:tgtEl>
                                          <p:spTgt spid="4"/>
                                        </p:tgtEl>
                                      </p:cBhvr>
                                    </p:animEffect>
                                  </p:childTnLst>
                                  <p:subTnLst>
                                    <p:audio>
                                      <p:cMediaNode>
                                        <p:cTn display="0" masterRel="sameClick">
                                          <p:stCondLst>
                                            <p:cond evt="begin" delay="0">
                                              <p:tn val="68"/>
                                            </p:cond>
                                          </p:stCondLst>
                                          <p:endCondLst>
                                            <p:cond evt="onStopAudio" delay="0">
                                              <p:tgtEl>
                                                <p:sldTgt/>
                                              </p:tgtEl>
                                            </p:cond>
                                          </p:endCondLst>
                                        </p:cTn>
                                        <p:tgtEl>
                                          <p:sndTgt r:embed="rId9" name="applause.wav"/>
                                        </p:tgtEl>
                                      </p:cMediaNode>
                                    </p:audio>
                                  </p:subTnLst>
                                </p:cTn>
                              </p:par>
                              <p:par>
                                <p:cTn id="73" presetID="53" presetClass="entr" presetSubtype="16"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200" fill="hold"/>
                                        <p:tgtEl>
                                          <p:spTgt spid="30"/>
                                        </p:tgtEl>
                                        <p:attrNameLst>
                                          <p:attrName>ppt_w</p:attrName>
                                        </p:attrNameLst>
                                      </p:cBhvr>
                                      <p:tavLst>
                                        <p:tav tm="0">
                                          <p:val>
                                            <p:strVal val="0,000000"/>
                                          </p:val>
                                        </p:tav>
                                        <p:tav tm="100000">
                                          <p:val>
                                            <p:strVal val="#ppt_w"/>
                                          </p:val>
                                        </p:tav>
                                      </p:tavLst>
                                    </p:anim>
                                    <p:anim calcmode="lin" valueType="num">
                                      <p:cBhvr>
                                        <p:cTn id="76" dur="200" fill="hold"/>
                                        <p:tgtEl>
                                          <p:spTgt spid="30"/>
                                        </p:tgtEl>
                                        <p:attrNameLst>
                                          <p:attrName>ppt_h</p:attrName>
                                        </p:attrNameLst>
                                      </p:cBhvr>
                                      <p:tavLst>
                                        <p:tav tm="0">
                                          <p:val>
                                            <p:strVal val="0,000000"/>
                                          </p:val>
                                        </p:tav>
                                        <p:tav tm="100000">
                                          <p:val>
                                            <p:strVal val="#ppt_h"/>
                                          </p:val>
                                        </p:tav>
                                      </p:tavLst>
                                    </p:anim>
                                    <p:animEffect transition="in" filter="fade">
                                      <p:cBhvr>
                                        <p:cTn id="77" dur="200"/>
                                        <p:tgtEl>
                                          <p:spTgt spid="30"/>
                                        </p:tgtEl>
                                      </p:cBhvr>
                                    </p:animEffec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repeatCount="300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1000" fill="hold"/>
                                        <p:tgtEl>
                                          <p:spTgt spid="7"/>
                                        </p:tgtEl>
                                        <p:attrNameLst>
                                          <p:attrName>ppt_w</p:attrName>
                                        </p:attrNameLst>
                                      </p:cBhvr>
                                      <p:tavLst>
                                        <p:tav tm="0">
                                          <p:val>
                                            <p:strVal val="0,000000"/>
                                          </p:val>
                                        </p:tav>
                                        <p:tav tm="100000">
                                          <p:val>
                                            <p:strVal val="#ppt_w"/>
                                          </p:val>
                                        </p:tav>
                                      </p:tavLst>
                                    </p:anim>
                                    <p:anim calcmode="lin" valueType="num">
                                      <p:cBhvr>
                                        <p:cTn id="84" dur="1000" fill="hold"/>
                                        <p:tgtEl>
                                          <p:spTgt spid="7"/>
                                        </p:tgtEl>
                                        <p:attrNameLst>
                                          <p:attrName>ppt_h</p:attrName>
                                        </p:attrNameLst>
                                      </p:cBhvr>
                                      <p:tavLst>
                                        <p:tav tm="0">
                                          <p:val>
                                            <p:strVal val="0,000000"/>
                                          </p:val>
                                        </p:tav>
                                        <p:tav tm="100000">
                                          <p:val>
                                            <p:strVal val="#ppt_h"/>
                                          </p:val>
                                        </p:tav>
                                      </p:tavLst>
                                    </p:anim>
                                    <p:animEffect transition="in" filter="fade">
                                      <p:cBhvr>
                                        <p:cTn id="85" dur="1000"/>
                                        <p:tgtEl>
                                          <p:spTgt spid="7"/>
                                        </p:tgtEl>
                                      </p:cBhvr>
                                    </p:animEffect>
                                  </p:childTnLst>
                                  <p:subTnLst>
                                    <p:audio>
                                      <p:cMediaNode>
                                        <p:cTn display="0" masterRel="sameClick">
                                          <p:stCondLst>
                                            <p:cond evt="begin" delay="0">
                                              <p:tn val="81"/>
                                            </p:cond>
                                          </p:stCondLst>
                                          <p:endCondLst>
                                            <p:cond evt="onStopAudio" delay="0">
                                              <p:tgtEl>
                                                <p:sldTgt/>
                                              </p:tgtEl>
                                            </p:cond>
                                          </p:endCondLst>
                                        </p:cTn>
                                        <p:tgtEl>
                                          <p:sndTgt r:embed="rId9" name="applause.wav"/>
                                        </p:tgtEl>
                                      </p:cMediaNode>
                                    </p:audio>
                                  </p:sub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200" fill="hold"/>
                                        <p:tgtEl>
                                          <p:spTgt spid="32"/>
                                        </p:tgtEl>
                                        <p:attrNameLst>
                                          <p:attrName>ppt_w</p:attrName>
                                        </p:attrNameLst>
                                      </p:cBhvr>
                                      <p:tavLst>
                                        <p:tav tm="0">
                                          <p:val>
                                            <p:strVal val="0,000000"/>
                                          </p:val>
                                        </p:tav>
                                        <p:tav tm="100000">
                                          <p:val>
                                            <p:strVal val="#ppt_w"/>
                                          </p:val>
                                        </p:tav>
                                      </p:tavLst>
                                    </p:anim>
                                    <p:anim calcmode="lin" valueType="num">
                                      <p:cBhvr>
                                        <p:cTn id="89" dur="200" fill="hold"/>
                                        <p:tgtEl>
                                          <p:spTgt spid="32"/>
                                        </p:tgtEl>
                                        <p:attrNameLst>
                                          <p:attrName>ppt_h</p:attrName>
                                        </p:attrNameLst>
                                      </p:cBhvr>
                                      <p:tavLst>
                                        <p:tav tm="0">
                                          <p:val>
                                            <p:strVal val="0,000000"/>
                                          </p:val>
                                        </p:tav>
                                        <p:tav tm="100000">
                                          <p:val>
                                            <p:strVal val="#ppt_h"/>
                                          </p:val>
                                        </p:tav>
                                      </p:tavLst>
                                    </p:anim>
                                    <p:animEffect transition="in" filter="fade">
                                      <p:cBhvr>
                                        <p:cTn id="90" dur="200"/>
                                        <p:tgtEl>
                                          <p:spTgt spid="32"/>
                                        </p:tgtEl>
                                      </p:cBhvr>
                                    </p:animEffec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53" presetClass="exit" presetSubtype="16" fill="hold" nodeType="clickEffect">
                                  <p:stCondLst>
                                    <p:cond delay="0"/>
                                  </p:stCondLst>
                                  <p:childTnLst>
                                    <p:anim calcmode="lin" valueType="num">
                                      <p:cBhvr>
                                        <p:cTn id="95" dur="500"/>
                                        <p:tgtEl>
                                          <p:spTgt spid="2"/>
                                        </p:tgtEl>
                                        <p:attrNameLst>
                                          <p:attrName>ppt_w</p:attrName>
                                        </p:attrNameLst>
                                      </p:cBhvr>
                                      <p:tavLst>
                                        <p:tav tm="0">
                                          <p:val>
                                            <p:strVal val="ppt_w"/>
                                          </p:val>
                                        </p:tav>
                                        <p:tav tm="100000">
                                          <p:val>
                                            <p:strVal val="0,000000"/>
                                          </p:val>
                                        </p:tav>
                                      </p:tavLst>
                                    </p:anim>
                                    <p:anim calcmode="lin" valueType="num">
                                      <p:cBhvr>
                                        <p:cTn id="96" dur="500"/>
                                        <p:tgtEl>
                                          <p:spTgt spid="2"/>
                                        </p:tgtEl>
                                        <p:attrNameLst>
                                          <p:attrName>ppt_h</p:attrName>
                                        </p:attrNameLst>
                                      </p:cBhvr>
                                      <p:tavLst>
                                        <p:tav tm="0">
                                          <p:val>
                                            <p:strVal val="ppt_h"/>
                                          </p:val>
                                        </p:tav>
                                        <p:tav tm="100000">
                                          <p:val>
                                            <p:strVal val="0,000000"/>
                                          </p:val>
                                        </p:tav>
                                      </p:tavLst>
                                    </p:anim>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9" restart="whenNotActive" fill="hold" evtFilter="cancelBubble" nodeType="interactiveSeq">
                <p:stCondLst>
                  <p:cond evt="onClick" delay="0">
                    <p:tgtEl>
                      <p:spTgt spid="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16" fill="hold" nodeType="clickEffect">
                                  <p:stCondLst>
                                    <p:cond delay="0"/>
                                  </p:stCondLst>
                                  <p:childTnLst>
                                    <p:anim calcmode="lin" valueType="num">
                                      <p:cBhvr>
                                        <p:cTn id="103" dur="500"/>
                                        <p:tgtEl>
                                          <p:spTgt spid="3"/>
                                        </p:tgtEl>
                                        <p:attrNameLst>
                                          <p:attrName>ppt_w</p:attrName>
                                        </p:attrNameLst>
                                      </p:cBhvr>
                                      <p:tavLst>
                                        <p:tav tm="0">
                                          <p:val>
                                            <p:strVal val="ppt_w"/>
                                          </p:val>
                                        </p:tav>
                                        <p:tav tm="100000">
                                          <p:val>
                                            <p:strVal val="0,000000"/>
                                          </p:val>
                                        </p:tav>
                                      </p:tavLst>
                                    </p:anim>
                                    <p:anim calcmode="lin" valueType="num">
                                      <p:cBhvr>
                                        <p:cTn id="104" dur="500"/>
                                        <p:tgtEl>
                                          <p:spTgt spid="3"/>
                                        </p:tgtEl>
                                        <p:attrNameLst>
                                          <p:attrName>ppt_h</p:attrName>
                                        </p:attrNameLst>
                                      </p:cBhvr>
                                      <p:tavLst>
                                        <p:tav tm="0">
                                          <p:val>
                                            <p:strVal val="ppt_h"/>
                                          </p:val>
                                        </p:tav>
                                        <p:tav tm="100000">
                                          <p:val>
                                            <p:strVal val="0,000000"/>
                                          </p:val>
                                        </p:tav>
                                      </p:tavLst>
                                    </p:anim>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5"/>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16" fill="hold" nodeType="clickEffect">
                                  <p:stCondLst>
                                    <p:cond delay="0"/>
                                  </p:stCondLst>
                                  <p:childTnLst>
                                    <p:anim calcmode="lin" valueType="num">
                                      <p:cBhvr>
                                        <p:cTn id="111" dur="500"/>
                                        <p:tgtEl>
                                          <p:spTgt spid="5"/>
                                        </p:tgtEl>
                                        <p:attrNameLst>
                                          <p:attrName>ppt_w</p:attrName>
                                        </p:attrNameLst>
                                      </p:cBhvr>
                                      <p:tavLst>
                                        <p:tav tm="0">
                                          <p:val>
                                            <p:strVal val="ppt_w"/>
                                          </p:val>
                                        </p:tav>
                                        <p:tav tm="100000">
                                          <p:val>
                                            <p:strVal val="0,000000"/>
                                          </p:val>
                                        </p:tav>
                                      </p:tavLst>
                                    </p:anim>
                                    <p:anim calcmode="lin" valueType="num">
                                      <p:cBhvr>
                                        <p:cTn id="112" dur="500"/>
                                        <p:tgtEl>
                                          <p:spTgt spid="5"/>
                                        </p:tgtEl>
                                        <p:attrNameLst>
                                          <p:attrName>ppt_h</p:attrName>
                                        </p:attrNameLst>
                                      </p:cBhvr>
                                      <p:tavLst>
                                        <p:tav tm="0">
                                          <p:val>
                                            <p:strVal val="ppt_h"/>
                                          </p:val>
                                        </p:tav>
                                        <p:tav tm="100000">
                                          <p:val>
                                            <p:strVal val="0,00000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52"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328296" y="212036"/>
            <a:ext cx="3541339" cy="521252"/>
          </a:xfrm>
        </p:spPr>
        <p:style>
          <a:lnRef idx="1">
            <a:schemeClr val="accent6"/>
          </a:lnRef>
          <a:fillRef idx="2">
            <a:schemeClr val="accent6"/>
          </a:fillRef>
          <a:effectRef idx="1">
            <a:schemeClr val="accent6"/>
          </a:effectRef>
          <a:fontRef idx="minor">
            <a:schemeClr val="dk1"/>
          </a:fontRef>
        </p:style>
        <p:txBody>
          <a:bodyPr vert="horz" wrap="square" lIns="91440" tIns="45720" rIns="91440" bIns="45720" anchor="ctr" anchorCtr="0">
            <a:normAutofit fontScale="90000"/>
          </a:bodyPr>
          <a:lstStyle/>
          <a:p>
            <a:pPr algn="l"/>
            <a:r>
              <a:rPr lang="en-US" altLang="en-US" sz="3200" b="1" dirty="0">
                <a:solidFill>
                  <a:srgbClr val="C00000"/>
                </a:solidFill>
                <a:latin typeface="Times New Roman" panose="02020603050405020304" pitchFamily="18" charset="0"/>
                <a:cs typeface="Times New Roman" panose="02020603050405020304" pitchFamily="18" charset="0"/>
              </a:rPr>
              <a:t>II. </a:t>
            </a:r>
            <a:r>
              <a:rPr lang="en-US" altLang="en-US" sz="3200" b="1" dirty="0" err="1">
                <a:solidFill>
                  <a:srgbClr val="C00000"/>
                </a:solidFill>
                <a:latin typeface="Times New Roman" panose="02020603050405020304" pitchFamily="18" charset="0"/>
                <a:cs typeface="Times New Roman" panose="02020603050405020304" pitchFamily="18" charset="0"/>
              </a:rPr>
              <a:t>Nhiên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liệu</a:t>
            </a:r>
            <a:endParaRPr lang="en-US" altLang="en-US" sz="3200" b="1" dirty="0">
              <a:solidFill>
                <a:srgbClr val="C00000"/>
              </a:solidFill>
              <a:latin typeface="Times New Roman" panose="02020603050405020304" pitchFamily="18" charset="0"/>
              <a:cs typeface="Times New Roman" panose="02020603050405020304" pitchFamily="18" charset="0"/>
            </a:endParaRPr>
          </a:p>
        </p:txBody>
      </p:sp>
      <p:sp>
        <p:nvSpPr>
          <p:cNvPr id="10245" name="Text Box 5"/>
          <p:cNvSpPr txBox="1"/>
          <p:nvPr/>
        </p:nvSpPr>
        <p:spPr>
          <a:xfrm>
            <a:off x="357505" y="990600"/>
            <a:ext cx="8786495"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609600" lvl="0" indent="-609600" algn="l" eaLnBrk="1" hangingPunct="1">
              <a:buFontTx/>
              <a:buNone/>
            </a:pPr>
            <a:r>
              <a:rPr lang="en-US" altLang="en-US" sz="2800" b="1" dirty="0">
                <a:latin typeface="Times New Roman" panose="02020603050405020304" pitchFamily="18" charset="0"/>
                <a:cs typeface="Times New Roman" panose="02020603050405020304" pitchFamily="18" charset="0"/>
              </a:rPr>
              <a:t>1. </a:t>
            </a:r>
            <a:r>
              <a:rPr lang="en-US" altLang="en-US" sz="2800" b="1" dirty="0" err="1">
                <a:latin typeface="Times New Roman" panose="02020603050405020304" pitchFamily="18" charset="0"/>
                <a:cs typeface="Times New Roman" panose="02020603050405020304" pitchFamily="18" charset="0"/>
              </a:rPr>
              <a:t>Khái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niệm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loại</a:t>
            </a:r>
            <a:endParaRPr lang="en-US" altLang="en-US" sz="2800" b="1" dirty="0">
              <a:latin typeface="Times New Roman" panose="02020603050405020304" pitchFamily="18" charset="0"/>
              <a:cs typeface="Times New Roman" panose="02020603050405020304" pitchFamily="18" charset="0"/>
            </a:endParaRPr>
          </a:p>
        </p:txBody>
      </p:sp>
      <p:sp>
        <p:nvSpPr>
          <p:cNvPr id="4" name="Text Box 5">
            <a:extLst>
              <a:ext uri="{FF2B5EF4-FFF2-40B4-BE49-F238E27FC236}">
                <a16:creationId xmlns:a16="http://schemas.microsoft.com/office/drawing/2014/main" id="{523C6348-CF75-4804-AA54-4E37AA579D06}"/>
              </a:ext>
            </a:extLst>
          </p:cNvPr>
          <p:cNvSpPr txBox="1"/>
          <p:nvPr/>
        </p:nvSpPr>
        <p:spPr>
          <a:xfrm>
            <a:off x="357505" y="1509522"/>
            <a:ext cx="8786495"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609600" lvl="0" indent="-609600" algn="l" eaLnBrk="1" hangingPunct="1">
              <a:buFontTx/>
              <a:buNone/>
            </a:pPr>
            <a:r>
              <a:rPr lang="en-US"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Sử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dụng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liệu</a:t>
            </a:r>
            <a:endParaRPr lang="en-US" altLang="en-US"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CB560C3-5710-466E-BA2A-4C5C39561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032742"/>
            <a:ext cx="7268589" cy="4380002"/>
          </a:xfrm>
          <a:prstGeom prst="rect">
            <a:avLst/>
          </a:prstGeom>
        </p:spPr>
      </p:pic>
    </p:spTree>
    <p:extLst>
      <p:ext uri="{BB962C8B-B14F-4D97-AF65-F5344CB8AC3E}">
        <p14:creationId xmlns:p14="http://schemas.microsoft.com/office/powerpoint/2010/main" val="1935025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amond(in)">
                                      <p:cBhvr>
                                        <p:cTn id="7" dur="20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2" nodeType="clickEffect">
                                  <p:stCondLst>
                                    <p:cond delay="0"/>
                                  </p:stCondLst>
                                  <p:childTnLst>
                                    <p:animEffect transition="out" filter="wedg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5" grpId="1"/>
      <p:bldP spid="4" grpId="0"/>
      <p:bldP spid="4" grpId="1"/>
      <p:bldP spid="4"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B5B9-F960-450D-9F1F-5329D4080C9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ED8EB08-80C1-4F67-BB59-8995C9E028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404664"/>
            <a:ext cx="8544127" cy="5843736"/>
          </a:xfrm>
        </p:spPr>
      </p:pic>
    </p:spTree>
    <p:extLst>
      <p:ext uri="{BB962C8B-B14F-4D97-AF65-F5344CB8AC3E}">
        <p14:creationId xmlns:p14="http://schemas.microsoft.com/office/powerpoint/2010/main" val="2220122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205D-99F0-47AB-8605-4665690506A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0131370-A1A3-4558-94B2-7FB413258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476672"/>
            <a:ext cx="8805316" cy="4680520"/>
          </a:xfrm>
        </p:spPr>
      </p:pic>
      <p:graphicFrame>
        <p:nvGraphicFramePr>
          <p:cNvPr id="3" name="Table 3">
            <a:extLst>
              <a:ext uri="{FF2B5EF4-FFF2-40B4-BE49-F238E27FC236}">
                <a16:creationId xmlns:a16="http://schemas.microsoft.com/office/drawing/2014/main" id="{668FAAF5-C6F7-4B37-AEAD-29443275BCA8}"/>
              </a:ext>
            </a:extLst>
          </p:cNvPr>
          <p:cNvGraphicFramePr>
            <a:graphicFrameLocks noGrp="1"/>
          </p:cNvGraphicFramePr>
          <p:nvPr>
            <p:extLst>
              <p:ext uri="{D42A27DB-BD31-4B8C-83A1-F6EECF244321}">
                <p14:modId xmlns:p14="http://schemas.microsoft.com/office/powerpoint/2010/main" val="435388345"/>
              </p:ext>
            </p:extLst>
          </p:nvPr>
        </p:nvGraphicFramePr>
        <p:xfrm>
          <a:off x="179512" y="5301208"/>
          <a:ext cx="6096000" cy="457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00144883"/>
                    </a:ext>
                  </a:extLst>
                </a:gridCol>
              </a:tblGrid>
              <a:tr h="370840">
                <a:tc>
                  <a:txBody>
                    <a:bodyPr/>
                    <a:lstStyle/>
                    <a:p>
                      <a:r>
                        <a:rPr lang="en-US" sz="2400" b="1" dirty="0" err="1">
                          <a:solidFill>
                            <a:schemeClr val="tx1"/>
                          </a:solidFill>
                        </a:rPr>
                        <a:t>Nhiên</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gì</a:t>
                      </a:r>
                      <a:r>
                        <a:rPr lang="en-US" sz="2400" b="1" dirty="0">
                          <a:solidFill>
                            <a:schemeClr val="tx1"/>
                          </a:solidFill>
                        </a:rPr>
                        <a:t>?</a:t>
                      </a:r>
                    </a:p>
                  </a:txBody>
                  <a:tcPr>
                    <a:noFill/>
                  </a:tcPr>
                </a:tc>
                <a:extLst>
                  <a:ext uri="{0D108BD9-81ED-4DB2-BD59-A6C34878D82A}">
                    <a16:rowId xmlns:a16="http://schemas.microsoft.com/office/drawing/2014/main" val="415692020"/>
                  </a:ext>
                </a:extLst>
              </a:tr>
            </a:tbl>
          </a:graphicData>
        </a:graphic>
      </p:graphicFrame>
      <p:sp>
        <p:nvSpPr>
          <p:cNvPr id="4" name="TextBox 3"/>
          <p:cNvSpPr txBox="1"/>
          <p:nvPr/>
        </p:nvSpPr>
        <p:spPr>
          <a:xfrm flipH="1">
            <a:off x="251520" y="5301208"/>
            <a:ext cx="8600245" cy="954107"/>
          </a:xfrm>
          <a:prstGeom prst="rect">
            <a:avLst/>
          </a:prstGeom>
          <a:noFill/>
        </p:spPr>
        <p:txBody>
          <a:bodyPr wrap="square" rtlCol="0">
            <a:spAutoFit/>
          </a:bodyPr>
          <a:lstStyle/>
          <a:p>
            <a:pPr algn="just"/>
            <a:r>
              <a:rPr lang="en-US" sz="2800" b="1" smtClean="0">
                <a:solidFill>
                  <a:srgbClr val="002060"/>
                </a:solidFill>
              </a:rPr>
              <a:t>Nhiên liệu là những chất cháy được, khí cháy có tỏa nhiệt và phát sáng.</a:t>
            </a:r>
            <a:endParaRPr lang="en-US" sz="2800" b="1">
              <a:solidFill>
                <a:srgbClr val="002060"/>
              </a:solidFill>
            </a:endParaRPr>
          </a:p>
        </p:txBody>
      </p:sp>
    </p:spTree>
    <p:extLst>
      <p:ext uri="{BB962C8B-B14F-4D97-AF65-F5344CB8AC3E}">
        <p14:creationId xmlns:p14="http://schemas.microsoft.com/office/powerpoint/2010/main" val="102212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txBox="1">
            <a:spLocks noChangeArrowheads="1"/>
          </p:cNvSpPr>
          <p:nvPr/>
        </p:nvSpPr>
        <p:spPr bwMode="auto">
          <a:xfrm>
            <a:off x="179704" y="260350"/>
            <a:ext cx="8568759" cy="762000"/>
          </a:xfrm>
          <a:prstGeom prst="rect">
            <a:avLst/>
          </a:prstGeom>
          <a:noFill/>
          <a:ln w="57150" cmpd="thinThick">
            <a:noFill/>
            <a:miter lim="800000"/>
          </a:ln>
        </p:spPr>
        <p:txBody>
          <a:bodyPr/>
          <a:lstStyle/>
          <a:p>
            <a:pPr>
              <a:defRPr/>
            </a:pPr>
            <a:r>
              <a:rPr kumimoji="0" lang="en-US" sz="2400" b="1" kern="1200" cap="none" spc="0" normalizeH="0" baseline="0" noProof="0" dirty="0">
                <a:solidFill>
                  <a:srgbClr val="C00000"/>
                </a:solidFill>
                <a:cs typeface="Times New Roman" panose="02020603050405020304" pitchFamily="18" charset="0"/>
              </a:rPr>
              <a:t>I. </a:t>
            </a:r>
            <a:r>
              <a:rPr lang="en-US" altLang="en-US" sz="2400" b="1" dirty="0">
                <a:solidFill>
                  <a:srgbClr val="0000FF"/>
                </a:solidFill>
                <a:latin typeface="Times New Roman" panose="02020603050405020304" pitchFamily="18" charset="0"/>
              </a:rPr>
              <a:t>DẦU MỎ, KHÍ MỎ DẦU VÀ KHÍ THIÊN NHIÊN</a:t>
            </a:r>
          </a:p>
          <a:p>
            <a:pPr marR="0" defTabSz="914400">
              <a:buClrTx/>
              <a:buSzTx/>
              <a:buFontTx/>
              <a:buNone/>
              <a:defRPr/>
            </a:pPr>
            <a:r>
              <a:rPr kumimoji="0" lang="en-US" sz="2400" b="1" kern="1200" cap="none" spc="0" normalizeH="0" baseline="0" noProof="0" dirty="0">
                <a:solidFill>
                  <a:srgbClr val="0000FF"/>
                </a:solidFill>
                <a:cs typeface="Times New Roman" panose="02020603050405020304" pitchFamily="18" charset="0"/>
              </a:rPr>
              <a:t>1. </a:t>
            </a:r>
            <a:r>
              <a:rPr lang="en-US" sz="2400" b="1" dirty="0" err="1">
                <a:solidFill>
                  <a:srgbClr val="0000FF"/>
                </a:solidFill>
                <a:cs typeface="Times New Roman" panose="02020603050405020304" pitchFamily="18" charset="0"/>
              </a:rPr>
              <a:t>Khái</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niệm</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thành</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phần</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và</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trạng</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thái</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tự</a:t>
            </a:r>
            <a:r>
              <a:rPr lang="en-US" sz="2400" b="1" dirty="0">
                <a:solidFill>
                  <a:srgbClr val="0000FF"/>
                </a:solidFill>
                <a:cs typeface="Times New Roman" panose="02020603050405020304" pitchFamily="18" charset="0"/>
              </a:rPr>
              <a:t> </a:t>
            </a:r>
            <a:r>
              <a:rPr lang="en-US" sz="2400" b="1" dirty="0" err="1">
                <a:solidFill>
                  <a:srgbClr val="0000FF"/>
                </a:solidFill>
                <a:cs typeface="Times New Roman" panose="02020603050405020304" pitchFamily="18" charset="0"/>
              </a:rPr>
              <a:t>nhiên</a:t>
            </a:r>
            <a:endParaRPr kumimoji="0" lang="en-US" sz="2400" b="1"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a:p>
            <a:pPr marR="0" defTabSz="914400">
              <a:buClrTx/>
              <a:buSzTx/>
              <a:buFontTx/>
              <a:buNone/>
              <a:defRPr/>
            </a:pPr>
            <a:endParaRPr kumimoji="0" lang="en-US" kern="1200" cap="none" spc="0" normalizeH="0" baseline="0" noProof="0" dirty="0">
              <a:cs typeface="Times New Roman" panose="02020603050405020304" pitchFamily="18" charset="0"/>
            </a:endParaRPr>
          </a:p>
        </p:txBody>
      </p:sp>
      <p:sp>
        <p:nvSpPr>
          <p:cNvPr id="21" name="Rectangle 5"/>
          <p:cNvSpPr txBox="1">
            <a:spLocks noChangeArrowheads="1"/>
          </p:cNvSpPr>
          <p:nvPr/>
        </p:nvSpPr>
        <p:spPr bwMode="auto">
          <a:xfrm>
            <a:off x="85793" y="1340768"/>
            <a:ext cx="8662670" cy="1002030"/>
          </a:xfrm>
          <a:prstGeom prst="rect">
            <a:avLst/>
          </a:prstGeom>
          <a:noFill/>
          <a:ln w="57150" cmpd="thinThick">
            <a:noFill/>
            <a:miter lim="800000"/>
          </a:ln>
        </p:spPr>
        <p:txBody>
          <a:bodyPr/>
          <a:lstStyle/>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a:p>
            <a:pPr marR="0" defTabSz="914400">
              <a:buClrTx/>
              <a:buSzTx/>
              <a:buFontTx/>
              <a:buNone/>
              <a:defRPr/>
            </a:pPr>
            <a:endParaRPr kumimoji="0" lang="en-US" sz="2800" kern="1200" cap="none" spc="0" normalizeH="0" baseline="0" noProof="0" dirty="0">
              <a:solidFill>
                <a:srgbClr val="002060"/>
              </a:solidFill>
              <a:cs typeface="Times New Roman" panose="02020603050405020304" pitchFamily="18" charset="0"/>
            </a:endParaRPr>
          </a:p>
        </p:txBody>
      </p:sp>
      <p:pic>
        <p:nvPicPr>
          <p:cNvPr id="17424" name="Picture 16" descr="D:\G.AN\dau mo va khi thien nhien (sinh hoat cum 2013)\dau-mo copy.png"/>
          <p:cNvPicPr>
            <a:picLocks noChangeAspect="1"/>
          </p:cNvPicPr>
          <p:nvPr/>
        </p:nvPicPr>
        <p:blipFill>
          <a:blip r:embed="rId2"/>
          <a:stretch>
            <a:fillRect/>
          </a:stretch>
        </p:blipFill>
        <p:spPr>
          <a:xfrm>
            <a:off x="0" y="2241550"/>
            <a:ext cx="4648200" cy="4464050"/>
          </a:xfrm>
          <a:prstGeom prst="rect">
            <a:avLst/>
          </a:prstGeom>
          <a:noFill/>
          <a:ln w="9525">
            <a:noFill/>
          </a:ln>
        </p:spPr>
      </p:pic>
      <p:sp>
        <p:nvSpPr>
          <p:cNvPr id="16" name="Left Arrow Callout 15"/>
          <p:cNvSpPr/>
          <p:nvPr/>
        </p:nvSpPr>
        <p:spPr>
          <a:xfrm rot="-1884333">
            <a:off x="3438525" y="4876800"/>
            <a:ext cx="1050925" cy="609600"/>
          </a:xfrm>
          <a:prstGeom prst="leftArrowCallout">
            <a:avLst>
              <a:gd name="adj1" fmla="val 25000"/>
              <a:gd name="adj2" fmla="val 25000"/>
              <a:gd name="adj3" fmla="val 25005"/>
              <a:gd name="adj4" fmla="val 64977"/>
            </a:avLst>
          </a:prstGeom>
          <a:solidFill>
            <a:srgbClr val="C00000"/>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600" dirty="0">
                <a:solidFill>
                  <a:srgbClr val="FFFF00"/>
                </a:solidFill>
                <a:latin typeface="Verdana" panose="020B0604030504040204" pitchFamily="34" charset="0"/>
              </a:rPr>
              <a:t>Dầu mỏ</a:t>
            </a:r>
          </a:p>
        </p:txBody>
      </p:sp>
      <p:pic>
        <p:nvPicPr>
          <p:cNvPr id="14358" name="Picture 22" descr="http://moitruongdongnambo.com/uploads/noidung/images/su%20co%20tran%20dau.jpg"/>
          <p:cNvPicPr>
            <a:picLocks noChangeAspect="1"/>
          </p:cNvPicPr>
          <p:nvPr/>
        </p:nvPicPr>
        <p:blipFill>
          <a:blip r:embed="rId3"/>
          <a:stretch>
            <a:fillRect/>
          </a:stretch>
        </p:blipFill>
        <p:spPr>
          <a:xfrm>
            <a:off x="4551083" y="2132856"/>
            <a:ext cx="4419600" cy="4171315"/>
          </a:xfrm>
          <a:prstGeom prst="rect">
            <a:avLst/>
          </a:prstGeom>
          <a:noFill/>
          <a:ln w="9525">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0F88-0725-46D4-A76B-1720FE315DD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3774B84-5987-4747-9FC2-9B151465D8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547" y="362024"/>
            <a:ext cx="9003453" cy="4968552"/>
          </a:xfrm>
        </p:spPr>
      </p:pic>
    </p:spTree>
    <p:extLst>
      <p:ext uri="{BB962C8B-B14F-4D97-AF65-F5344CB8AC3E}">
        <p14:creationId xmlns:p14="http://schemas.microsoft.com/office/powerpoint/2010/main" val="654627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F9C-935F-41B9-A85F-D8EFBDC6B787}"/>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BCD634A2-BAE7-4D49-ACAE-2CF171CF62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15707"/>
            <a:ext cx="7533233" cy="6026586"/>
          </a:xfrm>
        </p:spPr>
      </p:pic>
    </p:spTree>
    <p:extLst>
      <p:ext uri="{BB962C8B-B14F-4D97-AF65-F5344CB8AC3E}">
        <p14:creationId xmlns:p14="http://schemas.microsoft.com/office/powerpoint/2010/main" val="2564349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548B7668-875C-4EEE-9C4D-007D5D235F76}"/>
              </a:ext>
            </a:extLst>
          </p:cNvPr>
          <p:cNvGraphicFramePr>
            <a:graphicFrameLocks noGrp="1"/>
          </p:cNvGraphicFramePr>
          <p:nvPr>
            <p:ph idx="1"/>
            <p:extLst>
              <p:ext uri="{D42A27DB-BD31-4B8C-83A1-F6EECF244321}">
                <p14:modId xmlns:p14="http://schemas.microsoft.com/office/powerpoint/2010/main" val="2019624026"/>
              </p:ext>
            </p:extLst>
          </p:nvPr>
        </p:nvGraphicFramePr>
        <p:xfrm>
          <a:off x="251520" y="836712"/>
          <a:ext cx="8640960" cy="5387625"/>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3461012822"/>
                    </a:ext>
                  </a:extLst>
                </a:gridCol>
                <a:gridCol w="2520280">
                  <a:extLst>
                    <a:ext uri="{9D8B030D-6E8A-4147-A177-3AD203B41FA5}">
                      <a16:colId xmlns:a16="http://schemas.microsoft.com/office/drawing/2014/main" val="1640774659"/>
                    </a:ext>
                  </a:extLst>
                </a:gridCol>
                <a:gridCol w="2520280">
                  <a:extLst>
                    <a:ext uri="{9D8B030D-6E8A-4147-A177-3AD203B41FA5}">
                      <a16:colId xmlns:a16="http://schemas.microsoft.com/office/drawing/2014/main" val="1901590673"/>
                    </a:ext>
                  </a:extLst>
                </a:gridCol>
                <a:gridCol w="2304256">
                  <a:extLst>
                    <a:ext uri="{9D8B030D-6E8A-4147-A177-3AD203B41FA5}">
                      <a16:colId xmlns:a16="http://schemas.microsoft.com/office/drawing/2014/main" val="2991108571"/>
                    </a:ext>
                  </a:extLst>
                </a:gridCol>
              </a:tblGrid>
              <a:tr h="777091">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rắn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lỏng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Nhiên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liệu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khí</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018697"/>
                  </a:ext>
                </a:extLst>
              </a:tr>
              <a:tr h="972344">
                <a:tc>
                  <a:txBody>
                    <a:bodyPr/>
                    <a:lstStyle/>
                    <a:p>
                      <a:pPr algn="ctr">
                        <a:lnSpc>
                          <a:spcPct val="115000"/>
                        </a:lnSpc>
                        <a:spcAft>
                          <a:spcPts val="300"/>
                        </a:spcAft>
                      </a:pPr>
                      <a:r>
                        <a:rPr lang="vi-VN" sz="2000" b="1" dirty="0">
                          <a:solidFill>
                            <a:schemeClr val="tx1"/>
                          </a:solidFill>
                          <a:effectLst/>
                          <a:latin typeface="+mj-lt"/>
                        </a:rPr>
                        <a:t>Kể tên các nhiên liệu</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endParaRPr lang="en-US" sz="20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266983"/>
                  </a:ext>
                </a:extLst>
              </a:tr>
              <a:tr h="986869">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phần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endParaRPr lang="en-US" sz="2000" b="1">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757763"/>
                  </a:ext>
                </a:extLst>
              </a:tr>
              <a:tr h="1076575">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Cách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khai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thác</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712453"/>
                  </a:ext>
                </a:extLst>
              </a:tr>
              <a:tr h="1574746">
                <a:tc>
                  <a:txBody>
                    <a:bodyPr/>
                    <a:lstStyle/>
                    <a:p>
                      <a:pPr algn="ctr">
                        <a:lnSpc>
                          <a:spcPct val="115000"/>
                        </a:lnSpc>
                        <a:spcAft>
                          <a:spcPts val="300"/>
                        </a:spcAft>
                      </a:pPr>
                      <a:r>
                        <a:rPr lang="en-US" sz="2000" b="1" dirty="0" err="1">
                          <a:solidFill>
                            <a:schemeClr val="tx1"/>
                          </a:solidFill>
                          <a:effectLst/>
                          <a:latin typeface="Times New Roman" panose="02020603050405020304" pitchFamily="18" charset="0"/>
                          <a:cs typeface="Times New Roman" panose="02020603050405020304" pitchFamily="18" charset="0"/>
                        </a:rPr>
                        <a:t>Một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số</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sản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phẩm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ứng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dụng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tiêu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biểu</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8680156"/>
                  </a:ext>
                </a:extLst>
              </a:tr>
            </a:tbl>
          </a:graphicData>
        </a:graphic>
      </p:graphicFrame>
      <p:sp>
        <p:nvSpPr>
          <p:cNvPr id="3" name="TextBox 2">
            <a:extLst>
              <a:ext uri="{FF2B5EF4-FFF2-40B4-BE49-F238E27FC236}">
                <a16:creationId xmlns:a16="http://schemas.microsoft.com/office/drawing/2014/main" id="{9E26F56D-0BAB-446B-BAD2-68825A85A995}"/>
              </a:ext>
            </a:extLst>
          </p:cNvPr>
          <p:cNvSpPr txBox="1"/>
          <p:nvPr/>
        </p:nvSpPr>
        <p:spPr>
          <a:xfrm>
            <a:off x="107504" y="188640"/>
            <a:ext cx="3528392"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Phiếu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1</a:t>
            </a:r>
          </a:p>
        </p:txBody>
      </p:sp>
      <p:sp>
        <p:nvSpPr>
          <p:cNvPr id="2" name="TextBox 1"/>
          <p:cNvSpPr txBox="1"/>
          <p:nvPr/>
        </p:nvSpPr>
        <p:spPr>
          <a:xfrm>
            <a:off x="1619672" y="1700808"/>
            <a:ext cx="2736304" cy="646331"/>
          </a:xfrm>
          <a:prstGeom prst="rect">
            <a:avLst/>
          </a:prstGeom>
          <a:noFill/>
        </p:spPr>
        <p:txBody>
          <a:bodyPr wrap="square" rtlCol="0">
            <a:spAutoFit/>
          </a:bodyPr>
          <a:lstStyle/>
          <a:p>
            <a:r>
              <a:rPr lang="en-US">
                <a:cs typeface="Times New Roman" panose="02020603050405020304" pitchFamily="18" charset="0"/>
              </a:rPr>
              <a:t>Than gỗ, than mỏ, gỗ, củi…</a:t>
            </a:r>
            <a:endParaRPr lang="en-US"/>
          </a:p>
        </p:txBody>
      </p:sp>
      <p:sp>
        <p:nvSpPr>
          <p:cNvPr id="4" name="TextBox 3"/>
          <p:cNvSpPr txBox="1"/>
          <p:nvPr/>
        </p:nvSpPr>
        <p:spPr>
          <a:xfrm>
            <a:off x="1619672" y="2708920"/>
            <a:ext cx="2736304" cy="369332"/>
          </a:xfrm>
          <a:prstGeom prst="rect">
            <a:avLst/>
          </a:prstGeom>
          <a:noFill/>
        </p:spPr>
        <p:txBody>
          <a:bodyPr wrap="square" rtlCol="0">
            <a:spAutoFit/>
          </a:bodyPr>
          <a:lstStyle/>
          <a:p>
            <a:r>
              <a:rPr lang="en-US">
                <a:cs typeface="Times New Roman" panose="02020603050405020304" pitchFamily="18" charset="0"/>
              </a:rPr>
              <a:t>Carbon, Cellulose…</a:t>
            </a:r>
            <a:endParaRPr lang="en-US"/>
          </a:p>
        </p:txBody>
      </p:sp>
      <p:sp>
        <p:nvSpPr>
          <p:cNvPr id="6" name="TextBox 5"/>
          <p:cNvSpPr txBox="1"/>
          <p:nvPr/>
        </p:nvSpPr>
        <p:spPr>
          <a:xfrm>
            <a:off x="1547664" y="3645024"/>
            <a:ext cx="2376264" cy="1047979"/>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Khác thác mỏ than (than mỏ); khai thác gỗ, củi có trong tự nhiên</a:t>
            </a:r>
            <a:r>
              <a:rPr lang="vi-VN">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8" name="TextBox 7"/>
          <p:cNvSpPr txBox="1"/>
          <p:nvPr/>
        </p:nvSpPr>
        <p:spPr>
          <a:xfrm>
            <a:off x="1619672" y="4725144"/>
            <a:ext cx="2448272" cy="1546577"/>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Than hoa, than tổ ong, than đá, củi….</a:t>
            </a:r>
          </a:p>
          <a:p>
            <a:pPr algn="ctr">
              <a:lnSpc>
                <a:spcPct val="115000"/>
              </a:lnSpc>
              <a:spcAft>
                <a:spcPts val="300"/>
              </a:spcAft>
            </a:pPr>
            <a:r>
              <a:rPr lang="en-US" sz="1600">
                <a:cs typeface="Times New Roman" panose="02020603050405020304" pitchFamily="18" charset="0"/>
              </a:rPr>
              <a:t>Ứng dụng: Than đốt trong cuộc sống hằng ngày, sản xuất công nghiệp</a:t>
            </a:r>
            <a:r>
              <a:rPr lang="vi-VN" sz="1600">
                <a:cs typeface="Times New Roman" panose="02020603050405020304" pitchFamily="18" charset="0"/>
              </a:rPr>
              <a:t> </a:t>
            </a:r>
            <a:r>
              <a:rPr lang="en-US" sz="1600">
                <a:cs typeface="Times New Roman" panose="02020603050405020304" pitchFamily="18" charset="0"/>
              </a:rPr>
              <a:t>…</a:t>
            </a:r>
            <a:endParaRPr lang="en-US" sz="1600" dirty="0">
              <a:ea typeface="Calibri" panose="020F0502020204030204" pitchFamily="34" charset="0"/>
              <a:cs typeface="Times New Roman" panose="02020603050405020304" pitchFamily="18" charset="0"/>
            </a:endParaRPr>
          </a:p>
        </p:txBody>
      </p:sp>
      <p:sp>
        <p:nvSpPr>
          <p:cNvPr id="9" name="TextBox 8"/>
          <p:cNvSpPr txBox="1"/>
          <p:nvPr/>
        </p:nvSpPr>
        <p:spPr>
          <a:xfrm>
            <a:off x="4211960" y="1700808"/>
            <a:ext cx="2160240" cy="703911"/>
          </a:xfrm>
          <a:prstGeom prst="rect">
            <a:avLst/>
          </a:prstGeom>
          <a:noFill/>
        </p:spPr>
        <p:txBody>
          <a:bodyPr wrap="square" rtlCol="0">
            <a:spAutoFit/>
          </a:bodyPr>
          <a:lstStyle/>
          <a:p>
            <a:pPr algn="ctr">
              <a:lnSpc>
                <a:spcPct val="115000"/>
              </a:lnSpc>
              <a:spcAft>
                <a:spcPts val="300"/>
              </a:spcAft>
            </a:pPr>
            <a:r>
              <a:rPr lang="en-US">
                <a:ea typeface="Calibri" panose="020F0502020204030204" pitchFamily="34" charset="0"/>
                <a:cs typeface="Times New Roman" panose="02020603050405020304" pitchFamily="18" charset="0"/>
              </a:rPr>
              <a:t>Xăng, dầu, Ethanol (Ethylic alcohol)…</a:t>
            </a:r>
            <a:endParaRPr lang="en-US" dirty="0">
              <a:ea typeface="Calibri" panose="020F0502020204030204" pitchFamily="34" charset="0"/>
              <a:cs typeface="Times New Roman" panose="02020603050405020304" pitchFamily="18" charset="0"/>
            </a:endParaRPr>
          </a:p>
        </p:txBody>
      </p:sp>
      <p:sp>
        <p:nvSpPr>
          <p:cNvPr id="10" name="TextBox 9"/>
          <p:cNvSpPr txBox="1"/>
          <p:nvPr/>
        </p:nvSpPr>
        <p:spPr>
          <a:xfrm>
            <a:off x="6588224" y="1628800"/>
            <a:ext cx="2304256" cy="729430"/>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Khí mỏ dầu, khí thiên nhiên, khí Biogas..</a:t>
            </a:r>
            <a:r>
              <a:rPr lang="vi-VN">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11" name="TextBox 10"/>
          <p:cNvSpPr txBox="1"/>
          <p:nvPr/>
        </p:nvSpPr>
        <p:spPr>
          <a:xfrm>
            <a:off x="4139952" y="2780928"/>
            <a:ext cx="2376264" cy="703911"/>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Các hydrocarbon, dẫn xuất hydrocarbon...</a:t>
            </a:r>
            <a:endParaRPr lang="en-US" dirty="0">
              <a:ea typeface="Calibri" panose="020F0502020204030204" pitchFamily="34" charset="0"/>
              <a:cs typeface="Times New Roman" panose="02020603050405020304" pitchFamily="18" charset="0"/>
            </a:endParaRPr>
          </a:p>
        </p:txBody>
      </p:sp>
      <p:sp>
        <p:nvSpPr>
          <p:cNvPr id="12" name="TextBox 11"/>
          <p:cNvSpPr txBox="1"/>
          <p:nvPr/>
        </p:nvSpPr>
        <p:spPr>
          <a:xfrm>
            <a:off x="6660232" y="2636912"/>
            <a:ext cx="2232248" cy="919098"/>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Chủ yếu là khí methane, propane, butane và các khí khác</a:t>
            </a:r>
            <a:endParaRPr lang="en-US" sz="1600" dirty="0">
              <a:ea typeface="Calibri" panose="020F0502020204030204" pitchFamily="34" charset="0"/>
              <a:cs typeface="Times New Roman" panose="02020603050405020304" pitchFamily="18" charset="0"/>
            </a:endParaRPr>
          </a:p>
        </p:txBody>
      </p:sp>
      <p:sp>
        <p:nvSpPr>
          <p:cNvPr id="13" name="TextBox 12"/>
          <p:cNvSpPr txBox="1"/>
          <p:nvPr/>
        </p:nvSpPr>
        <p:spPr>
          <a:xfrm>
            <a:off x="4139952" y="3645024"/>
            <a:ext cx="2448272" cy="1022459"/>
          </a:xfrm>
          <a:prstGeom prst="rect">
            <a:avLst/>
          </a:prstGeom>
          <a:noFill/>
        </p:spPr>
        <p:txBody>
          <a:bodyPr wrap="square" rtlCol="0">
            <a:spAutoFit/>
          </a:bodyPr>
          <a:lstStyle/>
          <a:p>
            <a:pPr algn="ctr">
              <a:lnSpc>
                <a:spcPct val="115000"/>
              </a:lnSpc>
              <a:spcAft>
                <a:spcPts val="300"/>
              </a:spcAft>
            </a:pPr>
            <a:r>
              <a:rPr lang="en-US">
                <a:cs typeface="Times New Roman" panose="02020603050405020304" pitchFamily="18" charset="0"/>
              </a:rPr>
              <a:t>Khoan mỏ dầu, chế biến từ nguồn nguyên liệu sinh học</a:t>
            </a:r>
            <a:r>
              <a:rPr lang="vi-VN">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p:txBody>
      </p:sp>
      <p:sp>
        <p:nvSpPr>
          <p:cNvPr id="14" name="TextBox 13"/>
          <p:cNvSpPr txBox="1"/>
          <p:nvPr/>
        </p:nvSpPr>
        <p:spPr>
          <a:xfrm>
            <a:off x="4139952" y="4653136"/>
            <a:ext cx="2448272" cy="1546577"/>
          </a:xfrm>
          <a:prstGeom prst="rect">
            <a:avLst/>
          </a:prstGeom>
          <a:noFill/>
        </p:spPr>
        <p:txBody>
          <a:bodyPr wrap="square" rtlCol="0">
            <a:spAutoFit/>
          </a:bodyPr>
          <a:lstStyle/>
          <a:p>
            <a:pPr>
              <a:lnSpc>
                <a:spcPct val="115000"/>
              </a:lnSpc>
              <a:spcAft>
                <a:spcPts val="300"/>
              </a:spcAft>
            </a:pPr>
            <a:r>
              <a:rPr lang="en-US" sz="1600">
                <a:cs typeface="Times New Roman" panose="02020603050405020304" pitchFamily="18" charset="0"/>
              </a:rPr>
              <a:t>Xăng,</a:t>
            </a:r>
            <a:r>
              <a:rPr lang="vi-VN" sz="1600">
                <a:cs typeface="Times New Roman" panose="02020603050405020304" pitchFamily="18" charset="0"/>
              </a:rPr>
              <a:t> </a:t>
            </a:r>
            <a:r>
              <a:rPr lang="en-US" sz="1600">
                <a:cs typeface="Times New Roman" panose="02020603050405020304" pitchFamily="18" charset="0"/>
              </a:rPr>
              <a:t>dầu, xăng sinh học…</a:t>
            </a:r>
          </a:p>
          <a:p>
            <a:pPr algn="ctr">
              <a:lnSpc>
                <a:spcPct val="115000"/>
              </a:lnSpc>
              <a:spcAft>
                <a:spcPts val="300"/>
              </a:spcAft>
            </a:pPr>
            <a:r>
              <a:rPr lang="en-US" sz="1600">
                <a:ea typeface="Calibri" panose="020F0502020204030204" pitchFamily="34" charset="0"/>
                <a:cs typeface="Times New Roman" panose="02020603050405020304" pitchFamily="18" charset="0"/>
              </a:rPr>
              <a:t>Ứng dụng: Làm nhiên liệu cho các động cơ đốt trong, sản xuất công nghiệp</a:t>
            </a:r>
            <a:endParaRPr lang="en-US" sz="1600" dirty="0">
              <a:ea typeface="Calibri" panose="020F0502020204030204" pitchFamily="34" charset="0"/>
              <a:cs typeface="Times New Roman" panose="02020603050405020304" pitchFamily="18" charset="0"/>
            </a:endParaRPr>
          </a:p>
        </p:txBody>
      </p:sp>
      <p:sp>
        <p:nvSpPr>
          <p:cNvPr id="15" name="TextBox 14"/>
          <p:cNvSpPr txBox="1"/>
          <p:nvPr/>
        </p:nvSpPr>
        <p:spPr>
          <a:xfrm>
            <a:off x="6660232" y="3645024"/>
            <a:ext cx="2304256" cy="919098"/>
          </a:xfrm>
          <a:prstGeom prst="rect">
            <a:avLst/>
          </a:prstGeom>
          <a:noFill/>
        </p:spPr>
        <p:txBody>
          <a:bodyPr wrap="square" rtlCol="0">
            <a:spAutoFit/>
          </a:bodyPr>
          <a:lstStyle/>
          <a:p>
            <a:pPr algn="ctr">
              <a:lnSpc>
                <a:spcPct val="115000"/>
              </a:lnSpc>
              <a:spcAft>
                <a:spcPts val="300"/>
              </a:spcAft>
            </a:pPr>
            <a:r>
              <a:rPr lang="en-US" sz="1600">
                <a:cs typeface="Times New Roman" panose="02020603050405020304" pitchFamily="18" charset="0"/>
              </a:rPr>
              <a:t>Khai thác thu hồi từ mỏ dầu,  mỏ khí thiên nhiên, xây dựng hầm biogas</a:t>
            </a:r>
            <a:endParaRPr lang="en-US" sz="1600" dirty="0">
              <a:ea typeface="Calibri" panose="020F0502020204030204" pitchFamily="34" charset="0"/>
              <a:cs typeface="Times New Roman" panose="02020603050405020304" pitchFamily="18" charset="0"/>
            </a:endParaRPr>
          </a:p>
        </p:txBody>
      </p:sp>
      <p:sp>
        <p:nvSpPr>
          <p:cNvPr id="16" name="TextBox 15"/>
          <p:cNvSpPr txBox="1"/>
          <p:nvPr/>
        </p:nvSpPr>
        <p:spPr>
          <a:xfrm>
            <a:off x="6660232" y="4653136"/>
            <a:ext cx="2160240" cy="1546577"/>
          </a:xfrm>
          <a:prstGeom prst="rect">
            <a:avLst/>
          </a:prstGeom>
          <a:noFill/>
        </p:spPr>
        <p:txBody>
          <a:bodyPr wrap="square" rtlCol="0">
            <a:spAutoFit/>
          </a:bodyPr>
          <a:lstStyle/>
          <a:p>
            <a:pPr algn="ctr">
              <a:lnSpc>
                <a:spcPct val="115000"/>
              </a:lnSpc>
              <a:spcAft>
                <a:spcPts val="300"/>
              </a:spcAft>
            </a:pPr>
            <a:r>
              <a:rPr lang="en-US" sz="1600" dirty="0">
                <a:cs typeface="Times New Roman" panose="02020603050405020304" pitchFamily="18" charset="0"/>
              </a:rPr>
              <a:t>Gas, </a:t>
            </a:r>
            <a:r>
              <a:rPr lang="en-US" sz="1600" dirty="0" smtClean="0">
                <a:cs typeface="Times New Roman" panose="02020603050405020304" pitchFamily="18" charset="0"/>
              </a:rPr>
              <a:t>…</a:t>
            </a:r>
            <a:endParaRPr lang="en-US" sz="1600" dirty="0">
              <a:cs typeface="Times New Roman" panose="02020603050405020304" pitchFamily="18" charset="0"/>
            </a:endParaRPr>
          </a:p>
          <a:p>
            <a:pPr algn="ctr">
              <a:lnSpc>
                <a:spcPct val="115000"/>
              </a:lnSpc>
              <a:spcAft>
                <a:spcPts val="300"/>
              </a:spcAft>
            </a:pPr>
            <a:r>
              <a:rPr lang="en-US" sz="1600" dirty="0" err="1">
                <a:ea typeface="Calibri" panose="020F0502020204030204" pitchFamily="34" charset="0"/>
                <a:cs typeface="Times New Roman" panose="02020603050405020304" pitchFamily="18" charset="0"/>
              </a:rPr>
              <a:t>Ứng</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dụng</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nhiên</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liệu</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trong</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đời</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sống</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hàng</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ngày</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nhiên</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liệu</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sản</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xuất</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công</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nghiệp</a:t>
            </a:r>
            <a:r>
              <a:rPr lang="en-US" sz="1600"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3063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0" grpId="0"/>
      <p:bldP spid="11" grpId="0"/>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75D27-5091-4FE0-B591-8B7B2D8B92C5}"/>
              </a:ext>
            </a:extLst>
          </p:cNvPr>
          <p:cNvSpPr>
            <a:spLocks noGrp="1"/>
          </p:cNvSpPr>
          <p:nvPr>
            <p:ph idx="1"/>
          </p:nvPr>
        </p:nvSpPr>
        <p:spPr>
          <a:xfrm>
            <a:off x="628650" y="332656"/>
            <a:ext cx="8335838" cy="1243335"/>
          </a:xfrm>
        </p:spPr>
        <p:txBody>
          <a:bodyPr>
            <a:normAutofit fontScale="92500"/>
          </a:bodyPr>
          <a:lstStyle/>
          <a:p>
            <a:r>
              <a:rPr lang="en-US" b="1" dirty="0">
                <a:solidFill>
                  <a:srgbClr val="FF0000"/>
                </a:solidFill>
                <a:latin typeface="Times New Roman" panose="02020603050405020304" pitchFamily="18" charset="0"/>
                <a:cs typeface="Times New Roman" panose="02020603050405020304" pitchFamily="18" charset="0"/>
              </a:rPr>
              <a:t>PHÂN LOẠI:</a:t>
            </a:r>
          </a:p>
          <a:p>
            <a:pPr>
              <a:buFontTx/>
              <a:buChar char="-"/>
            </a:pPr>
            <a:r>
              <a:rPr lang="en-US" dirty="0" err="1"/>
              <a:t>Dựa</a:t>
            </a:r>
            <a:r>
              <a:rPr lang="en-US" dirty="0"/>
              <a:t> </a:t>
            </a:r>
            <a:r>
              <a:rPr lang="en-US" dirty="0" err="1"/>
              <a:t>vào</a:t>
            </a:r>
            <a:r>
              <a:rPr lang="en-US" dirty="0"/>
              <a:t> </a:t>
            </a:r>
            <a:r>
              <a:rPr lang="en-US" dirty="0" err="1"/>
              <a:t>trạng</a:t>
            </a:r>
            <a:r>
              <a:rPr lang="en-US" dirty="0"/>
              <a:t> </a:t>
            </a:r>
            <a:r>
              <a:rPr lang="en-US" dirty="0" err="1"/>
              <a:t>thái</a:t>
            </a:r>
            <a:r>
              <a:rPr lang="en-US" dirty="0"/>
              <a:t> </a:t>
            </a:r>
            <a:r>
              <a:rPr lang="en-US" dirty="0" err="1"/>
              <a:t>tồn</a:t>
            </a:r>
            <a:r>
              <a:rPr lang="en-US" dirty="0"/>
              <a:t> </a:t>
            </a:r>
            <a:r>
              <a:rPr lang="en-US" dirty="0" err="1"/>
              <a:t>tại</a:t>
            </a:r>
            <a:r>
              <a:rPr lang="en-US" dirty="0"/>
              <a:t>: </a:t>
            </a:r>
            <a:r>
              <a:rPr lang="en-US" dirty="0" err="1"/>
              <a:t>Rắn</a:t>
            </a:r>
            <a:r>
              <a:rPr lang="en-US" dirty="0"/>
              <a:t>, </a:t>
            </a:r>
            <a:r>
              <a:rPr lang="en-US" dirty="0" err="1"/>
              <a:t>lỏng</a:t>
            </a:r>
            <a:r>
              <a:rPr lang="en-US" dirty="0"/>
              <a:t>, </a:t>
            </a:r>
            <a:r>
              <a:rPr lang="en-US" dirty="0" err="1"/>
              <a:t>khí</a:t>
            </a:r>
            <a:endParaRPr lang="en-US" dirty="0"/>
          </a:p>
          <a:p>
            <a:pPr marL="0" indent="0">
              <a:buNone/>
            </a:pPr>
            <a:r>
              <a:rPr lang="en-US" dirty="0"/>
              <a:t>- </a:t>
            </a:r>
            <a:r>
              <a:rPr lang="en-US" dirty="0" err="1"/>
              <a:t>Dựa</a:t>
            </a:r>
            <a:r>
              <a:rPr lang="en-US" dirty="0"/>
              <a:t> </a:t>
            </a:r>
            <a:r>
              <a:rPr lang="en-US" dirty="0" err="1"/>
              <a:t>vào</a:t>
            </a:r>
            <a:r>
              <a:rPr lang="en-US" dirty="0"/>
              <a:t> </a:t>
            </a:r>
            <a:r>
              <a:rPr lang="en-US" dirty="0" err="1"/>
              <a:t>nguồn</a:t>
            </a:r>
            <a:r>
              <a:rPr lang="en-US" dirty="0"/>
              <a:t> </a:t>
            </a:r>
            <a:r>
              <a:rPr lang="en-US" dirty="0" err="1"/>
              <a:t>gốc</a:t>
            </a:r>
            <a:r>
              <a:rPr lang="en-US" dirty="0"/>
              <a:t>: </a:t>
            </a:r>
            <a:r>
              <a:rPr lang="en-US" dirty="0" err="1"/>
              <a:t>Nhiện</a:t>
            </a:r>
            <a:r>
              <a:rPr lang="en-US" dirty="0"/>
              <a:t> </a:t>
            </a:r>
            <a:r>
              <a:rPr lang="en-US" dirty="0" err="1"/>
              <a:t>tái</a:t>
            </a:r>
            <a:r>
              <a:rPr lang="en-US" dirty="0"/>
              <a:t> </a:t>
            </a:r>
            <a:r>
              <a:rPr lang="en-US" dirty="0" err="1"/>
              <a:t>tạo</a:t>
            </a:r>
            <a:r>
              <a:rPr lang="en-US" dirty="0"/>
              <a:t>, </a:t>
            </a:r>
            <a:r>
              <a:rPr lang="en-US" dirty="0" err="1"/>
              <a:t>nhiên</a:t>
            </a:r>
            <a:r>
              <a:rPr lang="en-US" dirty="0"/>
              <a:t> </a:t>
            </a:r>
            <a:r>
              <a:rPr lang="en-US" dirty="0" err="1"/>
              <a:t>liệu</a:t>
            </a:r>
            <a:r>
              <a:rPr lang="en-US" dirty="0"/>
              <a:t> </a:t>
            </a:r>
            <a:r>
              <a:rPr lang="en-US" dirty="0" err="1"/>
              <a:t>không</a:t>
            </a:r>
            <a:r>
              <a:rPr lang="en-US" dirty="0"/>
              <a:t> </a:t>
            </a:r>
            <a:r>
              <a:rPr lang="en-US" dirty="0" err="1"/>
              <a:t>tái</a:t>
            </a:r>
            <a:r>
              <a:rPr lang="en-US" dirty="0"/>
              <a:t> </a:t>
            </a:r>
            <a:r>
              <a:rPr lang="en-US" dirty="0" err="1"/>
              <a:t>tạo</a:t>
            </a:r>
            <a:r>
              <a:rPr lang="en-US" dirty="0"/>
              <a:t> (</a:t>
            </a:r>
            <a:r>
              <a:rPr lang="en-US" dirty="0" err="1"/>
              <a:t>nhiên</a:t>
            </a:r>
            <a:r>
              <a:rPr lang="en-US" dirty="0"/>
              <a:t> </a:t>
            </a:r>
            <a:r>
              <a:rPr lang="en-US" dirty="0" err="1"/>
              <a:t>liệu</a:t>
            </a:r>
            <a:r>
              <a:rPr lang="en-US" dirty="0"/>
              <a:t> </a:t>
            </a:r>
            <a:r>
              <a:rPr lang="en-US" dirty="0" err="1"/>
              <a:t>hóa</a:t>
            </a:r>
            <a:r>
              <a:rPr lang="en-US" dirty="0"/>
              <a:t> </a:t>
            </a:r>
            <a:r>
              <a:rPr lang="en-US" dirty="0" err="1"/>
              <a:t>thạch</a:t>
            </a:r>
            <a:r>
              <a:rPr lang="en-US" dirty="0"/>
              <a:t>)</a:t>
            </a:r>
          </a:p>
        </p:txBody>
      </p:sp>
      <p:pic>
        <p:nvPicPr>
          <p:cNvPr id="6" name="Picture 5">
            <a:extLst>
              <a:ext uri="{FF2B5EF4-FFF2-40B4-BE49-F238E27FC236}">
                <a16:creationId xmlns:a16="http://schemas.microsoft.com/office/drawing/2014/main" id="{447D0DEC-F9E0-4399-9758-323AC6616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27361"/>
            <a:ext cx="7620000" cy="4710509"/>
          </a:xfrm>
          <a:prstGeom prst="rect">
            <a:avLst/>
          </a:prstGeom>
        </p:spPr>
      </p:pic>
    </p:spTree>
    <p:extLst>
      <p:ext uri="{BB962C8B-B14F-4D97-AF65-F5344CB8AC3E}">
        <p14:creationId xmlns:p14="http://schemas.microsoft.com/office/powerpoint/2010/main" val="2478549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E78F-7236-41ED-BCAB-16FAF16D46AC}"/>
              </a:ext>
            </a:extLst>
          </p:cNvPr>
          <p:cNvSpPr>
            <a:spLocks noGrp="1"/>
          </p:cNvSpPr>
          <p:nvPr>
            <p:ph type="title"/>
          </p:nvPr>
        </p:nvSpPr>
        <p:spPr>
          <a:xfrm>
            <a:off x="467544" y="116632"/>
            <a:ext cx="7886700" cy="975642"/>
          </a:xfrm>
        </p:spPr>
        <p:txBody>
          <a:bodyPr/>
          <a:lstStyle/>
          <a:p>
            <a:r>
              <a:rPr lang="en-US" dirty="0">
                <a:solidFill>
                  <a:srgbClr val="FF0000"/>
                </a:solidFill>
                <a:latin typeface="Times New Roman" panose="02020603050405020304" pitchFamily="18" charset="0"/>
                <a:cs typeface="Times New Roman" panose="02020603050405020304" pitchFamily="18" charset="0"/>
              </a:rPr>
              <a:t>2. </a:t>
            </a:r>
            <a:r>
              <a:rPr lang="en-US" dirty="0" err="1">
                <a:solidFill>
                  <a:srgbClr val="FF0000"/>
                </a:solidFill>
                <a:latin typeface="Times New Roman" panose="02020603050405020304" pitchFamily="18" charset="0"/>
                <a:cs typeface="Times New Roman" panose="02020603050405020304" pitchFamily="18" charset="0"/>
              </a:rPr>
              <a:t>Sử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dụng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liệu</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88FF12E-ABD4-4A18-B93D-BC69392926DF}"/>
              </a:ext>
            </a:extLst>
          </p:cNvPr>
          <p:cNvSpPr>
            <a:spLocks noGrp="1"/>
          </p:cNvSpPr>
          <p:nvPr>
            <p:ph idx="1"/>
          </p:nvPr>
        </p:nvSpPr>
        <p:spPr>
          <a:xfrm>
            <a:off x="395536" y="908720"/>
            <a:ext cx="7886700" cy="4980211"/>
          </a:xfrm>
        </p:spPr>
        <p:txBody>
          <a:bodyPr>
            <a:normAutofit/>
          </a:bodyPr>
          <a:lstStyle/>
          <a:p>
            <a:r>
              <a:rPr lang="en-US" sz="3200" dirty="0" err="1">
                <a:latin typeface="Times New Roman" pitchFamily="18" charset="0"/>
                <a:cs typeface="Times New Roman" pitchFamily="18" charset="0"/>
              </a:rPr>
              <a:t>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an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Tăng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a:t>
            </a:r>
          </a:p>
          <a:p>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0486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640960" cy="576064"/>
          </a:xfrm>
        </p:spPr>
        <p:txBody>
          <a:bodyPr>
            <a:normAutofit fontScale="90000"/>
          </a:bodyPr>
          <a:lstStyle/>
          <a:p>
            <a:r>
              <a:rPr lang="en-US" sz="2800" b="1">
                <a:latin typeface="Times New Roman" pitchFamily="18" charset="0"/>
                <a:cs typeface="Times New Roman" pitchFamily="18" charset="0"/>
              </a:rPr>
              <a:t>Ứng dụng của nhiên liệu</a:t>
            </a:r>
            <a:r>
              <a:rPr lang="en-US" sz="2800" b="1" smtClean="0">
                <a:latin typeface="Times New Roman" pitchFamily="18" charset="0"/>
                <a:cs typeface="Times New Roman" pitchFamily="18" charset="0"/>
              </a:rPr>
              <a:t>:</a:t>
            </a:r>
            <a:br>
              <a:rPr lang="en-US" sz="2800" b="1" smtClean="0">
                <a:latin typeface="Times New Roman" pitchFamily="18" charset="0"/>
                <a:cs typeface="Times New Roman" pitchFamily="18" charset="0"/>
              </a:rPr>
            </a:br>
            <a:r>
              <a:rPr lang="en-US" sz="2800" b="1" smtClean="0">
                <a:latin typeface="Times New Roman" pitchFamily="18" charset="0"/>
                <a:cs typeface="Times New Roman" pitchFamily="18" charset="0"/>
              </a:rPr>
              <a:t>Bảng 25.1 Ứng dụng của các sản phẩm chưng cất dầu mỏ</a:t>
            </a:r>
            <a:r>
              <a:rPr lang="en-US" sz="2800" b="1">
                <a:latin typeface="Times New Roman" pitchFamily="18" charset="0"/>
                <a:cs typeface="Times New Roman" pitchFamily="18" charset="0"/>
              </a:rPr>
              <a:t/>
            </a:r>
            <a:br>
              <a:rPr lang="en-US" sz="2800" b="1">
                <a:latin typeface="Times New Roman" pitchFamily="18" charset="0"/>
                <a:cs typeface="Times New Roman" pitchFamily="18" charset="0"/>
              </a:rPr>
            </a:br>
            <a:endParaRPr lang="en-US" sz="2800" b="1"/>
          </a:p>
        </p:txBody>
      </p:sp>
      <p:graphicFrame>
        <p:nvGraphicFramePr>
          <p:cNvPr id="4" name="Content Placeholder 6">
            <a:extLst>
              <a:ext uri="{FF2B5EF4-FFF2-40B4-BE49-F238E27FC236}">
                <a16:creationId xmlns:a16="http://schemas.microsoft.com/office/drawing/2014/main" id="{548B7668-875C-4EEE-9C4D-007D5D235F76}"/>
              </a:ext>
            </a:extLst>
          </p:cNvPr>
          <p:cNvGraphicFramePr>
            <a:graphicFrameLocks noGrp="1"/>
          </p:cNvGraphicFramePr>
          <p:nvPr>
            <p:ph idx="1"/>
            <p:extLst>
              <p:ext uri="{D42A27DB-BD31-4B8C-83A1-F6EECF244321}">
                <p14:modId xmlns:p14="http://schemas.microsoft.com/office/powerpoint/2010/main" val="1762116218"/>
              </p:ext>
            </p:extLst>
          </p:nvPr>
        </p:nvGraphicFramePr>
        <p:xfrm>
          <a:off x="395536" y="1124744"/>
          <a:ext cx="8424936" cy="5400600"/>
        </p:xfrm>
        <a:graphic>
          <a:graphicData uri="http://schemas.openxmlformats.org/drawingml/2006/table">
            <a:tbl>
              <a:tblPr firstRow="1" firstCol="1" bandRow="1">
                <a:tableStyleId>{5C22544A-7EE6-4342-B048-85BDC9FD1C3A}</a:tableStyleId>
              </a:tblPr>
              <a:tblGrid>
                <a:gridCol w="2952328">
                  <a:extLst>
                    <a:ext uri="{9D8B030D-6E8A-4147-A177-3AD203B41FA5}">
                      <a16:colId xmlns:a16="http://schemas.microsoft.com/office/drawing/2014/main" val="1640774659"/>
                    </a:ext>
                  </a:extLst>
                </a:gridCol>
                <a:gridCol w="5472608">
                  <a:extLst>
                    <a:ext uri="{9D8B030D-6E8A-4147-A177-3AD203B41FA5}">
                      <a16:colId xmlns:a16="http://schemas.microsoft.com/office/drawing/2014/main" val="1901590673"/>
                    </a:ext>
                  </a:extLst>
                </a:gridCol>
              </a:tblGrid>
              <a:tr h="532296">
                <a:tc>
                  <a:txBody>
                    <a:bodyPr/>
                    <a:lstStyle/>
                    <a:p>
                      <a:pPr algn="ctr">
                        <a:lnSpc>
                          <a:spcPct val="115000"/>
                        </a:lnSpc>
                        <a:spcAft>
                          <a:spcPts val="300"/>
                        </a:spcAft>
                      </a:pPr>
                      <a:r>
                        <a:rPr lang="en-US" sz="2000" b="1" smtClean="0">
                          <a:solidFill>
                            <a:schemeClr val="tx1"/>
                          </a:solidFill>
                          <a:effectLst/>
                          <a:latin typeface="Times New Roman" panose="02020603050405020304" pitchFamily="18" charset="0"/>
                          <a:cs typeface="Times New Roman" panose="02020603050405020304" pitchFamily="18" charset="0"/>
                        </a:rPr>
                        <a:t>Phân</a:t>
                      </a:r>
                      <a:r>
                        <a:rPr lang="en-US" sz="2000" b="1" baseline="0" smtClean="0">
                          <a:solidFill>
                            <a:schemeClr val="tx1"/>
                          </a:solidFill>
                          <a:effectLst/>
                          <a:latin typeface="Times New Roman" panose="02020603050405020304" pitchFamily="18" charset="0"/>
                          <a:cs typeface="Times New Roman" panose="02020603050405020304" pitchFamily="18" charset="0"/>
                        </a:rPr>
                        <a:t> đoạn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Times New Roman" panose="02020603050405020304" pitchFamily="18" charset="0"/>
                          <a:ea typeface="+mn-ea"/>
                          <a:cs typeface="Times New Roman" panose="02020603050405020304" pitchFamily="18" charset="0"/>
                        </a:rPr>
                        <a:t>Ứng</a:t>
                      </a:r>
                      <a:r>
                        <a:rPr lang="en-US" sz="2000" b="1" baseline="0" smtClean="0">
                          <a:solidFill>
                            <a:schemeClr val="tx1"/>
                          </a:solidFill>
                          <a:effectLst/>
                          <a:latin typeface="Times New Roman" panose="02020603050405020304" pitchFamily="18" charset="0"/>
                          <a:ea typeface="+mn-ea"/>
                          <a:cs typeface="Times New Roman" panose="02020603050405020304" pitchFamily="18" charset="0"/>
                        </a:rPr>
                        <a:t> dụng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3018697"/>
                  </a:ext>
                </a:extLst>
              </a:tr>
              <a:tr h="437693">
                <a:tc>
                  <a:txBody>
                    <a:bodyPr/>
                    <a:lstStyle/>
                    <a:p>
                      <a:pPr algn="ctr">
                        <a:lnSpc>
                          <a:spcPct val="115000"/>
                        </a:lnSpc>
                        <a:spcAft>
                          <a:spcPts val="300"/>
                        </a:spcAft>
                      </a:pPr>
                      <a:r>
                        <a:rPr lang="en-US" sz="2000" b="1" smtClean="0">
                          <a:solidFill>
                            <a:schemeClr val="tx1"/>
                          </a:solidFill>
                          <a:effectLst/>
                          <a:latin typeface="+mj-lt"/>
                        </a:rPr>
                        <a:t>Khí</a:t>
                      </a:r>
                      <a:r>
                        <a:rPr lang="en-US" sz="2000" b="1" baseline="0" smtClean="0">
                          <a:solidFill>
                            <a:schemeClr val="tx1"/>
                          </a:solidFill>
                          <a:effectLst/>
                          <a:latin typeface="+mj-lt"/>
                        </a:rPr>
                        <a:t> hóa lỏng</a:t>
                      </a: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rPr>
                        <a:t>Nhiên</a:t>
                      </a:r>
                      <a:r>
                        <a:rPr lang="en-US" sz="2000" b="1" baseline="0" smtClean="0">
                          <a:solidFill>
                            <a:schemeClr val="tx1"/>
                          </a:solidFill>
                          <a:effectLst/>
                          <a:latin typeface="+mj-lt"/>
                        </a:rPr>
                        <a:t> liệu sưởi ấm, bếp ga</a:t>
                      </a:r>
                      <a:r>
                        <a:rPr lang="vi-VN" sz="2000" b="1" dirty="0">
                          <a:solidFill>
                            <a:schemeClr val="tx1"/>
                          </a:solidFill>
                          <a:effectLst/>
                          <a:latin typeface="+mj-lt"/>
                        </a:rPr>
                        <a:t>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4266983"/>
                  </a:ext>
                </a:extLst>
              </a:tr>
              <a:tr h="565828">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dầu</a:t>
                      </a:r>
                      <a:r>
                        <a:rPr lang="en-US" sz="2000" b="1" baseline="0" smtClean="0">
                          <a:solidFill>
                            <a:schemeClr val="tx1"/>
                          </a:solidFill>
                          <a:effectLst/>
                          <a:latin typeface="+mj-lt"/>
                        </a:rPr>
                        <a:t> nhẹ</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dung môi</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757763"/>
                  </a:ext>
                </a:extLst>
              </a:tr>
              <a:tr h="550648">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Naphtha nhẹ</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dung môi</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0712453"/>
                  </a:ext>
                </a:extLst>
              </a:tr>
              <a:tr h="484995">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xăng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vi-VN" sz="2000" b="1">
                          <a:solidFill>
                            <a:schemeClr val="tx1"/>
                          </a:solidFill>
                          <a:effectLst/>
                          <a:latin typeface="+mj-lt"/>
                        </a:rPr>
                        <a:t> </a:t>
                      </a:r>
                      <a:r>
                        <a:rPr lang="en-US" sz="2000" b="1" smtClean="0">
                          <a:solidFill>
                            <a:schemeClr val="tx1"/>
                          </a:solidFill>
                          <a:effectLst/>
                          <a:latin typeface="+mj-lt"/>
                        </a:rPr>
                        <a:t>nhiên</a:t>
                      </a:r>
                      <a:r>
                        <a:rPr lang="en-US" sz="2000" b="1" baseline="0" smtClean="0">
                          <a:solidFill>
                            <a:schemeClr val="tx1"/>
                          </a:solidFill>
                          <a:effectLst/>
                          <a:latin typeface="+mj-lt"/>
                        </a:rPr>
                        <a:t> liệu cho động cơ đốt trong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8680156"/>
                  </a:ext>
                </a:extLst>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Dầu hỏa</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Nhiên</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liệu cho động cơ phản lực</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Dầu điesel</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Nhiên</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liệu cho động cơ diesel và cá lò nung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Dầu bôi</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trơn</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Chất bôi</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trơn</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Sáp</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paraphin</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Sáp</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bóng, sáp dầu khoáng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65828">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Nhựa đường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15000"/>
                        </a:lnSpc>
                        <a:spcAft>
                          <a:spcPts val="300"/>
                        </a:spcAft>
                      </a:pPr>
                      <a:r>
                        <a:rPr lang="en-US" sz="2000" b="1" smtClean="0">
                          <a:solidFill>
                            <a:schemeClr val="tx1"/>
                          </a:solidFill>
                          <a:effectLst/>
                          <a:latin typeface="+mj-lt"/>
                          <a:ea typeface="Calibri" panose="020F0502020204030204" pitchFamily="34" charset="0"/>
                          <a:cs typeface="Times New Roman" panose="02020603050405020304" pitchFamily="18" charset="0"/>
                        </a:rPr>
                        <a:t>Bề mặt</a:t>
                      </a:r>
                      <a:r>
                        <a:rPr lang="en-US" sz="2000" b="1" baseline="0" smtClean="0">
                          <a:solidFill>
                            <a:schemeClr val="tx1"/>
                          </a:solidFill>
                          <a:effectLst/>
                          <a:latin typeface="+mj-lt"/>
                          <a:ea typeface="Calibri" panose="020F0502020204030204" pitchFamily="34" charset="0"/>
                          <a:cs typeface="Times New Roman" panose="02020603050405020304" pitchFamily="18" charset="0"/>
                        </a:rPr>
                        <a:t> nhựa đường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97758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7F49-416F-4348-A887-B45F89B2F59D}"/>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C1EB251-4FA0-4BF1-A7D2-C4BB35CB1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2" y="17615"/>
            <a:ext cx="4577821" cy="3384376"/>
          </a:xfrm>
        </p:spPr>
      </p:pic>
      <p:pic>
        <p:nvPicPr>
          <p:cNvPr id="7" name="Picture 6">
            <a:extLst>
              <a:ext uri="{FF2B5EF4-FFF2-40B4-BE49-F238E27FC236}">
                <a16:creationId xmlns:a16="http://schemas.microsoft.com/office/drawing/2014/main" id="{F398F345-003F-424A-8154-AFE32AB87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647" y="-44998"/>
            <a:ext cx="4341862" cy="3446989"/>
          </a:xfrm>
          <a:prstGeom prst="rect">
            <a:avLst/>
          </a:prstGeom>
        </p:spPr>
      </p:pic>
      <p:pic>
        <p:nvPicPr>
          <p:cNvPr id="9" name="Picture 8">
            <a:extLst>
              <a:ext uri="{FF2B5EF4-FFF2-40B4-BE49-F238E27FC236}">
                <a16:creationId xmlns:a16="http://schemas.microsoft.com/office/drawing/2014/main" id="{6AF7852D-ABBE-4B99-ABD7-019635CB4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57" y="3501008"/>
            <a:ext cx="4185227" cy="3027739"/>
          </a:xfrm>
          <a:prstGeom prst="rect">
            <a:avLst/>
          </a:prstGeom>
        </p:spPr>
      </p:pic>
      <p:pic>
        <p:nvPicPr>
          <p:cNvPr id="11" name="Picture 10">
            <a:extLst>
              <a:ext uri="{FF2B5EF4-FFF2-40B4-BE49-F238E27FC236}">
                <a16:creationId xmlns:a16="http://schemas.microsoft.com/office/drawing/2014/main" id="{DB737DE1-492F-4ACB-93B5-D001C1845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547" y="3511203"/>
            <a:ext cx="4269854" cy="3039426"/>
          </a:xfrm>
          <a:prstGeom prst="rect">
            <a:avLst/>
          </a:prstGeom>
        </p:spPr>
      </p:pic>
    </p:spTree>
    <p:extLst>
      <p:ext uri="{BB962C8B-B14F-4D97-AF65-F5344CB8AC3E}">
        <p14:creationId xmlns:p14="http://schemas.microsoft.com/office/powerpoint/2010/main" val="3426423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F1E98-1783-436E-B4D4-95A2982D44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5203CA-DB15-4671-8360-F5C9B0AA6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3329608"/>
            <a:ext cx="4248472" cy="3528392"/>
          </a:xfrm>
        </p:spPr>
      </p:pic>
      <p:pic>
        <p:nvPicPr>
          <p:cNvPr id="7" name="Picture 6">
            <a:extLst>
              <a:ext uri="{FF2B5EF4-FFF2-40B4-BE49-F238E27FC236}">
                <a16:creationId xmlns:a16="http://schemas.microsoft.com/office/drawing/2014/main" id="{DCBD1D03-A9BE-4CD4-BBB4-58DEC41E7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972" y="260648"/>
            <a:ext cx="4127500" cy="3329608"/>
          </a:xfrm>
          <a:prstGeom prst="rect">
            <a:avLst/>
          </a:prstGeom>
        </p:spPr>
      </p:pic>
      <p:pic>
        <p:nvPicPr>
          <p:cNvPr id="9" name="Picture 8">
            <a:extLst>
              <a:ext uri="{FF2B5EF4-FFF2-40B4-BE49-F238E27FC236}">
                <a16:creationId xmlns:a16="http://schemas.microsoft.com/office/drawing/2014/main" id="{590E5CA6-8840-4A34-BC92-9D18CB787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041" y="3789040"/>
            <a:ext cx="4298755" cy="2861351"/>
          </a:xfrm>
          <a:prstGeom prst="rect">
            <a:avLst/>
          </a:prstGeom>
        </p:spPr>
      </p:pic>
      <p:pic>
        <p:nvPicPr>
          <p:cNvPr id="11" name="Picture 10">
            <a:extLst>
              <a:ext uri="{FF2B5EF4-FFF2-40B4-BE49-F238E27FC236}">
                <a16:creationId xmlns:a16="http://schemas.microsoft.com/office/drawing/2014/main" id="{F1B64C36-D2D5-41FD-8A62-FB6109DAE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05" y="260648"/>
            <a:ext cx="4320480" cy="3345316"/>
          </a:xfrm>
          <a:prstGeom prst="rect">
            <a:avLst/>
          </a:prstGeom>
        </p:spPr>
      </p:pic>
    </p:spTree>
    <p:extLst>
      <p:ext uri="{BB962C8B-B14F-4D97-AF65-F5344CB8AC3E}">
        <p14:creationId xmlns:p14="http://schemas.microsoft.com/office/powerpoint/2010/main" val="1875278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AD0C-414C-49EB-9FC6-9006BD6314F2}"/>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liệu</a:t>
            </a:r>
            <a:r>
              <a:rPr lang="en-US" b="1" dirty="0">
                <a:solidFill>
                  <a:srgbClr val="FF0000"/>
                </a:solidFill>
                <a:latin typeface="Times New Roman" panose="02020603050405020304" pitchFamily="18" charset="0"/>
                <a:cs typeface="Times New Roman" panose="02020603050405020304" pitchFamily="18" charset="0"/>
              </a:rPr>
              <a:t> an </a:t>
            </a:r>
            <a:r>
              <a:rPr lang="en-US" b="1" dirty="0" err="1">
                <a:solidFill>
                  <a:srgbClr val="FF0000"/>
                </a:solidFill>
                <a:latin typeface="Times New Roman" panose="02020603050405020304" pitchFamily="18" charset="0"/>
                <a:cs typeface="Times New Roman" panose="02020603050405020304" pitchFamily="18" charset="0"/>
              </a:rPr>
              <a:t>toàn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3E43CCE-B47C-4475-9FCC-532812AEB8DF}"/>
              </a:ext>
            </a:extLst>
          </p:cNvPr>
          <p:cNvSpPr>
            <a:spLocks noGrp="1"/>
          </p:cNvSpPr>
          <p:nvPr>
            <p:ph idx="1"/>
          </p:nvPr>
        </p:nvSpPr>
        <p:spPr>
          <a:xfrm>
            <a:off x="611560" y="1484784"/>
            <a:ext cx="7886700" cy="4351338"/>
          </a:xfrm>
        </p:spPr>
        <p:txBody>
          <a:bodyPr>
            <a:normAutofit/>
          </a:bodyPr>
          <a:lstStyle/>
          <a:p>
            <a:pPr marL="0" indent="0">
              <a:buNone/>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an </a:t>
            </a:r>
            <a:r>
              <a:rPr lang="en-US" sz="2800" b="1" dirty="0" err="1">
                <a:solidFill>
                  <a:srgbClr val="002060"/>
                </a:solidFill>
                <a:latin typeface="Times New Roman" panose="02020603050405020304" pitchFamily="18" charset="0"/>
                <a:cs typeface="Times New Roman" panose="02020603050405020304" pitchFamily="18" charset="0"/>
              </a:rPr>
              <a:t>toàn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nổ</a:t>
            </a:r>
            <a:endParaRPr lang="en-US" sz="28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r>
              <a:rPr lang="en-US" sz="2800" b="1" dirty="0">
                <a:solidFill>
                  <a:srgbClr val="002060"/>
                </a:solidFill>
                <a:latin typeface="Times New Roman" panose="02020603050405020304" pitchFamily="18" charset="0"/>
                <a:cs typeface="Times New Roman" panose="02020603050405020304" pitchFamily="18" charset="0"/>
              </a:rPr>
              <a:t>.</a:t>
            </a:r>
          </a:p>
          <a:p>
            <a:pPr marL="0" indent="0">
              <a:buNone/>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huấn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cháy</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45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8E7D502-CF8B-4499-8F4B-91C6487369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54"/>
          <a:stretch/>
        </p:blipFill>
        <p:spPr>
          <a:xfrm>
            <a:off x="467545" y="260648"/>
            <a:ext cx="4248472" cy="5184576"/>
          </a:xfrm>
        </p:spPr>
      </p:pic>
      <p:pic>
        <p:nvPicPr>
          <p:cNvPr id="11" name="Picture 10">
            <a:extLst>
              <a:ext uri="{FF2B5EF4-FFF2-40B4-BE49-F238E27FC236}">
                <a16:creationId xmlns:a16="http://schemas.microsoft.com/office/drawing/2014/main" id="{5FDEA0B5-D226-4B0A-A115-44D2CE6C099F}"/>
              </a:ext>
            </a:extLst>
          </p:cNvPr>
          <p:cNvPicPr>
            <a:picLocks noChangeAspect="1"/>
          </p:cNvPicPr>
          <p:nvPr/>
        </p:nvPicPr>
        <p:blipFill rotWithShape="1">
          <a:blip r:embed="rId3">
            <a:extLst>
              <a:ext uri="{28A0092B-C50C-407E-A947-70E740481C1C}">
                <a14:useLocalDpi xmlns:a14="http://schemas.microsoft.com/office/drawing/2010/main" val="0"/>
              </a:ext>
            </a:extLst>
          </a:blip>
          <a:srcRect l="3799" r="30379"/>
          <a:stretch/>
        </p:blipFill>
        <p:spPr>
          <a:xfrm>
            <a:off x="4788024" y="332656"/>
            <a:ext cx="3744416" cy="5112568"/>
          </a:xfrm>
          <a:prstGeom prst="rect">
            <a:avLst/>
          </a:prstGeom>
        </p:spPr>
      </p:pic>
      <p:graphicFrame>
        <p:nvGraphicFramePr>
          <p:cNvPr id="12" name="Table 12">
            <a:extLst>
              <a:ext uri="{FF2B5EF4-FFF2-40B4-BE49-F238E27FC236}">
                <a16:creationId xmlns:a16="http://schemas.microsoft.com/office/drawing/2014/main" id="{42BFFC31-0F97-47BA-971F-518289BE0628}"/>
              </a:ext>
            </a:extLst>
          </p:cNvPr>
          <p:cNvGraphicFramePr>
            <a:graphicFrameLocks noGrp="1"/>
          </p:cNvGraphicFramePr>
          <p:nvPr>
            <p:extLst/>
          </p:nvPr>
        </p:nvGraphicFramePr>
        <p:xfrm>
          <a:off x="1187624" y="5733256"/>
          <a:ext cx="6576392" cy="648072"/>
        </p:xfrm>
        <a:graphic>
          <a:graphicData uri="http://schemas.openxmlformats.org/drawingml/2006/table">
            <a:tbl>
              <a:tblPr firstRow="1" bandRow="1">
                <a:tableStyleId>{5C22544A-7EE6-4342-B048-85BDC9FD1C3A}</a:tableStyleId>
              </a:tblPr>
              <a:tblGrid>
                <a:gridCol w="3288196">
                  <a:extLst>
                    <a:ext uri="{9D8B030D-6E8A-4147-A177-3AD203B41FA5}">
                      <a16:colId xmlns:a16="http://schemas.microsoft.com/office/drawing/2014/main" val="2137528633"/>
                    </a:ext>
                  </a:extLst>
                </a:gridCol>
                <a:gridCol w="3288196">
                  <a:extLst>
                    <a:ext uri="{9D8B030D-6E8A-4147-A177-3AD203B41FA5}">
                      <a16:colId xmlns:a16="http://schemas.microsoft.com/office/drawing/2014/main" val="970953528"/>
                    </a:ext>
                  </a:extLst>
                </a:gridCol>
              </a:tblGrid>
              <a:tr h="648072">
                <a:tc>
                  <a:txBody>
                    <a:bodyPr/>
                    <a:lstStyle/>
                    <a:p>
                      <a:r>
                        <a:rPr lang="en-US" sz="2400" b="1" dirty="0" err="1">
                          <a:solidFill>
                            <a:schemeClr val="tx1"/>
                          </a:solidFill>
                        </a:rPr>
                        <a:t>Có</a:t>
                      </a:r>
                      <a:r>
                        <a:rPr lang="en-US" sz="2400" b="1" dirty="0">
                          <a:solidFill>
                            <a:schemeClr val="tx1"/>
                          </a:solidFill>
                        </a:rPr>
                        <a:t> </a:t>
                      </a:r>
                      <a:r>
                        <a:rPr lang="en-US" sz="2400" b="1" dirty="0" err="1">
                          <a:solidFill>
                            <a:schemeClr val="tx1"/>
                          </a:solidFill>
                        </a:rPr>
                        <a:t>máy</a:t>
                      </a:r>
                      <a:r>
                        <a:rPr lang="en-US" sz="2400" b="1" dirty="0">
                          <a:solidFill>
                            <a:schemeClr val="tx1"/>
                          </a:solidFill>
                        </a:rPr>
                        <a:t> </a:t>
                      </a:r>
                      <a:r>
                        <a:rPr lang="en-US" sz="2400" b="1" dirty="0" err="1">
                          <a:solidFill>
                            <a:schemeClr val="tx1"/>
                          </a:solidFill>
                        </a:rPr>
                        <a:t>nén</a:t>
                      </a:r>
                      <a:r>
                        <a:rPr lang="en-US" sz="2400" b="1" dirty="0">
                          <a:solidFill>
                            <a:schemeClr val="tx1"/>
                          </a:solidFill>
                        </a:rPr>
                        <a:t> </a:t>
                      </a:r>
                      <a:r>
                        <a:rPr lang="en-US" sz="2400" b="1" dirty="0" err="1">
                          <a:solidFill>
                            <a:schemeClr val="tx1"/>
                          </a:solidFill>
                        </a:rPr>
                        <a:t>khí</a:t>
                      </a:r>
                      <a:endParaRPr lang="en-US" sz="2400" b="1" dirty="0">
                        <a:solidFill>
                          <a:schemeClr val="tx1"/>
                        </a:solidFill>
                      </a:endParaRPr>
                    </a:p>
                  </a:txBody>
                  <a:tcPr>
                    <a:noFill/>
                  </a:tcPr>
                </a:tc>
                <a:tc>
                  <a:txBody>
                    <a:bodyPr/>
                    <a:lstStyle/>
                    <a:p>
                      <a:pPr algn="r"/>
                      <a:r>
                        <a:rPr lang="en-US" sz="1800" b="1" dirty="0" err="1">
                          <a:solidFill>
                            <a:schemeClr val="tx1"/>
                          </a:solidFill>
                        </a:rPr>
                        <a:t>Không</a:t>
                      </a:r>
                      <a:r>
                        <a:rPr lang="en-US" sz="1800" b="1" dirty="0">
                          <a:solidFill>
                            <a:schemeClr val="tx1"/>
                          </a:solidFill>
                        </a:rPr>
                        <a:t> </a:t>
                      </a:r>
                      <a:r>
                        <a:rPr lang="en-US" sz="1800" b="1" dirty="0" err="1">
                          <a:solidFill>
                            <a:schemeClr val="tx1"/>
                          </a:solidFill>
                        </a:rPr>
                        <a:t>có</a:t>
                      </a:r>
                      <a:r>
                        <a:rPr lang="en-US" sz="1800" b="1" dirty="0">
                          <a:solidFill>
                            <a:schemeClr val="tx1"/>
                          </a:solidFill>
                        </a:rPr>
                        <a:t> </a:t>
                      </a:r>
                      <a:r>
                        <a:rPr lang="en-US" sz="1800" b="1" dirty="0" err="1">
                          <a:solidFill>
                            <a:schemeClr val="tx1"/>
                          </a:solidFill>
                        </a:rPr>
                        <a:t>máy</a:t>
                      </a:r>
                      <a:r>
                        <a:rPr lang="en-US" sz="1800" b="1" dirty="0">
                          <a:solidFill>
                            <a:schemeClr val="tx1"/>
                          </a:solidFill>
                        </a:rPr>
                        <a:t> </a:t>
                      </a:r>
                      <a:r>
                        <a:rPr lang="en-US" sz="1800" b="1" dirty="0" err="1">
                          <a:solidFill>
                            <a:schemeClr val="tx1"/>
                          </a:solidFill>
                        </a:rPr>
                        <a:t>nén</a:t>
                      </a:r>
                      <a:r>
                        <a:rPr lang="en-US" sz="1800" b="1" dirty="0">
                          <a:solidFill>
                            <a:schemeClr val="tx1"/>
                          </a:solidFill>
                        </a:rPr>
                        <a:t> </a:t>
                      </a:r>
                      <a:r>
                        <a:rPr lang="en-US" sz="1800" b="1" dirty="0" err="1">
                          <a:solidFill>
                            <a:schemeClr val="tx1"/>
                          </a:solidFill>
                        </a:rPr>
                        <a:t>khí</a:t>
                      </a:r>
                      <a:endParaRPr lang="en-US" sz="1800" b="1" dirty="0">
                        <a:solidFill>
                          <a:schemeClr val="tx1"/>
                        </a:solidFill>
                      </a:endParaRPr>
                    </a:p>
                  </a:txBody>
                  <a:tcPr>
                    <a:noFill/>
                  </a:tcPr>
                </a:tc>
                <a:extLst>
                  <a:ext uri="{0D108BD9-81ED-4DB2-BD59-A6C34878D82A}">
                    <a16:rowId xmlns:a16="http://schemas.microsoft.com/office/drawing/2014/main" val="1215628434"/>
                  </a:ext>
                </a:extLst>
              </a:tr>
            </a:tbl>
          </a:graphicData>
        </a:graphic>
      </p:graphicFrame>
    </p:spTree>
    <p:extLst>
      <p:ext uri="{BB962C8B-B14F-4D97-AF65-F5344CB8AC3E}">
        <p14:creationId xmlns:p14="http://schemas.microsoft.com/office/powerpoint/2010/main" val="4150317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iên liệu hóa thạch">
            <a:hlinkClick r:id="" action="ppaction://media"/>
            <a:extLst>
              <a:ext uri="{FF2B5EF4-FFF2-40B4-BE49-F238E27FC236}">
                <a16:creationId xmlns:a16="http://schemas.microsoft.com/office/drawing/2014/main" id="{CE8CFB2A-0C95-4F61-B285-E6563E32F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515" y="188639"/>
            <a:ext cx="8685965" cy="6286967"/>
          </a:xfrm>
          <a:prstGeom prst="rect">
            <a:avLst/>
          </a:prstGeom>
        </p:spPr>
      </p:pic>
    </p:spTree>
    <p:extLst>
      <p:ext uri="{BB962C8B-B14F-4D97-AF65-F5344CB8AC3E}">
        <p14:creationId xmlns:p14="http://schemas.microsoft.com/office/powerpoint/2010/main" val="37188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94CA-ABA0-4832-9BD0-9B016046D60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BBB8A2C-EE99-4123-ADC2-8E73D4428B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60648"/>
            <a:ext cx="4464496" cy="4720058"/>
          </a:xfrm>
        </p:spPr>
      </p:pic>
      <p:pic>
        <p:nvPicPr>
          <p:cNvPr id="7" name="Picture 6">
            <a:extLst>
              <a:ext uri="{FF2B5EF4-FFF2-40B4-BE49-F238E27FC236}">
                <a16:creationId xmlns:a16="http://schemas.microsoft.com/office/drawing/2014/main" id="{D8E8716A-3DFC-4441-9493-EF93515B181B}"/>
              </a:ext>
            </a:extLst>
          </p:cNvPr>
          <p:cNvPicPr>
            <a:picLocks noChangeAspect="1"/>
          </p:cNvPicPr>
          <p:nvPr/>
        </p:nvPicPr>
        <p:blipFill rotWithShape="1">
          <a:blip r:embed="rId3">
            <a:extLst>
              <a:ext uri="{28A0092B-C50C-407E-A947-70E740481C1C}">
                <a14:useLocalDpi xmlns:a14="http://schemas.microsoft.com/office/drawing/2010/main" val="0"/>
              </a:ext>
            </a:extLst>
          </a:blip>
          <a:srcRect l="25224" r="33334"/>
          <a:stretch/>
        </p:blipFill>
        <p:spPr>
          <a:xfrm>
            <a:off x="5004048" y="260648"/>
            <a:ext cx="3960440" cy="4824536"/>
          </a:xfrm>
          <a:prstGeom prst="rect">
            <a:avLst/>
          </a:prstGeom>
        </p:spPr>
      </p:pic>
    </p:spTree>
    <p:extLst>
      <p:ext uri="{BB962C8B-B14F-4D97-AF65-F5344CB8AC3E}">
        <p14:creationId xmlns:p14="http://schemas.microsoft.com/office/powerpoint/2010/main" val="497725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E53B-A279-4360-BEAA-A5A9AAFF1C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B0774D-9421-4B17-A1C4-8721C157CA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886" y="764704"/>
            <a:ext cx="4304432" cy="3749130"/>
          </a:xfrm>
        </p:spPr>
      </p:pic>
      <p:pic>
        <p:nvPicPr>
          <p:cNvPr id="7" name="Picture 6">
            <a:extLst>
              <a:ext uri="{FF2B5EF4-FFF2-40B4-BE49-F238E27FC236}">
                <a16:creationId xmlns:a16="http://schemas.microsoft.com/office/drawing/2014/main" id="{B3DB4650-F32C-4A85-A17B-FB8CE6CEF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692696"/>
            <a:ext cx="4304432" cy="3749130"/>
          </a:xfrm>
          <a:prstGeom prst="rect">
            <a:avLst/>
          </a:prstGeom>
        </p:spPr>
      </p:pic>
    </p:spTree>
    <p:extLst>
      <p:ext uri="{BB962C8B-B14F-4D97-AF65-F5344CB8AC3E}">
        <p14:creationId xmlns:p14="http://schemas.microsoft.com/office/powerpoint/2010/main" val="2990661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2AD8-DEE3-415B-A706-451CD51E77A9}"/>
              </a:ext>
            </a:extLst>
          </p:cNvPr>
          <p:cNvSpPr>
            <a:spLocks noGrp="1"/>
          </p:cNvSpPr>
          <p:nvPr>
            <p:ph type="title"/>
          </p:nvPr>
        </p:nvSpPr>
        <p:spPr>
          <a:xfrm>
            <a:off x="395536" y="1340768"/>
            <a:ext cx="8208912" cy="2919858"/>
          </a:xfrm>
        </p:spPr>
        <p:txBody>
          <a:bodyPr>
            <a:noAutofit/>
          </a:bodyPr>
          <a:lstStyle/>
          <a:p>
            <a:pPr>
              <a:lnSpc>
                <a:spcPct val="150000"/>
              </a:lnSpc>
            </a:pPr>
            <a:r>
              <a:rPr lang="en-US" sz="3600" dirty="0" err="1">
                <a:solidFill>
                  <a:srgbClr val="002060"/>
                </a:solidFill>
                <a:latin typeface="Times New Roman" panose="02020603050405020304" pitchFamily="18" charset="0"/>
                <a:cs typeface="Times New Roman" panose="02020603050405020304" pitchFamily="18" charset="0"/>
              </a:rPr>
              <a:t>Tăng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hiệu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sử</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nhiên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liệu</a:t>
            </a:r>
            <a:r>
              <a:rPr lang="en-US" sz="3600" dirty="0">
                <a:solidFill>
                  <a:srgbClr val="002060"/>
                </a:solidFill>
                <a:latin typeface="Times New Roman" panose="02020603050405020304" pitchFamily="18" charset="0"/>
                <a:cs typeface="Times New Roman" panose="02020603050405020304" pitchFamily="18" charset="0"/>
              </a:rPr>
              <a:t>:</a:t>
            </a:r>
            <a:br>
              <a:rPr lang="en-US" sz="3600" dirty="0">
                <a:solidFill>
                  <a:srgbClr val="00206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oxygen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cháy</a:t>
            </a:r>
            <a:r>
              <a:rPr lang="en-US" sz="2800" dirty="0">
                <a:solidFill>
                  <a:srgbClr val="002060"/>
                </a:solidFill>
                <a:latin typeface="Times New Roman" panose="02020603050405020304" pitchFamily="18" charset="0"/>
                <a:cs typeface="Times New Roman" panose="02020603050405020304" pitchFamily="18" charset="0"/>
              </a:rPr>
              <a:t>.</a:t>
            </a:r>
            <a:br>
              <a:rPr lang="en-US" sz="2800" dirty="0">
                <a:solidFill>
                  <a:srgbClr val="00206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a:t>
            </a:r>
            <a:br>
              <a:rPr lang="en-US" sz="2800" dirty="0">
                <a:solidFill>
                  <a:srgbClr val="00206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cháy</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mức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7845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29F6-A9CA-4749-A82F-9A050C7412E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016A6E-D582-42AD-AF75-198F85672E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8424936" cy="6048672"/>
          </a:xfrm>
        </p:spPr>
      </p:pic>
    </p:spTree>
    <p:extLst>
      <p:ext uri="{BB962C8B-B14F-4D97-AF65-F5344CB8AC3E}">
        <p14:creationId xmlns:p14="http://schemas.microsoft.com/office/powerpoint/2010/main" val="2543201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6035A-0857-40F5-892E-F341E703ECF1}"/>
              </a:ext>
            </a:extLst>
          </p:cNvPr>
          <p:cNvSpPr>
            <a:spLocks noGrp="1"/>
          </p:cNvSpPr>
          <p:nvPr>
            <p:ph type="title"/>
          </p:nvPr>
        </p:nvSpPr>
        <p:spPr>
          <a:xfrm>
            <a:off x="395536" y="476672"/>
            <a:ext cx="8424936" cy="3384376"/>
          </a:xfrm>
        </p:spPr>
        <p:txBody>
          <a:bodyPr>
            <a:norm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80%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9603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2D28-2D2D-4DB0-AE32-07232704CA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A95414D-3CAA-405C-9BF6-83613FA68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374"/>
            <a:ext cx="4485417" cy="3742416"/>
          </a:xfrm>
        </p:spPr>
      </p:pic>
      <p:pic>
        <p:nvPicPr>
          <p:cNvPr id="9" name="Picture 8">
            <a:extLst>
              <a:ext uri="{FF2B5EF4-FFF2-40B4-BE49-F238E27FC236}">
                <a16:creationId xmlns:a16="http://schemas.microsoft.com/office/drawing/2014/main" id="{E110747E-6AA8-4AF8-A9A0-3CFEE9E87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53" y="144180"/>
            <a:ext cx="4083535" cy="3572852"/>
          </a:xfrm>
          <a:prstGeom prst="rect">
            <a:avLst/>
          </a:prstGeom>
        </p:spPr>
      </p:pic>
      <p:pic>
        <p:nvPicPr>
          <p:cNvPr id="11" name="Picture 10">
            <a:extLst>
              <a:ext uri="{FF2B5EF4-FFF2-40B4-BE49-F238E27FC236}">
                <a16:creationId xmlns:a16="http://schemas.microsoft.com/office/drawing/2014/main" id="{10F1A81A-3B01-466B-AAB0-97E840126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05" y="3717219"/>
            <a:ext cx="4441336" cy="2816922"/>
          </a:xfrm>
          <a:prstGeom prst="rect">
            <a:avLst/>
          </a:prstGeom>
        </p:spPr>
      </p:pic>
      <p:pic>
        <p:nvPicPr>
          <p:cNvPr id="13" name="Picture 12">
            <a:extLst>
              <a:ext uri="{FF2B5EF4-FFF2-40B4-BE49-F238E27FC236}">
                <a16:creationId xmlns:a16="http://schemas.microsoft.com/office/drawing/2014/main" id="{70572239-50E4-4BFC-BFFE-12599DA84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405" y="3532975"/>
            <a:ext cx="4263047" cy="3190862"/>
          </a:xfrm>
          <a:prstGeom prst="rect">
            <a:avLst/>
          </a:prstGeom>
        </p:spPr>
      </p:pic>
    </p:spTree>
    <p:extLst>
      <p:ext uri="{BB962C8B-B14F-4D97-AF65-F5344CB8AC3E}">
        <p14:creationId xmlns:p14="http://schemas.microsoft.com/office/powerpoint/2010/main" val="681252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E16F-EADD-4CE9-8270-2E8CE98762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547456-3263-4008-8CD4-1CE9E626C4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65126"/>
            <a:ext cx="4741688" cy="3063874"/>
          </a:xfrm>
        </p:spPr>
      </p:pic>
      <p:pic>
        <p:nvPicPr>
          <p:cNvPr id="7" name="Picture 6">
            <a:extLst>
              <a:ext uri="{FF2B5EF4-FFF2-40B4-BE49-F238E27FC236}">
                <a16:creationId xmlns:a16="http://schemas.microsoft.com/office/drawing/2014/main" id="{AC682C13-703F-4BFC-89CD-BB995B431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240" y="411004"/>
            <a:ext cx="3779520" cy="3017995"/>
          </a:xfrm>
          <a:prstGeom prst="rect">
            <a:avLst/>
          </a:prstGeom>
        </p:spPr>
      </p:pic>
      <p:pic>
        <p:nvPicPr>
          <p:cNvPr id="11" name="Picture 10">
            <a:extLst>
              <a:ext uri="{FF2B5EF4-FFF2-40B4-BE49-F238E27FC236}">
                <a16:creationId xmlns:a16="http://schemas.microsoft.com/office/drawing/2014/main" id="{B63576C1-2151-44CF-8747-4E2204D83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85" y="3428999"/>
            <a:ext cx="4769755" cy="3415625"/>
          </a:xfrm>
          <a:prstGeom prst="rect">
            <a:avLst/>
          </a:prstGeom>
        </p:spPr>
      </p:pic>
      <p:pic>
        <p:nvPicPr>
          <p:cNvPr id="13" name="Picture 12">
            <a:extLst>
              <a:ext uri="{FF2B5EF4-FFF2-40B4-BE49-F238E27FC236}">
                <a16:creationId xmlns:a16="http://schemas.microsoft.com/office/drawing/2014/main" id="{70DCD5ED-32F4-44A3-8E14-3252B76D0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255" y="3428998"/>
            <a:ext cx="3834693" cy="3312369"/>
          </a:xfrm>
          <a:prstGeom prst="rect">
            <a:avLst/>
          </a:prstGeom>
        </p:spPr>
      </p:pic>
    </p:spTree>
    <p:extLst>
      <p:ext uri="{BB962C8B-B14F-4D97-AF65-F5344CB8AC3E}">
        <p14:creationId xmlns:p14="http://schemas.microsoft.com/office/powerpoint/2010/main" val="2713004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8001000" cy="1169988"/>
          </a:xfrm>
          <a:prstGeom prst="rect">
            <a:avLst/>
          </a:prstGeom>
          <a:solidFill>
            <a:schemeClr val="bg2"/>
          </a:solidFill>
          <a:ln w="57150" cmpd="thinThick">
            <a:noFill/>
            <a:miter lim="800000"/>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x-none" sz="3200" b="1" i="0" u="none" strike="noStrike" kern="1200" cap="none" spc="0" normalizeH="0" baseline="0" noProof="0" dirty="0" err="1">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Chọn</a:t>
            </a:r>
            <a:r>
              <a:rPr kumimoji="0" lang="en-US" altLang="x-none" sz="32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định</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nghĩa</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đúng</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về</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nhiên</a:t>
            </a:r>
            <a:r>
              <a:rPr lang="en-US" altLang="x-none" sz="3200" b="1" dirty="0">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en-US" altLang="x-none" sz="3200" b="1" dirty="0" err="1">
                <a:solidFill>
                  <a:prstClr val="black"/>
                </a:solidFill>
                <a:effectLst>
                  <a:outerShdw blurRad="38100" dist="38100" dir="2700000">
                    <a:srgbClr val="C0C0C0"/>
                  </a:outerShdw>
                </a:effectLst>
                <a:latin typeface="Times New Roman" panose="02020603050405020304" pitchFamily="18" charset="0"/>
                <a:cs typeface="Times New Roman" panose="02020603050405020304" pitchFamily="18" charset="0"/>
              </a:rPr>
              <a:t>liệu</a:t>
            </a:r>
            <a:r>
              <a:rPr kumimoji="0" lang="en-US" altLang="x-none" sz="32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rPr>
              <a:t> </a:t>
            </a:r>
            <a:endParaRPr kumimoji="0" lang="en-US" altLang="x-none" sz="2800" b="1" i="0" u="none" strike="noStrike" kern="1200" cap="none" spc="0" normalizeH="0" baseline="0" noProof="0" dirty="0">
              <a:ln>
                <a:noFill/>
              </a:ln>
              <a:solidFill>
                <a:prstClr val="black"/>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400" b="1"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Times New Roman" panose="02020603050405020304" pitchFamily="18" charset="0"/>
              <a:cs typeface="+mn-cs"/>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400800" y="3810000"/>
            <a:ext cx="2667000" cy="762000"/>
            <a:chOff x="4092" y="3417"/>
            <a:chExt cx="1668" cy="684"/>
          </a:xfrm>
        </p:grpSpPr>
        <p:pic>
          <p:nvPicPr>
            <p:cNvPr id="31768"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kumimoji="0" lang="en-US" sz="2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Những</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chất</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cháy</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được</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liệu</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kumimoji="0" lang="en-US" sz="2000" b="1" i="0" u="none" strike="noStrike" kern="1200" cap="none" spc="0" normalizeH="0" baseline="0" noProof="0" dirty="0" err="1">
                <a:ln>
                  <a:noFill/>
                </a:ln>
                <a:solidFill>
                  <a:srgbClr val="A50021"/>
                </a:solidFill>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vô</a:t>
            </a:r>
            <a:r>
              <a:rPr kumimoji="0" lang="en-US" sz="2000" b="1" i="0" u="none" strike="noStrike" kern="1200" cap="none" spc="0" normalizeH="0" noProof="0" dirty="0">
                <a:ln>
                  <a:noFill/>
                </a:ln>
                <a:solidFill>
                  <a:srgbClr val="A50021"/>
                </a:solidFill>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srgbClr val="A50021"/>
                </a:solidFill>
                <a:effectLst/>
                <a:uLnTx/>
                <a:uFillTx/>
                <a:latin typeface="Times New Roman" panose="02020603050405020304" pitchFamily="18" charset="0"/>
                <a:ea typeface="+mn-ea"/>
                <a:cs typeface="+mn-cs"/>
              </a:rPr>
              <a:t>hạn</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lang="vi-VN" altLang="en-US" sz="2000" b="1" dirty="0">
                <a:solidFill>
                  <a:srgbClr val="CC0000"/>
                </a:solidFill>
                <a:latin typeface="Times New Roman" panose="02020603050405020304" pitchFamily="18" charset="0"/>
              </a:rPr>
              <a:t>Nhiên liệu là những chất cháy được, khi cháy </a:t>
            </a:r>
            <a:endParaRPr lang="en-US" altLang="en-US" sz="2000" b="1" dirty="0">
              <a:solidFill>
                <a:srgbClr val="CC0000"/>
              </a:solidFill>
              <a:latin typeface="Times New Roman" panose="02020603050405020304" pitchFamily="18" charset="0"/>
            </a:endParaRPr>
          </a:p>
          <a:p>
            <a:pPr lvl="0">
              <a:spcBef>
                <a:spcPct val="0"/>
              </a:spcBef>
            </a:pPr>
            <a:r>
              <a:rPr lang="vi-VN" altLang="en-US" sz="2000" b="1" dirty="0">
                <a:solidFill>
                  <a:srgbClr val="CC0000"/>
                </a:solidFill>
                <a:latin typeface="Times New Roman" panose="02020603050405020304" pitchFamily="18" charset="0"/>
              </a:rPr>
              <a:t>toả nhiệt và phát sáng.</a:t>
            </a:r>
            <a:endParaRPr lang="en-US" altLang="en-US" sz="2000" b="1" dirty="0">
              <a:solidFill>
                <a:srgbClr val="CC0000"/>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2000" b="1" dirty="0">
                <a:solidFill>
                  <a:srgbClr val="A50021"/>
                </a:solidFill>
                <a:latin typeface="Times New Roman" panose="02020603050405020304" pitchFamily="18" charset="0"/>
              </a:rPr>
              <a:t> Nhiên liệu là các vật hiện có sẵn trong tự nhiên</a:t>
            </a:r>
            <a:endParaRPr lang="en-US" sz="2000" b="1" dirty="0">
              <a:solidFill>
                <a:srgbClr val="A50021"/>
              </a:solidFill>
              <a:latin typeface="Times New Roman" panose="02020603050405020304" pitchFamily="18" charset="0"/>
            </a:endParaRPr>
          </a:p>
          <a:p>
            <a:pPr lvl="0" algn="just" eaLnBrk="0" fontAlgn="base" hangingPunct="0">
              <a:spcBef>
                <a:spcPct val="0"/>
              </a:spcBef>
              <a:spcAft>
                <a:spcPct val="0"/>
              </a:spcAft>
              <a:defRPr/>
            </a:pPr>
            <a:r>
              <a:rPr lang="vi-VN" sz="2000" b="1" dirty="0">
                <a:solidFill>
                  <a:srgbClr val="A50021"/>
                </a:solidFill>
                <a:latin typeface="Times New Roman" panose="02020603050405020304" pitchFamily="18" charset="0"/>
              </a:rPr>
              <a:t> như than, củi, dầu mỏ</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cồn</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xăng</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sinh</a:t>
            </a:r>
            <a:r>
              <a:rPr lang="en-US" sz="2000" b="1" dirty="0">
                <a:solidFill>
                  <a:srgbClr val="A50021"/>
                </a:solidFill>
                <a:latin typeface="Times New Roman" panose="02020603050405020304" pitchFamily="18" charset="0"/>
              </a:rPr>
              <a:t> </a:t>
            </a:r>
            <a:r>
              <a:rPr lang="en-US" sz="2000" b="1" dirty="0" err="1">
                <a:solidFill>
                  <a:srgbClr val="A50021"/>
                </a:solidFill>
                <a:latin typeface="Times New Roman" panose="02020603050405020304" pitchFamily="18" charset="0"/>
              </a:rPr>
              <a:t>học</a:t>
            </a:r>
            <a:r>
              <a:rPr lang="en-US" sz="2000" b="1" dirty="0">
                <a:solidFill>
                  <a:srgbClr val="A50021"/>
                </a:solidFill>
                <a:latin typeface="Times New Roman" panose="02020603050405020304" pitchFamily="18" charset="0"/>
              </a:rPr>
              <a:t>…</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grpSp>
        <p:nvGrpSpPr>
          <p:cNvPr id="7" name="Group 37"/>
          <p:cNvGrpSpPr/>
          <p:nvPr/>
        </p:nvGrpSpPr>
        <p:grpSpPr>
          <a:xfrm>
            <a:off x="6400800" y="5791200"/>
            <a:ext cx="2667000" cy="762000"/>
            <a:chOff x="4092" y="3417"/>
            <a:chExt cx="1668" cy="684"/>
          </a:xfrm>
        </p:grpSpPr>
        <p:pic>
          <p:nvPicPr>
            <p:cNvPr id="31762" name="vui.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2"/>
            <a:stretch>
              <a:fillRect/>
            </a:stretch>
          </p:blipFill>
          <p:spPr>
            <a:xfrm>
              <a:off x="4092" y="3417"/>
              <a:ext cx="912" cy="684"/>
            </a:xfrm>
            <a:prstGeom prst="rect">
              <a:avLst/>
            </a:prstGeom>
            <a:noFill/>
            <a:ln w="9525">
              <a:noFill/>
            </a:ln>
          </p:spPr>
        </p:pic>
        <p:sp>
          <p:nvSpPr>
            <p:cNvPr id="32787"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sp>
        <p:nvSpPr>
          <p:cNvPr id="52" name="AutoShape 48">
            <a:hlinkClick r:id="" action="ppaction://noaction" highlightClick="1"/>
          </p:cNvPr>
          <p:cNvSpPr>
            <a:spLocks noChangeArrowheads="1"/>
          </p:cNvSpPr>
          <p:nvPr/>
        </p:nvSpPr>
        <p:spPr bwMode="auto">
          <a:xfrm>
            <a:off x="152400" y="5791200"/>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Nhiên</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liệu</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hóa</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thạch</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là</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nhiên</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liệu</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không</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tái</a:t>
            </a:r>
            <a:r>
              <a:rPr lang="en-US" sz="2000" b="1" dirty="0">
                <a:solidFill>
                  <a:srgbClr val="CC0000"/>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CC0000"/>
                </a:solidFill>
                <a:effectLst>
                  <a:outerShdw blurRad="38100" dist="38100" dir="2700000" algn="tl">
                    <a:srgbClr val="000000">
                      <a:alpha val="43137"/>
                    </a:srgbClr>
                  </a:outerShdw>
                </a:effectLst>
                <a:latin typeface="Times New Roman" panose="02020603050405020304" pitchFamily="18" charset="0"/>
              </a:rPr>
              <a:t>tạo</a:t>
            </a:r>
            <a:r>
              <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rPr>
              <a:t>.</a:t>
            </a:r>
          </a:p>
        </p:txBody>
      </p:sp>
      <p:sp>
        <p:nvSpPr>
          <p:cNvPr id="30" name="AutoShape 48"/>
          <p:cNvSpPr/>
          <p:nvPr/>
        </p:nvSpPr>
        <p:spPr>
          <a:xfrm>
            <a:off x="163513" y="3808813"/>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 </a:t>
            </a:r>
            <a:r>
              <a:rPr lang="vi-VN" altLang="en-US" sz="2000" b="1" dirty="0">
                <a:solidFill>
                  <a:prstClr val="black"/>
                </a:solidFill>
                <a:latin typeface="Times New Roman" panose="02020603050405020304" pitchFamily="18" charset="0"/>
              </a:rPr>
              <a:t>Nhiên liệu là những chất cháy được, khi cháy </a:t>
            </a:r>
            <a:endParaRPr lang="en-US" altLang="en-US" sz="2000" b="1" dirty="0">
              <a:solidFill>
                <a:prstClr val="black"/>
              </a:solidFill>
              <a:latin typeface="Times New Roman" panose="02020603050405020304" pitchFamily="18" charset="0"/>
            </a:endParaRPr>
          </a:p>
          <a:p>
            <a:pPr marL="0" lvl="0" indent="0">
              <a:spcBef>
                <a:spcPct val="0"/>
              </a:spcBef>
              <a:buNone/>
            </a:pPr>
            <a:r>
              <a:rPr lang="vi-VN" altLang="en-US" sz="2000" b="1" dirty="0">
                <a:solidFill>
                  <a:prstClr val="black"/>
                </a:solidFill>
                <a:latin typeface="Times New Roman" panose="02020603050405020304" pitchFamily="18" charset="0"/>
              </a:rPr>
              <a:t>toả nhiệt và phát sáng.</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2" name="AutoShape 48">
            <a:hlinkClick r:id="" action="ppaction://noaction" highlightClick="1"/>
          </p:cNvPr>
          <p:cNvSpPr>
            <a:spLocks noChangeArrowheads="1"/>
          </p:cNvSpPr>
          <p:nvPr/>
        </p:nvSpPr>
        <p:spPr bwMode="auto">
          <a:xfrm>
            <a:off x="163513" y="5766691"/>
            <a:ext cx="5943600" cy="762000"/>
          </a:xfrm>
          <a:prstGeom prst="actionButtonBlank">
            <a:avLst/>
          </a:prstGeom>
          <a:solidFill>
            <a:srgbClr val="FFFF99"/>
          </a:soli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E.  </a:t>
            </a:r>
            <a:r>
              <a:rPr kumimoji="0" lang="en-U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hóa</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thạch</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là</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nhiên</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liệu</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không</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tái</a:t>
            </a:r>
            <a:r>
              <a:rPr kumimoji="0" lang="en-US" sz="20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en-US" sz="20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tạo</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933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300" fill="hold"/>
                                        <p:tgtEl>
                                          <p:spTgt spid="52"/>
                                        </p:tgtEl>
                                        <p:attrNameLst>
                                          <p:attrName>ppt_x</p:attrName>
                                        </p:attrNameLst>
                                      </p:cBhvr>
                                      <p:tavLst>
                                        <p:tav tm="0">
                                          <p:val>
                                            <p:strVal val="1+#ppt_w/2"/>
                                          </p:val>
                                        </p:tav>
                                        <p:tav tm="100000">
                                          <p:val>
                                            <p:strVal val="#ppt_x"/>
                                          </p:val>
                                        </p:tav>
                                      </p:tavLst>
                                    </p:anim>
                                    <p:anim calcmode="lin" valueType="num">
                                      <p:cBhvr additive="base">
                                        <p:cTn id="40" dur="3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strVal val="0,000000"/>
                                          </p:val>
                                        </p:tav>
                                        <p:tav tm="100000">
                                          <p:val>
                                            <p:strVal val="#ppt_w"/>
                                          </p:val>
                                        </p:tav>
                                      </p:tavLst>
                                    </p:anim>
                                    <p:anim calcmode="lin" valueType="num">
                                      <p:cBhvr>
                                        <p:cTn id="47" dur="500" fill="hold"/>
                                        <p:tgtEl>
                                          <p:spTgt spid="2"/>
                                        </p:tgtEl>
                                        <p:attrNameLst>
                                          <p:attrName>ppt_h</p:attrName>
                                        </p:attrNameLst>
                                      </p:cBhvr>
                                      <p:tavLst>
                                        <p:tav tm="0">
                                          <p:val>
                                            <p:strVal val="0,000000"/>
                                          </p:val>
                                        </p:tav>
                                        <p:tav tm="100000">
                                          <p:val>
                                            <p:strVal val="#ppt_h"/>
                                          </p:val>
                                        </p:tav>
                                      </p:tavLst>
                                    </p:anim>
                                    <p:animEffect transition="in" filter="fade">
                                      <p:cBhvr>
                                        <p:cTn id="48" dur="500"/>
                                        <p:tgtEl>
                                          <p:spTgt spid="2"/>
                                        </p:tgtEl>
                                      </p:cBhvr>
                                    </p:animEffect>
                                  </p:childTnLst>
                                  <p:subTnLst>
                                    <p:audio>
                                      <p:cMediaNode>
                                        <p:cTn display="0" masterRel="sameClick">
                                          <p:stCondLst>
                                            <p:cond evt="begin" delay="0">
                                              <p:tn val="4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0,000000"/>
                                          </p:val>
                                        </p:tav>
                                        <p:tav tm="100000">
                                          <p:val>
                                            <p:strVal val="#ppt_w"/>
                                          </p:val>
                                        </p:tav>
                                      </p:tavLst>
                                    </p:anim>
                                    <p:anim calcmode="lin" valueType="num">
                                      <p:cBhvr>
                                        <p:cTn id="55" dur="500" fill="hold"/>
                                        <p:tgtEl>
                                          <p:spTgt spid="5"/>
                                        </p:tgtEl>
                                        <p:attrNameLst>
                                          <p:attrName>ppt_h</p:attrName>
                                        </p:attrNameLst>
                                      </p:cBhvr>
                                      <p:tavLst>
                                        <p:tav tm="0">
                                          <p:val>
                                            <p:strVal val="0,00000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strVal val="0,000000"/>
                                          </p:val>
                                        </p:tav>
                                        <p:tav tm="100000">
                                          <p:val>
                                            <p:strVal val="#ppt_w"/>
                                          </p:val>
                                        </p:tav>
                                      </p:tavLst>
                                    </p:anim>
                                    <p:anim calcmode="lin" valueType="num">
                                      <p:cBhvr>
                                        <p:cTn id="63" dur="500" fill="hold"/>
                                        <p:tgtEl>
                                          <p:spTgt spid="3"/>
                                        </p:tgtEl>
                                        <p:attrNameLst>
                                          <p:attrName>ppt_h</p:attrName>
                                        </p:attrNameLst>
                                      </p:cBhvr>
                                      <p:tavLst>
                                        <p:tav tm="0">
                                          <p:val>
                                            <p:strVal val="0,00000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repeatCount="300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strVal val="0,000000"/>
                                          </p:val>
                                        </p:tav>
                                        <p:tav tm="100000">
                                          <p:val>
                                            <p:strVal val="#ppt_w"/>
                                          </p:val>
                                        </p:tav>
                                      </p:tavLst>
                                    </p:anim>
                                    <p:anim calcmode="lin" valueType="num">
                                      <p:cBhvr>
                                        <p:cTn id="71" dur="1000" fill="hold"/>
                                        <p:tgtEl>
                                          <p:spTgt spid="4"/>
                                        </p:tgtEl>
                                        <p:attrNameLst>
                                          <p:attrName>ppt_h</p:attrName>
                                        </p:attrNameLst>
                                      </p:cBhvr>
                                      <p:tavLst>
                                        <p:tav tm="0">
                                          <p:val>
                                            <p:strVal val="0,000000"/>
                                          </p:val>
                                        </p:tav>
                                        <p:tav tm="100000">
                                          <p:val>
                                            <p:strVal val="#ppt_h"/>
                                          </p:val>
                                        </p:tav>
                                      </p:tavLst>
                                    </p:anim>
                                    <p:animEffect transition="in" filter="fade">
                                      <p:cBhvr>
                                        <p:cTn id="72" dur="1000"/>
                                        <p:tgtEl>
                                          <p:spTgt spid="4"/>
                                        </p:tgtEl>
                                      </p:cBhvr>
                                    </p:animEffect>
                                  </p:childTnLst>
                                  <p:subTnLst>
                                    <p:audio>
                                      <p:cMediaNode>
                                        <p:cTn display="0" masterRel="sameClick">
                                          <p:stCondLst>
                                            <p:cond evt="begin" delay="0">
                                              <p:tn val="68"/>
                                            </p:cond>
                                          </p:stCondLst>
                                          <p:endCondLst>
                                            <p:cond evt="onStopAudio" delay="0">
                                              <p:tgtEl>
                                                <p:sldTgt/>
                                              </p:tgtEl>
                                            </p:cond>
                                          </p:endCondLst>
                                        </p:cTn>
                                        <p:tgtEl>
                                          <p:sndTgt r:embed="rId9" name="applause.wav"/>
                                        </p:tgtEl>
                                      </p:cMediaNode>
                                    </p:audio>
                                  </p:subTnLst>
                                </p:cTn>
                              </p:par>
                              <p:par>
                                <p:cTn id="73" presetID="53" presetClass="entr" presetSubtype="16"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200" fill="hold"/>
                                        <p:tgtEl>
                                          <p:spTgt spid="30"/>
                                        </p:tgtEl>
                                        <p:attrNameLst>
                                          <p:attrName>ppt_w</p:attrName>
                                        </p:attrNameLst>
                                      </p:cBhvr>
                                      <p:tavLst>
                                        <p:tav tm="0">
                                          <p:val>
                                            <p:strVal val="0,000000"/>
                                          </p:val>
                                        </p:tav>
                                        <p:tav tm="100000">
                                          <p:val>
                                            <p:strVal val="#ppt_w"/>
                                          </p:val>
                                        </p:tav>
                                      </p:tavLst>
                                    </p:anim>
                                    <p:anim calcmode="lin" valueType="num">
                                      <p:cBhvr>
                                        <p:cTn id="76" dur="200" fill="hold"/>
                                        <p:tgtEl>
                                          <p:spTgt spid="30"/>
                                        </p:tgtEl>
                                        <p:attrNameLst>
                                          <p:attrName>ppt_h</p:attrName>
                                        </p:attrNameLst>
                                      </p:cBhvr>
                                      <p:tavLst>
                                        <p:tav tm="0">
                                          <p:val>
                                            <p:strVal val="0,000000"/>
                                          </p:val>
                                        </p:tav>
                                        <p:tav tm="100000">
                                          <p:val>
                                            <p:strVal val="#ppt_h"/>
                                          </p:val>
                                        </p:tav>
                                      </p:tavLst>
                                    </p:anim>
                                    <p:animEffect transition="in" filter="fade">
                                      <p:cBhvr>
                                        <p:cTn id="77" dur="200"/>
                                        <p:tgtEl>
                                          <p:spTgt spid="30"/>
                                        </p:tgtEl>
                                      </p:cBhvr>
                                    </p:animEffect>
                                  </p:childTnLst>
                                </p:cTn>
                              </p:par>
                            </p:childTnLst>
                          </p:cTn>
                        </p:par>
                      </p:childTnLst>
                    </p:cTn>
                  </p:par>
                </p:childTnLst>
              </p:cTn>
              <p:nextCondLst>
                <p:cond evt="onClick" delay="0">
                  <p:tgtEl>
                    <p:spTgt spid="45"/>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repeatCount="300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1000" fill="hold"/>
                                        <p:tgtEl>
                                          <p:spTgt spid="7"/>
                                        </p:tgtEl>
                                        <p:attrNameLst>
                                          <p:attrName>ppt_w</p:attrName>
                                        </p:attrNameLst>
                                      </p:cBhvr>
                                      <p:tavLst>
                                        <p:tav tm="0">
                                          <p:val>
                                            <p:strVal val="0,000000"/>
                                          </p:val>
                                        </p:tav>
                                        <p:tav tm="100000">
                                          <p:val>
                                            <p:strVal val="#ppt_w"/>
                                          </p:val>
                                        </p:tav>
                                      </p:tavLst>
                                    </p:anim>
                                    <p:anim calcmode="lin" valueType="num">
                                      <p:cBhvr>
                                        <p:cTn id="84" dur="1000" fill="hold"/>
                                        <p:tgtEl>
                                          <p:spTgt spid="7"/>
                                        </p:tgtEl>
                                        <p:attrNameLst>
                                          <p:attrName>ppt_h</p:attrName>
                                        </p:attrNameLst>
                                      </p:cBhvr>
                                      <p:tavLst>
                                        <p:tav tm="0">
                                          <p:val>
                                            <p:strVal val="0,000000"/>
                                          </p:val>
                                        </p:tav>
                                        <p:tav tm="100000">
                                          <p:val>
                                            <p:strVal val="#ppt_h"/>
                                          </p:val>
                                        </p:tav>
                                      </p:tavLst>
                                    </p:anim>
                                    <p:animEffect transition="in" filter="fade">
                                      <p:cBhvr>
                                        <p:cTn id="85" dur="1000"/>
                                        <p:tgtEl>
                                          <p:spTgt spid="7"/>
                                        </p:tgtEl>
                                      </p:cBhvr>
                                    </p:animEffect>
                                  </p:childTnLst>
                                  <p:subTnLst>
                                    <p:audio>
                                      <p:cMediaNode>
                                        <p:cTn display="0" masterRel="sameClick">
                                          <p:stCondLst>
                                            <p:cond evt="begin" delay="0">
                                              <p:tn val="81"/>
                                            </p:cond>
                                          </p:stCondLst>
                                          <p:endCondLst>
                                            <p:cond evt="onStopAudio" delay="0">
                                              <p:tgtEl>
                                                <p:sldTgt/>
                                              </p:tgtEl>
                                            </p:cond>
                                          </p:endCondLst>
                                        </p:cTn>
                                        <p:tgtEl>
                                          <p:sndTgt r:embed="rId9" name="applause.wav"/>
                                        </p:tgtEl>
                                      </p:cMediaNode>
                                    </p:audio>
                                  </p:subTnLst>
                                </p:cTn>
                              </p:par>
                              <p:par>
                                <p:cTn id="86" presetID="53" presetClass="entr" presetSubtype="16"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p:cTn id="88" dur="200" fill="hold"/>
                                        <p:tgtEl>
                                          <p:spTgt spid="32"/>
                                        </p:tgtEl>
                                        <p:attrNameLst>
                                          <p:attrName>ppt_w</p:attrName>
                                        </p:attrNameLst>
                                      </p:cBhvr>
                                      <p:tavLst>
                                        <p:tav tm="0">
                                          <p:val>
                                            <p:strVal val="0,000000"/>
                                          </p:val>
                                        </p:tav>
                                        <p:tav tm="100000">
                                          <p:val>
                                            <p:strVal val="#ppt_w"/>
                                          </p:val>
                                        </p:tav>
                                      </p:tavLst>
                                    </p:anim>
                                    <p:anim calcmode="lin" valueType="num">
                                      <p:cBhvr>
                                        <p:cTn id="89" dur="200" fill="hold"/>
                                        <p:tgtEl>
                                          <p:spTgt spid="32"/>
                                        </p:tgtEl>
                                        <p:attrNameLst>
                                          <p:attrName>ppt_h</p:attrName>
                                        </p:attrNameLst>
                                      </p:cBhvr>
                                      <p:tavLst>
                                        <p:tav tm="0">
                                          <p:val>
                                            <p:strVal val="0,000000"/>
                                          </p:val>
                                        </p:tav>
                                        <p:tav tm="100000">
                                          <p:val>
                                            <p:strVal val="#ppt_h"/>
                                          </p:val>
                                        </p:tav>
                                      </p:tavLst>
                                    </p:anim>
                                    <p:animEffect transition="in" filter="fade">
                                      <p:cBhvr>
                                        <p:cTn id="90" dur="200"/>
                                        <p:tgtEl>
                                          <p:spTgt spid="32"/>
                                        </p:tgtEl>
                                      </p:cBhvr>
                                    </p:animEffect>
                                  </p:childTnLst>
                                </p:cTn>
                              </p:par>
                            </p:childTnLst>
                          </p:cTn>
                        </p:par>
                      </p:childTnLst>
                    </p:cTn>
                  </p:par>
                </p:childTnLst>
              </p:cTn>
              <p:nextCondLst>
                <p:cond evt="onClick" delay="0">
                  <p:tgtEl>
                    <p:spTgt spid="5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53" presetClass="exit" presetSubtype="16" fill="hold" nodeType="clickEffect">
                                  <p:stCondLst>
                                    <p:cond delay="0"/>
                                  </p:stCondLst>
                                  <p:childTnLst>
                                    <p:anim calcmode="lin" valueType="num">
                                      <p:cBhvr>
                                        <p:cTn id="95" dur="500"/>
                                        <p:tgtEl>
                                          <p:spTgt spid="2"/>
                                        </p:tgtEl>
                                        <p:attrNameLst>
                                          <p:attrName>ppt_w</p:attrName>
                                        </p:attrNameLst>
                                      </p:cBhvr>
                                      <p:tavLst>
                                        <p:tav tm="0">
                                          <p:val>
                                            <p:strVal val="ppt_w"/>
                                          </p:val>
                                        </p:tav>
                                        <p:tav tm="100000">
                                          <p:val>
                                            <p:strVal val="0,000000"/>
                                          </p:val>
                                        </p:tav>
                                      </p:tavLst>
                                    </p:anim>
                                    <p:anim calcmode="lin" valueType="num">
                                      <p:cBhvr>
                                        <p:cTn id="96" dur="500"/>
                                        <p:tgtEl>
                                          <p:spTgt spid="2"/>
                                        </p:tgtEl>
                                        <p:attrNameLst>
                                          <p:attrName>ppt_h</p:attrName>
                                        </p:attrNameLst>
                                      </p:cBhvr>
                                      <p:tavLst>
                                        <p:tav tm="0">
                                          <p:val>
                                            <p:strVal val="ppt_h"/>
                                          </p:val>
                                        </p:tav>
                                        <p:tav tm="100000">
                                          <p:val>
                                            <p:strVal val="0,000000"/>
                                          </p:val>
                                        </p:tav>
                                      </p:tavLst>
                                    </p:anim>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9" restart="whenNotActive" fill="hold" evtFilter="cancelBubble" nodeType="interactiveSeq">
                <p:stCondLst>
                  <p:cond evt="onClick" delay="0">
                    <p:tgtEl>
                      <p:spTgt spid="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16" fill="hold" nodeType="clickEffect">
                                  <p:stCondLst>
                                    <p:cond delay="0"/>
                                  </p:stCondLst>
                                  <p:childTnLst>
                                    <p:anim calcmode="lin" valueType="num">
                                      <p:cBhvr>
                                        <p:cTn id="103" dur="500"/>
                                        <p:tgtEl>
                                          <p:spTgt spid="3"/>
                                        </p:tgtEl>
                                        <p:attrNameLst>
                                          <p:attrName>ppt_w</p:attrName>
                                        </p:attrNameLst>
                                      </p:cBhvr>
                                      <p:tavLst>
                                        <p:tav tm="0">
                                          <p:val>
                                            <p:strVal val="ppt_w"/>
                                          </p:val>
                                        </p:tav>
                                        <p:tav tm="100000">
                                          <p:val>
                                            <p:strVal val="0,000000"/>
                                          </p:val>
                                        </p:tav>
                                      </p:tavLst>
                                    </p:anim>
                                    <p:anim calcmode="lin" valueType="num">
                                      <p:cBhvr>
                                        <p:cTn id="104" dur="500"/>
                                        <p:tgtEl>
                                          <p:spTgt spid="3"/>
                                        </p:tgtEl>
                                        <p:attrNameLst>
                                          <p:attrName>ppt_h</p:attrName>
                                        </p:attrNameLst>
                                      </p:cBhvr>
                                      <p:tavLst>
                                        <p:tav tm="0">
                                          <p:val>
                                            <p:strVal val="ppt_h"/>
                                          </p:val>
                                        </p:tav>
                                        <p:tav tm="100000">
                                          <p:val>
                                            <p:strVal val="0,000000"/>
                                          </p:val>
                                        </p:tav>
                                      </p:tavLst>
                                    </p:anim>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7" restart="whenNotActive" fill="hold" evtFilter="cancelBubble" nodeType="interactiveSeq">
                <p:stCondLst>
                  <p:cond evt="onClick" delay="0">
                    <p:tgtEl>
                      <p:spTgt spid="5"/>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16" fill="hold" nodeType="clickEffect">
                                  <p:stCondLst>
                                    <p:cond delay="0"/>
                                  </p:stCondLst>
                                  <p:childTnLst>
                                    <p:anim calcmode="lin" valueType="num">
                                      <p:cBhvr>
                                        <p:cTn id="111" dur="500"/>
                                        <p:tgtEl>
                                          <p:spTgt spid="5"/>
                                        </p:tgtEl>
                                        <p:attrNameLst>
                                          <p:attrName>ppt_w</p:attrName>
                                        </p:attrNameLst>
                                      </p:cBhvr>
                                      <p:tavLst>
                                        <p:tav tm="0">
                                          <p:val>
                                            <p:strVal val="ppt_w"/>
                                          </p:val>
                                        </p:tav>
                                        <p:tav tm="100000">
                                          <p:val>
                                            <p:strVal val="0,000000"/>
                                          </p:val>
                                        </p:tav>
                                      </p:tavLst>
                                    </p:anim>
                                    <p:anim calcmode="lin" valueType="num">
                                      <p:cBhvr>
                                        <p:cTn id="112" dur="500"/>
                                        <p:tgtEl>
                                          <p:spTgt spid="5"/>
                                        </p:tgtEl>
                                        <p:attrNameLst>
                                          <p:attrName>ppt_h</p:attrName>
                                        </p:attrNameLst>
                                      </p:cBhvr>
                                      <p:tavLst>
                                        <p:tav tm="0">
                                          <p:val>
                                            <p:strVal val="ppt_h"/>
                                          </p:val>
                                        </p:tav>
                                        <p:tav tm="100000">
                                          <p:val>
                                            <p:strVal val="0,00000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52" grpId="0" animBg="1"/>
      <p:bldP spid="30"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1169551"/>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pt-BR" sz="2300" dirty="0">
                <a:solidFill>
                  <a:srgbClr val="FF0000"/>
                </a:solidFill>
                <a:latin typeface="Times New Roman" panose="02020603050405020304" pitchFamily="18" charset="0"/>
                <a:cs typeface="Times New Roman" panose="02020603050405020304" pitchFamily="18" charset="0"/>
              </a:rPr>
              <a:t>Trong gas, dùng để đun, nấu thức ăn trong gia đình, người ta thêm một lượng nhỏ khí có công thức hoá học C</a:t>
            </a:r>
            <a:r>
              <a:rPr lang="pt-BR" sz="2300" baseline="-25000" dirty="0">
                <a:solidFill>
                  <a:srgbClr val="FF0000"/>
                </a:solidFill>
                <a:latin typeface="Times New Roman" panose="02020603050405020304" pitchFamily="18" charset="0"/>
                <a:cs typeface="Times New Roman" panose="02020603050405020304" pitchFamily="18" charset="0"/>
              </a:rPr>
              <a:t>2</a:t>
            </a:r>
            <a:r>
              <a:rPr lang="pt-BR" sz="2300" dirty="0">
                <a:solidFill>
                  <a:srgbClr val="FF0000"/>
                </a:solidFill>
                <a:latin typeface="Times New Roman" panose="02020603050405020304" pitchFamily="18" charset="0"/>
                <a:cs typeface="Times New Roman" panose="02020603050405020304" pitchFamily="18" charset="0"/>
              </a:rPr>
              <a:t>H</a:t>
            </a:r>
            <a:r>
              <a:rPr lang="pt-BR" sz="2300" baseline="-25000" dirty="0">
                <a:solidFill>
                  <a:srgbClr val="FF0000"/>
                </a:solidFill>
                <a:latin typeface="Times New Roman" panose="02020603050405020304" pitchFamily="18" charset="0"/>
                <a:cs typeface="Times New Roman" panose="02020603050405020304" pitchFamily="18" charset="0"/>
              </a:rPr>
              <a:t>5</a:t>
            </a:r>
            <a:r>
              <a:rPr lang="pt-BR" sz="2300" dirty="0">
                <a:solidFill>
                  <a:srgbClr val="FF0000"/>
                </a:solidFill>
                <a:latin typeface="Times New Roman" panose="02020603050405020304" pitchFamily="18" charset="0"/>
                <a:cs typeface="Times New Roman" panose="02020603050405020304" pitchFamily="18" charset="0"/>
              </a:rPr>
              <a:t>S có mùi hôi. Mục đích của việc thêm hoá chất này vào gas là nhằm</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58177" y="3851275"/>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400800" y="4800600"/>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 </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Tăng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năng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suất</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toả</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nhiệt</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của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gas.</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52400" y="4800600"/>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C</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hống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cháy</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nổ</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khi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sử</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dụng</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gas.</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52400" y="3810000"/>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 </a:t>
            </a:r>
            <a:r>
              <a:rPr lang="vi-VN" altLang="en-US" sz="2000" b="1" dirty="0">
                <a:solidFill>
                  <a:srgbClr val="0000FF"/>
                </a:solidFill>
                <a:latin typeface="Times New Roman" panose="02020603050405020304" pitchFamily="18" charset="0"/>
              </a:rPr>
              <a:t>Phát hiện nhanh chóng sự cố rò rỉ gas.</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2000" b="1" dirty="0">
                <a:solidFill>
                  <a:srgbClr val="0000FF"/>
                </a:solidFill>
                <a:latin typeface="Times New Roman" panose="02020603050405020304" pitchFamily="18" charset="0"/>
              </a:rPr>
              <a:t>Hạ giá thành sản xuất gas.</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52400" y="3863198"/>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 </a:t>
            </a:r>
            <a:r>
              <a:rPr lang="vi-VN" altLang="en-US" sz="2000" b="1" dirty="0">
                <a:solidFill>
                  <a:prstClr val="black"/>
                </a:solidFill>
                <a:latin typeface="Times New Roman" panose="02020603050405020304" pitchFamily="18" charset="0"/>
              </a:rPr>
              <a:t>Phát hiện nhanh chóng sự cố rò rỉ gas.</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72400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300" fill="hold"/>
                                        <p:tgtEl>
                                          <p:spTgt spid="45"/>
                                        </p:tgtEl>
                                        <p:attrNameLst>
                                          <p:attrName>ppt_x</p:attrName>
                                        </p:attrNameLst>
                                      </p:cBhvr>
                                      <p:tavLst>
                                        <p:tav tm="0">
                                          <p:val>
                                            <p:strVal val="1+#ppt_w/2"/>
                                          </p:val>
                                        </p:tav>
                                        <p:tav tm="100000">
                                          <p:val>
                                            <p:strVal val="#ppt_x"/>
                                          </p:val>
                                        </p:tav>
                                      </p:tavLst>
                                    </p:anim>
                                    <p:anim calcmode="lin" valueType="num">
                                      <p:cBhvr additive="base">
                                        <p:cTn id="28"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type="lt">
                                    <p:tmPct val="0"/>
                                  </p:iterate>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300" fill="hold"/>
                                        <p:tgtEl>
                                          <p:spTgt spid="44"/>
                                        </p:tgtEl>
                                        <p:attrNameLst>
                                          <p:attrName>ppt_x</p:attrName>
                                        </p:attrNameLst>
                                      </p:cBhvr>
                                      <p:tavLst>
                                        <p:tav tm="0">
                                          <p:val>
                                            <p:strVal val="1+#ppt_w/2"/>
                                          </p:val>
                                        </p:tav>
                                        <p:tav tm="100000">
                                          <p:val>
                                            <p:strVal val="#ppt_x"/>
                                          </p:val>
                                        </p:tav>
                                      </p:tavLst>
                                    </p:anim>
                                    <p:anim calcmode="lin" valueType="num">
                                      <p:cBhvr additive="base">
                                        <p:cTn id="34"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815608"/>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sz="2300" dirty="0">
                <a:solidFill>
                  <a:srgbClr val="FF0000"/>
                </a:solidFill>
                <a:latin typeface="Times New Roman" panose="02020603050405020304" pitchFamily="18" charset="0"/>
                <a:cs typeface="Times New Roman" panose="02020603050405020304" pitchFamily="18" charset="0"/>
              </a:rPr>
              <a:t>Người ta đang nghiên cứu để sử dụng nguồn nhiên liệu khi cháy không gây ô nhiễm môi trường là </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400800" y="1905000"/>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48015" y="4459812"/>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358177" y="357187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52400" y="1897063"/>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CH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4</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73343" y="3682856"/>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C</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2</a:t>
            </a:r>
            <a:r>
              <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rPr>
              <a:t>O</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173343" y="4604064"/>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altLang="en-US" sz="3600" b="1" dirty="0">
                <a:solidFill>
                  <a:srgbClr val="0000FF"/>
                </a:solidFill>
                <a:latin typeface="Times New Roman" panose="02020603050405020304" pitchFamily="18" charset="0"/>
              </a:rPr>
              <a:t>H</a:t>
            </a:r>
            <a:r>
              <a:rPr lang="en-US" altLang="en-US" sz="2000" b="1" dirty="0">
                <a:solidFill>
                  <a:srgbClr val="0000FF"/>
                </a:solidFill>
                <a:latin typeface="Times New Roman" panose="02020603050405020304" pitchFamily="18" charset="0"/>
              </a:rPr>
              <a:t>2</a:t>
            </a: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 </a:t>
            </a:r>
            <a:r>
              <a:rPr lang="vi-VN" sz="3200" b="1" dirty="0">
                <a:solidFill>
                  <a:srgbClr val="0000FF"/>
                </a:solidFill>
                <a:latin typeface="Times New Roman" panose="02020603050405020304" pitchFamily="18" charset="0"/>
              </a:rPr>
              <a:t>C</a:t>
            </a:r>
            <a:r>
              <a:rPr lang="vi-VN" sz="2000" b="1" dirty="0">
                <a:solidFill>
                  <a:srgbClr val="0000FF"/>
                </a:solidFill>
                <a:latin typeface="Times New Roman" panose="02020603050405020304" pitchFamily="18" charset="0"/>
              </a:rPr>
              <a:t>4</a:t>
            </a:r>
            <a:r>
              <a:rPr lang="vi-VN" sz="3200" b="1" dirty="0">
                <a:solidFill>
                  <a:srgbClr val="0000FF"/>
                </a:solidFill>
                <a:latin typeface="Times New Roman" panose="02020603050405020304" pitchFamily="18" charset="0"/>
              </a:rPr>
              <a:t>H</a:t>
            </a:r>
            <a:r>
              <a:rPr lang="vi-VN" sz="2000" b="1" dirty="0">
                <a:solidFill>
                  <a:srgbClr val="0000FF"/>
                </a:solidFill>
                <a:latin typeface="Times New Roman" panose="02020603050405020304" pitchFamily="18" charset="0"/>
              </a:rPr>
              <a:t>10</a:t>
            </a:r>
            <a:endParaRPr kumimoji="0" lang="en-US" sz="15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80595" y="4604064"/>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D</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altLang="en-US" sz="3600" b="1" noProof="0" dirty="0">
                <a:solidFill>
                  <a:prstClr val="black"/>
                </a:solidFill>
                <a:latin typeface="Times New Roman" panose="02020603050405020304" pitchFamily="18" charset="0"/>
              </a:rPr>
              <a:t>H</a:t>
            </a:r>
            <a:r>
              <a:rPr lang="en-US" altLang="en-US" sz="2000" b="1" noProof="0" dirty="0">
                <a:solidFill>
                  <a:prstClr val="black"/>
                </a:solidFill>
                <a:latin typeface="Times New Roman" panose="02020603050405020304" pitchFamily="18" charset="0"/>
              </a:rPr>
              <a:t>2</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4057030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300" fill="hold"/>
                                        <p:tgtEl>
                                          <p:spTgt spid="43"/>
                                        </p:tgtEl>
                                        <p:attrNameLst>
                                          <p:attrName>ppt_x</p:attrName>
                                        </p:attrNameLst>
                                      </p:cBhvr>
                                      <p:tavLst>
                                        <p:tav tm="0">
                                          <p:val>
                                            <p:strVal val="1+#ppt_w/2"/>
                                          </p:val>
                                        </p:tav>
                                        <p:tav tm="100000">
                                          <p:val>
                                            <p:strVal val="#ppt_x"/>
                                          </p:val>
                                        </p:tav>
                                      </p:tavLst>
                                    </p:anim>
                                    <p:anim calcmode="lin" valueType="num">
                                      <p:cBhvr additive="base">
                                        <p:cTn id="16"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300" fill="hold"/>
                                        <p:tgtEl>
                                          <p:spTgt spid="45"/>
                                        </p:tgtEl>
                                        <p:attrNameLst>
                                          <p:attrName>ppt_x</p:attrName>
                                        </p:attrNameLst>
                                      </p:cBhvr>
                                      <p:tavLst>
                                        <p:tav tm="0">
                                          <p:val>
                                            <p:strVal val="1+#ppt_w/2"/>
                                          </p:val>
                                        </p:tav>
                                        <p:tav tm="100000">
                                          <p:val>
                                            <p:strVal val="#ppt_x"/>
                                          </p:val>
                                        </p:tav>
                                      </p:tavLst>
                                    </p:anim>
                                    <p:anim calcmode="lin" valueType="num">
                                      <p:cBhvr additive="base">
                                        <p:cTn id="34"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p:nvPr/>
        </p:nvSpPr>
        <p:spPr>
          <a:xfrm>
            <a:off x="2498725" y="8747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sp>
        <p:nvSpPr>
          <p:cNvPr id="9219" name="Text Box 3"/>
          <p:cNvSpPr txBox="1"/>
          <p:nvPr/>
        </p:nvSpPr>
        <p:spPr>
          <a:xfrm>
            <a:off x="3108325" y="40751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sp>
        <p:nvSpPr>
          <p:cNvPr id="9220" name="Rectangle 4"/>
          <p:cNvSpPr/>
          <p:nvPr/>
        </p:nvSpPr>
        <p:spPr>
          <a:xfrm>
            <a:off x="2286000" y="3276600"/>
            <a:ext cx="247650"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1800" dirty="0">
                <a:solidFill>
                  <a:srgbClr val="CC0000"/>
                </a:solidFill>
                <a:latin typeface="Times New Roman" panose="02020603050405020304" pitchFamily="18" charset="0"/>
              </a:rPr>
              <a:t>.</a:t>
            </a:r>
          </a:p>
        </p:txBody>
      </p:sp>
      <p:sp>
        <p:nvSpPr>
          <p:cNvPr id="9221" name="Text Box 5"/>
          <p:cNvSpPr txBox="1"/>
          <p:nvPr/>
        </p:nvSpPr>
        <p:spPr>
          <a:xfrm>
            <a:off x="1279525" y="2322513"/>
            <a:ext cx="184150"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en-US" altLang="en-US" sz="1800" dirty="0"/>
          </a:p>
        </p:txBody>
      </p:sp>
      <p:pic>
        <p:nvPicPr>
          <p:cNvPr id="9222" name="Picture 6"/>
          <p:cNvPicPr>
            <a:picLocks noChangeAspect="1"/>
          </p:cNvPicPr>
          <p:nvPr/>
        </p:nvPicPr>
        <p:blipFill>
          <a:blip r:embed="rId3"/>
          <a:stretch>
            <a:fillRect/>
          </a:stretch>
        </p:blipFill>
        <p:spPr>
          <a:xfrm>
            <a:off x="533400" y="914400"/>
            <a:ext cx="8229600" cy="4953000"/>
          </a:xfrm>
          <a:prstGeom prst="rect">
            <a:avLst/>
          </a:prstGeom>
          <a:noFill/>
          <a:ln w="9525">
            <a:noFill/>
          </a:ln>
        </p:spPr>
      </p:pic>
      <p:sp>
        <p:nvSpPr>
          <p:cNvPr id="145415" name="Text Box 7"/>
          <p:cNvSpPr txBox="1"/>
          <p:nvPr/>
        </p:nvSpPr>
        <p:spPr>
          <a:xfrm>
            <a:off x="228600" y="5789613"/>
            <a:ext cx="2526654" cy="8309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khí đồng hành</a:t>
            </a:r>
          </a:p>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 khí mỏ dầu )</a:t>
            </a:r>
          </a:p>
        </p:txBody>
      </p:sp>
      <p:sp>
        <p:nvSpPr>
          <p:cNvPr id="145416" name="Text Box 8"/>
          <p:cNvSpPr txBox="1"/>
          <p:nvPr/>
        </p:nvSpPr>
        <p:spPr>
          <a:xfrm>
            <a:off x="3505200" y="6094413"/>
            <a:ext cx="1834156"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dầu lỏng</a:t>
            </a:r>
          </a:p>
        </p:txBody>
      </p:sp>
      <p:sp>
        <p:nvSpPr>
          <p:cNvPr id="145417" name="Text Box 9"/>
          <p:cNvSpPr txBox="1"/>
          <p:nvPr/>
        </p:nvSpPr>
        <p:spPr>
          <a:xfrm>
            <a:off x="6477000" y="6170613"/>
            <a:ext cx="1992853"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Lớp nước mặn</a:t>
            </a:r>
          </a:p>
        </p:txBody>
      </p:sp>
      <p:sp>
        <p:nvSpPr>
          <p:cNvPr id="9226" name="Text Box 10"/>
          <p:cNvSpPr txBox="1"/>
          <p:nvPr/>
        </p:nvSpPr>
        <p:spPr>
          <a:xfrm>
            <a:off x="2272515" y="129094"/>
            <a:ext cx="5069593"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dirty="0">
                <a:latin typeface="Times New Roman" panose="02020603050405020304" pitchFamily="18" charset="0"/>
                <a:cs typeface="Times New Roman" panose="02020603050405020304" pitchFamily="18" charset="0"/>
              </a:rPr>
              <a:t>SƠ ĐỒ CẤU TẠO MỎ DẦU</a:t>
            </a:r>
          </a:p>
        </p:txBody>
      </p:sp>
      <p:sp>
        <p:nvSpPr>
          <p:cNvPr id="145419" name="Line 11"/>
          <p:cNvSpPr/>
          <p:nvPr/>
        </p:nvSpPr>
        <p:spPr>
          <a:xfrm flipV="1">
            <a:off x="1295400" y="2895600"/>
            <a:ext cx="2971800" cy="3276600"/>
          </a:xfrm>
          <a:prstGeom prst="line">
            <a:avLst/>
          </a:prstGeom>
          <a:ln w="9525" cap="flat" cmpd="sng">
            <a:solidFill>
              <a:schemeClr val="hlink"/>
            </a:solidFill>
            <a:prstDash val="solid"/>
            <a:headEnd type="none" w="med" len="med"/>
            <a:tailEnd type="triangle" w="med" len="med"/>
          </a:ln>
        </p:spPr>
      </p:sp>
      <p:sp>
        <p:nvSpPr>
          <p:cNvPr id="145420" name="Line 12"/>
          <p:cNvSpPr/>
          <p:nvPr/>
        </p:nvSpPr>
        <p:spPr>
          <a:xfrm flipV="1">
            <a:off x="4495800" y="3962400"/>
            <a:ext cx="1371600" cy="2438400"/>
          </a:xfrm>
          <a:prstGeom prst="line">
            <a:avLst/>
          </a:prstGeom>
          <a:ln w="9525" cap="flat" cmpd="sng">
            <a:solidFill>
              <a:schemeClr val="hlink"/>
            </a:solidFill>
            <a:prstDash val="solid"/>
            <a:headEnd type="none" w="med" len="med"/>
            <a:tailEnd type="triangle" w="med" len="med"/>
          </a:ln>
        </p:spPr>
      </p:sp>
      <p:sp>
        <p:nvSpPr>
          <p:cNvPr id="145421" name="Line 13"/>
          <p:cNvSpPr/>
          <p:nvPr/>
        </p:nvSpPr>
        <p:spPr>
          <a:xfrm flipV="1">
            <a:off x="7772400" y="5029200"/>
            <a:ext cx="76200" cy="1524000"/>
          </a:xfrm>
          <a:prstGeom prst="line">
            <a:avLst/>
          </a:prstGeom>
          <a:ln w="9525" cap="flat" cmpd="sng">
            <a:solidFill>
              <a:schemeClr val="tx1"/>
            </a:solidFill>
            <a:prstDash val="solid"/>
            <a:headEnd type="none" w="med" len="med"/>
            <a:tailEnd type="triangle" w="med" len="med"/>
          </a:ln>
        </p:spPr>
      </p:sp>
      <p:sp>
        <p:nvSpPr>
          <p:cNvPr id="9230" name="Rectangle 15"/>
          <p:cNvSpPr/>
          <p:nvPr/>
        </p:nvSpPr>
        <p:spPr>
          <a:xfrm>
            <a:off x="3886200" y="2514600"/>
            <a:ext cx="12954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solidFill>
                  <a:srgbClr val="CC0000"/>
                </a:solidFill>
                <a:latin typeface="Times New Roman" panose="02020603050405020304" pitchFamily="18" charset="0"/>
              </a:rPr>
              <a:t>KH Í</a:t>
            </a:r>
          </a:p>
        </p:txBody>
      </p:sp>
      <p:sp>
        <p:nvSpPr>
          <p:cNvPr id="9231" name="Rectangle 16"/>
          <p:cNvSpPr/>
          <p:nvPr/>
        </p:nvSpPr>
        <p:spPr>
          <a:xfrm>
            <a:off x="5486400" y="3581400"/>
            <a:ext cx="744538"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solidFill>
                  <a:srgbClr val="FF0000"/>
                </a:solidFill>
                <a:latin typeface="Times New Roman" panose="02020603050405020304" pitchFamily="18" charset="0"/>
              </a:rPr>
              <a:t>Dầu</a:t>
            </a:r>
          </a:p>
        </p:txBody>
      </p:sp>
      <p:sp>
        <p:nvSpPr>
          <p:cNvPr id="9232" name="Rectangle 17"/>
          <p:cNvSpPr/>
          <p:nvPr/>
        </p:nvSpPr>
        <p:spPr>
          <a:xfrm>
            <a:off x="7239000" y="4648200"/>
            <a:ext cx="97790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2400" b="1" dirty="0">
                <a:latin typeface="Times New Roman" panose="02020603050405020304" pitchFamily="18" charset="0"/>
              </a:rPr>
              <a:t>Nước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45419"/>
                                        </p:tgtEl>
                                        <p:attrNameLst>
                                          <p:attrName>style.visibility</p:attrName>
                                        </p:attrNameLst>
                                      </p:cBhvr>
                                      <p:to>
                                        <p:strVal val="visible"/>
                                      </p:to>
                                    </p:set>
                                    <p:animEffect transition="in" filter="diamond(in)">
                                      <p:cBhvr>
                                        <p:cTn id="7" dur="500"/>
                                        <p:tgtEl>
                                          <p:spTgt spid="145419"/>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145420"/>
                                        </p:tgtEl>
                                        <p:attrNameLst>
                                          <p:attrName>style.visibility</p:attrName>
                                        </p:attrNameLst>
                                      </p:cBhvr>
                                      <p:to>
                                        <p:strVal val="visible"/>
                                      </p:to>
                                    </p:set>
                                    <p:animEffect transition="in" filter="diamond(in)">
                                      <p:cBhvr>
                                        <p:cTn id="11" dur="500"/>
                                        <p:tgtEl>
                                          <p:spTgt spid="145420"/>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145421"/>
                                        </p:tgtEl>
                                        <p:attrNameLst>
                                          <p:attrName>style.visibility</p:attrName>
                                        </p:attrNameLst>
                                      </p:cBhvr>
                                      <p:to>
                                        <p:strVal val="visible"/>
                                      </p:to>
                                    </p:set>
                                    <p:animEffect transition="in" filter="diamond(in)">
                                      <p:cBhvr>
                                        <p:cTn id="15" dur="500"/>
                                        <p:tgtEl>
                                          <p:spTgt spid="1454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5415"/>
                                        </p:tgtEl>
                                        <p:attrNameLst>
                                          <p:attrName>style.visibility</p:attrName>
                                        </p:attrNameLst>
                                      </p:cBhvr>
                                      <p:to>
                                        <p:strVal val="visible"/>
                                      </p:to>
                                    </p:set>
                                    <p:animEffect transition="in" filter="blinds(horizontal)">
                                      <p:cBhvr>
                                        <p:cTn id="20" dur="500"/>
                                        <p:tgtEl>
                                          <p:spTgt spid="14541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45416"/>
                                        </p:tgtEl>
                                        <p:attrNameLst>
                                          <p:attrName>style.visibility</p:attrName>
                                        </p:attrNameLst>
                                      </p:cBhvr>
                                      <p:to>
                                        <p:strVal val="visible"/>
                                      </p:to>
                                    </p:set>
                                    <p:animEffect transition="in" filter="diamond(in)">
                                      <p:cBhvr>
                                        <p:cTn id="25" dur="2000"/>
                                        <p:tgtEl>
                                          <p:spTgt spid="1454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5417"/>
                                        </p:tgtEl>
                                        <p:attrNameLst>
                                          <p:attrName>style.visibility</p:attrName>
                                        </p:attrNameLst>
                                      </p:cBhvr>
                                      <p:to>
                                        <p:strVal val="visible"/>
                                      </p:to>
                                    </p:set>
                                    <p:animEffect transition="in" filter="blinds(horizontal)">
                                      <p:cBhvr>
                                        <p:cTn id="30" dur="500"/>
                                        <p:tgtEl>
                                          <p:spTgt spid="145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P spid="145416" grpId="0"/>
      <p:bldP spid="1454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838200" y="277813"/>
            <a:ext cx="7982272" cy="1092607"/>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sz="23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Để dập tắt đám cháy nhỏ do xăng, dầu người ta dùng biện pháp</a:t>
            </a:r>
            <a:endParaRPr lang="en-US" sz="2300"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389111" y="4360657"/>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400800" y="2819400"/>
            <a:ext cx="2667000" cy="752475"/>
            <a:chOff x="4128" y="2790"/>
            <a:chExt cx="1584" cy="620"/>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28" y="2798"/>
              <a:ext cx="816" cy="612"/>
            </a:xfrm>
            <a:prstGeom prst="rect">
              <a:avLst/>
            </a:prstGeom>
            <a:noFill/>
            <a:ln w="9525">
              <a:noFill/>
            </a:ln>
          </p:spPr>
        </p:pic>
        <p:sp>
          <p:nvSpPr>
            <p:cNvPr id="24603" name="AutoShape 36"/>
            <p:cNvSpPr/>
            <p:nvPr/>
          </p:nvSpPr>
          <p:spPr>
            <a:xfrm>
              <a:off x="4716" y="2790"/>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389111" y="1869384"/>
            <a:ext cx="2667000" cy="762000"/>
            <a:chOff x="4092" y="3417"/>
            <a:chExt cx="1668"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4092" y="3417"/>
              <a:ext cx="912" cy="684"/>
            </a:xfrm>
            <a:prstGeom prst="rect">
              <a:avLst/>
            </a:prstGeom>
            <a:noFill/>
            <a:ln w="9525">
              <a:noFill/>
            </a:ln>
          </p:spPr>
        </p:pic>
        <p:sp>
          <p:nvSpPr>
            <p:cNvPr id="32793" name="AutoShape 39"/>
            <p:cNvSpPr>
              <a:spLocks noChangeArrowheads="1"/>
            </p:cNvSpPr>
            <p:nvPr/>
          </p:nvSpPr>
          <p:spPr bwMode="auto">
            <a:xfrm>
              <a:off x="4716" y="3490"/>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358177" y="357187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173343" y="4475777"/>
            <a:ext cx="5943600" cy="693738"/>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P</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hun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dung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dịch</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muối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ăn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vào</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ngọn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lửa</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173343" y="3682856"/>
            <a:ext cx="5943600" cy="762000"/>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Thổi</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oxygen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vào</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ngọn</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sz="2000" b="1" dirty="0" err="1">
                <a:solidFill>
                  <a:srgbClr val="0000FF"/>
                </a:solidFill>
                <a:effectLst>
                  <a:outerShdw blurRad="38100" dist="38100" dir="2700000" algn="tl">
                    <a:srgbClr val="000000">
                      <a:alpha val="43137"/>
                    </a:srgbClr>
                  </a:outerShdw>
                </a:effectLst>
                <a:latin typeface="Times New Roman" panose="02020603050405020304" pitchFamily="18" charset="0"/>
              </a:rPr>
              <a:t>lửa</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202121" y="1879744"/>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latin typeface="Times New Roman" panose="02020603050405020304" pitchFamily="18" charset="0"/>
              </a:rPr>
              <a:t>P</a:t>
            </a:r>
            <a:r>
              <a:rPr lang="vi-VN" altLang="en-US" sz="2000" b="1" dirty="0">
                <a:solidFill>
                  <a:srgbClr val="0000FF"/>
                </a:solidFill>
                <a:latin typeface="Times New Roman" panose="02020603050405020304" pitchFamily="18" charset="0"/>
              </a:rPr>
              <a:t>hủ cát vào ngọn lửa.</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163513" y="2781300"/>
            <a:ext cx="5943600" cy="762000"/>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a:t>
            </a:r>
            <a:r>
              <a:rPr lang="vi-VN" sz="2000" b="1" dirty="0">
                <a:solidFill>
                  <a:srgbClr val="0000FF"/>
                </a:solidFill>
                <a:latin typeface="Times New Roman" panose="02020603050405020304" pitchFamily="18" charset="0"/>
              </a:rPr>
              <a:t> </a:t>
            </a:r>
            <a:r>
              <a:rPr lang="en-US" sz="2000" b="1" dirty="0">
                <a:solidFill>
                  <a:srgbClr val="0000FF"/>
                </a:solidFill>
                <a:latin typeface="Times New Roman" panose="02020603050405020304" pitchFamily="18" charset="0"/>
              </a:rPr>
              <a:t>P</a:t>
            </a:r>
            <a:r>
              <a:rPr lang="vi-VN" sz="2000" b="1" dirty="0">
                <a:solidFill>
                  <a:srgbClr val="0000FF"/>
                </a:solidFill>
                <a:latin typeface="Times New Roman" panose="02020603050405020304" pitchFamily="18" charset="0"/>
              </a:rPr>
              <a:t>hun nước vào ngọn lửa.</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163335" y="1803112"/>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A</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sz="2000" b="1" dirty="0">
                <a:solidFill>
                  <a:srgbClr val="0000FF"/>
                </a:solidFill>
                <a:latin typeface="Times New Roman" panose="02020603050405020304" pitchFamily="18" charset="0"/>
              </a:rPr>
              <a:t>P</a:t>
            </a:r>
            <a:r>
              <a:rPr lang="vi-VN" altLang="en-US" sz="2000" b="1" dirty="0">
                <a:solidFill>
                  <a:srgbClr val="0000FF"/>
                </a:solidFill>
                <a:latin typeface="Times New Roman" panose="02020603050405020304" pitchFamily="18" charset="0"/>
              </a:rPr>
              <a:t>hủ cát vào ngọn lửa.</a:t>
            </a:r>
            <a:r>
              <a:rPr lang="vi-VN" altLang="en-US" sz="2000" b="1" dirty="0">
                <a:solidFill>
                  <a:prstClr val="black"/>
                </a:solidFill>
                <a:latin typeface="Times New Roman" panose="02020603050405020304" pitchFamily="18" charset="0"/>
              </a:rPr>
              <a: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7846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00" fill="hold"/>
                                        <p:tgtEl>
                                          <p:spTgt spid="45"/>
                                        </p:tgtEl>
                                        <p:attrNameLst>
                                          <p:attrName>ppt_x</p:attrName>
                                        </p:attrNameLst>
                                      </p:cBhvr>
                                      <p:tavLst>
                                        <p:tav tm="0">
                                          <p:val>
                                            <p:strVal val="1+#ppt_w/2"/>
                                          </p:val>
                                        </p:tav>
                                        <p:tav tm="100000">
                                          <p:val>
                                            <p:strVal val="#ppt_x"/>
                                          </p:val>
                                        </p:tav>
                                      </p:tavLst>
                                    </p:anim>
                                    <p:anim calcmode="lin" valueType="num">
                                      <p:cBhvr additive="base">
                                        <p:cTn id="16"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300" fill="hold"/>
                                        <p:tgtEl>
                                          <p:spTgt spid="43"/>
                                        </p:tgtEl>
                                        <p:attrNameLst>
                                          <p:attrName>ppt_x</p:attrName>
                                        </p:attrNameLst>
                                      </p:cBhvr>
                                      <p:tavLst>
                                        <p:tav tm="0">
                                          <p:val>
                                            <p:strVal val="1+#ppt_w/2"/>
                                          </p:val>
                                        </p:tav>
                                        <p:tav tm="100000">
                                          <p:val>
                                            <p:strVal val="#ppt_x"/>
                                          </p:val>
                                        </p:tav>
                                      </p:tavLst>
                                    </p:anim>
                                    <p:anim calcmode="lin" valueType="num">
                                      <p:cBhvr additive="base">
                                        <p:cTn id="34"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
          <p:cNvSpPr txBox="1">
            <a:spLocks noChangeArrowheads="1"/>
          </p:cNvSpPr>
          <p:nvPr/>
        </p:nvSpPr>
        <p:spPr bwMode="auto">
          <a:xfrm>
            <a:off x="611560" y="277813"/>
            <a:ext cx="8667629" cy="3062377"/>
          </a:xfrm>
          <a:prstGeom prst="rect">
            <a:avLst/>
          </a:prstGeom>
          <a:solidFill>
            <a:schemeClr val="bg2"/>
          </a:solidFill>
          <a:ln w="57150" cmpd="thinThick">
            <a:noFill/>
            <a:miter lim="800000"/>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x-none" sz="100" b="0" i="0" u="none" strike="noStrike" kern="1200" cap="none" spc="0" normalizeH="0" baseline="0" noProof="0" dirty="0">
              <a:ln>
                <a:noFill/>
              </a:ln>
              <a:solidFill>
                <a:srgbClr val="FFFF00"/>
              </a:solidFill>
              <a:effectLst>
                <a:outerShdw blurRad="38100" dist="38100" dir="2700000">
                  <a:srgbClr val="C0C0C0"/>
                </a:outerShdw>
              </a:effectLst>
              <a:uLnTx/>
              <a:uFillTx/>
              <a:latin typeface="Times New Roman" panose="02020603050405020304" pitchFamily="18" charset="0"/>
              <a:ea typeface="+mn-ea"/>
              <a:cs typeface="Times New Roman" panose="02020603050405020304" pitchFamily="18" charset="0"/>
            </a:endParaRPr>
          </a:p>
          <a:p>
            <a:r>
              <a:rPr lang="vi-VN"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b="1" dirty="0">
                <a:latin typeface="Times New Roman" panose="02020603050405020304" pitchFamily="18" charset="0"/>
                <a:ea typeface="Calibri" panose="020F0502020204030204" pitchFamily="34" charset="0"/>
                <a:cs typeface="Times New Roman" panose="02020603050405020304" pitchFamily="18" charset="0"/>
              </a:rPr>
              <a:t>, an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1.Tránh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ra.</a:t>
            </a:r>
            <a:br>
              <a:rPr lang="en-US" sz="2400" dirty="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1" name="Picture 8" descr="Cau hoi"/>
          <p:cNvPicPr>
            <a:picLocks noChangeAspect="1"/>
          </p:cNvPicPr>
          <p:nvPr/>
        </p:nvPicPr>
        <p:blipFill>
          <a:blip r:embed="rId10"/>
          <a:stretch>
            <a:fillRect/>
          </a:stretch>
        </p:blipFill>
        <p:spPr>
          <a:xfrm>
            <a:off x="-152400" y="114300"/>
            <a:ext cx="1219200" cy="1409700"/>
          </a:xfrm>
          <a:prstGeom prst="rect">
            <a:avLst/>
          </a:prstGeom>
          <a:noFill/>
          <a:ln w="9525">
            <a:noFill/>
          </a:ln>
        </p:spPr>
      </p:pic>
      <p:grpSp>
        <p:nvGrpSpPr>
          <p:cNvPr id="2" name="Group 51"/>
          <p:cNvGrpSpPr/>
          <p:nvPr/>
        </p:nvGrpSpPr>
        <p:grpSpPr>
          <a:xfrm>
            <a:off x="6254508" y="5827848"/>
            <a:ext cx="2667000" cy="685800"/>
            <a:chOff x="1476" y="3489"/>
            <a:chExt cx="1752" cy="551"/>
          </a:xfrm>
        </p:grpSpPr>
        <p:pic>
          <p:nvPicPr>
            <p:cNvPr id="31772"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848" cy="551"/>
            </a:xfrm>
            <a:prstGeom prst="rect">
              <a:avLst/>
            </a:prstGeom>
            <a:noFill/>
            <a:ln w="9525">
              <a:noFill/>
            </a:ln>
          </p:spPr>
        </p:pic>
        <p:sp>
          <p:nvSpPr>
            <p:cNvPr id="24605" name="AutoShape 53"/>
            <p:cNvSpPr/>
            <p:nvPr/>
          </p:nvSpPr>
          <p:spPr>
            <a:xfrm>
              <a:off x="2232" y="3606"/>
              <a:ext cx="996" cy="434"/>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3" name="Group 34"/>
          <p:cNvGrpSpPr/>
          <p:nvPr/>
        </p:nvGrpSpPr>
        <p:grpSpPr>
          <a:xfrm>
            <a:off x="6147573" y="4276412"/>
            <a:ext cx="2853893" cy="797381"/>
            <a:chOff x="4117" y="2849"/>
            <a:chExt cx="1695" cy="657"/>
          </a:xfrm>
        </p:grpSpPr>
        <p:pic>
          <p:nvPicPr>
            <p:cNvPr id="31770"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4117" y="2849"/>
              <a:ext cx="816" cy="612"/>
            </a:xfrm>
            <a:prstGeom prst="rect">
              <a:avLst/>
            </a:prstGeom>
            <a:noFill/>
            <a:ln w="9525">
              <a:noFill/>
            </a:ln>
          </p:spPr>
        </p:pic>
        <p:sp>
          <p:nvSpPr>
            <p:cNvPr id="24603" name="AutoShape 36"/>
            <p:cNvSpPr/>
            <p:nvPr/>
          </p:nvSpPr>
          <p:spPr>
            <a:xfrm>
              <a:off x="4816" y="3011"/>
              <a:ext cx="996" cy="495"/>
            </a:xfrm>
            <a:prstGeom prst="wedgeRoundRectCallout">
              <a:avLst>
                <a:gd name="adj1" fmla="val -56023"/>
                <a:gd name="adj2" fmla="val 27981"/>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4" name="Group 37"/>
          <p:cNvGrpSpPr/>
          <p:nvPr/>
        </p:nvGrpSpPr>
        <p:grpSpPr>
          <a:xfrm>
            <a:off x="6166092" y="3524492"/>
            <a:ext cx="3113097" cy="762000"/>
            <a:chOff x="3905" y="3548"/>
            <a:chExt cx="1947" cy="684"/>
          </a:xfrm>
        </p:grpSpPr>
        <p:pic>
          <p:nvPicPr>
            <p:cNvPr id="31768" name="vui.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2"/>
            <a:stretch>
              <a:fillRect/>
            </a:stretch>
          </p:blipFill>
          <p:spPr>
            <a:xfrm>
              <a:off x="3905" y="3548"/>
              <a:ext cx="912" cy="684"/>
            </a:xfrm>
            <a:prstGeom prst="rect">
              <a:avLst/>
            </a:prstGeom>
            <a:noFill/>
            <a:ln w="9525">
              <a:noFill/>
            </a:ln>
          </p:spPr>
        </p:pic>
        <p:sp>
          <p:nvSpPr>
            <p:cNvPr id="32793" name="AutoShape 39"/>
            <p:cNvSpPr>
              <a:spLocks noChangeArrowheads="1"/>
            </p:cNvSpPr>
            <p:nvPr/>
          </p:nvSpPr>
          <p:spPr bwMode="auto">
            <a:xfrm>
              <a:off x="4808" y="3652"/>
              <a:ext cx="1044" cy="494"/>
            </a:xfrm>
            <a:prstGeom prst="wedgeRoundRectCallout">
              <a:avLst>
                <a:gd name="adj1" fmla="val -60343"/>
                <a:gd name="adj2" fmla="val 11009"/>
                <a:gd name="adj3" fmla="val 16667"/>
              </a:avLst>
            </a:prstGeom>
            <a:solidFill>
              <a:schemeClr val="tx2">
                <a:lumMod val="40000"/>
                <a:lumOff val="60000"/>
              </a:schemeClr>
            </a:solidFill>
            <a:ln w="9525" algn="ctr">
              <a:solidFill>
                <a:schemeClr val="tx1"/>
              </a:solidFill>
              <a:miter lim="800000"/>
            </a:ln>
          </p:spPr>
          <p:txBody>
            <a:bodyPr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Hoan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hô</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Bạn</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đã</a:t>
              </a:r>
              <a:r>
                <a:rPr kumimoji="0" lang="en-US" altLang="en-US" sz="1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1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đúng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grpSp>
      <p:grpSp>
        <p:nvGrpSpPr>
          <p:cNvPr id="5" name="Group 40"/>
          <p:cNvGrpSpPr/>
          <p:nvPr/>
        </p:nvGrpSpPr>
        <p:grpSpPr>
          <a:xfrm>
            <a:off x="6254508" y="5076695"/>
            <a:ext cx="2667000" cy="762000"/>
            <a:chOff x="1476" y="3489"/>
            <a:chExt cx="1752" cy="612"/>
          </a:xfrm>
        </p:grpSpPr>
        <p:pic>
          <p:nvPicPr>
            <p:cNvPr id="31766"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76" y="3489"/>
              <a:ext cx="904" cy="612"/>
            </a:xfrm>
            <a:prstGeom prst="rect">
              <a:avLst/>
            </a:prstGeom>
            <a:noFill/>
            <a:ln w="9525">
              <a:noFill/>
            </a:ln>
          </p:spPr>
        </p:pic>
        <p:sp>
          <p:nvSpPr>
            <p:cNvPr id="24599" name="AutoShape 42"/>
            <p:cNvSpPr/>
            <p:nvPr/>
          </p:nvSpPr>
          <p:spPr>
            <a:xfrm>
              <a:off x="2232" y="3606"/>
              <a:ext cx="996" cy="495"/>
            </a:xfrm>
            <a:prstGeom prst="wedgeRoundRectCallout">
              <a:avLst>
                <a:gd name="adj1" fmla="val -63255"/>
                <a:gd name="adj2" fmla="val -17273"/>
                <a:gd name="adj3" fmla="val 16667"/>
              </a:avLst>
            </a:prstGeom>
            <a:solidFill>
              <a:schemeClr val="bg2"/>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Tiếc quá ! Sai rồi bạn ơi.</a:t>
              </a:r>
            </a:p>
          </p:txBody>
        </p:sp>
      </p:grpSp>
      <p:grpSp>
        <p:nvGrpSpPr>
          <p:cNvPr id="24584" name="Group 43"/>
          <p:cNvGrpSpPr/>
          <p:nvPr/>
        </p:nvGrpSpPr>
        <p:grpSpPr>
          <a:xfrm>
            <a:off x="6021388" y="3386138"/>
            <a:ext cx="0" cy="1587"/>
            <a:chOff x="1452" y="2721"/>
            <a:chExt cx="1776" cy="965"/>
          </a:xfrm>
        </p:grpSpPr>
        <p:pic>
          <p:nvPicPr>
            <p:cNvPr id="31764" name="buon.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11"/>
            <a:stretch>
              <a:fillRect/>
            </a:stretch>
          </p:blipFill>
          <p:spPr>
            <a:xfrm>
              <a:off x="1452" y="3073"/>
              <a:ext cx="815" cy="613"/>
            </a:xfrm>
            <a:prstGeom prst="rect">
              <a:avLst/>
            </a:prstGeom>
            <a:noFill/>
            <a:ln w="9525">
              <a:noFill/>
            </a:ln>
          </p:spPr>
        </p:pic>
        <p:sp>
          <p:nvSpPr>
            <p:cNvPr id="24597" name="AutoShape 45"/>
            <p:cNvSpPr/>
            <p:nvPr/>
          </p:nvSpPr>
          <p:spPr>
            <a:xfrm>
              <a:off x="2232" y="2721"/>
              <a:ext cx="996" cy="495"/>
            </a:xfrm>
            <a:prstGeom prst="wedgeRoundRectCallout">
              <a:avLst>
                <a:gd name="adj1" fmla="val -69278"/>
                <a:gd name="adj2" fmla="val 28787"/>
                <a:gd name="adj3" fmla="val 16667"/>
              </a:avLst>
            </a:prstGeom>
            <a:solidFill>
              <a:schemeClr val="accent1"/>
            </a:solidFill>
            <a:ln w="9525" cap="flat" cmpd="sng">
              <a:solidFill>
                <a:schemeClr val="tx1"/>
              </a:solidFill>
              <a:prstDash val="solid"/>
              <a:miter/>
              <a:headEnd type="none" w="med" len="med"/>
              <a:tailEnd type="none" w="med" len="med"/>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sp>
        <p:nvSpPr>
          <p:cNvPr id="43" name="AutoShape 46">
            <a:hlinkClick r:id="" action="ppaction://noaction" highlightClick="1"/>
          </p:cNvPr>
          <p:cNvSpPr>
            <a:spLocks noChangeArrowheads="1"/>
          </p:cNvSpPr>
          <p:nvPr/>
        </p:nvSpPr>
        <p:spPr bwMode="auto">
          <a:xfrm>
            <a:off x="225662" y="6073729"/>
            <a:ext cx="5943600" cy="612567"/>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D</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effectLst>
                  <a:outerShdw blurRad="38100" dist="38100" dir="2700000" algn="tl">
                    <a:srgbClr val="000000">
                      <a:alpha val="43137"/>
                    </a:srgbClr>
                  </a:outerShdw>
                </a:effectLst>
                <a:latin typeface="Times New Roman" panose="02020603050405020304" pitchFamily="18" charset="0"/>
              </a:rPr>
              <a:t>3,4</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44" name="AutoShape 47">
            <a:hlinkClick r:id="" action="ppaction://noaction" highlightClick="1"/>
          </p:cNvPr>
          <p:cNvSpPr>
            <a:spLocks noChangeArrowheads="1"/>
          </p:cNvSpPr>
          <p:nvPr/>
        </p:nvSpPr>
        <p:spPr bwMode="auto">
          <a:xfrm>
            <a:off x="225662" y="5187527"/>
            <a:ext cx="5943600" cy="717854"/>
          </a:xfrm>
          <a:prstGeom prst="actionButtonBlank">
            <a:avLst/>
          </a:prstGeom>
          <a:solidFill>
            <a:schemeClr val="bg1">
              <a:lumMod val="95000"/>
            </a:schemeClr>
          </a:solidFill>
          <a:ln w="9525">
            <a:noFill/>
            <a:miter lim="800000"/>
          </a:ln>
          <a:effectLst/>
        </p:spPr>
        <p:txBody>
          <a:bodyPr wrap="none" anchor="ctr"/>
          <a:lstStyle/>
          <a:p>
            <a:pPr lvl="0"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 </a:t>
            </a: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1,4.</a:t>
            </a:r>
            <a:endParaRPr kumimoji="0" lang="en-US" sz="2000" b="1" i="0" u="none" strike="noStrike" kern="1200" cap="none" spc="0" normalizeH="0" baseline="0" noProof="0" dirty="0">
              <a:ln>
                <a:noFill/>
              </a:ln>
              <a:solidFill>
                <a:srgbClr val="A50021"/>
              </a:solidFill>
              <a:effectLst/>
              <a:uLnTx/>
              <a:uFillTx/>
              <a:latin typeface="Times New Roman" panose="02020603050405020304" pitchFamily="18" charset="0"/>
              <a:ea typeface="+mn-ea"/>
              <a:cs typeface="+mn-cs"/>
            </a:endParaRPr>
          </a:p>
        </p:txBody>
      </p:sp>
      <p:sp>
        <p:nvSpPr>
          <p:cNvPr id="45" name="AutoShape 48">
            <a:hlinkClick r:id="" action="ppaction://noaction" highlightClick="1"/>
          </p:cNvPr>
          <p:cNvSpPr>
            <a:spLocks noChangeArrowheads="1"/>
          </p:cNvSpPr>
          <p:nvPr/>
        </p:nvSpPr>
        <p:spPr bwMode="auto">
          <a:xfrm>
            <a:off x="243040" y="3523217"/>
            <a:ext cx="5943600" cy="762000"/>
          </a:xfrm>
          <a:prstGeom prst="actionButtonBlank">
            <a:avLst/>
          </a:prstGeom>
          <a:solidFill>
            <a:schemeClr val="bg1">
              <a:lumMod val="95000"/>
            </a:schemeClr>
          </a:solidFill>
          <a:ln w="9525">
            <a:noFill/>
            <a:miter lim="800000"/>
          </a:ln>
          <a:effectLst/>
        </p:spPr>
        <p:txBody>
          <a:bodyPr wrap="none" anchor="ctr"/>
          <a:lstStyle/>
          <a:p>
            <a:pPr lvl="0">
              <a:spcBef>
                <a:spcPct val="0"/>
              </a:spcBef>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rPr>
              <a:t>A</a:t>
            </a: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en-US" sz="2000" b="1" noProof="0" dirty="0">
                <a:solidFill>
                  <a:srgbClr val="0000FF"/>
                </a:solidFill>
                <a:latin typeface="Times New Roman" panose="02020603050405020304" pitchFamily="18" charset="0"/>
              </a:rPr>
              <a:t>1,3,4</a:t>
            </a:r>
            <a:r>
              <a:rPr lang="vi-VN" altLang="en-US" sz="2000" b="1" dirty="0">
                <a:solidFill>
                  <a:srgbClr val="0000FF"/>
                </a:solidFill>
                <a:latin typeface="Times New Roman" panose="02020603050405020304" pitchFamily="18" charset="0"/>
              </a:rPr>
              <a:t>.</a:t>
            </a:r>
            <a:endParaRPr lang="en-US" altLang="en-US" sz="2000" b="1" dirty="0">
              <a:solidFill>
                <a:srgbClr val="0000FF"/>
              </a:solidFill>
              <a:latin typeface="Times New Roman" panose="02020603050405020304" pitchFamily="18" charset="0"/>
            </a:endParaRPr>
          </a:p>
        </p:txBody>
      </p:sp>
      <p:sp>
        <p:nvSpPr>
          <p:cNvPr id="46" name="AutoShape 49">
            <a:hlinkClick r:id="" action="ppaction://noaction" highlightClick="1"/>
          </p:cNvPr>
          <p:cNvSpPr>
            <a:spLocks noChangeArrowheads="1"/>
          </p:cNvSpPr>
          <p:nvPr/>
        </p:nvSpPr>
        <p:spPr bwMode="auto">
          <a:xfrm>
            <a:off x="222492" y="4420708"/>
            <a:ext cx="5943600" cy="643365"/>
          </a:xfrm>
          <a:prstGeom prst="actionButtonBlank">
            <a:avLst/>
          </a:prstGeom>
          <a:solidFill>
            <a:schemeClr val="bg1">
              <a:lumMod val="95000"/>
            </a:schemeClr>
          </a:solidFill>
          <a:ln w="9525">
            <a:noFill/>
            <a:miter lim="800000"/>
          </a:ln>
          <a:effectLst/>
        </p:spPr>
        <p:txBody>
          <a:bodyPr wrap="none" anchor="ctr"/>
          <a:lstStyle/>
          <a:p>
            <a:pPr lvl="0" algn="just" eaLnBrk="0" fontAlgn="base" hangingPunct="0">
              <a:spcBef>
                <a:spcPct val="0"/>
              </a:spcBef>
              <a:spcAft>
                <a:spcPct val="0"/>
              </a:spcAft>
              <a:defRPr/>
            </a:pPr>
            <a:r>
              <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B.</a:t>
            </a:r>
            <a:r>
              <a:rPr lang="vi-VN" sz="2000" b="1" dirty="0">
                <a:solidFill>
                  <a:srgbClr val="0000FF"/>
                </a:solidFill>
                <a:latin typeface="Times New Roman" panose="02020603050405020304" pitchFamily="18" charset="0"/>
              </a:rPr>
              <a:t> </a:t>
            </a:r>
            <a:r>
              <a:rPr lang="en-US" sz="2000" b="1" dirty="0">
                <a:solidFill>
                  <a:srgbClr val="0000FF"/>
                </a:solidFill>
                <a:latin typeface="Times New Roman" panose="02020603050405020304" pitchFamily="18" charset="0"/>
              </a:rPr>
              <a:t>1,2,3</a:t>
            </a:r>
            <a:r>
              <a:rPr lang="vi-VN" sz="2000" b="1" dirty="0">
                <a:solidFill>
                  <a:srgbClr val="0000FF"/>
                </a:solidFill>
                <a:latin typeface="Times New Roman" panose="02020603050405020304" pitchFamily="18" charset="0"/>
              </a:rPr>
              <a:t>.</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ndParaRPr>
          </a:p>
        </p:txBody>
      </p:sp>
      <p:sp>
        <p:nvSpPr>
          <p:cNvPr id="24589" name="Text Box 50"/>
          <p:cNvSpPr txBox="1"/>
          <p:nvPr/>
        </p:nvSpPr>
        <p:spPr>
          <a:xfrm>
            <a:off x="6553200" y="2667000"/>
            <a:ext cx="838200" cy="3365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vi-VN" altLang="en-US" sz="16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30" name="AutoShape 48"/>
          <p:cNvSpPr/>
          <p:nvPr/>
        </p:nvSpPr>
        <p:spPr>
          <a:xfrm>
            <a:off x="203973" y="3490359"/>
            <a:ext cx="5943600" cy="762000"/>
          </a:xfrm>
          <a:prstGeom prst="actionButtonBlank">
            <a:avLst/>
          </a:prstGeom>
          <a:solidFill>
            <a:srgbClr val="FFFF99"/>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en-US" sz="2000" b="1" dirty="0">
                <a:solidFill>
                  <a:srgbClr val="FF0000"/>
                </a:solidFill>
                <a:latin typeface="Times New Roman" panose="02020603050405020304" pitchFamily="18" charset="0"/>
              </a:rPr>
              <a:t>A</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sz="2000" b="1" dirty="0">
                <a:solidFill>
                  <a:srgbClr val="0000FF"/>
                </a:solidFill>
                <a:latin typeface="Times New Roman" panose="02020603050405020304" pitchFamily="18" charset="0"/>
              </a:rPr>
              <a:t>1,3,4</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99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lide(from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6" name="suction.wav"/>
                                        </p:tgtEl>
                                      </p:cMediaNode>
                                    </p:audio>
                                  </p:subTnLst>
                                </p:cTn>
                              </p:par>
                              <p:par>
                                <p:cTn id="8" presetID="1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Righ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00" fill="hold"/>
                                        <p:tgtEl>
                                          <p:spTgt spid="45"/>
                                        </p:tgtEl>
                                        <p:attrNameLst>
                                          <p:attrName>ppt_x</p:attrName>
                                        </p:attrNameLst>
                                      </p:cBhvr>
                                      <p:tavLst>
                                        <p:tav tm="0">
                                          <p:val>
                                            <p:strVal val="1+#ppt_w/2"/>
                                          </p:val>
                                        </p:tav>
                                        <p:tav tm="100000">
                                          <p:val>
                                            <p:strVal val="#ppt_x"/>
                                          </p:val>
                                        </p:tav>
                                      </p:tavLst>
                                    </p:anim>
                                    <p:anim calcmode="lin" valueType="num">
                                      <p:cBhvr additive="base">
                                        <p:cTn id="16" dur="300" fill="hold"/>
                                        <p:tgtEl>
                                          <p:spTgt spid="4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300" fill="hold"/>
                                        <p:tgtEl>
                                          <p:spTgt spid="46"/>
                                        </p:tgtEl>
                                        <p:attrNameLst>
                                          <p:attrName>ppt_x</p:attrName>
                                        </p:attrNameLst>
                                      </p:cBhvr>
                                      <p:tavLst>
                                        <p:tav tm="0">
                                          <p:val>
                                            <p:strVal val="1+#ppt_w/2"/>
                                          </p:val>
                                        </p:tav>
                                        <p:tav tm="100000">
                                          <p:val>
                                            <p:strVal val="#ppt_x"/>
                                          </p:val>
                                        </p:tav>
                                      </p:tavLst>
                                    </p:anim>
                                    <p:anim calcmode="lin" valueType="num">
                                      <p:cBhvr additive="base">
                                        <p:cTn id="22" dur="300" fill="hold"/>
                                        <p:tgtEl>
                                          <p:spTgt spid="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type="lt">
                                    <p:tmPct val="0"/>
                                  </p:iterate>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300" fill="hold"/>
                                        <p:tgtEl>
                                          <p:spTgt spid="44"/>
                                        </p:tgtEl>
                                        <p:attrNameLst>
                                          <p:attrName>ppt_x</p:attrName>
                                        </p:attrNameLst>
                                      </p:cBhvr>
                                      <p:tavLst>
                                        <p:tav tm="0">
                                          <p:val>
                                            <p:strVal val="1+#ppt_w/2"/>
                                          </p:val>
                                        </p:tav>
                                        <p:tav tm="100000">
                                          <p:val>
                                            <p:strVal val="#ppt_x"/>
                                          </p:val>
                                        </p:tav>
                                      </p:tavLst>
                                    </p:anim>
                                    <p:anim calcmode="lin" valueType="num">
                                      <p:cBhvr additive="base">
                                        <p:cTn id="28" dur="300" fill="hold"/>
                                        <p:tgtEl>
                                          <p:spTgt spid="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300" fill="hold"/>
                                        <p:tgtEl>
                                          <p:spTgt spid="43"/>
                                        </p:tgtEl>
                                        <p:attrNameLst>
                                          <p:attrName>ppt_x</p:attrName>
                                        </p:attrNameLst>
                                      </p:cBhvr>
                                      <p:tavLst>
                                        <p:tav tm="0">
                                          <p:val>
                                            <p:strVal val="1+#ppt_w/2"/>
                                          </p:val>
                                        </p:tav>
                                        <p:tav tm="100000">
                                          <p:val>
                                            <p:strVal val="#ppt_x"/>
                                          </p:val>
                                        </p:tav>
                                      </p:tavLst>
                                    </p:anim>
                                    <p:anim calcmode="lin" valueType="num">
                                      <p:cBhvr additive="base">
                                        <p:cTn id="34" dur="3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strVal val="0,000000"/>
                                          </p:val>
                                        </p:tav>
                                        <p:tav tm="100000">
                                          <p:val>
                                            <p:strVal val="#ppt_w"/>
                                          </p:val>
                                        </p:tav>
                                      </p:tavLst>
                                    </p:anim>
                                    <p:anim calcmode="lin" valueType="num">
                                      <p:cBhvr>
                                        <p:cTn id="41" dur="500" fill="hold"/>
                                        <p:tgtEl>
                                          <p:spTgt spid="2"/>
                                        </p:tgtEl>
                                        <p:attrNameLst>
                                          <p:attrName>ppt_h</p:attrName>
                                        </p:attrNameLst>
                                      </p:cBhvr>
                                      <p:tavLst>
                                        <p:tav tm="0">
                                          <p:val>
                                            <p:strVal val="0,000000"/>
                                          </p:val>
                                        </p:tav>
                                        <p:tav tm="100000">
                                          <p:val>
                                            <p:strVal val="#ppt_h"/>
                                          </p:val>
                                        </p:tav>
                                      </p:tavLst>
                                    </p:anim>
                                    <p:animEffect transition="in" filter="fade">
                                      <p:cBhvr>
                                        <p:cTn id="42"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0,000000"/>
                                          </p:val>
                                        </p:tav>
                                        <p:tav tm="100000">
                                          <p:val>
                                            <p:strVal val="#ppt_w"/>
                                          </p:val>
                                        </p:tav>
                                      </p:tavLst>
                                    </p:anim>
                                    <p:anim calcmode="lin" valueType="num">
                                      <p:cBhvr>
                                        <p:cTn id="49" dur="500" fill="hold"/>
                                        <p:tgtEl>
                                          <p:spTgt spid="5"/>
                                        </p:tgtEl>
                                        <p:attrNameLst>
                                          <p:attrName>ppt_h</p:attrName>
                                        </p:attrNameLst>
                                      </p:cBhvr>
                                      <p:tavLst>
                                        <p:tav tm="0">
                                          <p:val>
                                            <p:strVal val="0,000000"/>
                                          </p:val>
                                        </p:tav>
                                        <p:tav tm="100000">
                                          <p:val>
                                            <p:strVal val="#ppt_h"/>
                                          </p:val>
                                        </p:tav>
                                      </p:tavLst>
                                    </p:anim>
                                    <p:animEffect transition="in" filter="fade">
                                      <p:cBhvr>
                                        <p:cTn id="50"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strVal val="0,000000"/>
                                          </p:val>
                                        </p:tav>
                                        <p:tav tm="100000">
                                          <p:val>
                                            <p:strVal val="#ppt_w"/>
                                          </p:val>
                                        </p:tav>
                                      </p:tavLst>
                                    </p:anim>
                                    <p:anim calcmode="lin" valueType="num">
                                      <p:cBhvr>
                                        <p:cTn id="57" dur="500" fill="hold"/>
                                        <p:tgtEl>
                                          <p:spTgt spid="3"/>
                                        </p:tgtEl>
                                        <p:attrNameLst>
                                          <p:attrName>ppt_h</p:attrName>
                                        </p:attrNameLst>
                                      </p:cBhvr>
                                      <p:tavLst>
                                        <p:tav tm="0">
                                          <p:val>
                                            <p:strVal val="0,00000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8" name="chimes.wav"/>
                                        </p:tgtEl>
                                      </p:cMediaNode>
                                    </p:audio>
                                  </p:sub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repeatCount="3000"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1000" fill="hold"/>
                                        <p:tgtEl>
                                          <p:spTgt spid="4"/>
                                        </p:tgtEl>
                                        <p:attrNameLst>
                                          <p:attrName>ppt_w</p:attrName>
                                        </p:attrNameLst>
                                      </p:cBhvr>
                                      <p:tavLst>
                                        <p:tav tm="0">
                                          <p:val>
                                            <p:strVal val="0,000000"/>
                                          </p:val>
                                        </p:tav>
                                        <p:tav tm="100000">
                                          <p:val>
                                            <p:strVal val="#ppt_w"/>
                                          </p:val>
                                        </p:tav>
                                      </p:tavLst>
                                    </p:anim>
                                    <p:anim calcmode="lin" valueType="num">
                                      <p:cBhvr>
                                        <p:cTn id="65" dur="1000" fill="hold"/>
                                        <p:tgtEl>
                                          <p:spTgt spid="4"/>
                                        </p:tgtEl>
                                        <p:attrNameLst>
                                          <p:attrName>ppt_h</p:attrName>
                                        </p:attrNameLst>
                                      </p:cBhvr>
                                      <p:tavLst>
                                        <p:tav tm="0">
                                          <p:val>
                                            <p:strVal val="0,000000"/>
                                          </p:val>
                                        </p:tav>
                                        <p:tav tm="100000">
                                          <p:val>
                                            <p:strVal val="#ppt_h"/>
                                          </p:val>
                                        </p:tav>
                                      </p:tavLst>
                                    </p:anim>
                                    <p:animEffect transition="in" filter="fade">
                                      <p:cBhvr>
                                        <p:cTn id="66" dur="1000"/>
                                        <p:tgtEl>
                                          <p:spTgt spid="4"/>
                                        </p:tgtEl>
                                      </p:cBhvr>
                                    </p:animEffec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par>
                                <p:cTn id="67" presetID="53" presetClass="entr" presetSubtype="16"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00" fill="hold"/>
                                        <p:tgtEl>
                                          <p:spTgt spid="30"/>
                                        </p:tgtEl>
                                        <p:attrNameLst>
                                          <p:attrName>ppt_w</p:attrName>
                                        </p:attrNameLst>
                                      </p:cBhvr>
                                      <p:tavLst>
                                        <p:tav tm="0">
                                          <p:val>
                                            <p:strVal val="0,000000"/>
                                          </p:val>
                                        </p:tav>
                                        <p:tav tm="100000">
                                          <p:val>
                                            <p:strVal val="#ppt_w"/>
                                          </p:val>
                                        </p:tav>
                                      </p:tavLst>
                                    </p:anim>
                                    <p:anim calcmode="lin" valueType="num">
                                      <p:cBhvr>
                                        <p:cTn id="70" dur="200" fill="hold"/>
                                        <p:tgtEl>
                                          <p:spTgt spid="30"/>
                                        </p:tgtEl>
                                        <p:attrNameLst>
                                          <p:attrName>ppt_h</p:attrName>
                                        </p:attrNameLst>
                                      </p:cBhvr>
                                      <p:tavLst>
                                        <p:tav tm="0">
                                          <p:val>
                                            <p:strVal val="0,000000"/>
                                          </p:val>
                                        </p:tav>
                                        <p:tav tm="100000">
                                          <p:val>
                                            <p:strVal val="#ppt_h"/>
                                          </p:val>
                                        </p:tav>
                                      </p:tavLst>
                                    </p:anim>
                                    <p:animEffect transition="in" filter="fade">
                                      <p:cBhvr>
                                        <p:cTn id="71" dur="200"/>
                                        <p:tgtEl>
                                          <p:spTgt spid="30"/>
                                        </p:tgtEl>
                                      </p:cBhvr>
                                    </p:animEffect>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53" presetClass="exit" presetSubtype="16" fill="hold" nodeType="clickEffect">
                                  <p:stCondLst>
                                    <p:cond delay="0"/>
                                  </p:stCondLst>
                                  <p:childTnLst>
                                    <p:anim calcmode="lin" valueType="num">
                                      <p:cBhvr>
                                        <p:cTn id="76" dur="500"/>
                                        <p:tgtEl>
                                          <p:spTgt spid="2"/>
                                        </p:tgtEl>
                                        <p:attrNameLst>
                                          <p:attrName>ppt_w</p:attrName>
                                        </p:attrNameLst>
                                      </p:cBhvr>
                                      <p:tavLst>
                                        <p:tav tm="0">
                                          <p:val>
                                            <p:strVal val="ppt_w"/>
                                          </p:val>
                                        </p:tav>
                                        <p:tav tm="100000">
                                          <p:val>
                                            <p:strVal val="0,000000"/>
                                          </p:val>
                                        </p:tav>
                                      </p:tavLst>
                                    </p:anim>
                                    <p:anim calcmode="lin" valueType="num">
                                      <p:cBhvr>
                                        <p:cTn id="77" dur="500"/>
                                        <p:tgtEl>
                                          <p:spTgt spid="2"/>
                                        </p:tgtEl>
                                        <p:attrNameLst>
                                          <p:attrName>ppt_h</p:attrName>
                                        </p:attrNameLst>
                                      </p:cBhvr>
                                      <p:tavLst>
                                        <p:tav tm="0">
                                          <p:val>
                                            <p:strVal val="ppt_h"/>
                                          </p:val>
                                        </p:tav>
                                        <p:tav tm="100000">
                                          <p:val>
                                            <p:strVal val="0,000000"/>
                                          </p:val>
                                        </p:tav>
                                      </p:tavLst>
                                    </p:anim>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
                    </p:tgtEl>
                  </p:cond>
                </p:stCondLst>
                <p:endSync evt="end" delay="0">
                  <p:rtn val="all"/>
                </p:endSync>
                <p:childTnLst>
                  <p:par>
                    <p:cTn id="81" fill="hold">
                      <p:stCondLst>
                        <p:cond delay="0"/>
                      </p:stCondLst>
                      <p:childTnLst>
                        <p:par>
                          <p:cTn id="82" fill="hold">
                            <p:stCondLst>
                              <p:cond delay="0"/>
                            </p:stCondLst>
                            <p:childTnLst>
                              <p:par>
                                <p:cTn id="83" presetID="53" presetClass="exit" presetSubtype="16" fill="hold" nodeType="clickEffect">
                                  <p:stCondLst>
                                    <p:cond delay="0"/>
                                  </p:stCondLst>
                                  <p:childTnLst>
                                    <p:anim calcmode="lin" valueType="num">
                                      <p:cBhvr>
                                        <p:cTn id="84" dur="500"/>
                                        <p:tgtEl>
                                          <p:spTgt spid="3"/>
                                        </p:tgtEl>
                                        <p:attrNameLst>
                                          <p:attrName>ppt_w</p:attrName>
                                        </p:attrNameLst>
                                      </p:cBhvr>
                                      <p:tavLst>
                                        <p:tav tm="0">
                                          <p:val>
                                            <p:strVal val="ppt_w"/>
                                          </p:val>
                                        </p:tav>
                                        <p:tav tm="100000">
                                          <p:val>
                                            <p:strVal val="0,000000"/>
                                          </p:val>
                                        </p:tav>
                                      </p:tavLst>
                                    </p:anim>
                                    <p:anim calcmode="lin" valueType="num">
                                      <p:cBhvr>
                                        <p:cTn id="85" dur="500"/>
                                        <p:tgtEl>
                                          <p:spTgt spid="3"/>
                                        </p:tgtEl>
                                        <p:attrNameLst>
                                          <p:attrName>ppt_h</p:attrName>
                                        </p:attrNameLst>
                                      </p:cBhvr>
                                      <p:tavLst>
                                        <p:tav tm="0">
                                          <p:val>
                                            <p:strVal val="ppt_h"/>
                                          </p:val>
                                        </p:tav>
                                        <p:tav tm="100000">
                                          <p:val>
                                            <p:strVal val="0,000000"/>
                                          </p:val>
                                        </p:tav>
                                      </p:tavLst>
                                    </p:anim>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53" presetClass="exit" presetSubtype="16" fill="hold" nodeType="clickEffect">
                                  <p:stCondLst>
                                    <p:cond delay="0"/>
                                  </p:stCondLst>
                                  <p:childTnLst>
                                    <p:anim calcmode="lin" valueType="num">
                                      <p:cBhvr>
                                        <p:cTn id="92" dur="500"/>
                                        <p:tgtEl>
                                          <p:spTgt spid="5"/>
                                        </p:tgtEl>
                                        <p:attrNameLst>
                                          <p:attrName>ppt_w</p:attrName>
                                        </p:attrNameLst>
                                      </p:cBhvr>
                                      <p:tavLst>
                                        <p:tav tm="0">
                                          <p:val>
                                            <p:strVal val="ppt_w"/>
                                          </p:val>
                                        </p:tav>
                                        <p:tav tm="100000">
                                          <p:val>
                                            <p:strVal val="0,000000"/>
                                          </p:val>
                                        </p:tav>
                                      </p:tavLst>
                                    </p:anim>
                                    <p:anim calcmode="lin" valueType="num">
                                      <p:cBhvr>
                                        <p:cTn id="93" dur="500"/>
                                        <p:tgtEl>
                                          <p:spTgt spid="5"/>
                                        </p:tgtEl>
                                        <p:attrNameLst>
                                          <p:attrName>ppt_h</p:attrName>
                                        </p:attrNameLst>
                                      </p:cBhvr>
                                      <p:tavLst>
                                        <p:tav tm="0">
                                          <p:val>
                                            <p:strVal val="ppt_h"/>
                                          </p:val>
                                        </p:tav>
                                        <p:tav tm="100000">
                                          <p:val>
                                            <p:strVal val="0,000000"/>
                                          </p:val>
                                        </p:tav>
                                      </p:tavLst>
                                    </p:anim>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8" grpId="0" animBg="1"/>
      <p:bldP spid="43" grpId="0" animBg="1"/>
      <p:bldP spid="44" grpId="0" animBg="1"/>
      <p:bldP spid="45" grpId="0" animBg="1"/>
      <p:bldP spid="46"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22A5BBBA-0B4B-4994-A2CA-D6FA01B8ECCD}"/>
              </a:ext>
            </a:extLst>
          </p:cNvPr>
          <p:cNvSpPr>
            <a:spLocks noChangeArrowheads="1"/>
          </p:cNvSpPr>
          <p:nvPr/>
        </p:nvSpPr>
        <p:spPr bwMode="auto">
          <a:xfrm>
            <a:off x="539552" y="301252"/>
            <a:ext cx="756084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Bài</a:t>
            </a:r>
            <a:r>
              <a:rPr lang="en-US" altLang="en-US" sz="2000" b="1"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en-US" altLang="en-US" sz="2000" b="1"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tập</a:t>
            </a:r>
            <a:r>
              <a:rPr lang="en-US" altLang="en-US" sz="2000" b="1" dirty="0">
                <a:solidFill>
                  <a:srgbClr val="0000FF"/>
                </a:solidFill>
                <a:latin typeface="Arial" panose="020B0604020202020204" pitchFamily="34" charset="0"/>
                <a:ea typeface="Calibri" panose="020F0502020204030204" pitchFamily="34" charset="0"/>
                <a:cs typeface="Times New Roman" panose="02020603050405020304" pitchFamily="18" charset="0"/>
              </a:rPr>
              <a:t> 1. </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Quan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sát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hình</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ảnh</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sau</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và</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cho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biết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đèn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nào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sẽ</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cháy</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sáng</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hơn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và</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ít</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muội</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than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hơn</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Tại</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2000" b="1" i="0" u="none" strike="noStrike" cap="none" normalizeH="0" baseline="0" dirty="0" err="1">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sao</a:t>
            </a:r>
            <a:r>
              <a:rPr kumimoji="0" lang="en-US" altLang="en-US" sz="20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566642">
            <a:extLst>
              <a:ext uri="{FF2B5EF4-FFF2-40B4-BE49-F238E27FC236}">
                <a16:creationId xmlns:a16="http://schemas.microsoft.com/office/drawing/2014/main" id="{0E402F42-66A7-4B6B-B016-42ECCB11C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320063"/>
            <a:ext cx="4648202" cy="478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82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F3FD01-D628-40CD-BA0D-09D8FB05E2B9}"/>
              </a:ext>
            </a:extLst>
          </p:cNvPr>
          <p:cNvSpPr txBox="1"/>
          <p:nvPr/>
        </p:nvSpPr>
        <p:spPr>
          <a:xfrm>
            <a:off x="179512" y="404664"/>
            <a:ext cx="8496944" cy="3516347"/>
          </a:xfrm>
          <a:prstGeom prst="rect">
            <a:avLst/>
          </a:prstGeom>
          <a:noFill/>
        </p:spPr>
        <p:txBody>
          <a:bodyPr wrap="square">
            <a:spAutoFit/>
          </a:bodyPr>
          <a:lstStyle/>
          <a:p>
            <a:pPr algn="just">
              <a:lnSpc>
                <a:spcPct val="115000"/>
              </a:lnSpc>
              <a:spcAft>
                <a:spcPts val="300"/>
              </a:spcAft>
              <a:tabLst>
                <a:tab pos="180340" algn="l"/>
                <a:tab pos="1620520" algn="l"/>
                <a:tab pos="4860925" algn="l"/>
              </a:tabLst>
            </a:pPr>
            <a:r>
              <a:rPr lang="en-US" sz="3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a:t>
            </a:r>
            <a:r>
              <a:rPr lang="en-US" sz="3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tập</a:t>
            </a:r>
            <a:r>
              <a:rPr lang="en-US" sz="3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2. </a:t>
            </a: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Giải thích tác dụng của các việc làm sau:</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Tạo các lỗ trong viên than tổ ong.</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 Quạt gió vào bếp lò khi nhóm lửa.</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300"/>
              </a:spcAft>
              <a:tabLst>
                <a:tab pos="180340" algn="l"/>
                <a:tab pos="1620520" algn="l"/>
                <a:tab pos="4860925" algn="l"/>
              </a:tabLst>
            </a:pPr>
            <a:r>
              <a:rPr lang="pt-BR"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 Đậy bớt cửa lò khi ủ bếp.</a:t>
            </a:r>
            <a:endParaRPr lang="en-US" sz="3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5716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Hộp Văn bản 3"/>
          <p:cNvSpPr txBox="1"/>
          <p:nvPr/>
        </p:nvSpPr>
        <p:spPr>
          <a:xfrm>
            <a:off x="99695" y="260350"/>
            <a:ext cx="8945245" cy="52622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dirty="0">
                <a:latin typeface="Times New Roman" panose="02020603050405020304" pitchFamily="18" charset="0"/>
                <a:cs typeface="Times New Roman" panose="02020603050405020304" pitchFamily="18" charset="0"/>
              </a:rPr>
              <a:t>Giai đoạn sơ cấp</a:t>
            </a:r>
            <a:r>
              <a:rPr lang="en-US" altLang="en-US" sz="2400" dirty="0">
                <a:latin typeface="Times New Roman" panose="02020603050405020304" pitchFamily="18" charset="0"/>
                <a:cs typeface="Times New Roman" panose="02020603050405020304" pitchFamily="18" charset="0"/>
              </a:rPr>
              <a:t>: Sử dụng phương pháp tự phun, nguồn năng lượng vỉa là năng lượng dịch chuyển. Hiệu suất thu hồi dầu thấp khoảng 10% - 30%.</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Giai đoạn thứ cấp</a:t>
            </a:r>
            <a:r>
              <a:rPr lang="en-US" altLang="en-US" sz="2400" dirty="0">
                <a:latin typeface="Times New Roman" panose="02020603050405020304" pitchFamily="18" charset="0"/>
                <a:cs typeface="Times New Roman" panose="02020603050405020304" pitchFamily="18" charset="0"/>
              </a:rPr>
              <a:t>: Sau quá trình khai thác sơ cấp, các nguồn năng lượng tự nhiên dần cạn kiệt, nhưng lượng dầu trong vỉa còn tương đối lớn khoảng 70% - 90%. Lúc này người ta tiến hành duy trì áp suất vỉa bằng bơm ép nước hoặc khí </a:t>
            </a:r>
            <a:br>
              <a:rPr lang="en-US" altLang="en-US" sz="2400" dirty="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 các phương pháp khai thác cơ học).</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b="1" dirty="0">
                <a:latin typeface="Times New Roman" panose="02020603050405020304" pitchFamily="18" charset="0"/>
                <a:cs typeface="Times New Roman" panose="02020603050405020304" pitchFamily="18" charset="0"/>
              </a:rPr>
              <a:t>Giai đoạn thu hồi dầu tăng cường</a:t>
            </a:r>
            <a:endParaRPr lang="en-US" altLang="en-US" sz="2400" dirty="0">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Đặc trưng</a:t>
            </a:r>
            <a:r>
              <a:rPr lang="en-US" altLang="en-US" sz="2400" dirty="0">
                <a:latin typeface="Times New Roman" panose="02020603050405020304" pitchFamily="18" charset="0"/>
                <a:cs typeface="Times New Roman" panose="02020603050405020304" pitchFamily="18" charset="0"/>
              </a:rPr>
              <a:t>: tăng hiệu suất quét, tăng hiệu suất đẩy, tăng cả hai yếu tố.</a:t>
            </a:r>
          </a:p>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Mục đích</a:t>
            </a:r>
            <a:r>
              <a:rPr lang="en-US" altLang="en-US" sz="2400" dirty="0">
                <a:latin typeface="Times New Roman" panose="02020603050405020304" pitchFamily="18" charset="0"/>
                <a:cs typeface="Times New Roman" panose="02020603050405020304" pitchFamily="18" charset="0"/>
              </a:rPr>
              <a:t>: Bổ sung năng lượng vỉa, tăng điều kiện thu hồi dầu nhờ sự tương tác của dầu.</a:t>
            </a:r>
          </a:p>
          <a:p>
            <a:pPr marL="0" lvl="0" indent="0">
              <a:spcBef>
                <a:spcPct val="0"/>
              </a:spcBef>
              <a:buFontTx/>
              <a:buNone/>
            </a:pP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014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media.vietq.vn/files/v2/719542.jpg"/>
          <p:cNvPicPr>
            <a:picLocks noChangeAspect="1"/>
          </p:cNvPicPr>
          <p:nvPr/>
        </p:nvPicPr>
        <p:blipFill>
          <a:blip r:embed="rId2"/>
          <a:stretch>
            <a:fillRect/>
          </a:stretch>
        </p:blipFill>
        <p:spPr>
          <a:xfrm>
            <a:off x="367665" y="360680"/>
            <a:ext cx="8390890" cy="5477510"/>
          </a:xfrm>
          <a:prstGeom prst="rect">
            <a:avLst/>
          </a:prstGeom>
          <a:noFill/>
          <a:ln w="9525">
            <a:noFill/>
          </a:ln>
        </p:spPr>
      </p:pic>
      <p:sp>
        <p:nvSpPr>
          <p:cNvPr id="17411" name="Hộp Văn bản 3"/>
          <p:cNvSpPr txBox="1"/>
          <p:nvPr/>
        </p:nvSpPr>
        <p:spPr>
          <a:xfrm>
            <a:off x="2195830" y="6020753"/>
            <a:ext cx="5011308"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b="1" dirty="0">
                <a:latin typeface="Times New Roman" panose="02020603050405020304" pitchFamily="18" charset="0"/>
                <a:cs typeface="Times New Roman" panose="02020603050405020304" pitchFamily="18" charset="0"/>
              </a:rPr>
              <a:t>Giàn khoan Hải Dương 981</a:t>
            </a:r>
          </a:p>
        </p:txBody>
      </p:sp>
    </p:spTree>
    <p:extLst>
      <p:ext uri="{BB962C8B-B14F-4D97-AF65-F5344CB8AC3E}">
        <p14:creationId xmlns:p14="http://schemas.microsoft.com/office/powerpoint/2010/main" val="51997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Hình chữ nhật 4"/>
          <p:cNvSpPr/>
          <p:nvPr/>
        </p:nvSpPr>
        <p:spPr>
          <a:xfrm>
            <a:off x="251460" y="116840"/>
            <a:ext cx="8640763" cy="6186309"/>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200" b="1" dirty="0">
                <a:latin typeface="Times New Roman" panose="02020603050405020304" pitchFamily="18" charset="0"/>
                <a:cs typeface="Times New Roman" panose="02020603050405020304" pitchFamily="18" charset="0"/>
              </a:rPr>
              <a:t>  Từ đầu tháng 5/2014, Trung Quốc đưa Giàn khoan nước sâu Haiyang Shiyou-981 (dịch sang tiếng Việt là “Giàn khoan Hải Dương - 981”) và nhiều tàu thuyền, trong đó có cả tàu quân sự, vào phía Nam đảo Tri Tôn, thuộc quần đảo Hoàng Sa của Việt Nam. Hành động này vi phạm nghiêm trọng Công ước của Liên hợp quốc về Luật Biển năm 1982, Tuyên bố về cách ứng xử của các bên ở Biển Đông (DOC); Thỏa thuận về những nguyên tắc cơ bản chỉ đạo giải quyết vấn đề trên biển giữa lãnh đạo ta và Trung Quốc và các thỏa thuận liên quan khác.</a:t>
            </a:r>
            <a:endParaRPr lang="en-US" altLang="en-US" sz="2200" dirty="0">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200" b="1" dirty="0">
                <a:latin typeface="Times New Roman" panose="02020603050405020304" pitchFamily="18" charset="0"/>
                <a:cs typeface="Times New Roman" panose="02020603050405020304" pitchFamily="18" charset="0"/>
              </a:rPr>
              <a:t>  </a:t>
            </a:r>
            <a:r>
              <a:rPr lang="en-US" altLang="en-US" sz="2200" b="1" dirty="0">
                <a:solidFill>
                  <a:srgbClr val="6600FF"/>
                </a:solidFill>
                <a:latin typeface="Times New Roman" panose="02020603050405020304" pitchFamily="18" charset="0"/>
                <a:cs typeface="Times New Roman" panose="02020603050405020304" pitchFamily="18" charset="0"/>
              </a:rPr>
              <a:t>Diễn biến tình hình</a:t>
            </a:r>
            <a:endParaRPr lang="en-US" altLang="en-US" sz="2200" dirty="0">
              <a:solidFill>
                <a:srgbClr val="6600FF"/>
              </a:solidFill>
              <a:latin typeface="Times New Roman" panose="02020603050405020304" pitchFamily="18" charset="0"/>
              <a:cs typeface="Times New Roman" panose="02020603050405020304" pitchFamily="18" charset="0"/>
            </a:endParaRPr>
          </a:p>
          <a:p>
            <a:pPr marL="0" lvl="0" indent="0">
              <a:spcBef>
                <a:spcPct val="0"/>
              </a:spcBef>
              <a:buFontTx/>
              <a:buNone/>
            </a:pPr>
            <a:r>
              <a:rPr lang="en-US" altLang="en-US" sz="2200" dirty="0">
                <a:latin typeface="Times New Roman" panose="02020603050405020304" pitchFamily="18" charset="0"/>
                <a:cs typeface="Times New Roman" panose="02020603050405020304" pitchFamily="18" charset="0"/>
              </a:rPr>
              <a:t>   Khoảng 05 giờ 22 phút ngày 01/5/2014, cơ quan chức năng Việt Nam phát hiện Giàn khoan nước sâu “Haiyang Shiyou-981” (dịch sang tiếng Việt là “Giàn khoan Hải Dương - 981”) và 03 tàu dịch vụ dầu khí của phía Trung Quốc di chuyển từ Tây Bắc đảo Tri Tôn (thuộc quần đảo Hoàng Sa của Việt Nam) xuống phía Nam. Đến 16 giờ ngày 02/5/2014, Giàn khoan Hải Dương-981 được thả trôi tại tọa độ 15°29’58” vĩ Bắc - 111012’06” kinh Đông, phía Nam đảo Tri Tôn, sâu vào trong thềm lục địa của Việt Nam 80 hải lý, cùng 27 tàu bảo vệ của phía Trung Quốc.</a:t>
            </a:r>
          </a:p>
          <a:p>
            <a:pPr marL="0" lvl="0" indent="0">
              <a:spcBef>
                <a:spcPct val="0"/>
              </a:spcBef>
              <a:buFontTx/>
              <a:buNone/>
            </a:pPr>
            <a:endParaRPr lang="en-US"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938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8"/>
          <p:cNvGraphicFramePr>
            <a:graphicFrameLocks noChangeAspect="1"/>
          </p:cNvGraphicFramePr>
          <p:nvPr/>
        </p:nvGraphicFramePr>
        <p:xfrm>
          <a:off x="-3175" y="0"/>
          <a:ext cx="1527175" cy="1524000"/>
        </p:xfrm>
        <a:graphic>
          <a:graphicData uri="http://schemas.openxmlformats.org/presentationml/2006/ole">
            <mc:AlternateContent xmlns:mc="http://schemas.openxmlformats.org/markup-compatibility/2006">
              <mc:Choice xmlns:v="urn:schemas-microsoft-com:vml" Requires="v">
                <p:oleObj spid="_x0000_s6150" r:id="rId3" imgW="1278255" imgH="1273810" progId="MS_ClipArt_Gallery.2">
                  <p:embed/>
                </p:oleObj>
              </mc:Choice>
              <mc:Fallback>
                <p:oleObj r:id="rId3" imgW="1278255" imgH="1273810" progId="MS_ClipArt_Gallery.2">
                  <p:embed/>
                  <p:pic>
                    <p:nvPicPr>
                      <p:cNvPr id="0" name=""/>
                      <p:cNvPicPr/>
                      <p:nvPr/>
                    </p:nvPicPr>
                    <p:blipFill>
                      <a:blip r:embed="rId4"/>
                      <a:stretch>
                        <a:fillRect/>
                      </a:stretch>
                    </p:blipFill>
                    <p:spPr>
                      <a:xfrm>
                        <a:off x="-3175" y="0"/>
                        <a:ext cx="1527175" cy="1524000"/>
                      </a:xfrm>
                      <a:prstGeom prst="rect">
                        <a:avLst/>
                      </a:prstGeom>
                      <a:noFill/>
                      <a:ln w="38100">
                        <a:noFill/>
                        <a:miter/>
                      </a:ln>
                    </p:spPr>
                  </p:pic>
                </p:oleObj>
              </mc:Fallback>
            </mc:AlternateContent>
          </a:graphicData>
        </a:graphic>
      </p:graphicFrame>
      <p:pic>
        <p:nvPicPr>
          <p:cNvPr id="39939" name="Picture 4" descr="Picture1.png"/>
          <p:cNvPicPr>
            <a:picLocks noChangeAspect="1"/>
          </p:cNvPicPr>
          <p:nvPr/>
        </p:nvPicPr>
        <p:blipFill>
          <a:blip r:embed="rId5"/>
          <a:stretch>
            <a:fillRect/>
          </a:stretch>
        </p:blipFill>
        <p:spPr>
          <a:xfrm>
            <a:off x="7858125" y="0"/>
            <a:ext cx="1285875" cy="1322388"/>
          </a:xfrm>
          <a:prstGeom prst="rect">
            <a:avLst/>
          </a:prstGeom>
          <a:noFill/>
          <a:ln w="9525">
            <a:noFill/>
          </a:ln>
        </p:spPr>
      </p:pic>
      <p:pic>
        <p:nvPicPr>
          <p:cNvPr id="39940" name="Picture 5" descr="Picture1.png"/>
          <p:cNvPicPr>
            <a:picLocks noChangeAspect="1"/>
          </p:cNvPicPr>
          <p:nvPr/>
        </p:nvPicPr>
        <p:blipFill>
          <a:blip r:embed="rId6"/>
          <a:stretch>
            <a:fillRect/>
          </a:stretch>
        </p:blipFill>
        <p:spPr>
          <a:xfrm>
            <a:off x="7821613" y="5572125"/>
            <a:ext cx="1322387" cy="1285875"/>
          </a:xfrm>
          <a:prstGeom prst="rect">
            <a:avLst/>
          </a:prstGeom>
          <a:noFill/>
          <a:ln w="9525">
            <a:noFill/>
          </a:ln>
        </p:spPr>
      </p:pic>
      <p:pic>
        <p:nvPicPr>
          <p:cNvPr id="39941" name="Picture 6" descr="Picture1.png"/>
          <p:cNvPicPr>
            <a:picLocks noChangeAspect="1"/>
          </p:cNvPicPr>
          <p:nvPr/>
        </p:nvPicPr>
        <p:blipFill>
          <a:blip r:embed="rId7"/>
          <a:stretch>
            <a:fillRect/>
          </a:stretch>
        </p:blipFill>
        <p:spPr>
          <a:xfrm>
            <a:off x="0" y="5534025"/>
            <a:ext cx="1287463" cy="1323975"/>
          </a:xfrm>
          <a:prstGeom prst="rect">
            <a:avLst/>
          </a:prstGeom>
          <a:noFill/>
          <a:ln w="9525">
            <a:noFill/>
          </a:ln>
        </p:spPr>
      </p:pic>
      <p:sp>
        <p:nvSpPr>
          <p:cNvPr id="25" name="AutoShape 55"/>
          <p:cNvSpPr>
            <a:spLocks noChangeArrowheads="1"/>
          </p:cNvSpPr>
          <p:nvPr/>
        </p:nvSpPr>
        <p:spPr bwMode="auto">
          <a:xfrm>
            <a:off x="8077200" y="457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pic>
        <p:nvPicPr>
          <p:cNvPr id="30" name="Picture 15" descr="Cover"/>
          <p:cNvPicPr>
            <a:picLocks noChangeAspect="1"/>
          </p:cNvPicPr>
          <p:nvPr/>
        </p:nvPicPr>
        <p:blipFill>
          <a:blip r:embed="rId8"/>
          <a:stretch>
            <a:fillRect/>
          </a:stretch>
        </p:blipFill>
        <p:spPr>
          <a:xfrm>
            <a:off x="866775" y="3224213"/>
            <a:ext cx="5251450" cy="2055812"/>
          </a:xfrm>
          <a:prstGeom prst="rect">
            <a:avLst/>
          </a:prstGeom>
          <a:noFill/>
          <a:ln w="9525">
            <a:noFill/>
          </a:ln>
        </p:spPr>
      </p:pic>
      <p:pic>
        <p:nvPicPr>
          <p:cNvPr id="31" name="Picture 14" descr="Cover"/>
          <p:cNvPicPr>
            <a:picLocks noChangeAspect="1"/>
          </p:cNvPicPr>
          <p:nvPr/>
        </p:nvPicPr>
        <p:blipFill>
          <a:blip r:embed="rId9"/>
          <a:stretch>
            <a:fillRect/>
          </a:stretch>
        </p:blipFill>
        <p:spPr>
          <a:xfrm>
            <a:off x="4025900" y="2544763"/>
            <a:ext cx="2036763" cy="1216025"/>
          </a:xfrm>
          <a:prstGeom prst="rect">
            <a:avLst/>
          </a:prstGeom>
          <a:noFill/>
          <a:ln w="9525">
            <a:noFill/>
          </a:ln>
        </p:spPr>
      </p:pic>
      <p:pic>
        <p:nvPicPr>
          <p:cNvPr id="32" name="Picture 13" descr="Cover"/>
          <p:cNvPicPr>
            <a:picLocks noChangeAspect="1"/>
          </p:cNvPicPr>
          <p:nvPr/>
        </p:nvPicPr>
        <p:blipFill>
          <a:blip r:embed="rId10"/>
          <a:stretch>
            <a:fillRect/>
          </a:stretch>
        </p:blipFill>
        <p:spPr>
          <a:xfrm>
            <a:off x="4081463" y="3449638"/>
            <a:ext cx="2036762" cy="1177925"/>
          </a:xfrm>
          <a:prstGeom prst="rect">
            <a:avLst/>
          </a:prstGeom>
          <a:noFill/>
          <a:ln w="9525">
            <a:noFill/>
          </a:ln>
        </p:spPr>
      </p:pic>
      <p:pic>
        <p:nvPicPr>
          <p:cNvPr id="33" name="Picture 12" descr="Cover"/>
          <p:cNvPicPr>
            <a:picLocks noChangeAspect="1"/>
          </p:cNvPicPr>
          <p:nvPr/>
        </p:nvPicPr>
        <p:blipFill>
          <a:blip r:embed="rId11"/>
          <a:stretch>
            <a:fillRect/>
          </a:stretch>
        </p:blipFill>
        <p:spPr>
          <a:xfrm>
            <a:off x="4081463" y="3317875"/>
            <a:ext cx="2027237" cy="792163"/>
          </a:xfrm>
          <a:prstGeom prst="rect">
            <a:avLst/>
          </a:prstGeom>
          <a:noFill/>
          <a:ln w="9525">
            <a:noFill/>
          </a:ln>
        </p:spPr>
      </p:pic>
      <p:pic>
        <p:nvPicPr>
          <p:cNvPr id="34" name="Picture 11" descr="Cover"/>
          <p:cNvPicPr>
            <a:picLocks noChangeAspect="1"/>
          </p:cNvPicPr>
          <p:nvPr/>
        </p:nvPicPr>
        <p:blipFill>
          <a:blip r:embed="rId12"/>
          <a:stretch>
            <a:fillRect/>
          </a:stretch>
        </p:blipFill>
        <p:spPr>
          <a:xfrm>
            <a:off x="4071938" y="2913063"/>
            <a:ext cx="2027237" cy="838200"/>
          </a:xfrm>
          <a:prstGeom prst="rect">
            <a:avLst/>
          </a:prstGeom>
          <a:noFill/>
          <a:ln w="9525">
            <a:noFill/>
          </a:ln>
        </p:spPr>
      </p:pic>
      <p:pic>
        <p:nvPicPr>
          <p:cNvPr id="35" name="Picture 10" descr="Cover"/>
          <p:cNvPicPr>
            <a:picLocks noChangeAspect="1"/>
          </p:cNvPicPr>
          <p:nvPr/>
        </p:nvPicPr>
        <p:blipFill>
          <a:blip r:embed="rId13"/>
          <a:stretch>
            <a:fillRect/>
          </a:stretch>
        </p:blipFill>
        <p:spPr>
          <a:xfrm>
            <a:off x="838200" y="2451100"/>
            <a:ext cx="3629025" cy="1443038"/>
          </a:xfrm>
          <a:prstGeom prst="rect">
            <a:avLst/>
          </a:prstGeom>
          <a:noFill/>
          <a:ln w="9525">
            <a:noFill/>
          </a:ln>
        </p:spPr>
      </p:pic>
      <p:pic>
        <p:nvPicPr>
          <p:cNvPr id="36" name="Picture 9" descr="Cover"/>
          <p:cNvPicPr>
            <a:picLocks noChangeAspect="1"/>
          </p:cNvPicPr>
          <p:nvPr/>
        </p:nvPicPr>
        <p:blipFill>
          <a:blip r:embed="rId14"/>
          <a:stretch>
            <a:fillRect/>
          </a:stretch>
        </p:blipFill>
        <p:spPr>
          <a:xfrm>
            <a:off x="3836988" y="1735138"/>
            <a:ext cx="2667000" cy="546100"/>
          </a:xfrm>
          <a:prstGeom prst="rect">
            <a:avLst/>
          </a:prstGeom>
          <a:noFill/>
          <a:ln w="9525">
            <a:noFill/>
          </a:ln>
        </p:spPr>
      </p:pic>
      <p:pic>
        <p:nvPicPr>
          <p:cNvPr id="37" name="Picture 8" descr="Cover"/>
          <p:cNvPicPr>
            <a:picLocks noChangeAspect="1"/>
          </p:cNvPicPr>
          <p:nvPr/>
        </p:nvPicPr>
        <p:blipFill>
          <a:blip r:embed="rId15"/>
          <a:stretch>
            <a:fillRect/>
          </a:stretch>
        </p:blipFill>
        <p:spPr>
          <a:xfrm>
            <a:off x="3836988" y="1800225"/>
            <a:ext cx="3430587" cy="1141413"/>
          </a:xfrm>
          <a:prstGeom prst="rect">
            <a:avLst/>
          </a:prstGeom>
          <a:noFill/>
          <a:ln w="9525">
            <a:noFill/>
          </a:ln>
        </p:spPr>
      </p:pic>
      <p:pic>
        <p:nvPicPr>
          <p:cNvPr id="38" name="Picture 7" descr="Cover"/>
          <p:cNvPicPr>
            <a:picLocks noChangeAspect="1"/>
          </p:cNvPicPr>
          <p:nvPr/>
        </p:nvPicPr>
        <p:blipFill>
          <a:blip r:embed="rId16"/>
          <a:stretch>
            <a:fillRect/>
          </a:stretch>
        </p:blipFill>
        <p:spPr>
          <a:xfrm>
            <a:off x="3798888" y="1328738"/>
            <a:ext cx="2762250" cy="773112"/>
          </a:xfrm>
          <a:prstGeom prst="rect">
            <a:avLst/>
          </a:prstGeom>
          <a:noFill/>
          <a:ln w="9525">
            <a:noFill/>
          </a:ln>
        </p:spPr>
      </p:pic>
      <p:pic>
        <p:nvPicPr>
          <p:cNvPr id="39" name="Picture 6" descr="Cover"/>
          <p:cNvPicPr>
            <a:picLocks noChangeAspect="1"/>
          </p:cNvPicPr>
          <p:nvPr/>
        </p:nvPicPr>
        <p:blipFill>
          <a:blip r:embed="rId17"/>
          <a:stretch>
            <a:fillRect/>
          </a:stretch>
        </p:blipFill>
        <p:spPr>
          <a:xfrm>
            <a:off x="3760788" y="857250"/>
            <a:ext cx="2563812" cy="1244600"/>
          </a:xfrm>
          <a:prstGeom prst="rect">
            <a:avLst/>
          </a:prstGeom>
          <a:noFill/>
          <a:ln w="9525">
            <a:noFill/>
          </a:ln>
        </p:spPr>
      </p:pic>
      <p:pic>
        <p:nvPicPr>
          <p:cNvPr id="40" name="Picture 5" descr="Cover"/>
          <p:cNvPicPr>
            <a:picLocks noChangeAspect="1"/>
          </p:cNvPicPr>
          <p:nvPr/>
        </p:nvPicPr>
        <p:blipFill>
          <a:blip r:embed="rId18"/>
          <a:stretch>
            <a:fillRect/>
          </a:stretch>
        </p:blipFill>
        <p:spPr>
          <a:xfrm>
            <a:off x="773113" y="1536700"/>
            <a:ext cx="3449637" cy="2214563"/>
          </a:xfrm>
          <a:prstGeom prst="rect">
            <a:avLst/>
          </a:prstGeom>
          <a:noFill/>
          <a:ln w="9525">
            <a:noFill/>
          </a:ln>
        </p:spPr>
      </p:pic>
      <p:pic>
        <p:nvPicPr>
          <p:cNvPr id="41" name="Picture 4" descr="Cover"/>
          <p:cNvPicPr>
            <a:picLocks noChangeAspect="1"/>
          </p:cNvPicPr>
          <p:nvPr/>
        </p:nvPicPr>
        <p:blipFill>
          <a:blip r:embed="rId19"/>
          <a:stretch>
            <a:fillRect/>
          </a:stretch>
        </p:blipFill>
        <p:spPr>
          <a:xfrm>
            <a:off x="0" y="2630488"/>
            <a:ext cx="2252663" cy="1687512"/>
          </a:xfrm>
          <a:prstGeom prst="rect">
            <a:avLst/>
          </a:prstGeom>
          <a:noFill/>
          <a:ln w="9525">
            <a:noFill/>
          </a:ln>
        </p:spPr>
      </p:pic>
    </p:spTree>
    <p:extLst>
      <p:ext uri="{BB962C8B-B14F-4D97-AF65-F5344CB8AC3E}">
        <p14:creationId xmlns:p14="http://schemas.microsoft.com/office/powerpoint/2010/main" val="204859022"/>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p:nvPr/>
        </p:nvSpPr>
        <p:spPr>
          <a:xfrm>
            <a:off x="1835150" y="1773238"/>
            <a:ext cx="65532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endParaRPr lang="en-US" altLang="en-US" sz="2400" dirty="0"/>
          </a:p>
        </p:txBody>
      </p:sp>
      <p:grpSp>
        <p:nvGrpSpPr>
          <p:cNvPr id="27651" name="Nhóm 1"/>
          <p:cNvGrpSpPr/>
          <p:nvPr/>
        </p:nvGrpSpPr>
        <p:grpSpPr>
          <a:xfrm>
            <a:off x="35560" y="260350"/>
            <a:ext cx="9318625" cy="4464050"/>
            <a:chOff x="250825" y="765175"/>
            <a:chExt cx="9318625" cy="4464050"/>
          </a:xfrm>
        </p:grpSpPr>
        <p:graphicFrame>
          <p:nvGraphicFramePr>
            <p:cNvPr id="27655" name="Object 3"/>
            <p:cNvGraphicFramePr>
              <a:graphicFrameLocks noChangeAspect="1"/>
            </p:cNvGraphicFramePr>
            <p:nvPr/>
          </p:nvGraphicFramePr>
          <p:xfrm>
            <a:off x="250825" y="765175"/>
            <a:ext cx="5408613" cy="4000500"/>
          </p:xfrm>
          <a:graphic>
            <a:graphicData uri="http://schemas.openxmlformats.org/presentationml/2006/ole">
              <mc:AlternateContent xmlns:mc="http://schemas.openxmlformats.org/markup-compatibility/2006">
                <mc:Choice xmlns:v="urn:schemas-microsoft-com:vml" Requires="v">
                  <p:oleObj spid="_x0000_s4118" r:id="rId3" imgW="5674360" imgH="4240530" progId="MSGraph.Chart.8">
                    <p:embed/>
                  </p:oleObj>
                </mc:Choice>
                <mc:Fallback>
                  <p:oleObj r:id="rId3" imgW="5674360" imgH="4240530" progId="MSGraph.Chart.8">
                    <p:embed/>
                    <p:pic>
                      <p:nvPicPr>
                        <p:cNvPr id="27655" name="Object 3"/>
                        <p:cNvPicPr/>
                        <p:nvPr/>
                      </p:nvPicPr>
                      <p:blipFill>
                        <a:blip r:embed="rId4"/>
                        <a:stretch>
                          <a:fillRect/>
                        </a:stretch>
                      </p:blipFill>
                      <p:spPr>
                        <a:xfrm>
                          <a:off x="250825" y="765175"/>
                          <a:ext cx="5408613" cy="4000500"/>
                        </a:xfrm>
                        <a:prstGeom prst="rect">
                          <a:avLst/>
                        </a:prstGeom>
                        <a:noFill/>
                        <a:ln w="38100">
                          <a:noFill/>
                          <a:miter/>
                        </a:ln>
                      </p:spPr>
                    </p:pic>
                  </p:oleObj>
                </mc:Fallback>
              </mc:AlternateContent>
            </a:graphicData>
          </a:graphic>
        </p:graphicFrame>
        <p:graphicFrame>
          <p:nvGraphicFramePr>
            <p:cNvPr id="27656" name="Object 14"/>
            <p:cNvGraphicFramePr>
              <a:graphicFrameLocks noChangeAspect="1"/>
            </p:cNvGraphicFramePr>
            <p:nvPr/>
          </p:nvGraphicFramePr>
          <p:xfrm>
            <a:off x="4140200" y="1174750"/>
            <a:ext cx="5429250" cy="4054475"/>
          </p:xfrm>
          <a:graphic>
            <a:graphicData uri="http://schemas.openxmlformats.org/presentationml/2006/ole">
              <mc:AlternateContent xmlns:mc="http://schemas.openxmlformats.org/markup-compatibility/2006">
                <mc:Choice xmlns:v="urn:schemas-microsoft-com:vml" Requires="v">
                  <p:oleObj spid="_x0000_s4119" r:id="rId5" imgW="5674360" imgH="4240530" progId="MSGraph.Chart.8">
                    <p:embed/>
                  </p:oleObj>
                </mc:Choice>
                <mc:Fallback>
                  <p:oleObj r:id="rId5" imgW="5674360" imgH="4240530" progId="MSGraph.Chart.8">
                    <p:embed/>
                    <p:pic>
                      <p:nvPicPr>
                        <p:cNvPr id="27656" name="Object 14"/>
                        <p:cNvPicPr/>
                        <p:nvPr/>
                      </p:nvPicPr>
                      <p:blipFill>
                        <a:blip r:embed="rId6"/>
                        <a:stretch>
                          <a:fillRect/>
                        </a:stretch>
                      </p:blipFill>
                      <p:spPr>
                        <a:xfrm>
                          <a:off x="4140200" y="1174750"/>
                          <a:ext cx="5429250" cy="4054475"/>
                        </a:xfrm>
                        <a:prstGeom prst="rect">
                          <a:avLst/>
                        </a:prstGeom>
                        <a:noFill/>
                        <a:ln w="38100">
                          <a:noFill/>
                          <a:miter/>
                        </a:ln>
                      </p:spPr>
                    </p:pic>
                  </p:oleObj>
                </mc:Fallback>
              </mc:AlternateContent>
            </a:graphicData>
          </a:graphic>
        </p:graphicFrame>
      </p:grpSp>
      <p:sp>
        <p:nvSpPr>
          <p:cNvPr id="18447" name="Text Box 15"/>
          <p:cNvSpPr txBox="1"/>
          <p:nvPr/>
        </p:nvSpPr>
        <p:spPr>
          <a:xfrm>
            <a:off x="755650" y="3716338"/>
            <a:ext cx="4105275" cy="822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a:latin typeface="Times New Roman" panose="02020603050405020304" pitchFamily="18" charset="0"/>
              </a:rPr>
              <a:t>Hàm lượng metan trong khí thiên nhiên.</a:t>
            </a:r>
            <a:endParaRPr lang="vi-VN" altLang="en-US" sz="2400" b="1" dirty="0">
              <a:latin typeface="Times New Roman" panose="02020603050405020304" pitchFamily="18" charset="0"/>
            </a:endParaRPr>
          </a:p>
        </p:txBody>
      </p:sp>
      <p:sp>
        <p:nvSpPr>
          <p:cNvPr id="18448" name="Text Box 16"/>
          <p:cNvSpPr txBox="1"/>
          <p:nvPr/>
        </p:nvSpPr>
        <p:spPr>
          <a:xfrm>
            <a:off x="4932363" y="3716338"/>
            <a:ext cx="3671887" cy="822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en-US" altLang="en-US" sz="2400" b="1" dirty="0">
                <a:latin typeface="Times New Roman" panose="02020603050405020304" pitchFamily="18" charset="0"/>
              </a:rPr>
              <a:t>Hàm lượng metan trong khí mỏ dầu.</a:t>
            </a:r>
            <a:endParaRPr lang="vi-VN" altLang="en-US" sz="2400" b="1" dirty="0">
              <a:latin typeface="Times New Roman" panose="02020603050405020304" pitchFamily="18" charset="0"/>
            </a:endParaRPr>
          </a:p>
        </p:txBody>
      </p:sp>
      <p:sp>
        <p:nvSpPr>
          <p:cNvPr id="3" name="Hộp Văn bản 2"/>
          <p:cNvSpPr txBox="1"/>
          <p:nvPr/>
        </p:nvSpPr>
        <p:spPr>
          <a:xfrm>
            <a:off x="-36830" y="4796790"/>
            <a:ext cx="8856345"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C00000"/>
                </a:solidFill>
                <a:latin typeface="Times New Roman" panose="02020603050405020304" pitchFamily="18" charset="0"/>
                <a:cs typeface="Times New Roman" panose="02020603050405020304" pitchFamily="18" charset="0"/>
              </a:rPr>
              <a:t>Vai trò:</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Khí thiên nhiên là nhiên liệu, nguyên liệu trong đời sống và công nghiệp</a:t>
            </a:r>
          </a:p>
        </p:txBody>
      </p:sp>
    </p:spTree>
    <p:extLst>
      <p:ext uri="{BB962C8B-B14F-4D97-AF65-F5344CB8AC3E}">
        <p14:creationId xmlns:p14="http://schemas.microsoft.com/office/powerpoint/2010/main" val="281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blinds(horizontal)">
                                      <p:cBhvr>
                                        <p:cTn id="7" dur="500"/>
                                        <p:tgtEl>
                                          <p:spTgt spid="184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448"/>
                                        </p:tgtEl>
                                        <p:attrNameLst>
                                          <p:attrName>style.visibility</p:attrName>
                                        </p:attrNameLst>
                                      </p:cBhvr>
                                      <p:to>
                                        <p:strVal val="visible"/>
                                      </p:to>
                                    </p:set>
                                    <p:animEffect transition="in" filter="blinds(horizontal)">
                                      <p:cBhvr>
                                        <p:cTn id="10" dur="500"/>
                                        <p:tgtEl>
                                          <p:spTgt spid="184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8448"/>
                                        </p:tgtEl>
                                      </p:cBhvr>
                                    </p:animEffect>
                                    <p:set>
                                      <p:cBhvr>
                                        <p:cTn id="15" dur="1" fill="hold">
                                          <p:stCondLst>
                                            <p:cond delay="499"/>
                                          </p:stCondLst>
                                        </p:cTn>
                                        <p:tgtEl>
                                          <p:spTgt spid="1844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8447"/>
                                        </p:tgtEl>
                                      </p:cBhvr>
                                    </p:animEffect>
                                    <p:set>
                                      <p:cBhvr>
                                        <p:cTn id="18" dur="1" fill="hold">
                                          <p:stCondLst>
                                            <p:cond delay="499"/>
                                          </p:stCondLst>
                                        </p:cTn>
                                        <p:tgtEl>
                                          <p:spTgt spid="184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7" grpId="0"/>
      <p:bldP spid="18447" grpId="1"/>
      <p:bldP spid="18448" grpId="0"/>
      <p:bldP spid="18448"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54D4B6-4771-4CE9-AB73-D648D1514CB9}"/>
              </a:ext>
            </a:extLst>
          </p:cNvPr>
          <p:cNvGraphicFramePr>
            <a:graphicFrameLocks noGrp="1"/>
          </p:cNvGraphicFramePr>
          <p:nvPr>
            <p:extLst>
              <p:ext uri="{D42A27DB-BD31-4B8C-83A1-F6EECF244321}">
                <p14:modId xmlns:p14="http://schemas.microsoft.com/office/powerpoint/2010/main" val="2070363067"/>
              </p:ext>
            </p:extLst>
          </p:nvPr>
        </p:nvGraphicFramePr>
        <p:xfrm>
          <a:off x="179512" y="692696"/>
          <a:ext cx="8568953" cy="5949141"/>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3491564749"/>
                    </a:ext>
                  </a:extLst>
                </a:gridCol>
                <a:gridCol w="2376264">
                  <a:extLst>
                    <a:ext uri="{9D8B030D-6E8A-4147-A177-3AD203B41FA5}">
                      <a16:colId xmlns:a16="http://schemas.microsoft.com/office/drawing/2014/main" val="4158806274"/>
                    </a:ext>
                  </a:extLst>
                </a:gridCol>
                <a:gridCol w="2297764">
                  <a:extLst>
                    <a:ext uri="{9D8B030D-6E8A-4147-A177-3AD203B41FA5}">
                      <a16:colId xmlns:a16="http://schemas.microsoft.com/office/drawing/2014/main" val="1716837956"/>
                    </a:ext>
                  </a:extLst>
                </a:gridCol>
                <a:gridCol w="2598781">
                  <a:extLst>
                    <a:ext uri="{9D8B030D-6E8A-4147-A177-3AD203B41FA5}">
                      <a16:colId xmlns:a16="http://schemas.microsoft.com/office/drawing/2014/main" val="3720299543"/>
                    </a:ext>
                  </a:extLst>
                </a:gridCol>
              </a:tblGrid>
              <a:tr h="577560">
                <a:tc>
                  <a:txBody>
                    <a:bodyPr/>
                    <a:lstStyle/>
                    <a:p>
                      <a:pPr>
                        <a:lnSpc>
                          <a:spcPct val="115000"/>
                        </a:lnSpc>
                        <a:spcAft>
                          <a:spcPts val="300"/>
                        </a:spcAft>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D</a:t>
                      </a:r>
                      <a:r>
                        <a:rPr lang="en-US" sz="1800" dirty="0" err="1">
                          <a:solidFill>
                            <a:srgbClr val="002060"/>
                          </a:solidFill>
                          <a:effectLst/>
                          <a:latin typeface="Times New Roman" panose="02020603050405020304" pitchFamily="18" charset="0"/>
                          <a:cs typeface="Times New Roman" panose="02020603050405020304" pitchFamily="18" charset="0"/>
                        </a:rPr>
                        <a:t>ầu</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mỏ</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Khí </a:t>
                      </a:r>
                      <a:r>
                        <a:rPr lang="en-US" sz="1800" dirty="0" err="1">
                          <a:solidFill>
                            <a:srgbClr val="002060"/>
                          </a:solidFill>
                          <a:effectLst/>
                          <a:latin typeface="Times New Roman" panose="02020603050405020304" pitchFamily="18" charset="0"/>
                          <a:cs typeface="Times New Roman" panose="02020603050405020304" pitchFamily="18" charset="0"/>
                        </a:rPr>
                        <a:t>dầu</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mỏ</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Khí thiên nhiên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161290713"/>
                  </a:ext>
                </a:extLst>
              </a:tr>
              <a:tr h="1579895">
                <a:tc>
                  <a:txBody>
                    <a:bodyPr/>
                    <a:lstStyle/>
                    <a:p>
                      <a:pPr>
                        <a:lnSpc>
                          <a:spcPct val="115000"/>
                        </a:lnSpc>
                        <a:tabLst>
                          <a:tab pos="90170" algn="l"/>
                          <a:tab pos="270510" algn="l"/>
                        </a:tabLst>
                      </a:pPr>
                      <a:r>
                        <a:rPr lang="vi-VN" sz="1800" dirty="0">
                          <a:solidFill>
                            <a:srgbClr val="002060"/>
                          </a:solidFill>
                          <a:effectLst/>
                          <a:latin typeface="Times New Roman" panose="02020603050405020304" pitchFamily="18" charset="0"/>
                          <a:cs typeface="Times New Roman" panose="02020603050405020304" pitchFamily="18" charset="0"/>
                        </a:rPr>
                        <a:t>T</a:t>
                      </a:r>
                      <a:r>
                        <a:rPr lang="en-US" sz="1800" dirty="0" err="1">
                          <a:solidFill>
                            <a:srgbClr val="002060"/>
                          </a:solidFill>
                          <a:effectLst/>
                          <a:latin typeface="Times New Roman" panose="02020603050405020304" pitchFamily="18" charset="0"/>
                          <a:cs typeface="Times New Roman" panose="02020603050405020304" pitchFamily="18" charset="0"/>
                        </a:rPr>
                        <a:t>rạng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thái</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tự</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nhiên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9350194"/>
                  </a:ext>
                </a:extLst>
              </a:tr>
              <a:tr h="2307041">
                <a:tc>
                  <a:txBody>
                    <a:bodyPr/>
                    <a:lstStyle/>
                    <a:p>
                      <a:pPr>
                        <a:lnSpc>
                          <a:spcPct val="115000"/>
                        </a:lnSpc>
                        <a:tabLst>
                          <a:tab pos="90170" algn="l"/>
                          <a:tab pos="270510" algn="l"/>
                        </a:tabLst>
                      </a:pPr>
                      <a:r>
                        <a:rPr lang="vi-VN" sz="1800">
                          <a:solidFill>
                            <a:srgbClr val="002060"/>
                          </a:solidFill>
                          <a:effectLst/>
                          <a:latin typeface="Times New Roman" panose="02020603050405020304" pitchFamily="18" charset="0"/>
                          <a:cs typeface="Times New Roman" panose="02020603050405020304" pitchFamily="18" charset="0"/>
                        </a:rPr>
                        <a:t>T</a:t>
                      </a:r>
                      <a:r>
                        <a:rPr lang="en-US" sz="1800">
                          <a:solidFill>
                            <a:srgbClr val="002060"/>
                          </a:solidFill>
                          <a:effectLst/>
                          <a:latin typeface="Times New Roman" panose="02020603050405020304" pitchFamily="18" charset="0"/>
                          <a:cs typeface="Times New Roman" panose="02020603050405020304" pitchFamily="18" charset="0"/>
                        </a:rPr>
                        <a:t>hành phần</a:t>
                      </a:r>
                      <a:endPar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104094"/>
                  </a:ext>
                </a:extLst>
              </a:tr>
              <a:tr h="1484645">
                <a:tc>
                  <a:txBody>
                    <a:bodyPr/>
                    <a:lstStyle/>
                    <a:p>
                      <a:pPr>
                        <a:lnSpc>
                          <a:spcPct val="115000"/>
                        </a:lnSpc>
                        <a:tabLst>
                          <a:tab pos="90170" algn="l"/>
                          <a:tab pos="270510" algn="l"/>
                        </a:tabLst>
                      </a:pPr>
                      <a:r>
                        <a:rPr lang="en-US" sz="180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niệm</a:t>
                      </a:r>
                    </a:p>
                    <a:p>
                      <a:pPr>
                        <a:lnSpc>
                          <a:spcPct val="115000"/>
                        </a:lnSpc>
                        <a:tabLst>
                          <a:tab pos="90170" algn="l"/>
                          <a:tab pos="270510" algn="l"/>
                        </a:tabLst>
                      </a:pPr>
                      <a:r>
                        <a:rPr lang="en-US" sz="180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 mỏ,</a:t>
                      </a:r>
                      <a:r>
                        <a:rPr lang="en-US" sz="1800" baseline="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khí thiên nhiên</a:t>
                      </a:r>
                      <a:endParaRPr lang="en-US"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gridSpan="3">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15000"/>
                        </a:lnSpc>
                        <a:tabLst>
                          <a:tab pos="90170" algn="l"/>
                          <a:tab pos="270510"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438753"/>
                  </a:ext>
                </a:extLst>
              </a:tr>
            </a:tbl>
          </a:graphicData>
        </a:graphic>
      </p:graphicFrame>
      <p:sp>
        <p:nvSpPr>
          <p:cNvPr id="3" name="TextBox 2">
            <a:extLst>
              <a:ext uri="{FF2B5EF4-FFF2-40B4-BE49-F238E27FC236}">
                <a16:creationId xmlns:a16="http://schemas.microsoft.com/office/drawing/2014/main" id="{7B32A08F-40DD-4738-B951-E5909B07AC93}"/>
              </a:ext>
            </a:extLst>
          </p:cNvPr>
          <p:cNvSpPr txBox="1"/>
          <p:nvPr/>
        </p:nvSpPr>
        <p:spPr>
          <a:xfrm>
            <a:off x="2411760" y="116632"/>
            <a:ext cx="3960440" cy="461665"/>
          </a:xfrm>
          <a:prstGeom prst="rect">
            <a:avLst/>
          </a:prstGeom>
          <a:solidFill>
            <a:srgbClr val="FFFF99"/>
          </a:solidFill>
        </p:spPr>
        <p:txBody>
          <a:bodyPr wrap="square" rtlCol="0">
            <a:spAutoFit/>
          </a:bodyPr>
          <a:lstStyle/>
          <a:p>
            <a:pPr algn="ctr"/>
            <a:r>
              <a:rPr lang="en-US" sz="2400" b="1" dirty="0" smtClean="0">
                <a:solidFill>
                  <a:srgbClr val="FF0000"/>
                </a:solidFill>
              </a:rPr>
              <a:t>PHIẾU HỌC TẬP</a:t>
            </a:r>
            <a:endParaRPr lang="en-US" sz="2400" b="1" dirty="0">
              <a:solidFill>
                <a:srgbClr val="FF0000"/>
              </a:solidFill>
            </a:endParaRPr>
          </a:p>
        </p:txBody>
      </p:sp>
      <p:sp>
        <p:nvSpPr>
          <p:cNvPr id="4" name="TextBox 3"/>
          <p:cNvSpPr txBox="1"/>
          <p:nvPr/>
        </p:nvSpPr>
        <p:spPr>
          <a:xfrm>
            <a:off x="1547664" y="1340768"/>
            <a:ext cx="2232248" cy="1631216"/>
          </a:xfrm>
          <a:prstGeom prst="rect">
            <a:avLst/>
          </a:prstGeom>
          <a:noFill/>
        </p:spPr>
        <p:txBody>
          <a:bodyPr wrap="square" rtlCol="0">
            <a:spAutoFit/>
          </a:bodyPr>
          <a:lstStyle/>
          <a:p>
            <a:r>
              <a:rPr lang="en-US" sz="2000">
                <a:cs typeface="Times New Roman" panose="02020603050405020304" pitchFamily="18" charset="0"/>
              </a:rPr>
              <a:t>Dầu mỏ là chất lỏng màu đen, sánh nằm sâu trong </a:t>
            </a:r>
            <a:r>
              <a:rPr lang="en-US" sz="2000" smtClean="0">
                <a:cs typeface="Times New Roman" panose="02020603050405020304" pitchFamily="18" charset="0"/>
              </a:rPr>
              <a:t>lòng </a:t>
            </a:r>
            <a:r>
              <a:rPr lang="en-US" sz="2000">
                <a:cs typeface="Times New Roman" panose="02020603050405020304" pitchFamily="18" charset="0"/>
              </a:rPr>
              <a:t>đất</a:t>
            </a:r>
            <a:endParaRPr lang="en-US" sz="2000">
              <a:ea typeface="Calibri" panose="020F0502020204030204" pitchFamily="34" charset="0"/>
              <a:cs typeface="Times New Roman" panose="02020603050405020304" pitchFamily="18" charset="0"/>
            </a:endParaRPr>
          </a:p>
          <a:p>
            <a:endParaRPr lang="en-US" sz="2000"/>
          </a:p>
        </p:txBody>
      </p:sp>
      <p:sp>
        <p:nvSpPr>
          <p:cNvPr id="5" name="TextBox 4"/>
          <p:cNvSpPr txBox="1"/>
          <p:nvPr/>
        </p:nvSpPr>
        <p:spPr>
          <a:xfrm>
            <a:off x="1547664" y="2924944"/>
            <a:ext cx="2232248" cy="1631216"/>
          </a:xfrm>
          <a:prstGeom prst="rect">
            <a:avLst/>
          </a:prstGeom>
          <a:noFill/>
        </p:spPr>
        <p:txBody>
          <a:bodyPr wrap="square" rtlCol="0">
            <a:spAutoFit/>
          </a:bodyPr>
          <a:lstStyle/>
          <a:p>
            <a:r>
              <a:rPr lang="en-US" sz="2000">
                <a:cs typeface="Times New Roman" panose="02020603050405020304" pitchFamily="18" charset="0"/>
              </a:rPr>
              <a:t>Chủ yếu là Hydrocarbon, thành phần khác nhau tùy từng vùng, khu vực</a:t>
            </a:r>
            <a:endParaRPr lang="en-US" sz="2000">
              <a:ea typeface="Calibri" panose="020F0502020204030204" pitchFamily="34" charset="0"/>
              <a:cs typeface="Times New Roman" panose="02020603050405020304" pitchFamily="18" charset="0"/>
            </a:endParaRPr>
          </a:p>
          <a:p>
            <a:endParaRPr lang="en-US" sz="2000"/>
          </a:p>
        </p:txBody>
      </p:sp>
      <p:sp>
        <p:nvSpPr>
          <p:cNvPr id="6" name="TextBox 5"/>
          <p:cNvSpPr txBox="1"/>
          <p:nvPr/>
        </p:nvSpPr>
        <p:spPr>
          <a:xfrm>
            <a:off x="1547664" y="5085184"/>
            <a:ext cx="7200800" cy="1877437"/>
          </a:xfrm>
          <a:prstGeom prst="rect">
            <a:avLst/>
          </a:prstGeom>
          <a:noFill/>
        </p:spPr>
        <p:txBody>
          <a:bodyPr wrap="square" rtlCol="0">
            <a:spAutoFit/>
          </a:bodyPr>
          <a:lstStyle/>
          <a:p>
            <a:pPr algn="just"/>
            <a:r>
              <a:rPr lang="en-US" sz="2400" b="1">
                <a:ea typeface="Calibri" panose="020F0502020204030204" pitchFamily="34" charset="0"/>
                <a:cs typeface="Times New Roman" panose="02020603050405020304" pitchFamily="18" charset="0"/>
              </a:rPr>
              <a:t>Là </a:t>
            </a:r>
            <a:r>
              <a:rPr lang="en-US" sz="2400" b="1" smtClean="0">
                <a:ea typeface="Calibri" panose="020F0502020204030204" pitchFamily="34" charset="0"/>
                <a:cs typeface="Times New Roman" panose="02020603050405020304" pitchFamily="18" charset="0"/>
              </a:rPr>
              <a:t>nhiên liệu hóa thạch, thành phần chính là </a:t>
            </a:r>
            <a:r>
              <a:rPr lang="en-US" sz="2400" b="1">
                <a:ea typeface="Calibri" panose="020F0502020204030204" pitchFamily="34" charset="0"/>
                <a:cs typeface="Times New Roman" panose="02020603050405020304" pitchFamily="18" charset="0"/>
              </a:rPr>
              <a:t>hỗn hợp các hydrocarbon</a:t>
            </a:r>
            <a:r>
              <a:rPr lang="en-US" sz="2400">
                <a:ea typeface="Calibri" panose="020F0502020204030204" pitchFamily="34" charset="0"/>
                <a:cs typeface="Times New Roman" panose="02020603050405020304" pitchFamily="18" charset="0"/>
              </a:rPr>
              <a:t> </a:t>
            </a:r>
            <a:r>
              <a:rPr lang="en-US" sz="2400" b="1" smtClean="0">
                <a:ea typeface="Calibri" panose="020F0502020204030204" pitchFamily="34" charset="0"/>
                <a:cs typeface="Times New Roman" panose="02020603050405020304" pitchFamily="18" charset="0"/>
              </a:rPr>
              <a:t> </a:t>
            </a:r>
            <a:r>
              <a:rPr lang="en-US" sz="2400" b="1">
                <a:ea typeface="Calibri" panose="020F0502020204030204" pitchFamily="34" charset="0"/>
                <a:cs typeface="Times New Roman" panose="02020603050405020304" pitchFamily="18" charset="0"/>
              </a:rPr>
              <a:t>được hình thành từ cách đây hàng triệu năm, năm tồn tại sâu trong lòng đất tạo thành các mỏ dầu, mỏ khí thiên nhiên.</a:t>
            </a:r>
          </a:p>
          <a:p>
            <a:pPr algn="just"/>
            <a:endParaRPr lang="en-US" sz="2000"/>
          </a:p>
        </p:txBody>
      </p:sp>
      <p:sp>
        <p:nvSpPr>
          <p:cNvPr id="7" name="TextBox 6"/>
          <p:cNvSpPr txBox="1"/>
          <p:nvPr/>
        </p:nvSpPr>
        <p:spPr>
          <a:xfrm>
            <a:off x="3923928" y="1268760"/>
            <a:ext cx="2088232" cy="1938992"/>
          </a:xfrm>
          <a:prstGeom prst="rect">
            <a:avLst/>
          </a:prstGeom>
          <a:noFill/>
        </p:spPr>
        <p:txBody>
          <a:bodyPr wrap="square" rtlCol="0">
            <a:spAutoFit/>
          </a:bodyPr>
          <a:lstStyle/>
          <a:p>
            <a:r>
              <a:rPr lang="en-US" sz="2000">
                <a:ea typeface="Calibri" panose="020F0502020204030204" pitchFamily="34" charset="0"/>
                <a:cs typeface="Times New Roman" panose="02020603050405020304" pitchFamily="18" charset="0"/>
              </a:rPr>
              <a:t>Nằm ở lớp trên của mỏ dầu gọi là khí mỏ dầu(hay gọi là khí đồng hành)</a:t>
            </a:r>
          </a:p>
          <a:p>
            <a:endParaRPr lang="en-US" sz="2000"/>
          </a:p>
        </p:txBody>
      </p:sp>
      <p:sp>
        <p:nvSpPr>
          <p:cNvPr id="8" name="TextBox 7"/>
          <p:cNvSpPr txBox="1"/>
          <p:nvPr/>
        </p:nvSpPr>
        <p:spPr>
          <a:xfrm>
            <a:off x="3923928" y="2924944"/>
            <a:ext cx="2088232" cy="1938992"/>
          </a:xfrm>
          <a:prstGeom prst="rect">
            <a:avLst/>
          </a:prstGeom>
          <a:noFill/>
        </p:spPr>
        <p:txBody>
          <a:bodyPr wrap="square" rtlCol="0">
            <a:spAutoFit/>
          </a:bodyPr>
          <a:lstStyle/>
          <a:p>
            <a:r>
              <a:rPr lang="en-US" sz="2000">
                <a:cs typeface="Times New Roman" panose="02020603050405020304" pitchFamily="18" charset="0"/>
              </a:rPr>
              <a:t>Chủ yếu là khí methane khoảng 75% và một số các khí hydrocarbon khác</a:t>
            </a:r>
            <a:endParaRPr lang="en-US" sz="2000">
              <a:ea typeface="Calibri" panose="020F0502020204030204" pitchFamily="34" charset="0"/>
              <a:cs typeface="Times New Roman" panose="02020603050405020304" pitchFamily="18" charset="0"/>
            </a:endParaRPr>
          </a:p>
          <a:p>
            <a:endParaRPr lang="en-US" sz="2000"/>
          </a:p>
        </p:txBody>
      </p:sp>
      <p:sp>
        <p:nvSpPr>
          <p:cNvPr id="9" name="TextBox 8"/>
          <p:cNvSpPr txBox="1"/>
          <p:nvPr/>
        </p:nvSpPr>
        <p:spPr>
          <a:xfrm>
            <a:off x="6228184" y="1340768"/>
            <a:ext cx="2664296" cy="1938992"/>
          </a:xfrm>
          <a:prstGeom prst="rect">
            <a:avLst/>
          </a:prstGeom>
          <a:noFill/>
        </p:spPr>
        <p:txBody>
          <a:bodyPr wrap="square" rtlCol="0">
            <a:spAutoFit/>
          </a:bodyPr>
          <a:lstStyle/>
          <a:p>
            <a:r>
              <a:rPr lang="en-US" sz="2000">
                <a:cs typeface="Times New Roman" panose="02020603050405020304" pitchFamily="18" charset="0"/>
              </a:rPr>
              <a:t>Nằm sâu trong long đất, tập trung thành các mỏ, hay rải rác thoát ra từ lớp bùn ở đáy ao (khí bùn ao)</a:t>
            </a:r>
            <a:endParaRPr lang="en-US" sz="2000">
              <a:ea typeface="Calibri" panose="020F0502020204030204" pitchFamily="34" charset="0"/>
              <a:cs typeface="Times New Roman" panose="02020603050405020304" pitchFamily="18" charset="0"/>
            </a:endParaRPr>
          </a:p>
          <a:p>
            <a:endParaRPr lang="en-US" sz="2000"/>
          </a:p>
        </p:txBody>
      </p:sp>
      <p:sp>
        <p:nvSpPr>
          <p:cNvPr id="10" name="TextBox 9"/>
          <p:cNvSpPr txBox="1"/>
          <p:nvPr/>
        </p:nvSpPr>
        <p:spPr>
          <a:xfrm>
            <a:off x="6228184" y="2924944"/>
            <a:ext cx="2736304" cy="2523768"/>
          </a:xfrm>
          <a:prstGeom prst="rect">
            <a:avLst/>
          </a:prstGeom>
          <a:noFill/>
        </p:spPr>
        <p:txBody>
          <a:bodyPr wrap="square" rtlCol="0">
            <a:spAutoFit/>
          </a:bodyPr>
          <a:lstStyle/>
          <a:p>
            <a:pPr lvl="0" eaLnBrk="1" fontAlgn="auto" hangingPunct="1">
              <a:lnSpc>
                <a:spcPct val="115000"/>
              </a:lnSpc>
              <a:spcBef>
                <a:spcPts val="0"/>
              </a:spcBef>
              <a:spcAft>
                <a:spcPts val="0"/>
              </a:spcAft>
              <a:tabLst>
                <a:tab pos="90170" algn="l"/>
                <a:tab pos="270510" algn="l"/>
              </a:tabLst>
              <a:defRPr/>
            </a:pPr>
            <a:r>
              <a:rPr lang="en-US" sz="2000">
                <a:cs typeface="Times New Roman" panose="02020603050405020304" pitchFamily="18" charset="0"/>
              </a:rPr>
              <a:t>Chủ yếu là khí methane khoảng 95% và một số các khí hydrocarbon khác như ethane, propane, butane…</a:t>
            </a:r>
            <a:endParaRPr lang="en-US" sz="2000">
              <a:ea typeface="Calibri" panose="020F0502020204030204" pitchFamily="34" charset="0"/>
              <a:cs typeface="Times New Roman" panose="02020603050405020304" pitchFamily="18" charset="0"/>
            </a:endParaRPr>
          </a:p>
          <a:p>
            <a:pPr>
              <a:lnSpc>
                <a:spcPct val="115000"/>
              </a:lnSpc>
              <a:tabLst>
                <a:tab pos="90170" algn="l"/>
                <a:tab pos="270510" algn="l"/>
              </a:tabLst>
            </a:pPr>
            <a:endParaRPr lang="en-US" sz="2000">
              <a:ea typeface="Calibri" panose="020F0502020204030204" pitchFamily="34" charset="0"/>
              <a:cs typeface="Times New Roman" panose="02020603050405020304" pitchFamily="18" charset="0"/>
            </a:endParaRPr>
          </a:p>
          <a:p>
            <a:endParaRPr lang="en-US" sz="2000"/>
          </a:p>
        </p:txBody>
      </p:sp>
    </p:spTree>
    <p:extLst>
      <p:ext uri="{BB962C8B-B14F-4D97-AF65-F5344CB8AC3E}">
        <p14:creationId xmlns:p14="http://schemas.microsoft.com/office/powerpoint/2010/main" val="383409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4"/>
          <p:cNvSpPr/>
          <p:nvPr/>
        </p:nvSpPr>
        <p:spPr>
          <a:xfrm rot="5400000">
            <a:off x="4525010" y="-4525010"/>
            <a:ext cx="93663" cy="9144000"/>
          </a:xfrm>
          <a:prstGeom prst="rect">
            <a:avLst/>
          </a:prstGeom>
          <a:gradFill rotWithShape="1">
            <a:gsLst>
              <a:gs pos="0">
                <a:schemeClr val="hlink">
                  <a:alpha val="70000"/>
                </a:schemeClr>
              </a:gs>
              <a:gs pos="100000">
                <a:schemeClr val="bg1"/>
              </a:gs>
            </a:gsLst>
            <a:lin ang="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0" name="Rectangle 5"/>
          <p:cNvSpPr txBox="1">
            <a:spLocks noChangeArrowheads="1"/>
          </p:cNvSpPr>
          <p:nvPr/>
        </p:nvSpPr>
        <p:spPr bwMode="auto">
          <a:xfrm>
            <a:off x="251520" y="332656"/>
            <a:ext cx="8784976" cy="762000"/>
          </a:xfrm>
          <a:prstGeom prst="rect">
            <a:avLst/>
          </a:prstGeom>
          <a:noFill/>
          <a:ln w="57150" cmpd="thinThick">
            <a:noFill/>
            <a:miter lim="800000"/>
          </a:ln>
        </p:spPr>
        <p:txBody>
          <a:bodyPr/>
          <a:lstStyle/>
          <a:p>
            <a:pPr>
              <a:buNone/>
            </a:pPr>
            <a:r>
              <a:rPr lang="en-US" altLang="x-none" sz="2400" b="1" dirty="0">
                <a:solidFill>
                  <a:srgbClr val="C00000"/>
                </a:solidFill>
                <a:cs typeface="Times New Roman" panose="02020603050405020304" pitchFamily="18" charset="0"/>
              </a:rPr>
              <a:t>I. DẦU MỎ, KHÍ MỎ DẦU VÀ KHÍ THIÊN NHIÊN</a:t>
            </a:r>
          </a:p>
          <a:p>
            <a:pPr>
              <a:buNone/>
            </a:pPr>
            <a:r>
              <a:rPr lang="en-US" altLang="x-none" sz="2400" b="1" dirty="0">
                <a:solidFill>
                  <a:srgbClr val="6600FF"/>
                </a:solidFill>
                <a:cs typeface="Times New Roman" panose="02020603050405020304" pitchFamily="18" charset="0"/>
              </a:rPr>
              <a:t>2. </a:t>
            </a:r>
            <a:r>
              <a:rPr lang="en-US" altLang="x-none" sz="2400" b="1" dirty="0" err="1">
                <a:solidFill>
                  <a:srgbClr val="6600FF"/>
                </a:solidFill>
                <a:cs typeface="Times New Roman" panose="02020603050405020304" pitchFamily="18" charset="0"/>
              </a:rPr>
              <a:t>Phương</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pháp</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khai</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thác</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và</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chế</a:t>
            </a:r>
            <a:r>
              <a:rPr lang="en-US" altLang="x-none" sz="2400" b="1" dirty="0">
                <a:solidFill>
                  <a:srgbClr val="6600FF"/>
                </a:solidFill>
                <a:cs typeface="Times New Roman" panose="02020603050405020304" pitchFamily="18" charset="0"/>
              </a:rPr>
              <a:t> </a:t>
            </a:r>
            <a:r>
              <a:rPr lang="en-US" altLang="x-none" sz="2400" b="1" dirty="0" err="1">
                <a:solidFill>
                  <a:srgbClr val="6600FF"/>
                </a:solidFill>
                <a:cs typeface="Times New Roman" panose="02020603050405020304" pitchFamily="18" charset="0"/>
              </a:rPr>
              <a:t>biến</a:t>
            </a:r>
            <a:r>
              <a:rPr lang="en-US" altLang="x-none" sz="2400" b="1" dirty="0">
                <a:solidFill>
                  <a:srgbClr val="6600FF"/>
                </a:solidFill>
                <a:cs typeface="Times New Roman" panose="02020603050405020304" pitchFamily="18" charset="0"/>
              </a:rPr>
              <a:t>.</a:t>
            </a: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a:p>
            <a:pPr>
              <a:buNone/>
            </a:pPr>
            <a:endParaRPr lang="en-US" altLang="x-none" dirty="0">
              <a:cs typeface="Times New Roman" panose="02020603050405020304" pitchFamily="18" charset="0"/>
            </a:endParaRPr>
          </a:p>
        </p:txBody>
      </p:sp>
      <p:sp>
        <p:nvSpPr>
          <p:cNvPr id="3" name="TextBox 2"/>
          <p:cNvSpPr txBox="1"/>
          <p:nvPr/>
        </p:nvSpPr>
        <p:spPr>
          <a:xfrm>
            <a:off x="467544" y="1196752"/>
            <a:ext cx="8136904" cy="523220"/>
          </a:xfrm>
          <a:prstGeom prst="rect">
            <a:avLst/>
          </a:prstGeom>
          <a:noFill/>
        </p:spPr>
        <p:txBody>
          <a:bodyPr wrap="square" rtlCol="0">
            <a:spAutoFit/>
          </a:bodyPr>
          <a:lstStyle/>
          <a:p>
            <a:r>
              <a:rPr lang="en-US" sz="2800" b="1">
                <a:solidFill>
                  <a:srgbClr val="002060"/>
                </a:solidFill>
              </a:rPr>
              <a:t>a</a:t>
            </a:r>
            <a:r>
              <a:rPr lang="en-US" sz="2800" b="1" smtClean="0">
                <a:solidFill>
                  <a:srgbClr val="002060"/>
                </a:solidFill>
              </a:rPr>
              <a:t>, Dầu mỏ và khí mỏ dầu</a:t>
            </a:r>
            <a:endParaRPr lang="en-US" sz="2800" b="1">
              <a:solidFill>
                <a:srgbClr val="002060"/>
              </a:solidFill>
            </a:endParaRPr>
          </a:p>
        </p:txBody>
      </p:sp>
      <p:sp>
        <p:nvSpPr>
          <p:cNvPr id="4" name="TextBox 3"/>
          <p:cNvSpPr txBox="1"/>
          <p:nvPr/>
        </p:nvSpPr>
        <p:spPr>
          <a:xfrm>
            <a:off x="467544" y="1772816"/>
            <a:ext cx="8208912" cy="954107"/>
          </a:xfrm>
          <a:prstGeom prst="rect">
            <a:avLst/>
          </a:prstGeom>
          <a:noFill/>
        </p:spPr>
        <p:txBody>
          <a:bodyPr wrap="square" rtlCol="0">
            <a:spAutoFit/>
          </a:bodyPr>
          <a:lstStyle/>
          <a:p>
            <a:pPr algn="just"/>
            <a:r>
              <a:rPr lang="en-US" sz="2800" b="1" smtClean="0">
                <a:solidFill>
                  <a:srgbClr val="CC0000"/>
                </a:solidFill>
              </a:rPr>
              <a:t>Đọc thông tin SGK và cho biết: Khai thác dầu mỏ và khí mỏ dầu gồm những giai đoạn nào?</a:t>
            </a:r>
            <a:endParaRPr lang="en-US" sz="2800" b="1">
              <a:solidFill>
                <a:srgbClr val="CC000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oil-rig"/>
          <p:cNvPicPr>
            <a:picLocks noChangeAspect="1"/>
          </p:cNvPicPr>
          <p:nvPr/>
        </p:nvPicPr>
        <p:blipFill>
          <a:blip r:embed="rId2"/>
          <a:stretch>
            <a:fillRect/>
          </a:stretch>
        </p:blipFill>
        <p:spPr>
          <a:xfrm>
            <a:off x="5657850" y="120650"/>
            <a:ext cx="3333750" cy="3251200"/>
          </a:xfrm>
          <a:prstGeom prst="rect">
            <a:avLst/>
          </a:prstGeom>
          <a:noFill/>
          <a:ln w="9525">
            <a:noFill/>
          </a:ln>
        </p:spPr>
      </p:pic>
      <p:pic>
        <p:nvPicPr>
          <p:cNvPr id="6" name="Picture 25" descr="ANd9GcTFk7DkchXFLWBl_cSqZBd8g3gfR9WHpQfzhqXWgwIR1vrxJc7Y_A"/>
          <p:cNvPicPr>
            <a:picLocks noChangeAspect="1"/>
          </p:cNvPicPr>
          <p:nvPr/>
        </p:nvPicPr>
        <p:blipFill>
          <a:blip r:embed="rId3"/>
          <a:stretch>
            <a:fillRect/>
          </a:stretch>
        </p:blipFill>
        <p:spPr>
          <a:xfrm>
            <a:off x="5676900" y="3829050"/>
            <a:ext cx="3314700" cy="2667000"/>
          </a:xfrm>
          <a:prstGeom prst="rect">
            <a:avLst/>
          </a:prstGeom>
          <a:noFill/>
          <a:ln w="9525">
            <a:noFill/>
          </a:ln>
        </p:spPr>
      </p:pic>
      <p:sp>
        <p:nvSpPr>
          <p:cNvPr id="7" name="TextBox 6"/>
          <p:cNvSpPr txBox="1"/>
          <p:nvPr/>
        </p:nvSpPr>
        <p:spPr>
          <a:xfrm>
            <a:off x="6781800" y="3363913"/>
            <a:ext cx="11430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latin typeface="Times New Roman" panose="02020603050405020304" pitchFamily="18" charset="0"/>
                <a:cs typeface="Times New Roman" panose="02020603050405020304" pitchFamily="18" charset="0"/>
              </a:rPr>
              <a:t>Đất liền</a:t>
            </a:r>
          </a:p>
        </p:txBody>
      </p:sp>
      <p:sp>
        <p:nvSpPr>
          <p:cNvPr id="8" name="TextBox 7"/>
          <p:cNvSpPr txBox="1"/>
          <p:nvPr/>
        </p:nvSpPr>
        <p:spPr>
          <a:xfrm>
            <a:off x="6781800" y="6488113"/>
            <a:ext cx="14478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latin typeface="Times New Roman" panose="02020603050405020304" pitchFamily="18" charset="0"/>
                <a:cs typeface="Times New Roman" panose="02020603050405020304" pitchFamily="18" charset="0"/>
              </a:rPr>
              <a:t>Trên biển</a:t>
            </a:r>
          </a:p>
        </p:txBody>
      </p:sp>
      <p:pic>
        <p:nvPicPr>
          <p:cNvPr id="9" name="Picture 5" descr="4111114444"/>
          <p:cNvPicPr>
            <a:picLocks noChangeAspect="1"/>
          </p:cNvPicPr>
          <p:nvPr/>
        </p:nvPicPr>
        <p:blipFill>
          <a:blip r:embed="rId4"/>
          <a:stretch>
            <a:fillRect/>
          </a:stretch>
        </p:blipFill>
        <p:spPr>
          <a:xfrm>
            <a:off x="0" y="762000"/>
            <a:ext cx="5524500" cy="6096000"/>
          </a:xfrm>
          <a:prstGeom prst="rect">
            <a:avLst/>
          </a:prstGeom>
          <a:noFill/>
          <a:ln w="9525">
            <a:noFill/>
          </a:ln>
        </p:spPr>
      </p:pic>
      <p:sp>
        <p:nvSpPr>
          <p:cNvPr id="33" name="Rectangle 10"/>
          <p:cNvSpPr/>
          <p:nvPr/>
        </p:nvSpPr>
        <p:spPr>
          <a:xfrm>
            <a:off x="2286000" y="3124200"/>
            <a:ext cx="152400" cy="2133600"/>
          </a:xfrm>
          <a:prstGeom prst="rect">
            <a:avLst/>
          </a:prstGeom>
          <a:solidFill>
            <a:srgbClr val="FFC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34" name="Rectangle 11"/>
          <p:cNvSpPr/>
          <p:nvPr/>
        </p:nvSpPr>
        <p:spPr>
          <a:xfrm>
            <a:off x="4057650" y="3124200"/>
            <a:ext cx="152400" cy="2819400"/>
          </a:xfrm>
          <a:prstGeom prst="rect">
            <a:avLst/>
          </a:prstGeom>
          <a:solidFill>
            <a:srgbClr val="64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grpSp>
        <p:nvGrpSpPr>
          <p:cNvPr id="2" name="Group 14"/>
          <p:cNvGrpSpPr/>
          <p:nvPr/>
        </p:nvGrpSpPr>
        <p:grpSpPr>
          <a:xfrm>
            <a:off x="1543050" y="3505200"/>
            <a:ext cx="914400" cy="685800"/>
            <a:chOff x="1920" y="2112"/>
            <a:chExt cx="576" cy="432"/>
          </a:xfrm>
        </p:grpSpPr>
        <p:sp>
          <p:nvSpPr>
            <p:cNvPr id="12311" name="AutoShape 12"/>
            <p:cNvSpPr/>
            <p:nvPr/>
          </p:nvSpPr>
          <p:spPr>
            <a:xfrm>
              <a:off x="2256" y="2112"/>
              <a:ext cx="96" cy="432"/>
            </a:xfrm>
            <a:prstGeom prst="upArrow">
              <a:avLst>
                <a:gd name="adj1" fmla="val 50000"/>
                <a:gd name="adj2" fmla="val 112500"/>
              </a:avLst>
            </a:prstGeom>
            <a:solidFill>
              <a:srgbClr val="FFC000"/>
            </a:solidFill>
            <a:ln w="9525" cap="flat" cmpd="sng">
              <a:solidFill>
                <a:srgbClr val="0033CC"/>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12312" name="Text Box 13"/>
            <p:cNvSpPr txBox="1"/>
            <p:nvPr/>
          </p:nvSpPr>
          <p:spPr>
            <a:xfrm>
              <a:off x="1920" y="2160"/>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Khí</a:t>
              </a:r>
            </a:p>
          </p:txBody>
        </p:sp>
      </p:grpSp>
      <p:grpSp>
        <p:nvGrpSpPr>
          <p:cNvPr id="3" name="Group 15"/>
          <p:cNvGrpSpPr/>
          <p:nvPr/>
        </p:nvGrpSpPr>
        <p:grpSpPr>
          <a:xfrm>
            <a:off x="3295650" y="3429000"/>
            <a:ext cx="914400" cy="685800"/>
            <a:chOff x="1920" y="2112"/>
            <a:chExt cx="576" cy="432"/>
          </a:xfrm>
        </p:grpSpPr>
        <p:sp>
          <p:nvSpPr>
            <p:cNvPr id="12309" name="AutoShape 16"/>
            <p:cNvSpPr/>
            <p:nvPr/>
          </p:nvSpPr>
          <p:spPr>
            <a:xfrm>
              <a:off x="2256" y="2112"/>
              <a:ext cx="96" cy="432"/>
            </a:xfrm>
            <a:prstGeom prst="upArrow">
              <a:avLst>
                <a:gd name="adj1" fmla="val 50000"/>
                <a:gd name="adj2" fmla="val 112500"/>
              </a:avLst>
            </a:prstGeom>
            <a:solidFill>
              <a:srgbClr val="640000"/>
            </a:solidFill>
            <a:ln w="9525" cap="flat" cmpd="sng">
              <a:solidFill>
                <a:srgbClr val="FFF3EB"/>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solidFill>
                  <a:srgbClr val="0000FF"/>
                </a:solidFill>
                <a:latin typeface="Times New Roman" panose="02020603050405020304" pitchFamily="18" charset="0"/>
                <a:cs typeface="Times New Roman" panose="02020603050405020304" pitchFamily="18" charset="0"/>
              </a:endParaRPr>
            </a:p>
          </p:txBody>
        </p:sp>
        <p:sp>
          <p:nvSpPr>
            <p:cNvPr id="12310" name="Text Box 17"/>
            <p:cNvSpPr txBox="1"/>
            <p:nvPr/>
          </p:nvSpPr>
          <p:spPr>
            <a:xfrm>
              <a:off x="1920" y="2160"/>
              <a:ext cx="576" cy="25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Dầu</a:t>
              </a:r>
            </a:p>
          </p:txBody>
        </p:sp>
      </p:grpSp>
      <p:sp>
        <p:nvSpPr>
          <p:cNvPr id="41" name="Rectangle 18"/>
          <p:cNvSpPr>
            <a:spLocks noChangeArrowheads="1"/>
          </p:cNvSpPr>
          <p:nvPr/>
        </p:nvSpPr>
        <p:spPr bwMode="auto">
          <a:xfrm>
            <a:off x="2438400" y="3124200"/>
            <a:ext cx="76200" cy="2133600"/>
          </a:xfrm>
          <a:prstGeom prst="rect">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2" name="Rectangle 19"/>
          <p:cNvSpPr>
            <a:spLocks noChangeArrowheads="1"/>
          </p:cNvSpPr>
          <p:nvPr/>
        </p:nvSpPr>
        <p:spPr bwMode="auto">
          <a:xfrm>
            <a:off x="4210050" y="3124200"/>
            <a:ext cx="76200" cy="2819400"/>
          </a:xfrm>
          <a:prstGeom prst="rect">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nvGrpSpPr>
          <p:cNvPr id="4" name="Group 25"/>
          <p:cNvGrpSpPr/>
          <p:nvPr/>
        </p:nvGrpSpPr>
        <p:grpSpPr>
          <a:xfrm>
            <a:off x="4324350" y="3429001"/>
            <a:ext cx="1116013" cy="722313"/>
            <a:chOff x="4608" y="2016"/>
            <a:chExt cx="703" cy="455"/>
          </a:xfrm>
        </p:grpSpPr>
        <p:sp>
          <p:nvSpPr>
            <p:cNvPr id="44" name="AutoShape 23"/>
            <p:cNvSpPr>
              <a:spLocks noChangeArrowheads="1"/>
            </p:cNvSpPr>
            <p:nvPr/>
          </p:nvSpPr>
          <p:spPr bwMode="auto">
            <a:xfrm>
              <a:off x="4608" y="2016"/>
              <a:ext cx="96" cy="432"/>
            </a:xfrm>
            <a:prstGeom prst="downArrow">
              <a:avLst>
                <a:gd name="adj1" fmla="val 50000"/>
                <a:gd name="adj2" fmla="val 112500"/>
              </a:avLst>
            </a:prstGeom>
            <a:solidFill>
              <a:schemeClr val="accent5">
                <a:lumMod val="75000"/>
              </a:schemeClr>
            </a:solidFill>
            <a:ln w="9525">
              <a:solidFill>
                <a:schemeClr val="tx1"/>
              </a:solid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FF"/>
                </a:solidFill>
                <a:effectLst/>
                <a:uLnTx/>
                <a:uFillTx/>
                <a:cs typeface="Times New Roman" panose="02020603050405020304" pitchFamily="18" charset="0"/>
              </a:endParaRPr>
            </a:p>
          </p:txBody>
        </p:sp>
        <p:sp>
          <p:nvSpPr>
            <p:cNvPr id="45" name="Text Box 24"/>
            <p:cNvSpPr txBox="1">
              <a:spLocks noChangeArrowheads="1"/>
            </p:cNvSpPr>
            <p:nvPr/>
          </p:nvSpPr>
          <p:spPr bwMode="auto">
            <a:xfrm>
              <a:off x="4656" y="2064"/>
              <a:ext cx="655" cy="407"/>
            </a:xfrm>
            <a:prstGeom prst="rect">
              <a:avLst/>
            </a:prstGeom>
            <a:noFill/>
            <a:ln w="9525">
              <a:noFill/>
              <a:miter lim="800000"/>
            </a:ln>
            <a:effectLst/>
          </p:spPr>
          <p:txBody>
            <a:bodyPr wrap="square">
              <a:spAutoFit/>
            </a:bodyPr>
            <a:lstStyle/>
            <a:p>
              <a:pPr>
                <a:buNone/>
              </a:pPr>
              <a:r>
                <a:rPr lang="en-US" altLang="x-none" b="1" dirty="0">
                  <a:solidFill>
                    <a:srgbClr val="0000FF"/>
                  </a:solidFill>
                  <a:effectLst>
                    <a:outerShdw blurRad="38100" dist="38100" dir="2700000">
                      <a:srgbClr val="C0C0C0"/>
                    </a:outerShdw>
                  </a:effectLst>
                  <a:cs typeface="Times New Roman" panose="02020603050405020304" pitchFamily="18" charset="0"/>
                </a:rPr>
                <a:t>Nước hoặc khí</a:t>
              </a:r>
            </a:p>
          </p:txBody>
        </p:sp>
      </p:grpSp>
      <p:sp>
        <p:nvSpPr>
          <p:cNvPr id="46" name="Rectangle 11"/>
          <p:cNvSpPr/>
          <p:nvPr/>
        </p:nvSpPr>
        <p:spPr>
          <a:xfrm>
            <a:off x="4057650" y="3124200"/>
            <a:ext cx="152400" cy="2819400"/>
          </a:xfrm>
          <a:prstGeom prst="rect">
            <a:avLst/>
          </a:prstGeom>
          <a:solidFill>
            <a:srgbClr val="640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47" name="Rectangle 10"/>
          <p:cNvSpPr/>
          <p:nvPr/>
        </p:nvSpPr>
        <p:spPr>
          <a:xfrm>
            <a:off x="2286000" y="3124200"/>
            <a:ext cx="152400" cy="2133600"/>
          </a:xfrm>
          <a:prstGeom prst="rect">
            <a:avLst/>
          </a:prstGeom>
          <a:solidFill>
            <a:srgbClr val="FFC00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dirty="0">
              <a:latin typeface="Verdana" panose="020B0604030504040204" pitchFamily="34" charset="0"/>
            </a:endParaRPr>
          </a:p>
        </p:txBody>
      </p:sp>
      <p:sp>
        <p:nvSpPr>
          <p:cNvPr id="26" name="Text Box 10"/>
          <p:cNvSpPr txBox="1">
            <a:spLocks noChangeArrowheads="1"/>
          </p:cNvSpPr>
          <p:nvPr/>
        </p:nvSpPr>
        <p:spPr bwMode="auto">
          <a:xfrm>
            <a:off x="251460" y="188278"/>
            <a:ext cx="5276850" cy="461665"/>
          </a:xfrm>
          <a:prstGeom prst="rect">
            <a:avLst/>
          </a:prstGeom>
          <a:noFill/>
          <a:ln w="57150" cmpd="thinThick">
            <a:noFill/>
            <a:miter lim="800000"/>
          </a:ln>
          <a:effectLst/>
        </p:spPr>
        <p:txBody>
          <a:bodyPr>
            <a:spAutoFit/>
          </a:bodyPr>
          <a:lstStyle/>
          <a:p>
            <a:pPr algn="just">
              <a:spcBef>
                <a:spcPct val="50000"/>
              </a:spcBef>
              <a:buNone/>
            </a:pPr>
            <a:r>
              <a:rPr lang="en-US" altLang="x-none" sz="2400" b="1" dirty="0">
                <a:solidFill>
                  <a:srgbClr val="C00000"/>
                </a:solidFill>
                <a:effectLst>
                  <a:outerShdw blurRad="38100" dist="38100" dir="2700000">
                    <a:srgbClr val="C0C0C0"/>
                  </a:outerShdw>
                </a:effectLst>
                <a:cs typeface="Times New Roman" panose="02020603050405020304" pitchFamily="18" charset="0"/>
              </a:rPr>
              <a:t>Dầu mỏ được khai thác như thế n</a:t>
            </a:r>
            <a:r>
              <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rPr>
              <a:t>à</a:t>
            </a:r>
            <a:r>
              <a:rPr lang="en-US" altLang="x-none" sz="2400" b="1" dirty="0">
                <a:solidFill>
                  <a:srgbClr val="C00000"/>
                </a:solidFill>
                <a:effectLst>
                  <a:outerShdw blurRad="38100" dist="38100" dir="2700000">
                    <a:srgbClr val="C0C0C0"/>
                  </a:outerShdw>
                </a:effectLst>
                <a:cs typeface="Times New Roman" panose="02020603050405020304" pitchFamily="18" charset="0"/>
              </a:rPr>
              <a:t>o ?</a:t>
            </a:r>
            <a:endPar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sp>
        <p:nvSpPr>
          <p:cNvPr id="28" name="Text Box 10"/>
          <p:cNvSpPr txBox="1">
            <a:spLocks noChangeArrowheads="1"/>
          </p:cNvSpPr>
          <p:nvPr/>
        </p:nvSpPr>
        <p:spPr bwMode="auto">
          <a:xfrm>
            <a:off x="476250" y="467783"/>
            <a:ext cx="4572000" cy="461665"/>
          </a:xfrm>
          <a:prstGeom prst="rect">
            <a:avLst/>
          </a:prstGeom>
          <a:noFill/>
          <a:ln w="57150" cmpd="thinThick">
            <a:noFill/>
            <a:miter lim="800000"/>
          </a:ln>
          <a:effectLst/>
        </p:spPr>
        <p:txBody>
          <a:bodyPr>
            <a:spAutoFit/>
          </a:bodyPr>
          <a:lstStyle/>
          <a:p>
            <a:pPr algn="ctr">
              <a:spcBef>
                <a:spcPct val="50000"/>
              </a:spcBef>
              <a:buNone/>
            </a:pPr>
            <a:r>
              <a:rPr lang="en-US" altLang="x-none" sz="2400" b="1" dirty="0">
                <a:solidFill>
                  <a:srgbClr val="C00000"/>
                </a:solidFill>
                <a:effectLst>
                  <a:outerShdw blurRad="38100" dist="38100" dir="2700000">
                    <a:srgbClr val="C0C0C0"/>
                  </a:outerShdw>
                </a:effectLst>
                <a:cs typeface="Times New Roman" panose="02020603050405020304" pitchFamily="18" charset="0"/>
              </a:rPr>
              <a:t>Hãy quan sát các hình ảnh sau:</a:t>
            </a:r>
            <a:endParaRPr lang="en-US" altLang="x-none" sz="2400" b="1" dirty="0">
              <a:solidFill>
                <a:srgbClr val="C00000"/>
              </a:solidFill>
              <a:effectLst>
                <a:outerShdw blurRad="38100" dist="38100" dir="2700000">
                  <a:srgbClr val="C0C0C0"/>
                </a:outerShdw>
              </a:effectLst>
              <a:ea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 calcmode="lin" valueType="num">
                                      <p:cBhvr>
                                        <p:cTn id="7" dur="300" fill="hold"/>
                                        <p:tgtEl>
                                          <p:spTgt spid="28"/>
                                        </p:tgtEl>
                                        <p:attrNameLst>
                                          <p:attrName>ppt_w</p:attrName>
                                        </p:attrNameLst>
                                      </p:cBhvr>
                                      <p:tavLst>
                                        <p:tav tm="0">
                                          <p:val>
                                            <p:strVal val="0,000000"/>
                                          </p:val>
                                        </p:tav>
                                        <p:tav tm="100000">
                                          <p:val>
                                            <p:strVal val="#ppt_w"/>
                                          </p:val>
                                        </p:tav>
                                      </p:tavLst>
                                    </p:anim>
                                    <p:anim calcmode="lin" valueType="num">
                                      <p:cBhvr>
                                        <p:cTn id="8" dur="300" fill="hold"/>
                                        <p:tgtEl>
                                          <p:spTgt spid="28"/>
                                        </p:tgtEl>
                                        <p:attrNameLst>
                                          <p:attrName>ppt_h</p:attrName>
                                        </p:attrNameLst>
                                      </p:cBhvr>
                                      <p:tavLst>
                                        <p:tav tm="0">
                                          <p:val>
                                            <p:strVal val="0,000000"/>
                                          </p:val>
                                        </p:tav>
                                        <p:tav tm="100000">
                                          <p:val>
                                            <p:strVal val="#ppt_h"/>
                                          </p:val>
                                        </p:tav>
                                      </p:tavLst>
                                    </p:anim>
                                    <p:animEffect transition="in" filter="fade">
                                      <p:cBhvr>
                                        <p:cTn id="9" dur="300"/>
                                        <p:tgtEl>
                                          <p:spTgt spid="28"/>
                                        </p:tgtEl>
                                      </p:cBhvr>
                                    </p:animEffect>
                                  </p:childTnLst>
                                </p:cTn>
                              </p:par>
                              <p:par>
                                <p:cTn id="10" presetID="8"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0,000000"/>
                                          </p:val>
                                        </p:tav>
                                        <p:tav tm="100000">
                                          <p:val>
                                            <p:strVal val="#ppt_w"/>
                                          </p:val>
                                        </p:tav>
                                      </p:tavLst>
                                    </p:anim>
                                    <p:anim calcmode="lin" valueType="num">
                                      <p:cBhvr>
                                        <p:cTn id="16" dur="500" fill="hold"/>
                                        <p:tgtEl>
                                          <p:spTgt spid="5"/>
                                        </p:tgtEl>
                                        <p:attrNameLst>
                                          <p:attrName>ppt_h</p:attrName>
                                        </p:attrNameLst>
                                      </p:cBhvr>
                                      <p:tavLst>
                                        <p:tav tm="0">
                                          <p:val>
                                            <p:strVal val="0,00000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0,000000"/>
                                          </p:val>
                                        </p:tav>
                                        <p:tav tm="100000">
                                          <p:val>
                                            <p:strVal val="#ppt_w"/>
                                          </p:val>
                                        </p:tav>
                                      </p:tavLst>
                                    </p:anim>
                                    <p:anim calcmode="lin" valueType="num">
                                      <p:cBhvr>
                                        <p:cTn id="21" dur="500" fill="hold"/>
                                        <p:tgtEl>
                                          <p:spTgt spid="6"/>
                                        </p:tgtEl>
                                        <p:attrNameLst>
                                          <p:attrName>ppt_h</p:attrName>
                                        </p:attrNameLst>
                                      </p:cBhvr>
                                      <p:tavLst>
                                        <p:tav tm="0">
                                          <p:val>
                                            <p:strVal val="0,000000"/>
                                          </p:val>
                                        </p:tav>
                                        <p:tav tm="100000">
                                          <p:val>
                                            <p:strVal val="#ppt_h"/>
                                          </p:val>
                                        </p:tav>
                                      </p:tavLst>
                                    </p:anim>
                                    <p:animEffect transition="in" filter="fade">
                                      <p:cBhvr>
                                        <p:cTn id="22" dur="500"/>
                                        <p:tgtEl>
                                          <p:spTgt spid="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0,000000"/>
                                          </p:val>
                                        </p:tav>
                                        <p:tav tm="100000">
                                          <p:val>
                                            <p:strVal val="#ppt_w"/>
                                          </p:val>
                                        </p:tav>
                                      </p:tavLst>
                                    </p:anim>
                                    <p:anim calcmode="lin" valueType="num">
                                      <p:cBhvr>
                                        <p:cTn id="26" dur="500" fill="hold"/>
                                        <p:tgtEl>
                                          <p:spTgt spid="7"/>
                                        </p:tgtEl>
                                        <p:attrNameLst>
                                          <p:attrName>ppt_h</p:attrName>
                                        </p:attrNameLst>
                                      </p:cBhvr>
                                      <p:tavLst>
                                        <p:tav tm="0">
                                          <p:val>
                                            <p:strVal val="0,00000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strVal val="0,000000"/>
                                          </p:val>
                                        </p:tav>
                                        <p:tav tm="100000">
                                          <p:val>
                                            <p:strVal val="#ppt_w"/>
                                          </p:val>
                                        </p:tav>
                                      </p:tavLst>
                                    </p:anim>
                                    <p:anim calcmode="lin" valueType="num">
                                      <p:cBhvr>
                                        <p:cTn id="31" dur="500" fill="hold"/>
                                        <p:tgtEl>
                                          <p:spTgt spid="8"/>
                                        </p:tgtEl>
                                        <p:attrNameLst>
                                          <p:attrName>ppt_h</p:attrName>
                                        </p:attrNameLst>
                                      </p:cBhvr>
                                      <p:tavLst>
                                        <p:tav tm="0">
                                          <p:val>
                                            <p:strVal val="0,00000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iterate type="lt">
                                    <p:tmPct val="0"/>
                                  </p:iterate>
                                  <p:childTnLst>
                                    <p:animEffect transition="out" filter="slide(fromBottom)">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1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slide(fromBottom)">
                                      <p:cBhvr>
                                        <p:cTn id="40" dur="500"/>
                                        <p:tgtEl>
                                          <p:spTgt spid="26"/>
                                        </p:tgtEl>
                                      </p:cBhvr>
                                    </p:animEffect>
                                  </p:childTnLst>
                                </p:cTn>
                              </p:par>
                              <p:par>
                                <p:cTn id="41" presetID="53" presetClass="exit" presetSubtype="16" fill="hold" grpId="1" nodeType="withEffect">
                                  <p:stCondLst>
                                    <p:cond delay="0"/>
                                  </p:stCondLst>
                                  <p:childTnLst>
                                    <p:anim calcmode="lin" valueType="num">
                                      <p:cBhvr>
                                        <p:cTn id="42" dur="500"/>
                                        <p:tgtEl>
                                          <p:spTgt spid="7"/>
                                        </p:tgtEl>
                                        <p:attrNameLst>
                                          <p:attrName>ppt_w</p:attrName>
                                        </p:attrNameLst>
                                      </p:cBhvr>
                                      <p:tavLst>
                                        <p:tav tm="0">
                                          <p:val>
                                            <p:strVal val="ppt_w"/>
                                          </p:val>
                                        </p:tav>
                                        <p:tav tm="100000">
                                          <p:val>
                                            <p:strVal val="0,000000"/>
                                          </p:val>
                                        </p:tav>
                                      </p:tavLst>
                                    </p:anim>
                                    <p:anim calcmode="lin" valueType="num">
                                      <p:cBhvr>
                                        <p:cTn id="43" dur="500"/>
                                        <p:tgtEl>
                                          <p:spTgt spid="7"/>
                                        </p:tgtEl>
                                        <p:attrNameLst>
                                          <p:attrName>ppt_h</p:attrName>
                                        </p:attrNameLst>
                                      </p:cBhvr>
                                      <p:tavLst>
                                        <p:tav tm="0">
                                          <p:val>
                                            <p:strVal val="ppt_h"/>
                                          </p:val>
                                        </p:tav>
                                        <p:tav tm="100000">
                                          <p:val>
                                            <p:strVal val="0,00000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xit" presetSubtype="16" fill="hold" nodeType="withEffect">
                                  <p:stCondLst>
                                    <p:cond delay="0"/>
                                  </p:stCondLst>
                                  <p:childTnLst>
                                    <p:anim calcmode="lin" valueType="num">
                                      <p:cBhvr>
                                        <p:cTn id="47" dur="500"/>
                                        <p:tgtEl>
                                          <p:spTgt spid="5"/>
                                        </p:tgtEl>
                                        <p:attrNameLst>
                                          <p:attrName>ppt_w</p:attrName>
                                        </p:attrNameLst>
                                      </p:cBhvr>
                                      <p:tavLst>
                                        <p:tav tm="0">
                                          <p:val>
                                            <p:strVal val="ppt_w"/>
                                          </p:val>
                                        </p:tav>
                                        <p:tav tm="100000">
                                          <p:val>
                                            <p:strVal val="0,000000"/>
                                          </p:val>
                                        </p:tav>
                                      </p:tavLst>
                                    </p:anim>
                                    <p:anim calcmode="lin" valueType="num">
                                      <p:cBhvr>
                                        <p:cTn id="48" dur="500"/>
                                        <p:tgtEl>
                                          <p:spTgt spid="5"/>
                                        </p:tgtEl>
                                        <p:attrNameLst>
                                          <p:attrName>ppt_h</p:attrName>
                                        </p:attrNameLst>
                                      </p:cBhvr>
                                      <p:tavLst>
                                        <p:tav tm="0">
                                          <p:val>
                                            <p:strVal val="ppt_h"/>
                                          </p:val>
                                        </p:tav>
                                        <p:tav tm="100000">
                                          <p:val>
                                            <p:strVal val="0,00000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par>
                          <p:cTn id="51" fill="hold">
                            <p:stCondLst>
                              <p:cond delay="500"/>
                            </p:stCondLst>
                            <p:childTnLst>
                              <p:par>
                                <p:cTn id="52" presetID="22" presetClass="entr" presetSubtype="4" repeatCount="indefinite" fill="hold" grpId="0" nodeType="afterEffect">
                                  <p:stCondLst>
                                    <p:cond delay="0"/>
                                  </p:stCondLst>
                                  <p:endCondLst>
                                    <p:cond evt="onNext" delay="0">
                                      <p:tgtEl>
                                        <p:sldTgt/>
                                      </p:tgtEl>
                                    </p:cond>
                                  </p:end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3000"/>
                                        <p:tgtEl>
                                          <p:spTgt spid="33"/>
                                        </p:tgtEl>
                                      </p:cBhvr>
                                    </p:animEffect>
                                  </p:childTnLst>
                                </p:cTn>
                              </p:par>
                              <p:par>
                                <p:cTn id="55" presetID="22" presetClass="entr" presetSubtype="4"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3000"/>
                                        <p:tgtEl>
                                          <p:spTgt spid="34"/>
                                        </p:tgtEl>
                                      </p:cBhvr>
                                    </p:animEffect>
                                  </p:childTnLst>
                                </p:cTn>
                              </p:par>
                              <p:par>
                                <p:cTn id="58" presetID="22" presetClass="entr" presetSubtype="4"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2000"/>
                                        <p:tgtEl>
                                          <p:spTgt spid="2"/>
                                        </p:tgtEl>
                                      </p:cBhvr>
                                    </p:animEffect>
                                  </p:childTnLst>
                                </p:cTn>
                              </p:par>
                              <p:par>
                                <p:cTn id="61" presetID="22" presetClass="entr" presetSubtype="4"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20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xit" presetSubtype="4" fill="hold" grpId="1" nodeType="clickEffect">
                                  <p:stCondLst>
                                    <p:cond delay="0"/>
                                  </p:stCondLst>
                                  <p:childTnLst>
                                    <p:animEffect transition="out" filter="slide(fromBottom)">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2" presetClass="entr" presetSubtype="1"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up)">
                                      <p:cBhvr>
                                        <p:cTn id="74" dur="2000"/>
                                        <p:tgtEl>
                                          <p:spTgt spid="4"/>
                                        </p:tgtEl>
                                      </p:cBhvr>
                                    </p:animEffect>
                                  </p:childTnLst>
                                </p:cTn>
                              </p:par>
                              <p:par>
                                <p:cTn id="75" presetID="53" presetClass="exit" presetSubtype="16" fill="hold" grpId="1" nodeType="withEffect">
                                  <p:stCondLst>
                                    <p:cond delay="0"/>
                                  </p:stCondLst>
                                  <p:childTnLst>
                                    <p:anim calcmode="lin" valueType="num">
                                      <p:cBhvr>
                                        <p:cTn id="76" dur="500"/>
                                        <p:tgtEl>
                                          <p:spTgt spid="8"/>
                                        </p:tgtEl>
                                        <p:attrNameLst>
                                          <p:attrName>ppt_w</p:attrName>
                                        </p:attrNameLst>
                                      </p:cBhvr>
                                      <p:tavLst>
                                        <p:tav tm="0">
                                          <p:val>
                                            <p:strVal val="ppt_w"/>
                                          </p:val>
                                        </p:tav>
                                        <p:tav tm="100000">
                                          <p:val>
                                            <p:strVal val="0,000000"/>
                                          </p:val>
                                        </p:tav>
                                      </p:tavLst>
                                    </p:anim>
                                    <p:anim calcmode="lin" valueType="num">
                                      <p:cBhvr>
                                        <p:cTn id="77" dur="500"/>
                                        <p:tgtEl>
                                          <p:spTgt spid="8"/>
                                        </p:tgtEl>
                                        <p:attrNameLst>
                                          <p:attrName>ppt_h</p:attrName>
                                        </p:attrNameLst>
                                      </p:cBhvr>
                                      <p:tavLst>
                                        <p:tav tm="0">
                                          <p:val>
                                            <p:strVal val="ppt_h"/>
                                          </p:val>
                                        </p:tav>
                                        <p:tav tm="100000">
                                          <p:val>
                                            <p:strVal val="0,000000"/>
                                          </p:val>
                                        </p:tav>
                                      </p:tavLst>
                                    </p:anim>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53" presetClass="exit" presetSubtype="16" fill="hold" nodeType="withEffect">
                                  <p:stCondLst>
                                    <p:cond delay="0"/>
                                  </p:stCondLst>
                                  <p:childTnLst>
                                    <p:anim calcmode="lin" valueType="num">
                                      <p:cBhvr>
                                        <p:cTn id="81" dur="500"/>
                                        <p:tgtEl>
                                          <p:spTgt spid="6"/>
                                        </p:tgtEl>
                                        <p:attrNameLst>
                                          <p:attrName>ppt_w</p:attrName>
                                        </p:attrNameLst>
                                      </p:cBhvr>
                                      <p:tavLst>
                                        <p:tav tm="0">
                                          <p:val>
                                            <p:strVal val="ppt_w"/>
                                          </p:val>
                                        </p:tav>
                                        <p:tav tm="100000">
                                          <p:val>
                                            <p:strVal val="0,000000"/>
                                          </p:val>
                                        </p:tav>
                                      </p:tavLst>
                                    </p:anim>
                                    <p:anim calcmode="lin" valueType="num">
                                      <p:cBhvr>
                                        <p:cTn id="82" dur="500"/>
                                        <p:tgtEl>
                                          <p:spTgt spid="6"/>
                                        </p:tgtEl>
                                        <p:attrNameLst>
                                          <p:attrName>ppt_h</p:attrName>
                                        </p:attrNameLst>
                                      </p:cBhvr>
                                      <p:tavLst>
                                        <p:tav tm="0">
                                          <p:val>
                                            <p:strVal val="ppt_h"/>
                                          </p:val>
                                        </p:tav>
                                        <p:tav tm="100000">
                                          <p:val>
                                            <p:strVal val="0,000000"/>
                                          </p:val>
                                        </p:tav>
                                      </p:tavLst>
                                    </p:anim>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par>
                          <p:cTn id="85" fill="hold">
                            <p:stCondLst>
                              <p:cond delay="500"/>
                            </p:stCondLst>
                            <p:childTnLst>
                              <p:par>
                                <p:cTn id="86" presetID="22" presetClass="entr" presetSubtype="1" repeatCount="indefinite"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up)">
                                      <p:cBhvr>
                                        <p:cTn id="88" dur="2000"/>
                                        <p:tgtEl>
                                          <p:spTgt spid="41"/>
                                        </p:tgtEl>
                                      </p:cBhvr>
                                    </p:animEffect>
                                  </p:childTnLst>
                                </p:cTn>
                              </p:par>
                              <p:par>
                                <p:cTn id="89" presetID="22" presetClass="entr" presetSubtype="1" repeatCount="indefinite"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up)">
                                      <p:cBhvr>
                                        <p:cTn id="91" dur="2000"/>
                                        <p:tgtEl>
                                          <p:spTgt spid="42"/>
                                        </p:tgtEl>
                                      </p:cBhvr>
                                    </p:animEffect>
                                  </p:childTnLst>
                                </p:cTn>
                              </p:par>
                              <p:par>
                                <p:cTn id="92" presetID="12" presetClass="entr" presetSubtype="4" repeatCount="indefinite"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slide(fromBottom)">
                                      <p:cBhvr>
                                        <p:cTn id="94" dur="2000"/>
                                        <p:tgtEl>
                                          <p:spTgt spid="46"/>
                                        </p:tgtEl>
                                      </p:cBhvr>
                                    </p:animEffect>
                                  </p:childTnLst>
                                </p:cTn>
                              </p:par>
                              <p:par>
                                <p:cTn id="95" presetID="12" presetClass="entr" presetSubtype="4" repeatCount="indefinite"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slide(fromBottom)">
                                      <p:cBhvr>
                                        <p:cTn id="9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3" grpId="0" animBg="1"/>
      <p:bldP spid="33" grpId="1" animBg="1"/>
      <p:bldP spid="34" grpId="0" animBg="1"/>
      <p:bldP spid="34" grpId="1" animBg="1"/>
      <p:bldP spid="41" grpId="0" animBg="1"/>
      <p:bldP spid="42" grpId="0" animBg="1"/>
      <p:bldP spid="46" grpId="0" animBg="1"/>
      <p:bldP spid="47" grpId="0" animBg="1"/>
      <p:bldP spid="26" grpId="0" bldLvl="0" animBg="1"/>
      <p:bldP spid="28" grpId="0" bldLvl="0" animBg="1"/>
      <p:bldP spid="28"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ages.tienphong.vn/Uploaded/thanhha/2014_05_01/bachho4_OLRZ.jpg"/>
          <p:cNvPicPr>
            <a:picLocks noChangeAspect="1"/>
          </p:cNvPicPr>
          <p:nvPr/>
        </p:nvPicPr>
        <p:blipFill>
          <a:blip r:embed="rId2"/>
          <a:stretch>
            <a:fillRect/>
          </a:stretch>
        </p:blipFill>
        <p:spPr>
          <a:xfrm>
            <a:off x="0" y="7938"/>
            <a:ext cx="4211638" cy="2803525"/>
          </a:xfrm>
          <a:prstGeom prst="rect">
            <a:avLst/>
          </a:prstGeom>
          <a:noFill/>
          <a:ln w="9525">
            <a:noFill/>
          </a:ln>
        </p:spPr>
      </p:pic>
      <p:pic>
        <p:nvPicPr>
          <p:cNvPr id="13315" name="Picture 4" descr="http://images.tienphong.vn/Uploaded/thanhha/2014_05_01/bachho5_PEWJ.jpg"/>
          <p:cNvPicPr>
            <a:picLocks noChangeAspect="1"/>
          </p:cNvPicPr>
          <p:nvPr/>
        </p:nvPicPr>
        <p:blipFill>
          <a:blip r:embed="rId3"/>
          <a:stretch>
            <a:fillRect/>
          </a:stretch>
        </p:blipFill>
        <p:spPr>
          <a:xfrm>
            <a:off x="4224338" y="9525"/>
            <a:ext cx="4899025" cy="2801938"/>
          </a:xfrm>
          <a:prstGeom prst="rect">
            <a:avLst/>
          </a:prstGeom>
          <a:noFill/>
          <a:ln w="9525">
            <a:noFill/>
          </a:ln>
        </p:spPr>
      </p:pic>
      <p:pic>
        <p:nvPicPr>
          <p:cNvPr id="13316" name="Picture 6" descr="http://images.tienphong.vn/Uploaded/thanhha/2014_05_01/bachho9_WNJO.jpg"/>
          <p:cNvPicPr>
            <a:picLocks noChangeAspect="1"/>
          </p:cNvPicPr>
          <p:nvPr/>
        </p:nvPicPr>
        <p:blipFill>
          <a:blip r:embed="rId4"/>
          <a:stretch>
            <a:fillRect/>
          </a:stretch>
        </p:blipFill>
        <p:spPr>
          <a:xfrm>
            <a:off x="2339975" y="2924175"/>
            <a:ext cx="4260850" cy="2776538"/>
          </a:xfrm>
          <a:prstGeom prst="rect">
            <a:avLst/>
          </a:prstGeom>
          <a:noFill/>
          <a:ln w="9525">
            <a:noFill/>
          </a:ln>
        </p:spPr>
      </p:pic>
      <p:sp>
        <p:nvSpPr>
          <p:cNvPr id="13317" name="Hộp Văn bản 3"/>
          <p:cNvSpPr txBox="1"/>
          <p:nvPr/>
        </p:nvSpPr>
        <p:spPr>
          <a:xfrm>
            <a:off x="1868805" y="5949950"/>
            <a:ext cx="592074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6600FF"/>
                </a:solidFill>
                <a:latin typeface="Times New Roman" panose="02020603050405020304" pitchFamily="18" charset="0"/>
                <a:cs typeface="Times New Roman" panose="02020603050405020304" pitchFamily="18" charset="0"/>
              </a:rPr>
              <a:t>Một số giàn khoan dầu ở mỏ Bạch Hổ</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981918738,F:\GA dự thi\Baì giảng Powerpoint\Tiet 50 Dau mo &amp; Khi dot-m\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TotalTime>
  <Words>2447</Words>
  <Application>Microsoft Office PowerPoint</Application>
  <PresentationFormat>On-screen Show (4:3)</PresentationFormat>
  <Paragraphs>297</Paragraphs>
  <Slides>47</Slides>
  <Notes>1</Notes>
  <HiddenSlides>0</HiddenSlides>
  <MMClips>33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7" baseType="lpstr">
      <vt:lpstr>Arial</vt:lpstr>
      <vt:lpstr>Calibri</vt:lpstr>
      <vt:lpstr>Calibri Light</vt:lpstr>
      <vt:lpstr>Symbol</vt:lpstr>
      <vt:lpstr>Tahoma</vt:lpstr>
      <vt:lpstr>Times New Roman</vt:lpstr>
      <vt:lpstr>Verdana</vt:lpstr>
      <vt:lpstr>Office Theme</vt:lpstr>
      <vt:lpstr>Microsoft Graph Chart</vt:lpstr>
      <vt:lpstr>MS_ClipArt_Gallery.2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Nhiên liệu</vt:lpstr>
      <vt:lpstr>PowerPoint Presentation</vt:lpstr>
      <vt:lpstr>PowerPoint Presentation</vt:lpstr>
      <vt:lpstr>PowerPoint Presentation</vt:lpstr>
      <vt:lpstr>PowerPoint Presentation</vt:lpstr>
      <vt:lpstr>PowerPoint Presentation</vt:lpstr>
      <vt:lpstr>PowerPoint Presentation</vt:lpstr>
      <vt:lpstr>2. Sử dụng nhiên liệu</vt:lpstr>
      <vt:lpstr>Ứng dụng của nhiên liệu: Bảng 25.1 Ứng dụng của các sản phẩm chưng cất dầu mỏ </vt:lpstr>
      <vt:lpstr>PowerPoint Presentation</vt:lpstr>
      <vt:lpstr>PowerPoint Presentation</vt:lpstr>
      <vt:lpstr>* Sử dụng nhiên liệu an toàn</vt:lpstr>
      <vt:lpstr>PowerPoint Presentation</vt:lpstr>
      <vt:lpstr>PowerPoint Presentation</vt:lpstr>
      <vt:lpstr>PowerPoint Presentation</vt:lpstr>
      <vt:lpstr>Tăng hiệu quả sử dụng nhiên liệu: - Cung cấp đầy đủ không khí hoặc oxygen cho quá trình cháy. - Tăng diện tích tiếp xúc giữa nhiên liệu và không khí. - Điều chỉnh lượng nhiên liệu để duy trì sự cháy ở mức độ cần thiết phù hợp với nhu cầu sử dụng.</vt:lpstr>
      <vt:lpstr>PowerPoint Presentation</vt:lpstr>
      <vt:lpstr>- Hiện nay trên toàn thế giới sử dụng trên 80% là nhiên liệu hóa thạch phục vụ đời sống sinh hoạt và sản xuất. - Nhiên liệu hóa thạch ngày càng cạn kiệt. - Gây ô nhiễm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 mo va khi thien nhien</dc:title>
  <dc:creator>Thèn Tươi</dc:creator>
  <cp:lastModifiedBy>Admin</cp:lastModifiedBy>
  <cp:revision>555</cp:revision>
  <dcterms:created xsi:type="dcterms:W3CDTF">2008-03-16T16:54:00Z</dcterms:created>
  <dcterms:modified xsi:type="dcterms:W3CDTF">2026-01-06T01:16:20Z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