
<file path=[Content_Types].xml><?xml version="1.0" encoding="utf-8"?>
<Types xmlns="http://schemas.openxmlformats.org/package/2006/content-types">
  <Default Extension="fntdata" ContentType="application/x-fontdata"/>
  <Default Extension="GIF" ContentType="image/gif"/>
  <Default Extension="jpeg" ContentType="image/jpeg"/>
  <Default Extension="mp3" ContentType="audio/mpeg"/>
  <Default Extension="png" ContentType="image/png"/>
  <Default Extension="rels" ContentType="application/vnd.openxmlformats-package.relationships+xml"/>
  <Default Extension="wav" ContentType="audio/x-wav"/>
  <Default Extension="wma" ContentType="audio/x-ms-wma"/>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sldIdLst>
    <p:sldId id="321" r:id="rId2"/>
    <p:sldId id="284" r:id="rId3"/>
    <p:sldId id="361" r:id="rId4"/>
    <p:sldId id="362" r:id="rId5"/>
    <p:sldId id="287" r:id="rId6"/>
    <p:sldId id="363" r:id="rId7"/>
    <p:sldId id="290" r:id="rId8"/>
    <p:sldId id="394" r:id="rId9"/>
    <p:sldId id="395" r:id="rId10"/>
    <p:sldId id="291" r:id="rId11"/>
    <p:sldId id="296" r:id="rId12"/>
    <p:sldId id="297" r:id="rId13"/>
    <p:sldId id="298" r:id="rId14"/>
    <p:sldId id="299" r:id="rId15"/>
    <p:sldId id="300" r:id="rId16"/>
    <p:sldId id="301" r:id="rId17"/>
    <p:sldId id="302" r:id="rId18"/>
    <p:sldId id="303" r:id="rId19"/>
    <p:sldId id="304" r:id="rId20"/>
    <p:sldId id="305" r:id="rId21"/>
    <p:sldId id="306" r:id="rId22"/>
  </p:sldIdLst>
  <p:sldSz cx="12192000" cy="6858000"/>
  <p:notesSz cx="6858000" cy="9144000"/>
  <p:embeddedFontLst>
    <p:embeddedFont>
      <p:font typeface="等线" panose="02010600030101010101" pitchFamily="2" charset="-122"/>
      <p:regular r:id="rId24"/>
      <p:bold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84">
          <p15:clr>
            <a:srgbClr val="A4A3A4"/>
          </p15:clr>
        </p15:guide>
        <p15:guide id="2" pos="38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6600"/>
    <a:srgbClr val="CC00FF"/>
    <a:srgbClr val="00FF00"/>
    <a:srgbClr val="FF00FF"/>
    <a:srgbClr val="CCFF99"/>
    <a:srgbClr val="FFFFFF"/>
    <a:srgbClr val="8D410D"/>
    <a:srgbClr val="96571E"/>
    <a:srgbClr val="6038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115" autoAdjust="0"/>
    <p:restoredTop sz="94364" autoAdjust="0"/>
  </p:normalViewPr>
  <p:slideViewPr>
    <p:cSldViewPr snapToGrid="0">
      <p:cViewPr varScale="1">
        <p:scale>
          <a:sx n="66" d="100"/>
          <a:sy n="66" d="100"/>
        </p:scale>
        <p:origin x="472" y="44"/>
      </p:cViewPr>
      <p:guideLst>
        <p:guide orient="horz" pos="1984"/>
        <p:guide pos="388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57298EC3-4AA2-4D3D-BF80-C8C583239769}" type="doc">
      <dgm:prSet loTypeId="urn:microsoft.com/office/officeart/2005/8/layout/chevron2" loCatId="list" qsTypeId="urn:microsoft.com/office/officeart/2005/8/quickstyle/simple1#1" qsCatId="simple" csTypeId="urn:microsoft.com/office/officeart/2005/8/colors/accent1_2#1" csCatId="accent1" phldr="1"/>
      <dgm:spPr/>
      <dgm:t>
        <a:bodyPr/>
        <a:lstStyle/>
        <a:p>
          <a:endParaRPr lang="en-US"/>
        </a:p>
      </dgm:t>
    </dgm:pt>
    <dgm:pt modelId="{A76CAC97-33C0-46B9-8E3B-08C7849A158F}" type="pres">
      <dgm:prSet presAssocID="{57298EC3-4AA2-4D3D-BF80-C8C583239769}" presName="linearFlow" presStyleCnt="0">
        <dgm:presLayoutVars>
          <dgm:dir/>
          <dgm:animLvl val="lvl"/>
          <dgm:resizeHandles val="exact"/>
        </dgm:presLayoutVars>
      </dgm:prSet>
      <dgm:spPr/>
    </dgm:pt>
  </dgm:ptLst>
  <dgm:cxnLst>
    <dgm:cxn modelId="{E03214F0-75EC-4580-833A-0F49B6D164B5}" type="presOf" srcId="{57298EC3-4AA2-4D3D-BF80-C8C583239769}" destId="{A76CAC97-33C0-46B9-8E3B-08C7849A158F}" srcOrd="0"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4/8/2026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b="1" dirty="0" err="1">
                <a:effectLst/>
                <a:sym typeface="+mn-ea"/>
              </a:rPr>
              <a:t>Từ</a:t>
            </a:r>
            <a:r>
              <a:rPr lang="en-US" b="1" dirty="0">
                <a:effectLst/>
                <a:sym typeface="+mn-ea"/>
              </a:rPr>
              <a:t> </a:t>
            </a:r>
            <a:r>
              <a:rPr lang="en-US" b="1" dirty="0" err="1">
                <a:effectLst/>
                <a:sym typeface="+mn-ea"/>
              </a:rPr>
              <a:t>khóa</a:t>
            </a:r>
            <a:r>
              <a:rPr lang="en-US" b="1" dirty="0">
                <a:effectLst/>
                <a:sym typeface="+mn-ea"/>
              </a:rPr>
              <a:t> </a:t>
            </a:r>
            <a:r>
              <a:rPr lang="en-US" b="1" dirty="0" err="1">
                <a:effectLst/>
                <a:sym typeface="+mn-ea"/>
              </a:rPr>
              <a:t>ngày</a:t>
            </a:r>
            <a:r>
              <a:rPr lang="en-US" b="1" dirty="0">
                <a:effectLst/>
                <a:sym typeface="+mn-ea"/>
              </a:rPr>
              <a:t> </a:t>
            </a:r>
            <a:r>
              <a:rPr lang="en-US" b="1" dirty="0" err="1">
                <a:effectLst/>
                <a:sym typeface="+mn-ea"/>
              </a:rPr>
              <a:t>hôm</a:t>
            </a:r>
            <a:r>
              <a:rPr lang="en-US" b="1" dirty="0">
                <a:effectLst/>
                <a:sym typeface="+mn-ea"/>
              </a:rPr>
              <a:t> nay </a:t>
            </a:r>
            <a:r>
              <a:rPr lang="en-US" b="1" dirty="0" err="1">
                <a:effectLst/>
                <a:sym typeface="+mn-ea"/>
              </a:rPr>
              <a:t>của</a:t>
            </a:r>
            <a:r>
              <a:rPr lang="en-US" b="1" dirty="0">
                <a:effectLst/>
                <a:sym typeface="+mn-ea"/>
              </a:rPr>
              <a:t> </a:t>
            </a:r>
            <a:r>
              <a:rPr lang="en-US" b="1" dirty="0" err="1">
                <a:effectLst/>
                <a:sym typeface="+mn-ea"/>
              </a:rPr>
              <a:t>chúng</a:t>
            </a:r>
            <a:r>
              <a:rPr lang="en-US" b="1" dirty="0">
                <a:effectLst/>
                <a:sym typeface="+mn-ea"/>
              </a:rPr>
              <a:t> ta </a:t>
            </a:r>
            <a:r>
              <a:rPr lang="en-US" b="1" dirty="0" err="1">
                <a:effectLst/>
                <a:sym typeface="+mn-ea"/>
              </a:rPr>
              <a:t>là</a:t>
            </a:r>
            <a:r>
              <a:rPr lang="en-US" b="1" dirty="0">
                <a:effectLst/>
                <a:sym typeface="+mn-ea"/>
              </a:rPr>
              <a:t> </a:t>
            </a:r>
            <a:r>
              <a:rPr lang="vi-VN" b="1" dirty="0">
                <a:effectLst/>
                <a:sym typeface="+mn-ea"/>
              </a:rPr>
              <a:t>muối, vậy muối là gì? Chúng có CTHH, cách</a:t>
            </a:r>
            <a:r>
              <a:rPr lang="en-US" b="1" dirty="0">
                <a:effectLst/>
                <a:sym typeface="+mn-ea"/>
              </a:rPr>
              <a:t> </a:t>
            </a:r>
            <a:r>
              <a:rPr lang="en-US" b="1" dirty="0" err="1">
                <a:effectLst/>
                <a:sym typeface="+mn-ea"/>
              </a:rPr>
              <a:t>gọi</a:t>
            </a:r>
            <a:r>
              <a:rPr lang="vi-VN" b="1" dirty="0">
                <a:effectLst/>
                <a:sym typeface="+mn-ea"/>
              </a:rPr>
              <a:t> tên và phân loại ra sao?Chúng ta cùng tìm hiểu ở bài ngày hôm nay. </a:t>
            </a:r>
            <a:r>
              <a:rPr lang="en-US" b="1" dirty="0" err="1">
                <a:effectLst/>
                <a:sym typeface="+mn-ea"/>
              </a:rPr>
              <a:t>Chúng</a:t>
            </a:r>
            <a:r>
              <a:rPr lang="en-US" b="1" dirty="0">
                <a:effectLst/>
                <a:sym typeface="+mn-ea"/>
              </a:rPr>
              <a:t> ta </a:t>
            </a:r>
            <a:r>
              <a:rPr lang="en-US" b="1" dirty="0" err="1">
                <a:effectLst/>
                <a:sym typeface="+mn-ea"/>
              </a:rPr>
              <a:t>cùng</a:t>
            </a:r>
            <a:r>
              <a:rPr lang="en-US" b="1" dirty="0">
                <a:effectLst/>
                <a:sym typeface="+mn-ea"/>
              </a:rPr>
              <a:t> </a:t>
            </a:r>
            <a:r>
              <a:rPr lang="en-US" b="1" dirty="0" err="1">
                <a:effectLst/>
                <a:sym typeface="+mn-ea"/>
              </a:rPr>
              <a:t>tìm</a:t>
            </a:r>
            <a:r>
              <a:rPr lang="en-US" b="1" dirty="0">
                <a:effectLst/>
                <a:sym typeface="+mn-ea"/>
              </a:rPr>
              <a:t> </a:t>
            </a:r>
            <a:r>
              <a:rPr lang="en-US" b="1" dirty="0" err="1">
                <a:effectLst/>
                <a:sym typeface="+mn-ea"/>
              </a:rPr>
              <a:t>hiểu</a:t>
            </a:r>
            <a:r>
              <a:rPr lang="en-US" b="1" dirty="0">
                <a:effectLst/>
                <a:sym typeface="+mn-ea"/>
              </a:rPr>
              <a:t> </a:t>
            </a:r>
            <a:r>
              <a:rPr lang="en-US" b="1" dirty="0" err="1">
                <a:effectLst/>
                <a:sym typeface="+mn-ea"/>
              </a:rPr>
              <a:t>để</a:t>
            </a:r>
            <a:r>
              <a:rPr lang="en-US" b="1" dirty="0">
                <a:effectLst/>
                <a:sym typeface="+mn-ea"/>
              </a:rPr>
              <a:t> </a:t>
            </a:r>
            <a:r>
              <a:rPr lang="en-US" b="1" dirty="0" err="1">
                <a:effectLst/>
                <a:sym typeface="+mn-ea"/>
              </a:rPr>
              <a:t>trả</a:t>
            </a:r>
            <a:r>
              <a:rPr lang="en-US" b="1" dirty="0">
                <a:effectLst/>
                <a:sym typeface="+mn-ea"/>
              </a:rPr>
              <a:t> </a:t>
            </a:r>
            <a:r>
              <a:rPr lang="en-US" b="1" dirty="0" err="1">
                <a:effectLst/>
                <a:sym typeface="+mn-ea"/>
              </a:rPr>
              <a:t>lời</a:t>
            </a:r>
            <a:r>
              <a:rPr lang="en-US" b="1" dirty="0">
                <a:effectLst/>
                <a:sym typeface="+mn-ea"/>
              </a:rPr>
              <a:t> ở </a:t>
            </a:r>
            <a:r>
              <a:rPr lang="en-US" b="1" dirty="0" err="1">
                <a:effectLst/>
                <a:sym typeface="+mn-ea"/>
              </a:rPr>
              <a:t>bài</a:t>
            </a:r>
            <a:r>
              <a:rPr lang="en-US" b="1" dirty="0">
                <a:effectLst/>
                <a:sym typeface="+mn-ea"/>
              </a:rPr>
              <a:t> </a:t>
            </a:r>
            <a:r>
              <a:rPr lang="en-US" b="1" dirty="0" err="1">
                <a:effectLst/>
                <a:sym typeface="+mn-ea"/>
              </a:rPr>
              <a:t>ngày</a:t>
            </a:r>
            <a:r>
              <a:rPr lang="en-US" b="1" dirty="0">
                <a:effectLst/>
                <a:sym typeface="+mn-ea"/>
              </a:rPr>
              <a:t> </a:t>
            </a:r>
            <a:r>
              <a:rPr lang="en-US" b="1" dirty="0" err="1">
                <a:effectLst/>
                <a:sym typeface="+mn-ea"/>
              </a:rPr>
              <a:t>hôm</a:t>
            </a:r>
            <a:r>
              <a:rPr lang="en-US" b="1" dirty="0">
                <a:effectLst/>
                <a:sym typeface="+mn-ea"/>
              </a:rPr>
              <a:t> nay.</a:t>
            </a:r>
            <a:endParaRPr lang="vi-VN" kern="1200" dirty="0">
              <a:solidFill>
                <a:schemeClr val="tx1"/>
              </a:solidFill>
              <a:effectLst/>
              <a:latin typeface="+mn-lt"/>
              <a:ea typeface="+mn-ea"/>
              <a:cs typeface="+mn-cs"/>
            </a:endParaRPr>
          </a:p>
          <a:p>
            <a:endParaRPr lang="vi-VN" dirty="0"/>
          </a:p>
          <a:p>
            <a:pPr marL="0" marR="0" lvl="0" indent="0" algn="l" defTabSz="914400" rtl="0" eaLnBrk="1" fontAlgn="auto" latinLnBrk="0" hangingPunct="1">
              <a:lnSpc>
                <a:spcPct val="100000"/>
              </a:lnSpc>
              <a:spcBef>
                <a:spcPts val="0"/>
              </a:spcBef>
              <a:spcAft>
                <a:spcPts val="0"/>
              </a:spcAft>
              <a:buClrTx/>
              <a:buSzTx/>
              <a:buFontTx/>
              <a:buNone/>
              <a:defRPr/>
            </a:pPr>
            <a:r>
              <a:rPr lang="en-US" b="1" dirty="0" err="1">
                <a:effectLst/>
                <a:sym typeface="+mn-ea"/>
              </a:rPr>
              <a:t>Từ</a:t>
            </a:r>
            <a:r>
              <a:rPr lang="en-US" b="1" dirty="0">
                <a:effectLst/>
                <a:sym typeface="+mn-ea"/>
              </a:rPr>
              <a:t> </a:t>
            </a:r>
            <a:r>
              <a:rPr lang="en-US" b="1" dirty="0" err="1">
                <a:effectLst/>
                <a:sym typeface="+mn-ea"/>
              </a:rPr>
              <a:t>khóa</a:t>
            </a:r>
            <a:r>
              <a:rPr lang="en-US" b="1" dirty="0">
                <a:effectLst/>
                <a:sym typeface="+mn-ea"/>
              </a:rPr>
              <a:t> </a:t>
            </a:r>
            <a:r>
              <a:rPr lang="en-US" b="1" dirty="0" err="1">
                <a:effectLst/>
                <a:sym typeface="+mn-ea"/>
              </a:rPr>
              <a:t>ngày</a:t>
            </a:r>
            <a:r>
              <a:rPr lang="en-US" b="1" dirty="0">
                <a:effectLst/>
                <a:sym typeface="+mn-ea"/>
              </a:rPr>
              <a:t> </a:t>
            </a:r>
            <a:r>
              <a:rPr lang="en-US" b="1" dirty="0" err="1">
                <a:effectLst/>
                <a:sym typeface="+mn-ea"/>
              </a:rPr>
              <a:t>hôm</a:t>
            </a:r>
            <a:r>
              <a:rPr lang="en-US" b="1" dirty="0">
                <a:effectLst/>
                <a:sym typeface="+mn-ea"/>
              </a:rPr>
              <a:t> nay </a:t>
            </a:r>
            <a:r>
              <a:rPr lang="en-US" b="1" dirty="0" err="1">
                <a:effectLst/>
                <a:sym typeface="+mn-ea"/>
              </a:rPr>
              <a:t>của</a:t>
            </a:r>
            <a:r>
              <a:rPr lang="en-US" b="1" dirty="0">
                <a:effectLst/>
                <a:sym typeface="+mn-ea"/>
              </a:rPr>
              <a:t> </a:t>
            </a:r>
            <a:r>
              <a:rPr lang="en-US" b="1" dirty="0" err="1">
                <a:effectLst/>
                <a:sym typeface="+mn-ea"/>
              </a:rPr>
              <a:t>chúng</a:t>
            </a:r>
            <a:r>
              <a:rPr lang="en-US" b="1" dirty="0">
                <a:effectLst/>
                <a:sym typeface="+mn-ea"/>
              </a:rPr>
              <a:t> ta </a:t>
            </a:r>
            <a:r>
              <a:rPr lang="en-US" b="1" dirty="0" err="1">
                <a:effectLst/>
                <a:sym typeface="+mn-ea"/>
              </a:rPr>
              <a:t>là</a:t>
            </a:r>
            <a:r>
              <a:rPr lang="en-US" b="1" dirty="0">
                <a:effectLst/>
                <a:sym typeface="+mn-ea"/>
              </a:rPr>
              <a:t> </a:t>
            </a:r>
            <a:r>
              <a:rPr lang="vi-VN" b="1" dirty="0">
                <a:effectLst/>
                <a:sym typeface="+mn-ea"/>
              </a:rPr>
              <a:t>muối, vậy muối là gì? Chúng có CTHH, cách</a:t>
            </a:r>
            <a:r>
              <a:rPr lang="en-US" b="1" dirty="0">
                <a:effectLst/>
                <a:sym typeface="+mn-ea"/>
              </a:rPr>
              <a:t> </a:t>
            </a:r>
            <a:r>
              <a:rPr lang="en-US" b="1" dirty="0" err="1">
                <a:effectLst/>
                <a:sym typeface="+mn-ea"/>
              </a:rPr>
              <a:t>gọi</a:t>
            </a:r>
            <a:r>
              <a:rPr lang="vi-VN" b="1" dirty="0">
                <a:effectLst/>
                <a:sym typeface="+mn-ea"/>
              </a:rPr>
              <a:t> tên và phân loại ra sao?Chúng ta cùng tìm hiểu ở bài ngày hôm nay. </a:t>
            </a:r>
            <a:r>
              <a:rPr lang="en-US" b="1" dirty="0" err="1">
                <a:effectLst/>
                <a:sym typeface="+mn-ea"/>
              </a:rPr>
              <a:t>Chúng</a:t>
            </a:r>
            <a:r>
              <a:rPr lang="en-US" b="1" dirty="0">
                <a:effectLst/>
                <a:sym typeface="+mn-ea"/>
              </a:rPr>
              <a:t> ta </a:t>
            </a:r>
            <a:r>
              <a:rPr lang="en-US" b="1" dirty="0" err="1">
                <a:effectLst/>
                <a:sym typeface="+mn-ea"/>
              </a:rPr>
              <a:t>cùng</a:t>
            </a:r>
            <a:r>
              <a:rPr lang="en-US" b="1" dirty="0">
                <a:effectLst/>
                <a:sym typeface="+mn-ea"/>
              </a:rPr>
              <a:t> </a:t>
            </a:r>
            <a:r>
              <a:rPr lang="en-US" b="1" dirty="0" err="1">
                <a:effectLst/>
                <a:sym typeface="+mn-ea"/>
              </a:rPr>
              <a:t>tìm</a:t>
            </a:r>
            <a:r>
              <a:rPr lang="en-US" b="1" dirty="0">
                <a:effectLst/>
                <a:sym typeface="+mn-ea"/>
              </a:rPr>
              <a:t> </a:t>
            </a:r>
            <a:r>
              <a:rPr lang="en-US" b="1" dirty="0" err="1">
                <a:effectLst/>
                <a:sym typeface="+mn-ea"/>
              </a:rPr>
              <a:t>hiểu</a:t>
            </a:r>
            <a:r>
              <a:rPr lang="en-US" b="1" dirty="0">
                <a:effectLst/>
                <a:sym typeface="+mn-ea"/>
              </a:rPr>
              <a:t> </a:t>
            </a:r>
            <a:r>
              <a:rPr lang="en-US" b="1" dirty="0" err="1">
                <a:effectLst/>
                <a:sym typeface="+mn-ea"/>
              </a:rPr>
              <a:t>để</a:t>
            </a:r>
            <a:r>
              <a:rPr lang="en-US" b="1" dirty="0">
                <a:effectLst/>
                <a:sym typeface="+mn-ea"/>
              </a:rPr>
              <a:t> </a:t>
            </a:r>
            <a:r>
              <a:rPr lang="en-US" b="1" dirty="0" err="1">
                <a:effectLst/>
                <a:sym typeface="+mn-ea"/>
              </a:rPr>
              <a:t>trả</a:t>
            </a:r>
            <a:r>
              <a:rPr lang="en-US" b="1" dirty="0">
                <a:effectLst/>
                <a:sym typeface="+mn-ea"/>
              </a:rPr>
              <a:t> </a:t>
            </a:r>
            <a:r>
              <a:rPr lang="en-US" b="1" dirty="0" err="1">
                <a:effectLst/>
                <a:sym typeface="+mn-ea"/>
              </a:rPr>
              <a:t>lời</a:t>
            </a:r>
            <a:r>
              <a:rPr lang="en-US" b="1" dirty="0">
                <a:effectLst/>
                <a:sym typeface="+mn-ea"/>
              </a:rPr>
              <a:t> ở </a:t>
            </a:r>
            <a:r>
              <a:rPr lang="en-US" b="1" dirty="0" err="1">
                <a:effectLst/>
                <a:sym typeface="+mn-ea"/>
              </a:rPr>
              <a:t>bài</a:t>
            </a:r>
            <a:r>
              <a:rPr lang="en-US" b="1" dirty="0">
                <a:effectLst/>
                <a:sym typeface="+mn-ea"/>
              </a:rPr>
              <a:t> </a:t>
            </a:r>
            <a:r>
              <a:rPr lang="en-US" b="1" dirty="0" err="1">
                <a:effectLst/>
                <a:sym typeface="+mn-ea"/>
              </a:rPr>
              <a:t>ngày</a:t>
            </a:r>
            <a:r>
              <a:rPr lang="en-US" b="1" dirty="0">
                <a:effectLst/>
                <a:sym typeface="+mn-ea"/>
              </a:rPr>
              <a:t> </a:t>
            </a:r>
            <a:r>
              <a:rPr lang="en-US" b="1" dirty="0" err="1">
                <a:effectLst/>
                <a:sym typeface="+mn-ea"/>
              </a:rPr>
              <a:t>hôm</a:t>
            </a:r>
            <a:r>
              <a:rPr lang="en-US" b="1" dirty="0">
                <a:effectLst/>
                <a:sym typeface="+mn-ea"/>
              </a:rPr>
              <a:t> nay.</a:t>
            </a:r>
            <a:endParaRPr lang="vi-VN" kern="1200" dirty="0">
              <a:solidFill>
                <a:schemeClr val="tx1"/>
              </a:solidFill>
              <a:effectLst/>
              <a:latin typeface="+mn-lt"/>
              <a:ea typeface="+mn-ea"/>
              <a:cs typeface="+mn-cs"/>
            </a:endParaRPr>
          </a:p>
          <a:p>
            <a:endParaRPr lang="vi-VN" dirty="0"/>
          </a:p>
          <a:p>
            <a:pPr marL="0" marR="0" lvl="0" indent="0" algn="l" defTabSz="914400" rtl="0" eaLnBrk="1" fontAlgn="auto" latinLnBrk="0" hangingPunct="1">
              <a:lnSpc>
                <a:spcPct val="100000"/>
              </a:lnSpc>
              <a:spcBef>
                <a:spcPts val="0"/>
              </a:spcBef>
              <a:spcAft>
                <a:spcPts val="0"/>
              </a:spcAft>
              <a:buClrTx/>
              <a:buSzTx/>
              <a:buFontTx/>
              <a:buNone/>
              <a:defRPr/>
            </a:pPr>
            <a:r>
              <a:rPr lang="en-US" b="1" dirty="0" err="1">
                <a:effectLst/>
                <a:sym typeface="+mn-ea"/>
              </a:rPr>
              <a:t>Từ</a:t>
            </a:r>
            <a:r>
              <a:rPr lang="en-US" b="1" dirty="0">
                <a:effectLst/>
                <a:sym typeface="+mn-ea"/>
              </a:rPr>
              <a:t> </a:t>
            </a:r>
            <a:r>
              <a:rPr lang="en-US" b="1" dirty="0" err="1">
                <a:effectLst/>
                <a:sym typeface="+mn-ea"/>
              </a:rPr>
              <a:t>khóa</a:t>
            </a:r>
            <a:r>
              <a:rPr lang="en-US" b="1" dirty="0">
                <a:effectLst/>
                <a:sym typeface="+mn-ea"/>
              </a:rPr>
              <a:t> </a:t>
            </a:r>
            <a:r>
              <a:rPr lang="en-US" b="1" dirty="0" err="1">
                <a:effectLst/>
                <a:sym typeface="+mn-ea"/>
              </a:rPr>
              <a:t>ngày</a:t>
            </a:r>
            <a:r>
              <a:rPr lang="en-US" b="1" dirty="0">
                <a:effectLst/>
                <a:sym typeface="+mn-ea"/>
              </a:rPr>
              <a:t> </a:t>
            </a:r>
            <a:r>
              <a:rPr lang="en-US" b="1" dirty="0" err="1">
                <a:effectLst/>
                <a:sym typeface="+mn-ea"/>
              </a:rPr>
              <a:t>hôm</a:t>
            </a:r>
            <a:r>
              <a:rPr lang="en-US" b="1" dirty="0">
                <a:effectLst/>
                <a:sym typeface="+mn-ea"/>
              </a:rPr>
              <a:t> nay </a:t>
            </a:r>
            <a:r>
              <a:rPr lang="en-US" b="1" dirty="0" err="1">
                <a:effectLst/>
                <a:sym typeface="+mn-ea"/>
              </a:rPr>
              <a:t>của</a:t>
            </a:r>
            <a:r>
              <a:rPr lang="en-US" b="1" dirty="0">
                <a:effectLst/>
                <a:sym typeface="+mn-ea"/>
              </a:rPr>
              <a:t> </a:t>
            </a:r>
            <a:r>
              <a:rPr lang="en-US" b="1" dirty="0" err="1">
                <a:effectLst/>
                <a:sym typeface="+mn-ea"/>
              </a:rPr>
              <a:t>chúng</a:t>
            </a:r>
            <a:r>
              <a:rPr lang="en-US" b="1" dirty="0">
                <a:effectLst/>
                <a:sym typeface="+mn-ea"/>
              </a:rPr>
              <a:t> ta </a:t>
            </a:r>
            <a:r>
              <a:rPr lang="en-US" b="1" dirty="0" err="1">
                <a:effectLst/>
                <a:sym typeface="+mn-ea"/>
              </a:rPr>
              <a:t>là</a:t>
            </a:r>
            <a:r>
              <a:rPr lang="en-US" b="1" dirty="0">
                <a:effectLst/>
                <a:sym typeface="+mn-ea"/>
              </a:rPr>
              <a:t> </a:t>
            </a:r>
            <a:r>
              <a:rPr lang="vi-VN" b="1" dirty="0">
                <a:effectLst/>
                <a:sym typeface="+mn-ea"/>
              </a:rPr>
              <a:t>muối, vậy muối là gì? Chúng có CTHH, cách</a:t>
            </a:r>
            <a:r>
              <a:rPr lang="en-US" b="1" dirty="0">
                <a:effectLst/>
                <a:sym typeface="+mn-ea"/>
              </a:rPr>
              <a:t> </a:t>
            </a:r>
            <a:r>
              <a:rPr lang="en-US" b="1" dirty="0" err="1">
                <a:effectLst/>
                <a:sym typeface="+mn-ea"/>
              </a:rPr>
              <a:t>gọi</a:t>
            </a:r>
            <a:r>
              <a:rPr lang="vi-VN" b="1" dirty="0">
                <a:effectLst/>
                <a:sym typeface="+mn-ea"/>
              </a:rPr>
              <a:t> tên và phân loại ra sao?Chúng ta cùng tìm hiểu ở bài ngày hôm nay. </a:t>
            </a:r>
            <a:r>
              <a:rPr lang="en-US" b="1" dirty="0" err="1">
                <a:effectLst/>
                <a:sym typeface="+mn-ea"/>
              </a:rPr>
              <a:t>Chúng</a:t>
            </a:r>
            <a:r>
              <a:rPr lang="en-US" b="1" dirty="0">
                <a:effectLst/>
                <a:sym typeface="+mn-ea"/>
              </a:rPr>
              <a:t> ta </a:t>
            </a:r>
            <a:r>
              <a:rPr lang="en-US" b="1" dirty="0" err="1">
                <a:effectLst/>
                <a:sym typeface="+mn-ea"/>
              </a:rPr>
              <a:t>cùng</a:t>
            </a:r>
            <a:r>
              <a:rPr lang="en-US" b="1" dirty="0">
                <a:effectLst/>
                <a:sym typeface="+mn-ea"/>
              </a:rPr>
              <a:t> </a:t>
            </a:r>
            <a:r>
              <a:rPr lang="en-US" b="1" dirty="0" err="1">
                <a:effectLst/>
                <a:sym typeface="+mn-ea"/>
              </a:rPr>
              <a:t>tìm</a:t>
            </a:r>
            <a:r>
              <a:rPr lang="en-US" b="1" dirty="0">
                <a:effectLst/>
                <a:sym typeface="+mn-ea"/>
              </a:rPr>
              <a:t> </a:t>
            </a:r>
            <a:r>
              <a:rPr lang="en-US" b="1" dirty="0" err="1">
                <a:effectLst/>
                <a:sym typeface="+mn-ea"/>
              </a:rPr>
              <a:t>hiểu</a:t>
            </a:r>
            <a:r>
              <a:rPr lang="en-US" b="1" dirty="0">
                <a:effectLst/>
                <a:sym typeface="+mn-ea"/>
              </a:rPr>
              <a:t> </a:t>
            </a:r>
            <a:r>
              <a:rPr lang="en-US" b="1" dirty="0" err="1">
                <a:effectLst/>
                <a:sym typeface="+mn-ea"/>
              </a:rPr>
              <a:t>để</a:t>
            </a:r>
            <a:r>
              <a:rPr lang="en-US" b="1" dirty="0">
                <a:effectLst/>
                <a:sym typeface="+mn-ea"/>
              </a:rPr>
              <a:t> </a:t>
            </a:r>
            <a:r>
              <a:rPr lang="en-US" b="1" dirty="0" err="1">
                <a:effectLst/>
                <a:sym typeface="+mn-ea"/>
              </a:rPr>
              <a:t>trả</a:t>
            </a:r>
            <a:r>
              <a:rPr lang="en-US" b="1" dirty="0">
                <a:effectLst/>
                <a:sym typeface="+mn-ea"/>
              </a:rPr>
              <a:t> </a:t>
            </a:r>
            <a:r>
              <a:rPr lang="en-US" b="1" dirty="0" err="1">
                <a:effectLst/>
                <a:sym typeface="+mn-ea"/>
              </a:rPr>
              <a:t>lời</a:t>
            </a:r>
            <a:r>
              <a:rPr lang="en-US" b="1" dirty="0">
                <a:effectLst/>
                <a:sym typeface="+mn-ea"/>
              </a:rPr>
              <a:t> ở </a:t>
            </a:r>
            <a:r>
              <a:rPr lang="en-US" b="1" dirty="0" err="1">
                <a:effectLst/>
                <a:sym typeface="+mn-ea"/>
              </a:rPr>
              <a:t>bài</a:t>
            </a:r>
            <a:r>
              <a:rPr lang="en-US" b="1" dirty="0">
                <a:effectLst/>
                <a:sym typeface="+mn-ea"/>
              </a:rPr>
              <a:t> </a:t>
            </a:r>
            <a:r>
              <a:rPr lang="en-US" b="1" dirty="0" err="1">
                <a:effectLst/>
                <a:sym typeface="+mn-ea"/>
              </a:rPr>
              <a:t>ngày</a:t>
            </a:r>
            <a:r>
              <a:rPr lang="en-US" b="1" dirty="0">
                <a:effectLst/>
                <a:sym typeface="+mn-ea"/>
              </a:rPr>
              <a:t> </a:t>
            </a:r>
            <a:r>
              <a:rPr lang="en-US" b="1" dirty="0" err="1">
                <a:effectLst/>
                <a:sym typeface="+mn-ea"/>
              </a:rPr>
              <a:t>hôm</a:t>
            </a:r>
            <a:r>
              <a:rPr lang="en-US" b="1" dirty="0">
                <a:effectLst/>
                <a:sym typeface="+mn-ea"/>
              </a:rPr>
              <a:t> nay.</a:t>
            </a:r>
            <a:endParaRPr lang="vi-VN" kern="1200" dirty="0">
              <a:solidFill>
                <a:schemeClr val="tx1"/>
              </a:solidFill>
              <a:effectLst/>
              <a:latin typeface="+mn-lt"/>
              <a:ea typeface="+mn-ea"/>
              <a:cs typeface="+mn-cs"/>
            </a:endParaRPr>
          </a:p>
          <a:p>
            <a:endParaRPr lang="vi-VN" dirty="0"/>
          </a:p>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noProof="0" dirty="0"/>
          </a:p>
        </p:txBody>
      </p:sp>
      <p:sp>
        <p:nvSpPr>
          <p:cNvPr id="4" name="Slide Number Placeholder 3"/>
          <p:cNvSpPr>
            <a:spLocks noGrp="1"/>
          </p:cNvSpPr>
          <p:nvPr>
            <p:ph type="sldNum" sz="quarter" idx="10"/>
          </p:nvPr>
        </p:nvSpPr>
        <p:spPr/>
        <p:txBody>
          <a:bodyPr/>
          <a:lstStyle/>
          <a:p>
            <a:fld id="{C95723D5-2651-4373-80F6-6210EA702ACE}" type="slidenum">
              <a:rPr lang="zh-CN" altLang="en-US" smtClean="0"/>
              <a:t>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0" lang="vi-VN" sz="1200" b="0" i="0" u="none" strike="noStrike" kern="1200" cap="none" spc="0" normalizeH="0" baseline="0" noProof="0" dirty="0">
                <a:ln>
                  <a:noFill/>
                </a:ln>
                <a:solidFill>
                  <a:srgbClr val="000000"/>
                </a:solidFill>
                <a:effectLst/>
                <a:uLnTx/>
                <a:uFillTx/>
                <a:latin typeface="+mn-lt"/>
                <a:ea typeface="Times New Roman" panose="02020603050405020304" pitchFamily="18" charset="0"/>
                <a:cs typeface="Arial" panose="020B0604020202020204" pitchFamily="34" charset="0"/>
              </a:rPr>
              <a:t>Cần bằng tự nhiên giữa sinh vật và môi trường thực chất là cần bằng tự nhiên ở cấp độ hệ sinh thái, mà bản chất là quan hệ giũa quần xã sinh vật và môi trường. </a:t>
            </a:r>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B11BFB60-DF70-49C9-ACF0-1AFEF9115986}" type="slidenum">
              <a:rPr kumimoji="0" lang="zh-CN" altLang="en-US" sz="1200" b="0" i="0" u="none" strike="noStrike" kern="1200" cap="none" spc="0" normalizeH="0" baseline="0" noProof="0" smtClean="0">
                <a:ln>
                  <a:noFill/>
                </a:ln>
                <a:solidFill>
                  <a:prstClr val="black"/>
                </a:solidFill>
                <a:effectLst/>
                <a:uLnTx/>
                <a:uFillTx/>
                <a:latin typeface="等线"/>
                <a:cs typeface="+mn-cs"/>
              </a:rPr>
              <a:t>12</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noProof="0" dirty="0"/>
          </a:p>
        </p:txBody>
      </p:sp>
      <p:sp>
        <p:nvSpPr>
          <p:cNvPr id="4" name="Slide Number Placeholder 3"/>
          <p:cNvSpPr>
            <a:spLocks noGrp="1"/>
          </p:cNvSpPr>
          <p:nvPr>
            <p:ph type="sldNum" sz="quarter" idx="10"/>
          </p:nvPr>
        </p:nvSpPr>
        <p:spPr/>
        <p:txBody>
          <a:bodyPr/>
          <a:lstStyle/>
          <a:p>
            <a:fld id="{C95723D5-2651-4373-80F6-6210EA702ACE}" type="slidenum">
              <a:rPr lang="zh-CN" altLang="en-US" smtClean="0"/>
              <a:t>13</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357984-FA77-460E-8204-A568D7213E1C}" type="slidenum">
              <a:rPr lang="zh-CN" altLang="en-US" smtClean="0"/>
              <a:t>14</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vi-VN" sz="1200" kern="1200" noProof="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95723D5-2651-4373-80F6-6210EA702ACE}" type="slidenum">
              <a:rPr lang="zh-CN" altLang="en-US" smtClean="0"/>
              <a:t>15</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6ABD190-56AD-4C55-BBCA-1554B872117B}" type="datetimeFigureOut">
              <a:rPr lang="en-US" smtClean="0"/>
              <a:t>4/8/2026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t>4/8/2026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t>4/8/2026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475452" y="2314636"/>
            <a:ext cx="2850365" cy="2850365"/>
          </a:xfrm>
          <a:custGeom>
            <a:avLst/>
            <a:gdLst>
              <a:gd name="connsiteX0" fmla="*/ 1015705 w 2031410"/>
              <a:gd name="connsiteY0" fmla="*/ 0 h 2031410"/>
              <a:gd name="connsiteX1" fmla="*/ 2031410 w 2031410"/>
              <a:gd name="connsiteY1" fmla="*/ 1015705 h 2031410"/>
              <a:gd name="connsiteX2" fmla="*/ 1015705 w 2031410"/>
              <a:gd name="connsiteY2" fmla="*/ 2031410 h 2031410"/>
              <a:gd name="connsiteX3" fmla="*/ 0 w 2031410"/>
              <a:gd name="connsiteY3" fmla="*/ 1015705 h 2031410"/>
              <a:gd name="connsiteX4" fmla="*/ 1015705 w 2031410"/>
              <a:gd name="connsiteY4" fmla="*/ 0 h 2031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1410" h="2031410">
                <a:moveTo>
                  <a:pt x="1015705" y="0"/>
                </a:moveTo>
                <a:cubicBezTo>
                  <a:pt x="1576663" y="0"/>
                  <a:pt x="2031410" y="454747"/>
                  <a:pt x="2031410" y="1015705"/>
                </a:cubicBezTo>
                <a:cubicBezTo>
                  <a:pt x="2031410" y="1576663"/>
                  <a:pt x="1576663" y="2031410"/>
                  <a:pt x="1015705" y="2031410"/>
                </a:cubicBezTo>
                <a:cubicBezTo>
                  <a:pt x="454747" y="2031410"/>
                  <a:pt x="0" y="1576663"/>
                  <a:pt x="0" y="1015705"/>
                </a:cubicBezTo>
                <a:cubicBezTo>
                  <a:pt x="0" y="454747"/>
                  <a:pt x="454747" y="0"/>
                  <a:pt x="1015705" y="0"/>
                </a:cubicBezTo>
                <a:close/>
              </a:path>
            </a:pathLst>
          </a:custGeom>
        </p:spPr>
        <p:txBody>
          <a:bodyPr wrap="square">
            <a:noAutofit/>
          </a:bodyPr>
          <a:lstStyle/>
          <a:p>
            <a:r>
              <a:rPr lang="zh-CN" altLang="en-US"/>
              <a:t>单击图标添加图片</a:t>
            </a:r>
            <a:endParaRPr lang="en-US"/>
          </a:p>
        </p:txBody>
      </p:sp>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t>4/8/2026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ABD190-56AD-4C55-BBCA-1554B872117B}" type="datetimeFigureOut">
              <a:rPr lang="en-US" smtClean="0"/>
              <a:t>4/8/2026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ABD190-56AD-4C55-BBCA-1554B872117B}" type="datetimeFigureOut">
              <a:rPr lang="en-US" smtClean="0"/>
              <a:t>4/8/2026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674BA-2DE0-4D90-8561-25BA31F62F1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ABD190-56AD-4C55-BBCA-1554B872117B}" type="datetimeFigureOut">
              <a:rPr lang="en-US" smtClean="0"/>
              <a:t>4/8/2026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F674BA-2DE0-4D90-8561-25BA31F62F1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ABD190-56AD-4C55-BBCA-1554B872117B}" type="datetimeFigureOut">
              <a:rPr lang="en-US" smtClean="0"/>
              <a:t>4/8/2026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F674BA-2DE0-4D90-8561-25BA31F62F1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ABD190-56AD-4C55-BBCA-1554B872117B}" type="datetimeFigureOut">
              <a:rPr lang="en-US" smtClean="0"/>
              <a:t>4/8/2026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F674BA-2DE0-4D90-8561-25BA31F62F1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ABD190-56AD-4C55-BBCA-1554B872117B}" type="datetimeFigureOut">
              <a:rPr lang="en-US" smtClean="0"/>
              <a:t>4/8/2026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674BA-2DE0-4D90-8561-25BA31F62F1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ABD190-56AD-4C55-BBCA-1554B872117B}" type="datetimeFigureOut">
              <a:rPr lang="en-US" smtClean="0"/>
              <a:t>4/8/2026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674BA-2DE0-4D90-8561-25BA31F62F1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ABD190-56AD-4C55-BBCA-1554B872117B}" type="datetimeFigureOut">
              <a:rPr lang="en-US" smtClean="0"/>
              <a:t>4/8/2026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F674BA-2DE0-4D90-8561-25BA31F62F1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18" Type="http://schemas.openxmlformats.org/officeDocument/2006/relationships/image" Target="../media/image14.GIF"/><Relationship Id="rId26" Type="http://schemas.openxmlformats.org/officeDocument/2006/relationships/image" Target="../media/image19.png"/><Relationship Id="rId3" Type="http://schemas.openxmlformats.org/officeDocument/2006/relationships/slideLayout" Target="../slideLayouts/slideLayout2.xml"/><Relationship Id="rId21" Type="http://schemas.openxmlformats.org/officeDocument/2006/relationships/image" Target="../media/image16.png"/><Relationship Id="rId7" Type="http://schemas.openxmlformats.org/officeDocument/2006/relationships/image" Target="../media/image3.png"/><Relationship Id="rId12" Type="http://schemas.openxmlformats.org/officeDocument/2006/relationships/image" Target="../media/image8.png"/><Relationship Id="rId17" Type="http://schemas.openxmlformats.org/officeDocument/2006/relationships/image" Target="../media/image13.png"/><Relationship Id="rId25" Type="http://schemas.openxmlformats.org/officeDocument/2006/relationships/slide" Target="slide4.xml"/><Relationship Id="rId2" Type="http://schemas.openxmlformats.org/officeDocument/2006/relationships/audio" Target="../media/media1.wma"/><Relationship Id="rId16" Type="http://schemas.openxmlformats.org/officeDocument/2006/relationships/image" Target="../media/image12.GIF"/><Relationship Id="rId20" Type="http://schemas.openxmlformats.org/officeDocument/2006/relationships/image" Target="../media/image15.png"/><Relationship Id="rId29" Type="http://schemas.openxmlformats.org/officeDocument/2006/relationships/slide" Target="slide6.xml"/><Relationship Id="rId1" Type="http://schemas.microsoft.com/office/2007/relationships/media" Target="../media/media1.wma"/><Relationship Id="rId6" Type="http://schemas.openxmlformats.org/officeDocument/2006/relationships/image" Target="../media/image2.jpeg"/><Relationship Id="rId11" Type="http://schemas.openxmlformats.org/officeDocument/2006/relationships/image" Target="../media/image7.png"/><Relationship Id="rId24" Type="http://schemas.openxmlformats.org/officeDocument/2006/relationships/image" Target="../media/image18.png"/><Relationship Id="rId32" Type="http://schemas.openxmlformats.org/officeDocument/2006/relationships/image" Target="../media/image22.png"/><Relationship Id="rId5" Type="http://schemas.openxmlformats.org/officeDocument/2006/relationships/audio" Target="../media/audio1.wav"/><Relationship Id="rId15" Type="http://schemas.openxmlformats.org/officeDocument/2006/relationships/image" Target="../media/image11.GIF"/><Relationship Id="rId23" Type="http://schemas.openxmlformats.org/officeDocument/2006/relationships/slide" Target="slide3.xml"/><Relationship Id="rId28" Type="http://schemas.openxmlformats.org/officeDocument/2006/relationships/image" Target="../media/image20.png"/><Relationship Id="rId10" Type="http://schemas.openxmlformats.org/officeDocument/2006/relationships/image" Target="../media/image6.png"/><Relationship Id="rId19" Type="http://schemas.openxmlformats.org/officeDocument/2006/relationships/slide" Target="slide2.xml"/><Relationship Id="rId31" Type="http://schemas.openxmlformats.org/officeDocument/2006/relationships/slide" Target="slide7.xml"/><Relationship Id="rId4" Type="http://schemas.openxmlformats.org/officeDocument/2006/relationships/notesSlide" Target="../notesSlides/notesSlide1.xml"/><Relationship Id="rId9" Type="http://schemas.openxmlformats.org/officeDocument/2006/relationships/image" Target="../media/image5.png"/><Relationship Id="rId14" Type="http://schemas.openxmlformats.org/officeDocument/2006/relationships/image" Target="../media/image10.GIF"/><Relationship Id="rId22" Type="http://schemas.openxmlformats.org/officeDocument/2006/relationships/image" Target="../media/image17.png"/><Relationship Id="rId27" Type="http://schemas.openxmlformats.org/officeDocument/2006/relationships/slide" Target="slide5.xml"/><Relationship Id="rId30" Type="http://schemas.openxmlformats.org/officeDocument/2006/relationships/image" Target="../media/image21.png"/></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41.pn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0.png"/></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slideLayout" Target="../slideLayouts/slideLayout1.xml"/><Relationship Id="rId7" Type="http://schemas.openxmlformats.org/officeDocument/2006/relationships/image" Target="../media/image25.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1.png"/><Relationship Id="rId9" Type="http://schemas.openxmlformats.org/officeDocument/2006/relationships/image" Target="../media/image2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6"/>
          <a:stretch>
            <a:fillRect/>
          </a:stretch>
        </a:blipFill>
        <a:effectLst/>
      </p:bgPr>
    </p:bg>
    <p:spTree>
      <p:nvGrpSpPr>
        <p:cNvPr id="1" name=""/>
        <p:cNvGrpSpPr/>
        <p:nvPr/>
      </p:nvGrpSpPr>
      <p:grpSpPr>
        <a:xfrm>
          <a:off x="0" y="0"/>
          <a:ext cx="0" cy="0"/>
          <a:chOff x="0" y="0"/>
          <a:chExt cx="0" cy="0"/>
        </a:xfrm>
      </p:grpSpPr>
      <p:pic>
        <p:nvPicPr>
          <p:cNvPr id="138" name="Picture 13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31" y="313"/>
            <a:ext cx="12187269" cy="6858767"/>
          </a:xfrm>
          <a:prstGeom prst="rect">
            <a:avLst/>
          </a:prstGeom>
        </p:spPr>
      </p:pic>
      <p:pic>
        <p:nvPicPr>
          <p:cNvPr id="124" name="den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58199" y="739513"/>
            <a:ext cx="2651990" cy="2651990"/>
          </a:xfrm>
          <a:prstGeom prst="rect">
            <a:avLst/>
          </a:prstGeom>
        </p:spPr>
      </p:pic>
      <p:pic>
        <p:nvPicPr>
          <p:cNvPr id="125" name="den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54326" y="1090663"/>
            <a:ext cx="2639810" cy="2639810"/>
          </a:xfrm>
          <a:prstGeom prst="rect">
            <a:avLst/>
          </a:prstGeom>
        </p:spPr>
      </p:pic>
      <p:pic>
        <p:nvPicPr>
          <p:cNvPr id="126" name="den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230378" y="738002"/>
            <a:ext cx="2639810" cy="2645893"/>
          </a:xfrm>
          <a:prstGeom prst="rect">
            <a:avLst/>
          </a:prstGeom>
        </p:spPr>
      </p:pic>
      <p:pic>
        <p:nvPicPr>
          <p:cNvPr id="127" name="den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05959" y="3020060"/>
            <a:ext cx="2651990" cy="2651990"/>
          </a:xfrm>
          <a:prstGeom prst="rect">
            <a:avLst/>
          </a:prstGeom>
        </p:spPr>
      </p:pic>
      <p:pic>
        <p:nvPicPr>
          <p:cNvPr id="128" name="den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600992" y="3371485"/>
            <a:ext cx="2639810" cy="2639810"/>
          </a:xfrm>
          <a:prstGeom prst="rect">
            <a:avLst/>
          </a:prstGeom>
        </p:spPr>
      </p:pic>
      <p:pic>
        <p:nvPicPr>
          <p:cNvPr id="129" name="den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874994" y="3018790"/>
            <a:ext cx="2651990" cy="2651990"/>
          </a:xfrm>
          <a:prstGeom prst="rect">
            <a:avLst/>
          </a:prstGeom>
        </p:spPr>
      </p:pic>
      <p:pic>
        <p:nvPicPr>
          <p:cNvPr id="146" name="Picture 145"/>
          <p:cNvPicPr>
            <a:picLocks noChangeAspect="1"/>
          </p:cNvPicPr>
          <p:nvPr/>
        </p:nvPicPr>
        <p:blipFill>
          <a:blip r:embed="rId14"/>
          <a:stretch>
            <a:fillRect/>
          </a:stretch>
        </p:blipFill>
        <p:spPr>
          <a:xfrm>
            <a:off x="1191968" y="1101452"/>
            <a:ext cx="1168595" cy="1168595"/>
          </a:xfrm>
          <a:prstGeom prst="rect">
            <a:avLst/>
          </a:prstGeom>
        </p:spPr>
      </p:pic>
      <p:pic>
        <p:nvPicPr>
          <p:cNvPr id="147" name="Picture 146"/>
          <p:cNvPicPr>
            <a:picLocks noChangeAspect="1"/>
          </p:cNvPicPr>
          <p:nvPr/>
        </p:nvPicPr>
        <p:blipFill>
          <a:blip r:embed="rId15"/>
          <a:stretch>
            <a:fillRect/>
          </a:stretch>
        </p:blipFill>
        <p:spPr>
          <a:xfrm>
            <a:off x="-12703" y="883975"/>
            <a:ext cx="1061107" cy="1061107"/>
          </a:xfrm>
          <a:prstGeom prst="rect">
            <a:avLst/>
          </a:prstGeom>
        </p:spPr>
      </p:pic>
      <p:pic>
        <p:nvPicPr>
          <p:cNvPr id="148" name="Picture 147"/>
          <p:cNvPicPr>
            <a:picLocks noChangeAspect="1"/>
          </p:cNvPicPr>
          <p:nvPr/>
        </p:nvPicPr>
        <p:blipFill>
          <a:blip r:embed="rId16"/>
          <a:stretch>
            <a:fillRect/>
          </a:stretch>
        </p:blipFill>
        <p:spPr>
          <a:xfrm>
            <a:off x="2888250" y="1738168"/>
            <a:ext cx="1127571" cy="1127571"/>
          </a:xfrm>
          <a:prstGeom prst="rect">
            <a:avLst/>
          </a:prstGeom>
        </p:spPr>
      </p:pic>
      <p:pic>
        <p:nvPicPr>
          <p:cNvPr id="149" name="Picture 14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004691" y="-974833"/>
            <a:ext cx="1761897" cy="6059949"/>
          </a:xfrm>
          <a:prstGeom prst="rect">
            <a:avLst/>
          </a:prstGeom>
        </p:spPr>
      </p:pic>
      <p:pic>
        <p:nvPicPr>
          <p:cNvPr id="150" name="Picture 149"/>
          <p:cNvPicPr>
            <a:picLocks noChangeAspect="1"/>
          </p:cNvPicPr>
          <p:nvPr/>
        </p:nvPicPr>
        <p:blipFill>
          <a:blip r:embed="rId18"/>
          <a:stretch>
            <a:fillRect/>
          </a:stretch>
        </p:blipFill>
        <p:spPr>
          <a:xfrm>
            <a:off x="1237939" y="5085116"/>
            <a:ext cx="647700" cy="904875"/>
          </a:xfrm>
          <a:prstGeom prst="rect">
            <a:avLst/>
          </a:prstGeom>
        </p:spPr>
      </p:pic>
      <p:pic>
        <p:nvPicPr>
          <p:cNvPr id="159" name="Picture 158">
            <a:hlinkClick r:id="rId19" action="ppaction://hlinksldjump"/>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1003419" y="5852160"/>
            <a:ext cx="1180821" cy="998220"/>
          </a:xfrm>
          <a:prstGeom prst="rect">
            <a:avLst/>
          </a:prstGeom>
        </p:spPr>
      </p:pic>
      <p:pic>
        <p:nvPicPr>
          <p:cNvPr id="4" name="vuidehoc">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1"/>
          <a:stretch>
            <a:fillRect/>
          </a:stretch>
        </p:blipFill>
        <p:spPr>
          <a:xfrm>
            <a:off x="-12703" y="-671549"/>
            <a:ext cx="609600" cy="609600"/>
          </a:xfrm>
          <a:prstGeom prst="rect">
            <a:avLst/>
          </a:prstGeom>
        </p:spPr>
      </p:pic>
      <p:pic>
        <p:nvPicPr>
          <p:cNvPr id="139" name="mau1">
            <a:hlinkClick r:id="rId19" action="ppaction://hlinksldjump"/>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680424" y="739513"/>
            <a:ext cx="2651990" cy="2651990"/>
          </a:xfrm>
          <a:prstGeom prst="rect">
            <a:avLst/>
          </a:prstGeom>
        </p:spPr>
      </p:pic>
      <p:pic>
        <p:nvPicPr>
          <p:cNvPr id="140" name="mau2">
            <a:hlinkClick r:id="rId23" action="ppaction://hlinksldjump"/>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6976551" y="1090663"/>
            <a:ext cx="2633741" cy="2639810"/>
          </a:xfrm>
          <a:prstGeom prst="rect">
            <a:avLst/>
          </a:prstGeom>
        </p:spPr>
      </p:pic>
      <p:pic>
        <p:nvPicPr>
          <p:cNvPr id="141" name="mau3">
            <a:hlinkClick r:id="rId25" action="ppaction://hlinksldjump"/>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9252603" y="738002"/>
            <a:ext cx="2639810" cy="2639810"/>
          </a:xfrm>
          <a:prstGeom prst="rect">
            <a:avLst/>
          </a:prstGeom>
        </p:spPr>
      </p:pic>
      <p:pic>
        <p:nvPicPr>
          <p:cNvPr id="142" name="mau4">
            <a:hlinkClick r:id="rId27" action="ppaction://hlinksldjump"/>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4328184" y="3020060"/>
            <a:ext cx="2651990" cy="2651990"/>
          </a:xfrm>
          <a:prstGeom prst="rect">
            <a:avLst/>
          </a:prstGeom>
        </p:spPr>
      </p:pic>
      <p:pic>
        <p:nvPicPr>
          <p:cNvPr id="143" name="mau5">
            <a:hlinkClick r:id="rId29" action="ppaction://hlinksldjump"/>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6618772" y="3371486"/>
            <a:ext cx="2633741" cy="2639810"/>
          </a:xfrm>
          <a:prstGeom prst="rect">
            <a:avLst/>
          </a:prstGeom>
        </p:spPr>
      </p:pic>
      <p:pic>
        <p:nvPicPr>
          <p:cNvPr id="144" name="mau6">
            <a:hlinkClick r:id="rId31" action="ppaction://hlinksldjump"/>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8874994" y="3027045"/>
            <a:ext cx="2651990" cy="26519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75" fill="hold">
                                          <p:stCondLst>
                                            <p:cond delay="0"/>
                                          </p:stCondLst>
                                        </p:cTn>
                                        <p:tgtEl>
                                          <p:spTgt spid="149"/>
                                        </p:tgtEl>
                                        <p:attrNameLst>
                                          <p:attrName>r</p:attrName>
                                        </p:attrNameLst>
                                      </p:cBhvr>
                                    </p:animRot>
                                    <p:animRot by="-240000">
                                      <p:cBhvr>
                                        <p:cTn id="7" dur="550" fill="hold">
                                          <p:stCondLst>
                                            <p:cond delay="550"/>
                                          </p:stCondLst>
                                        </p:cTn>
                                        <p:tgtEl>
                                          <p:spTgt spid="149"/>
                                        </p:tgtEl>
                                        <p:attrNameLst>
                                          <p:attrName>r</p:attrName>
                                        </p:attrNameLst>
                                      </p:cBhvr>
                                    </p:animRot>
                                    <p:animRot by="240000">
                                      <p:cBhvr>
                                        <p:cTn id="8" dur="550" fill="hold">
                                          <p:stCondLst>
                                            <p:cond delay="1100"/>
                                          </p:stCondLst>
                                        </p:cTn>
                                        <p:tgtEl>
                                          <p:spTgt spid="149"/>
                                        </p:tgtEl>
                                        <p:attrNameLst>
                                          <p:attrName>r</p:attrName>
                                        </p:attrNameLst>
                                      </p:cBhvr>
                                    </p:animRot>
                                    <p:animRot by="-240000">
                                      <p:cBhvr>
                                        <p:cTn id="9" dur="550" fill="hold">
                                          <p:stCondLst>
                                            <p:cond delay="1650"/>
                                          </p:stCondLst>
                                        </p:cTn>
                                        <p:tgtEl>
                                          <p:spTgt spid="149"/>
                                        </p:tgtEl>
                                        <p:attrNameLst>
                                          <p:attrName>r</p:attrName>
                                        </p:attrNameLst>
                                      </p:cBhvr>
                                    </p:animRot>
                                    <p:animRot by="120000">
                                      <p:cBhvr>
                                        <p:cTn id="10" dur="550" fill="hold">
                                          <p:stCondLst>
                                            <p:cond delay="2200"/>
                                          </p:stCondLst>
                                        </p:cTn>
                                        <p:tgtEl>
                                          <p:spTgt spid="149"/>
                                        </p:tgtEl>
                                        <p:attrNameLst>
                                          <p:attrName>r</p:attrName>
                                        </p:attrNameLst>
                                      </p:cBhvr>
                                    </p:animRot>
                                  </p:childTnLst>
                                </p:cTn>
                              </p:par>
                              <p:par>
                                <p:cTn id="11" presetID="1" presetClass="mediacall" presetSubtype="0" fill="hold" nodeType="withEffect">
                                  <p:stCondLst>
                                    <p:cond delay="0"/>
                                  </p:stCondLst>
                                  <p:childTnLst>
                                    <p:cmd type="call" cmd="playFrom(0.0)">
                                      <p:cBhvr>
                                        <p:cTn id="12" dur="605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24"/>
                    </p:tgtEl>
                  </p:cond>
                </p:stCondLst>
                <p:endSync evt="end" delay="0">
                  <p:rtn val="all"/>
                </p:endSync>
                <p:childTnLst>
                  <p:par>
                    <p:cTn id="14" fill="hold">
                      <p:stCondLst>
                        <p:cond delay="0"/>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124"/>
                                        </p:tgtEl>
                                      </p:cBhvr>
                                    </p:animEffect>
                                    <p:set>
                                      <p:cBhvr>
                                        <p:cTn id="18" dur="1" fill="hold">
                                          <p:stCondLst>
                                            <p:cond delay="499"/>
                                          </p:stCondLst>
                                        </p:cTn>
                                        <p:tgtEl>
                                          <p:spTgt spid="124"/>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5" name="cashreg.wav"/>
                                        </p:tgtEl>
                                      </p:cMediaNode>
                                    </p:audio>
                                  </p:subTnLst>
                                </p:cTn>
                              </p:par>
                            </p:childTnLst>
                          </p:cTn>
                        </p:par>
                      </p:childTnLst>
                    </p:cTn>
                  </p:par>
                </p:childTnLst>
              </p:cTn>
              <p:nextCondLst>
                <p:cond evt="onClick" delay="0">
                  <p:tgtEl>
                    <p:spTgt spid="124"/>
                  </p:tgtEl>
                </p:cond>
              </p:nextCondLst>
            </p:seq>
            <p:seq concurrent="1" nextAc="seek">
              <p:cTn id="19" restart="whenNotActive" fill="hold" evtFilter="cancelBubble" nodeType="interactiveSeq">
                <p:stCondLst>
                  <p:cond evt="onClick" delay="0">
                    <p:tgtEl>
                      <p:spTgt spid="125"/>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125"/>
                                        </p:tgtEl>
                                      </p:cBhvr>
                                    </p:animEffect>
                                    <p:set>
                                      <p:cBhvr>
                                        <p:cTn id="24" dur="1" fill="hold">
                                          <p:stCondLst>
                                            <p:cond delay="499"/>
                                          </p:stCondLst>
                                        </p:cTn>
                                        <p:tgtEl>
                                          <p:spTgt spid="125"/>
                                        </p:tgtEl>
                                        <p:attrNameLst>
                                          <p:attrName>style.visibility</p:attrName>
                                        </p:attrNameLst>
                                      </p:cBhvr>
                                      <p:to>
                                        <p:strVal val="hidden"/>
                                      </p:to>
                                    </p:set>
                                  </p:childTnLst>
                                  <p:subTnLst>
                                    <p:audio>
                                      <p:cMediaNode>
                                        <p:cTn display="0" masterRel="sameClick">
                                          <p:stCondLst>
                                            <p:cond evt="begin" delay="0">
                                              <p:tn val="22"/>
                                            </p:cond>
                                          </p:stCondLst>
                                          <p:endCondLst>
                                            <p:cond evt="onStopAudio" delay="0">
                                              <p:tgtEl>
                                                <p:sldTgt/>
                                              </p:tgtEl>
                                            </p:cond>
                                          </p:endCondLst>
                                        </p:cTn>
                                        <p:tgtEl>
                                          <p:sndTgt r:embed="rId5" name="cashreg.wav"/>
                                        </p:tgtEl>
                                      </p:cMediaNode>
                                    </p:audio>
                                  </p:subTnLst>
                                </p:cTn>
                              </p:par>
                            </p:childTnLst>
                          </p:cTn>
                        </p:par>
                      </p:childTnLst>
                    </p:cTn>
                  </p:par>
                </p:childTnLst>
              </p:cTn>
              <p:nextCondLst>
                <p:cond evt="onClick" delay="0">
                  <p:tgtEl>
                    <p:spTgt spid="125"/>
                  </p:tgtEl>
                </p:cond>
              </p:nextCondLst>
            </p:seq>
            <p:seq concurrent="1" nextAc="seek">
              <p:cTn id="25" restart="whenNotActive" fill="hold" evtFilter="cancelBubble" nodeType="interactiveSeq">
                <p:stCondLst>
                  <p:cond evt="onClick" delay="0">
                    <p:tgtEl>
                      <p:spTgt spid="126"/>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126"/>
                                        </p:tgtEl>
                                      </p:cBhvr>
                                    </p:animEffect>
                                    <p:set>
                                      <p:cBhvr>
                                        <p:cTn id="30" dur="1" fill="hold">
                                          <p:stCondLst>
                                            <p:cond delay="499"/>
                                          </p:stCondLst>
                                        </p:cTn>
                                        <p:tgtEl>
                                          <p:spTgt spid="126"/>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5" name="cashreg.wav"/>
                                        </p:tgtEl>
                                      </p:cMediaNode>
                                    </p:audio>
                                  </p:subTnLst>
                                </p:cTn>
                              </p:par>
                            </p:childTnLst>
                          </p:cTn>
                        </p:par>
                      </p:childTnLst>
                    </p:cTn>
                  </p:par>
                </p:childTnLst>
              </p:cTn>
              <p:nextCondLst>
                <p:cond evt="onClick" delay="0">
                  <p:tgtEl>
                    <p:spTgt spid="126"/>
                  </p:tgtEl>
                </p:cond>
              </p:nextCondLst>
            </p:seq>
            <p:seq concurrent="1" nextAc="seek">
              <p:cTn id="31" restart="whenNotActive" fill="hold" evtFilter="cancelBubble" nodeType="interactiveSeq">
                <p:stCondLst>
                  <p:cond evt="onClick" delay="0">
                    <p:tgtEl>
                      <p:spTgt spid="127"/>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127"/>
                                        </p:tgtEl>
                                      </p:cBhvr>
                                    </p:animEffect>
                                    <p:set>
                                      <p:cBhvr>
                                        <p:cTn id="36" dur="1" fill="hold">
                                          <p:stCondLst>
                                            <p:cond delay="499"/>
                                          </p:stCondLst>
                                        </p:cTn>
                                        <p:tgtEl>
                                          <p:spTgt spid="127"/>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5" name="cashreg.wav"/>
                                        </p:tgtEl>
                                      </p:cMediaNode>
                                    </p:audio>
                                  </p:subTnLst>
                                </p:cTn>
                              </p:par>
                            </p:childTnLst>
                          </p:cTn>
                        </p:par>
                      </p:childTnLst>
                    </p:cTn>
                  </p:par>
                </p:childTnLst>
              </p:cTn>
              <p:nextCondLst>
                <p:cond evt="onClick" delay="0">
                  <p:tgtEl>
                    <p:spTgt spid="127"/>
                  </p:tgtEl>
                </p:cond>
              </p:nextCondLst>
            </p:seq>
            <p:seq concurrent="1" nextAc="seek">
              <p:cTn id="37" restart="whenNotActive" fill="hold" evtFilter="cancelBubble" nodeType="interactiveSeq">
                <p:stCondLst>
                  <p:cond evt="onClick" delay="0">
                    <p:tgtEl>
                      <p:spTgt spid="128"/>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28"/>
                                        </p:tgtEl>
                                      </p:cBhvr>
                                    </p:animEffect>
                                    <p:set>
                                      <p:cBhvr>
                                        <p:cTn id="42" dur="1" fill="hold">
                                          <p:stCondLst>
                                            <p:cond delay="499"/>
                                          </p:stCondLst>
                                        </p:cTn>
                                        <p:tgtEl>
                                          <p:spTgt spid="128"/>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5" name="cashreg.wav"/>
                                        </p:tgtEl>
                                      </p:cMediaNode>
                                    </p:audio>
                                  </p:subTnLst>
                                </p:cTn>
                              </p:par>
                            </p:childTnLst>
                          </p:cTn>
                        </p:par>
                      </p:childTnLst>
                    </p:cTn>
                  </p:par>
                </p:childTnLst>
              </p:cTn>
              <p:nextCondLst>
                <p:cond evt="onClick" delay="0">
                  <p:tgtEl>
                    <p:spTgt spid="128"/>
                  </p:tgtEl>
                </p:cond>
              </p:nextCondLst>
            </p:seq>
            <p:seq concurrent="1" nextAc="seek">
              <p:cTn id="43" restart="whenNotActive" fill="hold" evtFilter="cancelBubble" nodeType="interactiveSeq">
                <p:stCondLst>
                  <p:cond evt="onClick" delay="0">
                    <p:tgtEl>
                      <p:spTgt spid="129"/>
                    </p:tgtEl>
                  </p:cond>
                </p:stCondLst>
                <p:endSync evt="end" delay="0">
                  <p:rtn val="all"/>
                </p:endSync>
                <p:childTnLst>
                  <p:par>
                    <p:cTn id="44" fill="hold">
                      <p:stCondLst>
                        <p:cond delay="0"/>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129"/>
                                        </p:tgtEl>
                                      </p:cBhvr>
                                    </p:animEffect>
                                    <p:set>
                                      <p:cBhvr>
                                        <p:cTn id="48" dur="1" fill="hold">
                                          <p:stCondLst>
                                            <p:cond delay="499"/>
                                          </p:stCondLst>
                                        </p:cTn>
                                        <p:tgtEl>
                                          <p:spTgt spid="129"/>
                                        </p:tgtEl>
                                        <p:attrNameLst>
                                          <p:attrName>style.visibility</p:attrName>
                                        </p:attrNameLst>
                                      </p:cBhvr>
                                      <p:to>
                                        <p:strVal val="hidden"/>
                                      </p:to>
                                    </p:set>
                                  </p:childTnLst>
                                  <p:subTnLst>
                                    <p:audio>
                                      <p:cMediaNode>
                                        <p:cTn display="0" masterRel="sameClick">
                                          <p:stCondLst>
                                            <p:cond evt="begin" delay="0">
                                              <p:tn val="46"/>
                                            </p:cond>
                                          </p:stCondLst>
                                          <p:endCondLst>
                                            <p:cond evt="onStopAudio" delay="0">
                                              <p:tgtEl>
                                                <p:sldTgt/>
                                              </p:tgtEl>
                                            </p:cond>
                                          </p:endCondLst>
                                        </p:cTn>
                                        <p:tgtEl>
                                          <p:sndTgt r:embed="rId5" name="cashreg.wav"/>
                                        </p:tgtEl>
                                      </p:cMediaNode>
                                    </p:audio>
                                  </p:subTnLst>
                                </p:cTn>
                              </p:par>
                            </p:childTnLst>
                          </p:cTn>
                        </p:par>
                      </p:childTnLst>
                    </p:cTn>
                  </p:par>
                </p:childTnLst>
              </p:cTn>
              <p:nextCondLst>
                <p:cond evt="onClick" delay="0">
                  <p:tgtEl>
                    <p:spTgt spid="129"/>
                  </p:tgtEl>
                </p:cond>
              </p:nextCondLst>
            </p:seq>
            <p:seq concurrent="1" nextAc="seek">
              <p:cTn id="49" restart="whenNotActive" fill="hold" evtFilter="cancelBubble" nodeType="interactiveSeq">
                <p:stCondLst>
                  <p:cond evt="onClick" delay="0">
                    <p:tgtEl>
                      <p:spTgt spid="139"/>
                    </p:tgtEl>
                  </p:cond>
                </p:stCondLst>
                <p:endSync evt="end" delay="0">
                  <p:rtn val="all"/>
                </p:endSync>
                <p:childTnLst>
                  <p:par>
                    <p:cTn id="50" fill="hold">
                      <p:stCondLst>
                        <p:cond delay="0"/>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139"/>
                                        </p:tgtEl>
                                      </p:cBhvr>
                                    </p:animEffect>
                                    <p:set>
                                      <p:cBhvr>
                                        <p:cTn id="54" dur="1" fill="hold">
                                          <p:stCondLst>
                                            <p:cond delay="499"/>
                                          </p:stCondLst>
                                        </p:cTn>
                                        <p:tgtEl>
                                          <p:spTgt spid="139"/>
                                        </p:tgtEl>
                                        <p:attrNameLst>
                                          <p:attrName>style.visibility</p:attrName>
                                        </p:attrNameLst>
                                      </p:cBhvr>
                                      <p:to>
                                        <p:strVal val="hidden"/>
                                      </p:to>
                                    </p:set>
                                  </p:childTnLst>
                                </p:cTn>
                              </p:par>
                            </p:childTnLst>
                          </p:cTn>
                        </p:par>
                      </p:childTnLst>
                    </p:cTn>
                  </p:par>
                </p:childTnLst>
              </p:cTn>
              <p:nextCondLst>
                <p:cond evt="onClick" delay="0">
                  <p:tgtEl>
                    <p:spTgt spid="139"/>
                  </p:tgtEl>
                </p:cond>
              </p:nextCondLst>
            </p:seq>
            <p:seq concurrent="1" nextAc="seek">
              <p:cTn id="55" restart="whenNotActive" fill="hold" evtFilter="cancelBubble" nodeType="interactiveSeq">
                <p:stCondLst>
                  <p:cond evt="onClick" delay="0">
                    <p:tgtEl>
                      <p:spTgt spid="140"/>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140"/>
                                        </p:tgtEl>
                                      </p:cBhvr>
                                    </p:animEffect>
                                    <p:set>
                                      <p:cBhvr>
                                        <p:cTn id="60" dur="1" fill="hold">
                                          <p:stCondLst>
                                            <p:cond delay="499"/>
                                          </p:stCondLst>
                                        </p:cTn>
                                        <p:tgtEl>
                                          <p:spTgt spid="140"/>
                                        </p:tgtEl>
                                        <p:attrNameLst>
                                          <p:attrName>style.visibility</p:attrName>
                                        </p:attrNameLst>
                                      </p:cBhvr>
                                      <p:to>
                                        <p:strVal val="hidden"/>
                                      </p:to>
                                    </p:set>
                                  </p:childTnLst>
                                </p:cTn>
                              </p:par>
                            </p:childTnLst>
                          </p:cTn>
                        </p:par>
                      </p:childTnLst>
                    </p:cTn>
                  </p:par>
                </p:childTnLst>
              </p:cTn>
              <p:nextCondLst>
                <p:cond evt="onClick" delay="0">
                  <p:tgtEl>
                    <p:spTgt spid="140"/>
                  </p:tgtEl>
                </p:cond>
              </p:nextCondLst>
            </p:seq>
            <p:seq concurrent="1" nextAc="seek">
              <p:cTn id="61" restart="whenNotActive" fill="hold" evtFilter="cancelBubble" nodeType="interactiveSeq">
                <p:stCondLst>
                  <p:cond evt="onClick" delay="0">
                    <p:tgtEl>
                      <p:spTgt spid="141"/>
                    </p:tgtEl>
                  </p:cond>
                </p:stCondLst>
                <p:endSync evt="end" delay="0">
                  <p:rtn val="all"/>
                </p:endSync>
                <p:childTnLst>
                  <p:par>
                    <p:cTn id="62" fill="hold">
                      <p:stCondLst>
                        <p:cond delay="0"/>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141"/>
                                        </p:tgtEl>
                                      </p:cBhvr>
                                    </p:animEffect>
                                    <p:set>
                                      <p:cBhvr>
                                        <p:cTn id="66" dur="1" fill="hold">
                                          <p:stCondLst>
                                            <p:cond delay="499"/>
                                          </p:stCondLst>
                                        </p:cTn>
                                        <p:tgtEl>
                                          <p:spTgt spid="141"/>
                                        </p:tgtEl>
                                        <p:attrNameLst>
                                          <p:attrName>style.visibility</p:attrName>
                                        </p:attrNameLst>
                                      </p:cBhvr>
                                      <p:to>
                                        <p:strVal val="hidden"/>
                                      </p:to>
                                    </p:set>
                                  </p:childTnLst>
                                </p:cTn>
                              </p:par>
                            </p:childTnLst>
                          </p:cTn>
                        </p:par>
                      </p:childTnLst>
                    </p:cTn>
                  </p:par>
                </p:childTnLst>
              </p:cTn>
              <p:nextCondLst>
                <p:cond evt="onClick" delay="0">
                  <p:tgtEl>
                    <p:spTgt spid="141"/>
                  </p:tgtEl>
                </p:cond>
              </p:nextCondLst>
            </p:seq>
            <p:seq concurrent="1" nextAc="seek">
              <p:cTn id="67" restart="whenNotActive" fill="hold" evtFilter="cancelBubble" nodeType="interactiveSeq">
                <p:stCondLst>
                  <p:cond evt="onClick" delay="0">
                    <p:tgtEl>
                      <p:spTgt spid="142"/>
                    </p:tgtEl>
                  </p:cond>
                </p:stCondLst>
                <p:endSync evt="end" delay="0">
                  <p:rtn val="all"/>
                </p:endSync>
                <p:childTnLst>
                  <p:par>
                    <p:cTn id="68" fill="hold">
                      <p:stCondLst>
                        <p:cond delay="0"/>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142"/>
                                        </p:tgtEl>
                                      </p:cBhvr>
                                    </p:animEffect>
                                    <p:set>
                                      <p:cBhvr>
                                        <p:cTn id="72" dur="1" fill="hold">
                                          <p:stCondLst>
                                            <p:cond delay="499"/>
                                          </p:stCondLst>
                                        </p:cTn>
                                        <p:tgtEl>
                                          <p:spTgt spid="142"/>
                                        </p:tgtEl>
                                        <p:attrNameLst>
                                          <p:attrName>style.visibility</p:attrName>
                                        </p:attrNameLst>
                                      </p:cBhvr>
                                      <p:to>
                                        <p:strVal val="hidden"/>
                                      </p:to>
                                    </p:set>
                                  </p:childTnLst>
                                </p:cTn>
                              </p:par>
                            </p:childTnLst>
                          </p:cTn>
                        </p:par>
                      </p:childTnLst>
                    </p:cTn>
                  </p:par>
                </p:childTnLst>
              </p:cTn>
              <p:nextCondLst>
                <p:cond evt="onClick" delay="0">
                  <p:tgtEl>
                    <p:spTgt spid="142"/>
                  </p:tgtEl>
                </p:cond>
              </p:nextCondLst>
            </p:seq>
            <p:seq concurrent="1" nextAc="seek">
              <p:cTn id="73" restart="whenNotActive" fill="hold" evtFilter="cancelBubble" nodeType="interactiveSeq">
                <p:stCondLst>
                  <p:cond evt="onClick" delay="0">
                    <p:tgtEl>
                      <p:spTgt spid="143"/>
                    </p:tgtEl>
                  </p:cond>
                </p:stCondLst>
                <p:endSync evt="end" delay="0">
                  <p:rtn val="all"/>
                </p:endSync>
                <p:childTnLst>
                  <p:par>
                    <p:cTn id="74" fill="hold">
                      <p:stCondLst>
                        <p:cond delay="0"/>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143"/>
                                        </p:tgtEl>
                                      </p:cBhvr>
                                    </p:animEffect>
                                    <p:set>
                                      <p:cBhvr>
                                        <p:cTn id="78" dur="1" fill="hold">
                                          <p:stCondLst>
                                            <p:cond delay="499"/>
                                          </p:stCondLst>
                                        </p:cTn>
                                        <p:tgtEl>
                                          <p:spTgt spid="143"/>
                                        </p:tgtEl>
                                        <p:attrNameLst>
                                          <p:attrName>style.visibility</p:attrName>
                                        </p:attrNameLst>
                                      </p:cBhvr>
                                      <p:to>
                                        <p:strVal val="hidden"/>
                                      </p:to>
                                    </p:set>
                                  </p:childTnLst>
                                </p:cTn>
                              </p:par>
                            </p:childTnLst>
                          </p:cTn>
                        </p:par>
                      </p:childTnLst>
                    </p:cTn>
                  </p:par>
                </p:childTnLst>
              </p:cTn>
              <p:nextCondLst>
                <p:cond evt="onClick" delay="0">
                  <p:tgtEl>
                    <p:spTgt spid="143"/>
                  </p:tgtEl>
                </p:cond>
              </p:nextCondLst>
            </p:seq>
            <p:seq concurrent="1" nextAc="seek">
              <p:cTn id="79" restart="whenNotActive" fill="hold" evtFilter="cancelBubble" nodeType="interactiveSeq">
                <p:stCondLst>
                  <p:cond evt="onClick" delay="0">
                    <p:tgtEl>
                      <p:spTgt spid="144"/>
                    </p:tgtEl>
                  </p:cond>
                </p:stCondLst>
                <p:endSync evt="end" delay="0">
                  <p:rtn val="all"/>
                </p:endSync>
                <p:childTnLst>
                  <p:par>
                    <p:cTn id="80" fill="hold">
                      <p:stCondLst>
                        <p:cond delay="0"/>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144"/>
                                        </p:tgtEl>
                                      </p:cBhvr>
                                    </p:animEffect>
                                    <p:set>
                                      <p:cBhvr>
                                        <p:cTn id="84" dur="1" fill="hold">
                                          <p:stCondLst>
                                            <p:cond delay="499"/>
                                          </p:stCondLst>
                                        </p:cTn>
                                        <p:tgtEl>
                                          <p:spTgt spid="144"/>
                                        </p:tgtEl>
                                        <p:attrNameLst>
                                          <p:attrName>style.visibility</p:attrName>
                                        </p:attrNameLst>
                                      </p:cBhvr>
                                      <p:to>
                                        <p:strVal val="hidden"/>
                                      </p:to>
                                    </p:set>
                                  </p:childTnLst>
                                </p:cTn>
                              </p:par>
                            </p:childTnLst>
                          </p:cTn>
                        </p:par>
                      </p:childTnLst>
                    </p:cTn>
                  </p:par>
                </p:childTnLst>
              </p:cTn>
              <p:nextCondLst>
                <p:cond evt="onClick" delay="0">
                  <p:tgtEl>
                    <p:spTgt spid="144"/>
                  </p:tgtEl>
                </p:cond>
              </p:nextCondLst>
            </p:seq>
            <p:audio>
              <p:cMediaNode vol="80000">
                <p:cTn id="85"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文本框 1"/>
          <p:cNvSpPr txBox="1"/>
          <p:nvPr/>
        </p:nvSpPr>
        <p:spPr>
          <a:xfrm>
            <a:off x="1331595" y="74930"/>
            <a:ext cx="5975350" cy="583565"/>
          </a:xfrm>
          <a:prstGeom prst="rect">
            <a:avLst/>
          </a:prstGeom>
          <a:noFill/>
        </p:spPr>
        <p:txBody>
          <a:bodyPr wrap="square" rtlCol="0">
            <a:spAutoFit/>
          </a:bodyPr>
          <a:lstStyle/>
          <a:p>
            <a:r>
              <a:rPr lang="vi-VN" altLang="zh-CN" sz="3200" b="1" dirty="0">
                <a:latin typeface="Times New Roman" panose="02020603050405020304" pitchFamily="18" charset="0"/>
                <a:ea typeface="Yeseva One" panose="00000500000000000000" charset="0"/>
                <a:cs typeface="Times New Roman" panose="02020603050405020304" pitchFamily="18" charset="0"/>
                <a:sym typeface="Yeseva One" panose="00000500000000000000" charset="0"/>
              </a:rPr>
              <a:t>I</a:t>
            </a:r>
            <a:r>
              <a:rPr lang="en-US" altLang="vi-VN" sz="3200" b="1" dirty="0">
                <a:latin typeface="Times New Roman" panose="02020603050405020304" pitchFamily="18" charset="0"/>
                <a:ea typeface="Yeseva One" panose="00000500000000000000" charset="0"/>
                <a:cs typeface="Times New Roman" panose="02020603050405020304" pitchFamily="18" charset="0"/>
                <a:sym typeface="Yeseva One" panose="00000500000000000000" charset="0"/>
              </a:rPr>
              <a:t>II</a:t>
            </a:r>
            <a:r>
              <a:rPr lang="vi-VN" altLang="zh-CN" sz="3200" b="1" dirty="0">
                <a:latin typeface="Times New Roman" panose="02020603050405020304" pitchFamily="18" charset="0"/>
                <a:ea typeface="Yeseva One" panose="00000500000000000000" charset="0"/>
                <a:cs typeface="Times New Roman" panose="02020603050405020304" pitchFamily="18" charset="0"/>
                <a:sym typeface="Yeseva One" panose="00000500000000000000" charset="0"/>
              </a:rPr>
              <a:t>. Tính </a:t>
            </a:r>
            <a:r>
              <a:rPr lang="en-US" altLang="vi-VN" sz="3200" b="1" dirty="0">
                <a:latin typeface="Times New Roman" panose="02020603050405020304" pitchFamily="18" charset="0"/>
                <a:ea typeface="Yeseva One" panose="00000500000000000000" charset="0"/>
                <a:cs typeface="Times New Roman" panose="02020603050405020304" pitchFamily="18" charset="0"/>
                <a:sym typeface="Yeseva One" panose="00000500000000000000" charset="0"/>
              </a:rPr>
              <a:t>chất hóa học</a:t>
            </a:r>
            <a:r>
              <a:rPr lang="vi-VN" altLang="zh-CN" sz="2800" b="1" dirty="0">
                <a:solidFill>
                  <a:srgbClr val="002060"/>
                </a:solidFill>
                <a:ea typeface="Yeseva One" panose="00000500000000000000" charset="0"/>
                <a:sym typeface="Yeseva One" panose="00000500000000000000" charset="0"/>
              </a:rPr>
              <a:t> </a:t>
            </a:r>
            <a:endParaRPr lang="zh-CN" altLang="en-US" sz="2800" b="1" dirty="0">
              <a:solidFill>
                <a:srgbClr val="002060"/>
              </a:solidFill>
              <a:ea typeface="Yeseva One" panose="00000500000000000000" charset="0"/>
              <a:sym typeface="Yeseva One" panose="00000500000000000000" charset="0"/>
            </a:endParaRPr>
          </a:p>
        </p:txBody>
      </p:sp>
      <p:sp>
        <p:nvSpPr>
          <p:cNvPr id="100" name="Text Box 99"/>
          <p:cNvSpPr txBox="1"/>
          <p:nvPr/>
        </p:nvSpPr>
        <p:spPr>
          <a:xfrm>
            <a:off x="878205" y="829945"/>
            <a:ext cx="10121265" cy="460375"/>
          </a:xfrm>
          <a:prstGeom prst="rect">
            <a:avLst/>
          </a:prstGeom>
          <a:noFill/>
          <a:ln w="9525">
            <a:noFill/>
          </a:ln>
        </p:spPr>
        <p:txBody>
          <a:bodyPr wrap="square">
            <a:spAutoFit/>
          </a:bodyPr>
          <a:lstStyle/>
          <a:p>
            <a:pPr indent="0"/>
            <a:r>
              <a:rPr lang="en-US" sz="2400" b="0">
                <a:latin typeface="Times New Roman" panose="02020603050405020304" pitchFamily="18" charset="0"/>
                <a:ea typeface="SimSun" panose="02010600030101010101" pitchFamily="2" charset="-122"/>
              </a:rPr>
              <a:t>Các nhóm cùng tìm hiểu các </a:t>
            </a:r>
            <a:r>
              <a:rPr lang="en-US" sz="2400" b="1">
                <a:latin typeface="Times New Roman" panose="02020603050405020304" pitchFamily="18" charset="0"/>
                <a:ea typeface="SimSun" panose="02010600030101010101" pitchFamily="2" charset="-122"/>
              </a:rPr>
              <a:t>Trạm kiến thức</a:t>
            </a:r>
            <a:r>
              <a:rPr lang="en-US" sz="2400" b="0">
                <a:latin typeface="Times New Roman" panose="02020603050405020304" pitchFamily="18" charset="0"/>
                <a:ea typeface="SimSun" panose="02010600030101010101" pitchFamily="2" charset="-122"/>
              </a:rPr>
              <a:t> và hoàn thành phiếu học tập</a:t>
            </a:r>
            <a:endParaRPr lang="en-US" sz="2400"/>
          </a:p>
        </p:txBody>
      </p:sp>
      <p:sp>
        <p:nvSpPr>
          <p:cNvPr id="6" name="Text Box 5"/>
          <p:cNvSpPr txBox="1"/>
          <p:nvPr/>
        </p:nvSpPr>
        <p:spPr>
          <a:xfrm>
            <a:off x="516890" y="1623695"/>
            <a:ext cx="3681730" cy="4154170"/>
          </a:xfrm>
          <a:prstGeom prst="rect">
            <a:avLst/>
          </a:prstGeom>
          <a:noFill/>
          <a:ln w="9525">
            <a:noFill/>
          </a:ln>
        </p:spPr>
        <p:txBody>
          <a:bodyPr wrap="square">
            <a:spAutoFit/>
          </a:bodyPr>
          <a:lstStyle/>
          <a:p>
            <a:pPr indent="0" algn="l"/>
            <a:r>
              <a:rPr lang="en-US" sz="2400" b="1">
                <a:solidFill>
                  <a:srgbClr val="000000"/>
                </a:solidFill>
                <a:latin typeface="Times New Roman" panose="02020603050405020304" pitchFamily="18" charset="0"/>
                <a:cs typeface="Arial" panose="020B0604020202020204" pitchFamily="34" charset="0"/>
              </a:rPr>
              <a:t>Phiếu học tập số </a:t>
            </a:r>
            <a:endParaRPr lang="en-US" sz="2400" b="0">
              <a:solidFill>
                <a:srgbClr val="000000"/>
              </a:solidFill>
              <a:latin typeface="Times New Roman" panose="02020603050405020304" pitchFamily="18" charset="0"/>
              <a:cs typeface="Arial" panose="020B0604020202020204" pitchFamily="34" charset="0"/>
            </a:endParaRPr>
          </a:p>
          <a:p>
            <a:pPr indent="0" algn="l"/>
            <a:r>
              <a:rPr lang="en-US" sz="2400" b="0">
                <a:solidFill>
                  <a:srgbClr val="000000"/>
                </a:solidFill>
                <a:latin typeface="Times New Roman" panose="02020603050405020304" pitchFamily="18" charset="0"/>
                <a:cs typeface="Arial" panose="020B0604020202020204" pitchFamily="34" charset="0"/>
              </a:rPr>
              <a:t>1.(Trạm 1) Nêu tính chất hóa học của muối?</a:t>
            </a:r>
          </a:p>
          <a:p>
            <a:pPr indent="0" algn="l"/>
            <a:r>
              <a:rPr lang="en-US" sz="2400" b="0">
                <a:solidFill>
                  <a:srgbClr val="000000"/>
                </a:solidFill>
                <a:latin typeface="Times New Roman" panose="02020603050405020304" pitchFamily="18" charset="0"/>
                <a:cs typeface="Arial" panose="020B0604020202020204" pitchFamily="34" charset="0"/>
              </a:rPr>
              <a:t>2.</a:t>
            </a:r>
            <a:r>
              <a:rPr lang="en-US" sz="2400">
                <a:solidFill>
                  <a:srgbClr val="000000"/>
                </a:solidFill>
                <a:latin typeface="Times New Roman" panose="02020603050405020304" pitchFamily="18" charset="0"/>
                <a:cs typeface="Arial" panose="020B0604020202020204" pitchFamily="34" charset="0"/>
                <a:sym typeface="+mn-ea"/>
              </a:rPr>
              <a:t>(Trạm 1)</a:t>
            </a:r>
            <a:r>
              <a:rPr lang="en-US" sz="2400" b="0">
                <a:solidFill>
                  <a:srgbClr val="000000"/>
                </a:solidFill>
                <a:latin typeface="Times New Roman" panose="02020603050405020304" pitchFamily="18" charset="0"/>
                <a:cs typeface="Arial" panose="020B0604020202020204" pitchFamily="34" charset="0"/>
              </a:rPr>
              <a:t> Nêu thí nghiệm thể hiện từng tính chất hóa học của muối?</a:t>
            </a:r>
          </a:p>
          <a:p>
            <a:pPr indent="0" algn="l"/>
            <a:r>
              <a:rPr lang="en-US" sz="2400" b="0">
                <a:solidFill>
                  <a:srgbClr val="000000"/>
                </a:solidFill>
                <a:latin typeface="Times New Roman" panose="02020603050405020304" pitchFamily="18" charset="0"/>
                <a:cs typeface="Arial" panose="020B0604020202020204" pitchFamily="34" charset="0"/>
              </a:rPr>
              <a:t>3.</a:t>
            </a:r>
            <a:r>
              <a:rPr lang="en-US" sz="2400">
                <a:solidFill>
                  <a:srgbClr val="000000"/>
                </a:solidFill>
                <a:latin typeface="Times New Roman" panose="02020603050405020304" pitchFamily="18" charset="0"/>
                <a:cs typeface="Arial" panose="020B0604020202020204" pitchFamily="34" charset="0"/>
                <a:sym typeface="+mn-ea"/>
              </a:rPr>
              <a:t>(Trạm 2)</a:t>
            </a:r>
            <a:r>
              <a:rPr lang="en-US" sz="2400" b="0">
                <a:solidFill>
                  <a:srgbClr val="000000"/>
                </a:solidFill>
                <a:latin typeface="Times New Roman" panose="02020603050405020304" pitchFamily="18" charset="0"/>
                <a:cs typeface="Arial" panose="020B0604020202020204" pitchFamily="34" charset="0"/>
              </a:rPr>
              <a:t> Nêu cách tiến hành thí nghiệm.</a:t>
            </a:r>
          </a:p>
          <a:p>
            <a:pPr indent="0" algn="l"/>
            <a:r>
              <a:rPr lang="en-US" sz="2400" b="0">
                <a:solidFill>
                  <a:srgbClr val="000000"/>
                </a:solidFill>
                <a:latin typeface="Times New Roman" panose="02020603050405020304" pitchFamily="18" charset="0"/>
                <a:cs typeface="Arial" panose="020B0604020202020204" pitchFamily="34" charset="0"/>
              </a:rPr>
              <a:t> 4.</a:t>
            </a:r>
            <a:r>
              <a:rPr lang="en-US" sz="2400">
                <a:solidFill>
                  <a:srgbClr val="000000"/>
                </a:solidFill>
                <a:latin typeface="Times New Roman" panose="02020603050405020304" pitchFamily="18" charset="0"/>
                <a:cs typeface="Arial" panose="020B0604020202020204" pitchFamily="34" charset="0"/>
                <a:sym typeface="+mn-ea"/>
              </a:rPr>
              <a:t>(Trạm 3)</a:t>
            </a:r>
            <a:r>
              <a:rPr lang="en-US" sz="2400" b="0">
                <a:solidFill>
                  <a:srgbClr val="000000"/>
                </a:solidFill>
                <a:latin typeface="Times New Roman" panose="02020603050405020304" pitchFamily="18" charset="0"/>
                <a:cs typeface="Arial" panose="020B0604020202020204" pitchFamily="34" charset="0"/>
              </a:rPr>
              <a:t>Nêu hiện tượng, viết PTHH của từng thí nghiệm? </a:t>
            </a:r>
            <a:endParaRPr lang="en-US" sz="2400"/>
          </a:p>
        </p:txBody>
      </p:sp>
      <p:pic>
        <p:nvPicPr>
          <p:cNvPr id="10" name="Picture 9"/>
          <p:cNvPicPr>
            <a:picLocks noChangeAspect="1"/>
          </p:cNvPicPr>
          <p:nvPr/>
        </p:nvPicPr>
        <p:blipFill>
          <a:blip r:embed="rId3"/>
          <a:stretch>
            <a:fillRect/>
          </a:stretch>
        </p:blipFill>
        <p:spPr>
          <a:xfrm>
            <a:off x="4266565" y="1365250"/>
            <a:ext cx="7872730" cy="5562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additive="base">
                                        <p:cTn id="13" dur="500" fill="hold"/>
                                        <p:tgtEl>
                                          <p:spTgt spid="100"/>
                                        </p:tgtEl>
                                        <p:attrNameLst>
                                          <p:attrName>ppt_x</p:attrName>
                                        </p:attrNameLst>
                                      </p:cBhvr>
                                      <p:tavLst>
                                        <p:tav tm="0">
                                          <p:val>
                                            <p:strVal val="#ppt_x"/>
                                          </p:val>
                                        </p:tav>
                                        <p:tav tm="100000">
                                          <p:val>
                                            <p:strVal val="#ppt_x"/>
                                          </p:val>
                                        </p:tav>
                                      </p:tavLst>
                                    </p:anim>
                                    <p:anim calcmode="lin" valueType="num">
                                      <p:cBhvr additive="base">
                                        <p:cTn id="14"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3" presetClass="entr" presetSubtype="16"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plus(in)">
                                      <p:cBhvr>
                                        <p:cTn id="2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100"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3069590" y="98425"/>
            <a:ext cx="5921375" cy="583565"/>
          </a:xfrm>
          <a:prstGeom prst="rect">
            <a:avLst/>
          </a:prstGeom>
          <a:noFill/>
          <a:ln w="9525">
            <a:noFill/>
          </a:ln>
        </p:spPr>
        <p:txBody>
          <a:bodyPr wrap="square">
            <a:spAutoFit/>
          </a:bodyPr>
          <a:lstStyle/>
          <a:p>
            <a:pPr indent="0"/>
            <a:r>
              <a:rPr lang="en-US" sz="3200" b="1">
                <a:latin typeface="Times New Roman" panose="02020603050405020304" pitchFamily="18" charset="0"/>
              </a:rPr>
              <a:t>Kết quả thảo luận của nhóm</a:t>
            </a:r>
          </a:p>
        </p:txBody>
      </p:sp>
      <p:graphicFrame>
        <p:nvGraphicFramePr>
          <p:cNvPr id="2" name="Table 1"/>
          <p:cNvGraphicFramePr/>
          <p:nvPr/>
        </p:nvGraphicFramePr>
        <p:xfrm>
          <a:off x="203200" y="822325"/>
          <a:ext cx="11805920" cy="5581650"/>
        </p:xfrm>
        <a:graphic>
          <a:graphicData uri="http://schemas.openxmlformats.org/drawingml/2006/table">
            <a:tbl>
              <a:tblPr firstRow="1" bandRow="1">
                <a:tableStyleId>{5940675A-B579-460E-94D1-54222C63F5DA}</a:tableStyleId>
              </a:tblPr>
              <a:tblGrid>
                <a:gridCol w="770255">
                  <a:extLst>
                    <a:ext uri="{9D8B030D-6E8A-4147-A177-3AD203B41FA5}">
                      <a16:colId xmlns:a16="http://schemas.microsoft.com/office/drawing/2014/main" val="20000"/>
                    </a:ext>
                  </a:extLst>
                </a:gridCol>
                <a:gridCol w="3383915">
                  <a:extLst>
                    <a:ext uri="{9D8B030D-6E8A-4147-A177-3AD203B41FA5}">
                      <a16:colId xmlns:a16="http://schemas.microsoft.com/office/drawing/2014/main" val="20001"/>
                    </a:ext>
                  </a:extLst>
                </a:gridCol>
                <a:gridCol w="3646805">
                  <a:extLst>
                    <a:ext uri="{9D8B030D-6E8A-4147-A177-3AD203B41FA5}">
                      <a16:colId xmlns:a16="http://schemas.microsoft.com/office/drawing/2014/main" val="20002"/>
                    </a:ext>
                  </a:extLst>
                </a:gridCol>
                <a:gridCol w="4004945">
                  <a:extLst>
                    <a:ext uri="{9D8B030D-6E8A-4147-A177-3AD203B41FA5}">
                      <a16:colId xmlns:a16="http://schemas.microsoft.com/office/drawing/2014/main" val="20003"/>
                    </a:ext>
                  </a:extLst>
                </a:gridCol>
              </a:tblGrid>
              <a:tr h="597535">
                <a:tc>
                  <a:txBody>
                    <a:bodyPr/>
                    <a:lstStyle/>
                    <a:p>
                      <a:pPr indent="0">
                        <a:buNone/>
                      </a:pPr>
                      <a:r>
                        <a:rPr lang="en-US" sz="2400" b="0">
                          <a:latin typeface="Times New Roman" panose="02020603050405020304" pitchFamily="18" charset="0"/>
                          <a:cs typeface="Times New Roman" panose="02020603050405020304" pitchFamily="18" charset="0"/>
                        </a:rPr>
                        <a:t>STT</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4290" marB="3429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latin typeface="Times New Roman" panose="02020603050405020304" pitchFamily="18" charset="0"/>
                          <a:cs typeface="Times New Roman" panose="02020603050405020304" pitchFamily="18" charset="0"/>
                        </a:rPr>
                        <a:t>Cách tiến hành</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4290" marB="3429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latin typeface="Times New Roman" panose="02020603050405020304" pitchFamily="18" charset="0"/>
                          <a:cs typeface="Times New Roman" panose="02020603050405020304" pitchFamily="18" charset="0"/>
                        </a:rPr>
                        <a:t>Hiện tượng quan sát được</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4290" marB="3429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latin typeface="Times New Roman" panose="02020603050405020304" pitchFamily="18" charset="0"/>
                          <a:cs typeface="Times New Roman" panose="02020603050405020304" pitchFamily="18" charset="0"/>
                        </a:rPr>
                        <a:t>Viết PTHH</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4290" marB="3429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86535">
                <a:tc>
                  <a:txBody>
                    <a:bodyPr/>
                    <a:lstStyle/>
                    <a:p>
                      <a:pPr indent="0">
                        <a:buNone/>
                      </a:pPr>
                      <a:r>
                        <a:rPr lang="en-US" sz="2400" b="0">
                          <a:latin typeface="Times New Roman" panose="02020603050405020304" pitchFamily="18" charset="0"/>
                          <a:cs typeface="Times New Roman" panose="02020603050405020304" pitchFamily="18" charset="0"/>
                        </a:rPr>
                        <a:t>1</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4290" marB="3429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latin typeface="Times New Roman" panose="02020603050405020304" pitchFamily="18" charset="0"/>
                          <a:cs typeface="Times New Roman" panose="02020603050405020304" pitchFamily="18" charset="0"/>
                        </a:rPr>
                        <a:t>Nhúng đinh Fe trong dung dịch CuSO</a:t>
                      </a:r>
                      <a:r>
                        <a:rPr lang="en-US" sz="2400" b="0" baseline="-25000">
                          <a:latin typeface="Times New Roman" panose="02020603050405020304" pitchFamily="18" charset="0"/>
                          <a:cs typeface="Times New Roman" panose="02020603050405020304" pitchFamily="18" charset="0"/>
                        </a:rPr>
                        <a:t>4</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4290" marB="3429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4290" marB="3429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latin typeface="Times New Roman" panose="02020603050405020304" pitchFamily="18" charset="0"/>
                          <a:cs typeface="Times New Roman" panose="02020603050405020304" pitchFamily="18" charset="0"/>
                        </a:rPr>
                        <a:t> </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4290" marB="3429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07440">
                <a:tc>
                  <a:txBody>
                    <a:bodyPr/>
                    <a:lstStyle/>
                    <a:p>
                      <a:pPr indent="0">
                        <a:buNone/>
                      </a:pPr>
                      <a:r>
                        <a:rPr lang="en-US" sz="2400" b="0">
                          <a:latin typeface="Times New Roman" panose="02020603050405020304" pitchFamily="18" charset="0"/>
                          <a:cs typeface="Times New Roman" panose="02020603050405020304" pitchFamily="18" charset="0"/>
                        </a:rPr>
                        <a:t>2</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4290" marB="3429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latin typeface="Times New Roman" panose="02020603050405020304" pitchFamily="18" charset="0"/>
                          <a:cs typeface="Times New Roman" panose="02020603050405020304" pitchFamily="18" charset="0"/>
                        </a:rPr>
                        <a:t>Nhỏ vài giọt dd H</a:t>
                      </a:r>
                      <a:r>
                        <a:rPr lang="en-US" sz="2400" b="0" baseline="-25000">
                          <a:latin typeface="Times New Roman" panose="02020603050405020304" pitchFamily="18" charset="0"/>
                          <a:cs typeface="Times New Roman" panose="02020603050405020304" pitchFamily="18" charset="0"/>
                        </a:rPr>
                        <a:t>2</a:t>
                      </a:r>
                      <a:r>
                        <a:rPr lang="en-US" sz="2400" b="0">
                          <a:latin typeface="Times New Roman" panose="02020603050405020304" pitchFamily="18" charset="0"/>
                          <a:cs typeface="Times New Roman" panose="02020603050405020304" pitchFamily="18" charset="0"/>
                        </a:rPr>
                        <a:t>SO</a:t>
                      </a:r>
                      <a:r>
                        <a:rPr lang="en-US" sz="2400" b="0" baseline="-25000">
                          <a:latin typeface="Times New Roman" panose="02020603050405020304" pitchFamily="18" charset="0"/>
                          <a:cs typeface="Times New Roman" panose="02020603050405020304" pitchFamily="18" charset="0"/>
                        </a:rPr>
                        <a:t>4</a:t>
                      </a:r>
                      <a:r>
                        <a:rPr lang="en-US" sz="2400" b="0">
                          <a:latin typeface="Times New Roman" panose="02020603050405020304" pitchFamily="18" charset="0"/>
                          <a:cs typeface="Times New Roman" panose="02020603050405020304" pitchFamily="18" charset="0"/>
                        </a:rPr>
                        <a:t>vào ống nghiệm có chứa 1ml dd BaCl</a:t>
                      </a:r>
                      <a:r>
                        <a:rPr lang="en-US" sz="2400" b="0" baseline="-25000">
                          <a:latin typeface="Times New Roman" panose="02020603050405020304" pitchFamily="18" charset="0"/>
                          <a:cs typeface="Times New Roman" panose="02020603050405020304" pitchFamily="18" charset="0"/>
                        </a:rPr>
                        <a:t>2</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4290" marB="3429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latin typeface="Times New Roman" panose="02020603050405020304" pitchFamily="18" charset="0"/>
                          <a:cs typeface="Times New Roman" panose="02020603050405020304" pitchFamily="18" charset="0"/>
                        </a:rPr>
                        <a:t> </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4290" marB="3429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4290" marB="3429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07440">
                <a:tc>
                  <a:txBody>
                    <a:bodyPr/>
                    <a:lstStyle/>
                    <a:p>
                      <a:pPr indent="0">
                        <a:buNone/>
                      </a:pPr>
                      <a:r>
                        <a:rPr lang="en-US" sz="2400" b="0">
                          <a:latin typeface="Times New Roman" panose="02020603050405020304" pitchFamily="18" charset="0"/>
                          <a:cs typeface="Times New Roman" panose="02020603050405020304" pitchFamily="18" charset="0"/>
                        </a:rPr>
                        <a:t>3</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4290" marB="3429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latin typeface="Times New Roman" panose="02020603050405020304" pitchFamily="18" charset="0"/>
                          <a:cs typeface="Times New Roman" panose="02020603050405020304" pitchFamily="18" charset="0"/>
                        </a:rPr>
                        <a:t>Nhỏ vài giọt dd CuSO</a:t>
                      </a:r>
                      <a:r>
                        <a:rPr lang="en-US" sz="2400" b="0" baseline="-25000">
                          <a:latin typeface="Times New Roman" panose="02020603050405020304" pitchFamily="18" charset="0"/>
                          <a:cs typeface="Times New Roman" panose="02020603050405020304" pitchFamily="18" charset="0"/>
                        </a:rPr>
                        <a:t>4</a:t>
                      </a:r>
                      <a:r>
                        <a:rPr lang="en-US" sz="2400" b="0">
                          <a:latin typeface="Times New Roman" panose="02020603050405020304" pitchFamily="18" charset="0"/>
                          <a:cs typeface="Times New Roman" panose="02020603050405020304" pitchFamily="18" charset="0"/>
                        </a:rPr>
                        <a:t>vào ống nghiệm có chứa 1ml dd NaOH</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4290" marB="3429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4290" marB="3429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4290" marB="3429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127125">
                <a:tc>
                  <a:txBody>
                    <a:bodyPr/>
                    <a:lstStyle/>
                    <a:p>
                      <a:pPr indent="0">
                        <a:buNone/>
                      </a:pPr>
                      <a:r>
                        <a:rPr lang="en-US" sz="2400" b="0">
                          <a:latin typeface="Times New Roman" panose="02020603050405020304" pitchFamily="18" charset="0"/>
                          <a:cs typeface="Times New Roman" panose="02020603050405020304" pitchFamily="18" charset="0"/>
                        </a:rPr>
                        <a:t>4</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4290" marB="3429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latin typeface="Times New Roman" panose="02020603050405020304" pitchFamily="18" charset="0"/>
                          <a:cs typeface="Times New Roman" panose="02020603050405020304" pitchFamily="18" charset="0"/>
                        </a:rPr>
                        <a:t>Nhỏ vài giọt dd BaCl</a:t>
                      </a:r>
                      <a:r>
                        <a:rPr lang="en-US" sz="2400" b="0" baseline="-25000">
                          <a:latin typeface="Times New Roman" panose="02020603050405020304" pitchFamily="18" charset="0"/>
                          <a:cs typeface="Times New Roman" panose="02020603050405020304" pitchFamily="18" charset="0"/>
                        </a:rPr>
                        <a:t>2</a:t>
                      </a:r>
                      <a:r>
                        <a:rPr lang="en-US" sz="2400" b="0">
                          <a:latin typeface="Times New Roman" panose="02020603050405020304" pitchFamily="18" charset="0"/>
                          <a:cs typeface="Times New Roman" panose="02020603050405020304" pitchFamily="18" charset="0"/>
                        </a:rPr>
                        <a:t>vào ống nghiệm có chứa 1ml dd Na</a:t>
                      </a:r>
                      <a:r>
                        <a:rPr lang="en-US" sz="2400" b="0" baseline="-25000">
                          <a:latin typeface="Times New Roman" panose="02020603050405020304" pitchFamily="18" charset="0"/>
                          <a:cs typeface="Times New Roman" panose="02020603050405020304" pitchFamily="18" charset="0"/>
                        </a:rPr>
                        <a:t>2</a:t>
                      </a:r>
                      <a:r>
                        <a:rPr lang="en-US" sz="2400" b="0">
                          <a:latin typeface="Times New Roman" panose="02020603050405020304" pitchFamily="18" charset="0"/>
                          <a:cs typeface="Times New Roman" panose="02020603050405020304" pitchFamily="18" charset="0"/>
                        </a:rPr>
                        <a:t>SO</a:t>
                      </a:r>
                      <a:r>
                        <a:rPr lang="en-US" sz="2400" b="0" baseline="-25000">
                          <a:latin typeface="Times New Roman" panose="02020603050405020304" pitchFamily="18" charset="0"/>
                          <a:cs typeface="Times New Roman" panose="02020603050405020304" pitchFamily="18" charset="0"/>
                        </a:rPr>
                        <a:t>4</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4290" marB="3429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latin typeface="Times New Roman" panose="02020603050405020304" pitchFamily="18" charset="0"/>
                          <a:cs typeface="Times New Roman" panose="02020603050405020304" pitchFamily="18" charset="0"/>
                        </a:rPr>
                        <a:t>  </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4290" marB="3429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4290" marB="3429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8" name="Rectangles 7"/>
          <p:cNvSpPr/>
          <p:nvPr/>
        </p:nvSpPr>
        <p:spPr>
          <a:xfrm>
            <a:off x="4359910" y="1409700"/>
            <a:ext cx="3641090" cy="15011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indent="0">
              <a:buNone/>
            </a:pPr>
            <a:r>
              <a:rPr lang="en-US" sz="2400">
                <a:solidFill>
                  <a:schemeClr val="tx1"/>
                </a:solidFill>
                <a:latin typeface="Times New Roman" panose="02020603050405020304" pitchFamily="18" charset="0"/>
                <a:cs typeface="Times New Roman" panose="02020603050405020304" pitchFamily="18" charset="0"/>
                <a:sym typeface="+mn-ea"/>
              </a:rPr>
              <a:t>Fe tác dụng với CuSO</a:t>
            </a:r>
            <a:r>
              <a:rPr lang="en-US" sz="2400" baseline="-25000">
                <a:solidFill>
                  <a:schemeClr val="tx1"/>
                </a:solidFill>
                <a:latin typeface="Times New Roman" panose="02020603050405020304" pitchFamily="18" charset="0"/>
                <a:cs typeface="Times New Roman" panose="02020603050405020304" pitchFamily="18" charset="0"/>
                <a:sym typeface="+mn-ea"/>
              </a:rPr>
              <a:t>4</a:t>
            </a:r>
            <a:r>
              <a:rPr lang="en-US" sz="2400">
                <a:solidFill>
                  <a:schemeClr val="tx1"/>
                </a:solidFill>
                <a:latin typeface="Times New Roman" panose="02020603050405020304" pitchFamily="18" charset="0"/>
                <a:cs typeface="Times New Roman" panose="02020603050405020304" pitchFamily="18" charset="0"/>
                <a:sym typeface="+mn-ea"/>
              </a:rPr>
              <a:t>, màu xanh dung dịch nhạt dần, có lớp đồng đỏ bám trên đinh sắt. </a:t>
            </a:r>
          </a:p>
        </p:txBody>
      </p:sp>
      <p:sp>
        <p:nvSpPr>
          <p:cNvPr id="11" name="Rectangles 10"/>
          <p:cNvSpPr/>
          <p:nvPr/>
        </p:nvSpPr>
        <p:spPr>
          <a:xfrm>
            <a:off x="8013065" y="1422400"/>
            <a:ext cx="3995420" cy="148780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a:solidFill>
                  <a:schemeClr val="tx1"/>
                </a:solidFill>
                <a:latin typeface="Times New Roman" panose="02020603050405020304" pitchFamily="18" charset="0"/>
                <a:cs typeface="Times New Roman" panose="02020603050405020304" pitchFamily="18" charset="0"/>
                <a:sym typeface="+mn-ea"/>
              </a:rPr>
              <a:t>Fe + CuSO</a:t>
            </a:r>
            <a:r>
              <a:rPr lang="en-US" sz="2400" baseline="-25000">
                <a:solidFill>
                  <a:schemeClr val="tx1"/>
                </a:solidFill>
                <a:latin typeface="Times New Roman" panose="02020603050405020304" pitchFamily="18" charset="0"/>
                <a:cs typeface="Times New Roman" panose="02020603050405020304" pitchFamily="18" charset="0"/>
                <a:sym typeface="+mn-ea"/>
              </a:rPr>
              <a:t>4         </a:t>
            </a:r>
            <a:r>
              <a:rPr lang="en-US" sz="2400">
                <a:solidFill>
                  <a:schemeClr val="tx1"/>
                </a:solidFill>
                <a:latin typeface="Times New Roman" panose="02020603050405020304" pitchFamily="18" charset="0"/>
                <a:cs typeface="Times New Roman" panose="02020603050405020304" pitchFamily="18" charset="0"/>
                <a:sym typeface="+mn-ea"/>
              </a:rPr>
              <a:t>FeSO</a:t>
            </a:r>
            <a:r>
              <a:rPr lang="en-US" sz="2400" baseline="-25000">
                <a:solidFill>
                  <a:schemeClr val="tx1"/>
                </a:solidFill>
                <a:latin typeface="Times New Roman" panose="02020603050405020304" pitchFamily="18" charset="0"/>
                <a:cs typeface="Times New Roman" panose="02020603050405020304" pitchFamily="18" charset="0"/>
                <a:sym typeface="+mn-ea"/>
              </a:rPr>
              <a:t>4</a:t>
            </a:r>
            <a:r>
              <a:rPr lang="en-US" sz="2400">
                <a:solidFill>
                  <a:schemeClr val="tx1"/>
                </a:solidFill>
                <a:latin typeface="Times New Roman" panose="02020603050405020304" pitchFamily="18" charset="0"/>
                <a:cs typeface="Times New Roman" panose="02020603050405020304" pitchFamily="18" charset="0"/>
                <a:sym typeface="+mn-ea"/>
              </a:rPr>
              <a:t>+ Cu</a:t>
            </a:r>
          </a:p>
        </p:txBody>
      </p:sp>
      <p:sp>
        <p:nvSpPr>
          <p:cNvPr id="12" name="Rectangles 11"/>
          <p:cNvSpPr/>
          <p:nvPr/>
        </p:nvSpPr>
        <p:spPr>
          <a:xfrm>
            <a:off x="4359910" y="2910840"/>
            <a:ext cx="3631565" cy="113601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l"/>
            <a:r>
              <a:rPr lang="en-US" sz="2400">
                <a:solidFill>
                  <a:schemeClr val="tx1"/>
                </a:solidFill>
                <a:latin typeface="Times New Roman" panose="02020603050405020304" pitchFamily="18" charset="0"/>
                <a:cs typeface="Times New Roman" panose="02020603050405020304" pitchFamily="18" charset="0"/>
                <a:sym typeface="+mn-ea"/>
              </a:rPr>
              <a:t>BaCl</a:t>
            </a:r>
            <a:r>
              <a:rPr lang="en-US" sz="2400" baseline="-25000">
                <a:solidFill>
                  <a:schemeClr val="tx1"/>
                </a:solidFill>
                <a:latin typeface="Times New Roman" panose="02020603050405020304" pitchFamily="18" charset="0"/>
                <a:cs typeface="Times New Roman" panose="02020603050405020304" pitchFamily="18" charset="0"/>
                <a:sym typeface="+mn-ea"/>
              </a:rPr>
              <a:t>2</a:t>
            </a:r>
            <a:r>
              <a:rPr lang="en-US" sz="2400">
                <a:solidFill>
                  <a:schemeClr val="tx1"/>
                </a:solidFill>
                <a:latin typeface="Times New Roman" panose="02020603050405020304" pitchFamily="18" charset="0"/>
                <a:cs typeface="Times New Roman" panose="02020603050405020304" pitchFamily="18" charset="0"/>
                <a:sym typeface="+mn-ea"/>
              </a:rPr>
              <a:t>tác dụng với H</a:t>
            </a:r>
            <a:r>
              <a:rPr lang="en-US" sz="2400" baseline="-25000">
                <a:solidFill>
                  <a:schemeClr val="tx1"/>
                </a:solidFill>
                <a:latin typeface="Times New Roman" panose="02020603050405020304" pitchFamily="18" charset="0"/>
                <a:cs typeface="Times New Roman" panose="02020603050405020304" pitchFamily="18" charset="0"/>
                <a:sym typeface="+mn-ea"/>
              </a:rPr>
              <a:t>2</a:t>
            </a:r>
            <a:r>
              <a:rPr lang="en-US" sz="2400">
                <a:solidFill>
                  <a:schemeClr val="tx1"/>
                </a:solidFill>
                <a:latin typeface="Times New Roman" panose="02020603050405020304" pitchFamily="18" charset="0"/>
                <a:cs typeface="Times New Roman" panose="02020603050405020304" pitchFamily="18" charset="0"/>
                <a:sym typeface="+mn-ea"/>
              </a:rPr>
              <a:t>SO</a:t>
            </a:r>
            <a:r>
              <a:rPr lang="en-US" sz="2400" baseline="-25000">
                <a:solidFill>
                  <a:schemeClr val="tx1"/>
                </a:solidFill>
                <a:latin typeface="Times New Roman" panose="02020603050405020304" pitchFamily="18" charset="0"/>
                <a:cs typeface="Times New Roman" panose="02020603050405020304" pitchFamily="18" charset="0"/>
                <a:sym typeface="+mn-ea"/>
              </a:rPr>
              <a:t>4</a:t>
            </a:r>
            <a:r>
              <a:rPr lang="en-US" sz="2400">
                <a:solidFill>
                  <a:schemeClr val="tx1"/>
                </a:solidFill>
                <a:latin typeface="Times New Roman" panose="02020603050405020304" pitchFamily="18" charset="0"/>
                <a:cs typeface="Times New Roman" panose="02020603050405020304" pitchFamily="18" charset="0"/>
                <a:sym typeface="+mn-ea"/>
              </a:rPr>
              <a:t>và tạo kết tủa trắng.</a:t>
            </a:r>
          </a:p>
        </p:txBody>
      </p:sp>
      <p:sp>
        <p:nvSpPr>
          <p:cNvPr id="14" name="Rectangles 13"/>
          <p:cNvSpPr/>
          <p:nvPr/>
        </p:nvSpPr>
        <p:spPr>
          <a:xfrm>
            <a:off x="7983220" y="2915285"/>
            <a:ext cx="3996055" cy="11715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a:solidFill>
                  <a:schemeClr val="tx1"/>
                </a:solidFill>
                <a:latin typeface="Times New Roman" panose="02020603050405020304" pitchFamily="18" charset="0"/>
                <a:cs typeface="Times New Roman" panose="02020603050405020304" pitchFamily="18" charset="0"/>
                <a:sym typeface="+mn-ea"/>
              </a:rPr>
              <a:t>H</a:t>
            </a:r>
            <a:r>
              <a:rPr lang="en-US" sz="2000" baseline="-25000">
                <a:solidFill>
                  <a:schemeClr val="tx1"/>
                </a:solidFill>
                <a:latin typeface="Times New Roman" panose="02020603050405020304" pitchFamily="18" charset="0"/>
                <a:cs typeface="Times New Roman" panose="02020603050405020304" pitchFamily="18" charset="0"/>
                <a:sym typeface="+mn-ea"/>
              </a:rPr>
              <a:t>2</a:t>
            </a:r>
            <a:r>
              <a:rPr lang="en-US" sz="2000">
                <a:solidFill>
                  <a:schemeClr val="tx1"/>
                </a:solidFill>
                <a:latin typeface="Times New Roman" panose="02020603050405020304" pitchFamily="18" charset="0"/>
                <a:cs typeface="Times New Roman" panose="02020603050405020304" pitchFamily="18" charset="0"/>
                <a:sym typeface="+mn-ea"/>
              </a:rPr>
              <a:t>SO</a:t>
            </a:r>
            <a:r>
              <a:rPr lang="en-US" sz="2000" baseline="-25000">
                <a:solidFill>
                  <a:schemeClr val="tx1"/>
                </a:solidFill>
                <a:latin typeface="Times New Roman" panose="02020603050405020304" pitchFamily="18" charset="0"/>
                <a:cs typeface="Times New Roman" panose="02020603050405020304" pitchFamily="18" charset="0"/>
                <a:sym typeface="+mn-ea"/>
              </a:rPr>
              <a:t>4 </a:t>
            </a:r>
            <a:r>
              <a:rPr lang="en-US" sz="2000">
                <a:solidFill>
                  <a:schemeClr val="tx1"/>
                </a:solidFill>
                <a:latin typeface="Times New Roman" panose="02020603050405020304" pitchFamily="18" charset="0"/>
                <a:cs typeface="Times New Roman" panose="02020603050405020304" pitchFamily="18" charset="0"/>
                <a:sym typeface="+mn-ea"/>
              </a:rPr>
              <a:t>+ BaCl</a:t>
            </a:r>
            <a:r>
              <a:rPr lang="en-US" sz="2000" baseline="-25000">
                <a:solidFill>
                  <a:schemeClr val="tx1"/>
                </a:solidFill>
                <a:latin typeface="Times New Roman" panose="02020603050405020304" pitchFamily="18" charset="0"/>
                <a:cs typeface="Times New Roman" panose="02020603050405020304" pitchFamily="18" charset="0"/>
                <a:sym typeface="+mn-ea"/>
              </a:rPr>
              <a:t>2      </a:t>
            </a:r>
            <a:r>
              <a:rPr lang="en-US" sz="2000">
                <a:solidFill>
                  <a:schemeClr val="tx1"/>
                </a:solidFill>
                <a:latin typeface="Times New Roman" panose="02020603050405020304" pitchFamily="18" charset="0"/>
                <a:cs typeface="Times New Roman" panose="02020603050405020304" pitchFamily="18" charset="0"/>
                <a:sym typeface="+mn-ea"/>
              </a:rPr>
              <a:t>BaSO</a:t>
            </a:r>
            <a:r>
              <a:rPr lang="en-US" sz="2000" baseline="-25000">
                <a:solidFill>
                  <a:schemeClr val="tx1"/>
                </a:solidFill>
                <a:latin typeface="Times New Roman" panose="02020603050405020304" pitchFamily="18" charset="0"/>
                <a:cs typeface="Times New Roman" panose="02020603050405020304" pitchFamily="18" charset="0"/>
                <a:sym typeface="+mn-ea"/>
              </a:rPr>
              <a:t>4</a:t>
            </a:r>
            <a:r>
              <a:rPr lang="en-US" sz="2000">
                <a:solidFill>
                  <a:schemeClr val="tx1"/>
                </a:solidFill>
                <a:latin typeface="Times New Roman" panose="02020603050405020304" pitchFamily="18" charset="0"/>
                <a:cs typeface="Times New Roman" panose="02020603050405020304" pitchFamily="18" charset="0"/>
                <a:sym typeface="+mn-ea"/>
              </a:rPr>
              <a:t>+ 2HCl </a:t>
            </a:r>
          </a:p>
        </p:txBody>
      </p:sp>
      <p:sp>
        <p:nvSpPr>
          <p:cNvPr id="16" name="Rectangles 15"/>
          <p:cNvSpPr/>
          <p:nvPr/>
        </p:nvSpPr>
        <p:spPr>
          <a:xfrm>
            <a:off x="4359910" y="4067175"/>
            <a:ext cx="3631565" cy="113601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indent="0">
              <a:buNone/>
            </a:pPr>
            <a:r>
              <a:rPr lang="en-US" sz="2400">
                <a:solidFill>
                  <a:schemeClr val="tx1"/>
                </a:solidFill>
                <a:latin typeface="Times New Roman" panose="02020603050405020304" pitchFamily="18" charset="0"/>
                <a:cs typeface="Times New Roman" panose="02020603050405020304" pitchFamily="18" charset="0"/>
                <a:sym typeface="+mn-ea"/>
              </a:rPr>
              <a:t>CuSO</a:t>
            </a:r>
            <a:r>
              <a:rPr lang="en-US" sz="2400" baseline="-25000">
                <a:solidFill>
                  <a:schemeClr val="tx1"/>
                </a:solidFill>
                <a:latin typeface="Times New Roman" panose="02020603050405020304" pitchFamily="18" charset="0"/>
                <a:cs typeface="Times New Roman" panose="02020603050405020304" pitchFamily="18" charset="0"/>
                <a:sym typeface="+mn-ea"/>
              </a:rPr>
              <a:t>4</a:t>
            </a:r>
            <a:r>
              <a:rPr lang="en-US" sz="2400">
                <a:solidFill>
                  <a:schemeClr val="tx1"/>
                </a:solidFill>
                <a:latin typeface="Times New Roman" panose="02020603050405020304" pitchFamily="18" charset="0"/>
                <a:cs typeface="Times New Roman" panose="02020603050405020304" pitchFamily="18" charset="0"/>
                <a:sym typeface="+mn-ea"/>
              </a:rPr>
              <a:t>tác dụng với NaOH tạo kết tủa xanh da trời. PTHH:</a:t>
            </a:r>
          </a:p>
        </p:txBody>
      </p:sp>
      <p:sp>
        <p:nvSpPr>
          <p:cNvPr id="17" name="Rectangles 16"/>
          <p:cNvSpPr/>
          <p:nvPr/>
        </p:nvSpPr>
        <p:spPr>
          <a:xfrm>
            <a:off x="7973060" y="4026535"/>
            <a:ext cx="4006215" cy="117665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indent="0">
              <a:buNone/>
            </a:pPr>
            <a:r>
              <a:rPr lang="en-US" sz="2000">
                <a:solidFill>
                  <a:schemeClr val="tx1"/>
                </a:solidFill>
                <a:latin typeface="Times New Roman" panose="02020603050405020304" pitchFamily="18" charset="0"/>
                <a:cs typeface="Times New Roman" panose="02020603050405020304" pitchFamily="18" charset="0"/>
                <a:sym typeface="+mn-ea"/>
              </a:rPr>
              <a:t>CuSO</a:t>
            </a:r>
            <a:r>
              <a:rPr lang="en-US" sz="2000" baseline="-25000">
                <a:solidFill>
                  <a:schemeClr val="tx1"/>
                </a:solidFill>
                <a:latin typeface="Times New Roman" panose="02020603050405020304" pitchFamily="18" charset="0"/>
                <a:cs typeface="Times New Roman" panose="02020603050405020304" pitchFamily="18" charset="0"/>
                <a:sym typeface="+mn-ea"/>
              </a:rPr>
              <a:t>4</a:t>
            </a:r>
            <a:r>
              <a:rPr lang="en-US" sz="2000">
                <a:solidFill>
                  <a:schemeClr val="tx1"/>
                </a:solidFill>
                <a:latin typeface="Times New Roman" panose="02020603050405020304" pitchFamily="18" charset="0"/>
                <a:cs typeface="Times New Roman" panose="02020603050405020304" pitchFamily="18" charset="0"/>
                <a:sym typeface="+mn-ea"/>
              </a:rPr>
              <a:t>+ 2NaOH   </a:t>
            </a:r>
            <a:r>
              <a:rPr lang="en-US" sz="2000" baseline="-25000">
                <a:solidFill>
                  <a:schemeClr val="tx1"/>
                </a:solidFill>
                <a:latin typeface="Times New Roman" panose="02020603050405020304" pitchFamily="18" charset="0"/>
                <a:cs typeface="Times New Roman" panose="02020603050405020304" pitchFamily="18" charset="0"/>
                <a:sym typeface="+mn-ea"/>
              </a:rPr>
              <a:t>      </a:t>
            </a:r>
            <a:r>
              <a:rPr lang="en-US" sz="2000">
                <a:solidFill>
                  <a:schemeClr val="tx1"/>
                </a:solidFill>
                <a:latin typeface="Times New Roman" panose="02020603050405020304" pitchFamily="18" charset="0"/>
                <a:cs typeface="Times New Roman" panose="02020603050405020304" pitchFamily="18" charset="0"/>
                <a:sym typeface="+mn-ea"/>
              </a:rPr>
              <a:t>    Cu(OH)</a:t>
            </a:r>
            <a:r>
              <a:rPr lang="en-US" sz="2000" baseline="-25000">
                <a:solidFill>
                  <a:schemeClr val="tx1"/>
                </a:solidFill>
                <a:latin typeface="Times New Roman" panose="02020603050405020304" pitchFamily="18" charset="0"/>
                <a:cs typeface="Times New Roman" panose="02020603050405020304" pitchFamily="18" charset="0"/>
                <a:sym typeface="+mn-ea"/>
              </a:rPr>
              <a:t>2</a:t>
            </a:r>
            <a:r>
              <a:rPr lang="en-US" sz="2000">
                <a:solidFill>
                  <a:schemeClr val="tx1"/>
                </a:solidFill>
                <a:latin typeface="Times New Roman" panose="02020603050405020304" pitchFamily="18" charset="0"/>
                <a:cs typeface="Times New Roman" panose="02020603050405020304" pitchFamily="18" charset="0"/>
                <a:sym typeface="+mn-ea"/>
              </a:rPr>
              <a:t>+ Na</a:t>
            </a:r>
            <a:r>
              <a:rPr lang="en-US" sz="2000" baseline="-25000">
                <a:solidFill>
                  <a:schemeClr val="tx1"/>
                </a:solidFill>
                <a:latin typeface="Times New Roman" panose="02020603050405020304" pitchFamily="18" charset="0"/>
                <a:cs typeface="Times New Roman" panose="02020603050405020304" pitchFamily="18" charset="0"/>
                <a:sym typeface="+mn-ea"/>
              </a:rPr>
              <a:t>2</a:t>
            </a:r>
            <a:r>
              <a:rPr lang="en-US" sz="2000">
                <a:solidFill>
                  <a:schemeClr val="tx1"/>
                </a:solidFill>
                <a:latin typeface="Times New Roman" panose="02020603050405020304" pitchFamily="18" charset="0"/>
                <a:cs typeface="Times New Roman" panose="02020603050405020304" pitchFamily="18" charset="0"/>
                <a:sym typeface="+mn-ea"/>
              </a:rPr>
              <a:t>SO</a:t>
            </a:r>
            <a:r>
              <a:rPr lang="en-US" sz="2000" baseline="-25000">
                <a:solidFill>
                  <a:schemeClr val="tx1"/>
                </a:solidFill>
                <a:latin typeface="Times New Roman" panose="02020603050405020304" pitchFamily="18" charset="0"/>
                <a:cs typeface="Times New Roman" panose="02020603050405020304" pitchFamily="18" charset="0"/>
                <a:sym typeface="+mn-ea"/>
              </a:rPr>
              <a:t>4</a:t>
            </a:r>
            <a:r>
              <a:rPr lang="en-US" sz="2000">
                <a:solidFill>
                  <a:schemeClr val="tx1"/>
                </a:solidFill>
                <a:latin typeface="Times New Roman" panose="02020603050405020304" pitchFamily="18" charset="0"/>
                <a:cs typeface="Times New Roman" panose="02020603050405020304" pitchFamily="18" charset="0"/>
                <a:sym typeface="+mn-ea"/>
              </a:rPr>
              <a:t> </a:t>
            </a:r>
          </a:p>
        </p:txBody>
      </p:sp>
      <p:sp>
        <p:nvSpPr>
          <p:cNvPr id="19" name="Rectangles 18"/>
          <p:cNvSpPr/>
          <p:nvPr/>
        </p:nvSpPr>
        <p:spPr>
          <a:xfrm>
            <a:off x="4359910" y="5243830"/>
            <a:ext cx="3651885" cy="115633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l"/>
            <a:r>
              <a:rPr lang="en-US" sz="2400">
                <a:solidFill>
                  <a:schemeClr val="tx1"/>
                </a:solidFill>
                <a:latin typeface="Times New Roman" panose="02020603050405020304" pitchFamily="18" charset="0"/>
                <a:cs typeface="Times New Roman" panose="02020603050405020304" pitchFamily="18" charset="0"/>
                <a:sym typeface="+mn-ea"/>
              </a:rPr>
              <a:t>BaCl</a:t>
            </a:r>
            <a:r>
              <a:rPr lang="en-US" sz="2400" baseline="-25000">
                <a:solidFill>
                  <a:schemeClr val="tx1"/>
                </a:solidFill>
                <a:latin typeface="Times New Roman" panose="02020603050405020304" pitchFamily="18" charset="0"/>
                <a:cs typeface="Times New Roman" panose="02020603050405020304" pitchFamily="18" charset="0"/>
                <a:sym typeface="+mn-ea"/>
              </a:rPr>
              <a:t>2</a:t>
            </a:r>
            <a:r>
              <a:rPr lang="en-US" sz="2400">
                <a:solidFill>
                  <a:schemeClr val="tx1"/>
                </a:solidFill>
                <a:latin typeface="Times New Roman" panose="02020603050405020304" pitchFamily="18" charset="0"/>
                <a:cs typeface="Times New Roman" panose="02020603050405020304" pitchFamily="18" charset="0"/>
                <a:sym typeface="+mn-ea"/>
              </a:rPr>
              <a:t>tác dụng với Na</a:t>
            </a:r>
            <a:r>
              <a:rPr lang="en-US" sz="2400" baseline="-25000">
                <a:solidFill>
                  <a:schemeClr val="tx1"/>
                </a:solidFill>
                <a:latin typeface="Times New Roman" panose="02020603050405020304" pitchFamily="18" charset="0"/>
                <a:cs typeface="Times New Roman" panose="02020603050405020304" pitchFamily="18" charset="0"/>
                <a:sym typeface="+mn-ea"/>
              </a:rPr>
              <a:t>2</a:t>
            </a:r>
            <a:r>
              <a:rPr lang="en-US" sz="2400">
                <a:solidFill>
                  <a:schemeClr val="tx1"/>
                </a:solidFill>
                <a:latin typeface="Times New Roman" panose="02020603050405020304" pitchFamily="18" charset="0"/>
                <a:cs typeface="Times New Roman" panose="02020603050405020304" pitchFamily="18" charset="0"/>
                <a:sym typeface="+mn-ea"/>
              </a:rPr>
              <a:t>SO</a:t>
            </a:r>
            <a:r>
              <a:rPr lang="en-US" sz="2400" baseline="-25000">
                <a:solidFill>
                  <a:schemeClr val="tx1"/>
                </a:solidFill>
                <a:latin typeface="Times New Roman" panose="02020603050405020304" pitchFamily="18" charset="0"/>
                <a:cs typeface="Times New Roman" panose="02020603050405020304" pitchFamily="18" charset="0"/>
                <a:sym typeface="+mn-ea"/>
              </a:rPr>
              <a:t>4</a:t>
            </a:r>
            <a:r>
              <a:rPr lang="en-US" sz="2400">
                <a:solidFill>
                  <a:schemeClr val="tx1"/>
                </a:solidFill>
                <a:latin typeface="Times New Roman" panose="02020603050405020304" pitchFamily="18" charset="0"/>
                <a:cs typeface="Times New Roman" panose="02020603050405020304" pitchFamily="18" charset="0"/>
                <a:sym typeface="+mn-ea"/>
              </a:rPr>
              <a:t>tạo kết tủa trắng.</a:t>
            </a:r>
          </a:p>
        </p:txBody>
      </p:sp>
      <p:sp>
        <p:nvSpPr>
          <p:cNvPr id="20" name="Rectangles 19"/>
          <p:cNvSpPr/>
          <p:nvPr/>
        </p:nvSpPr>
        <p:spPr>
          <a:xfrm>
            <a:off x="8063230" y="5284470"/>
            <a:ext cx="3945255" cy="107505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a:solidFill>
                  <a:schemeClr val="tx1"/>
                </a:solidFill>
                <a:latin typeface="Times New Roman" panose="02020603050405020304" pitchFamily="18" charset="0"/>
                <a:cs typeface="Times New Roman" panose="02020603050405020304" pitchFamily="18" charset="0"/>
                <a:sym typeface="+mn-ea"/>
              </a:rPr>
              <a:t>H</a:t>
            </a:r>
            <a:r>
              <a:rPr lang="en-US" sz="2000" baseline="-25000">
                <a:solidFill>
                  <a:schemeClr val="tx1"/>
                </a:solidFill>
                <a:latin typeface="Times New Roman" panose="02020603050405020304" pitchFamily="18" charset="0"/>
                <a:cs typeface="Times New Roman" panose="02020603050405020304" pitchFamily="18" charset="0"/>
                <a:sym typeface="+mn-ea"/>
              </a:rPr>
              <a:t>2</a:t>
            </a:r>
            <a:r>
              <a:rPr lang="en-US" sz="2000">
                <a:solidFill>
                  <a:schemeClr val="tx1"/>
                </a:solidFill>
                <a:latin typeface="Times New Roman" panose="02020603050405020304" pitchFamily="18" charset="0"/>
                <a:cs typeface="Times New Roman" panose="02020603050405020304" pitchFamily="18" charset="0"/>
                <a:sym typeface="+mn-ea"/>
              </a:rPr>
              <a:t>SO</a:t>
            </a:r>
            <a:r>
              <a:rPr lang="en-US" sz="2000" baseline="-25000">
                <a:solidFill>
                  <a:schemeClr val="tx1"/>
                </a:solidFill>
                <a:latin typeface="Times New Roman" panose="02020603050405020304" pitchFamily="18" charset="0"/>
                <a:cs typeface="Times New Roman" panose="02020603050405020304" pitchFamily="18" charset="0"/>
                <a:sym typeface="+mn-ea"/>
              </a:rPr>
              <a:t>4 </a:t>
            </a:r>
            <a:r>
              <a:rPr lang="en-US" sz="2000">
                <a:solidFill>
                  <a:schemeClr val="tx1"/>
                </a:solidFill>
                <a:latin typeface="Times New Roman" panose="02020603050405020304" pitchFamily="18" charset="0"/>
                <a:cs typeface="Times New Roman" panose="02020603050405020304" pitchFamily="18" charset="0"/>
                <a:sym typeface="+mn-ea"/>
              </a:rPr>
              <a:t>+ BaCl</a:t>
            </a:r>
            <a:r>
              <a:rPr lang="en-US" sz="2000" baseline="-25000">
                <a:solidFill>
                  <a:schemeClr val="tx1"/>
                </a:solidFill>
                <a:latin typeface="Times New Roman" panose="02020603050405020304" pitchFamily="18" charset="0"/>
                <a:cs typeface="Times New Roman" panose="02020603050405020304" pitchFamily="18" charset="0"/>
                <a:sym typeface="+mn-ea"/>
              </a:rPr>
              <a:t>2      </a:t>
            </a:r>
            <a:r>
              <a:rPr lang="en-US" sz="2000">
                <a:solidFill>
                  <a:schemeClr val="tx1"/>
                </a:solidFill>
                <a:latin typeface="Times New Roman" panose="02020603050405020304" pitchFamily="18" charset="0"/>
                <a:cs typeface="Times New Roman" panose="02020603050405020304" pitchFamily="18" charset="0"/>
                <a:sym typeface="+mn-ea"/>
              </a:rPr>
              <a:t>BaSO</a:t>
            </a:r>
            <a:r>
              <a:rPr lang="en-US" sz="2000" baseline="-25000">
                <a:solidFill>
                  <a:schemeClr val="tx1"/>
                </a:solidFill>
                <a:latin typeface="Times New Roman" panose="02020603050405020304" pitchFamily="18" charset="0"/>
                <a:cs typeface="Times New Roman" panose="02020603050405020304" pitchFamily="18" charset="0"/>
                <a:sym typeface="+mn-ea"/>
              </a:rPr>
              <a:t>4</a:t>
            </a:r>
            <a:r>
              <a:rPr lang="en-US" sz="2000">
                <a:solidFill>
                  <a:schemeClr val="tx1"/>
                </a:solidFill>
                <a:latin typeface="Times New Roman" panose="02020603050405020304" pitchFamily="18" charset="0"/>
                <a:cs typeface="Times New Roman" panose="02020603050405020304" pitchFamily="18" charset="0"/>
                <a:sym typeface="+mn-ea"/>
              </a:rPr>
              <a:t>+ 2HCl</a:t>
            </a:r>
          </a:p>
        </p:txBody>
      </p:sp>
      <p:pic>
        <p:nvPicPr>
          <p:cNvPr id="21" name="Picture 20"/>
          <p:cNvPicPr/>
          <p:nvPr/>
        </p:nvPicPr>
        <p:blipFill>
          <a:blip r:embed="rId2"/>
          <a:stretch>
            <a:fillRect/>
          </a:stretch>
        </p:blipFill>
        <p:spPr>
          <a:xfrm>
            <a:off x="9979978" y="5813425"/>
            <a:ext cx="236220" cy="60960"/>
          </a:xfrm>
          <a:prstGeom prst="rect">
            <a:avLst/>
          </a:prstGeom>
          <a:noFill/>
          <a:ln w="9525">
            <a:noFill/>
          </a:ln>
        </p:spPr>
      </p:pic>
      <p:pic>
        <p:nvPicPr>
          <p:cNvPr id="22" name="Picture 21"/>
          <p:cNvPicPr/>
          <p:nvPr/>
        </p:nvPicPr>
        <p:blipFill>
          <a:blip r:embed="rId2"/>
          <a:stretch>
            <a:fillRect/>
          </a:stretch>
        </p:blipFill>
        <p:spPr>
          <a:xfrm>
            <a:off x="10106978" y="4368800"/>
            <a:ext cx="236220" cy="60960"/>
          </a:xfrm>
          <a:prstGeom prst="rect">
            <a:avLst/>
          </a:prstGeom>
          <a:noFill/>
          <a:ln w="9525">
            <a:noFill/>
          </a:ln>
        </p:spPr>
      </p:pic>
      <p:pic>
        <p:nvPicPr>
          <p:cNvPr id="23" name="Picture 22"/>
          <p:cNvPicPr/>
          <p:nvPr/>
        </p:nvPicPr>
        <p:blipFill>
          <a:blip r:embed="rId2"/>
          <a:stretch>
            <a:fillRect/>
          </a:stretch>
        </p:blipFill>
        <p:spPr>
          <a:xfrm>
            <a:off x="9906953" y="3482975"/>
            <a:ext cx="236220" cy="60960"/>
          </a:xfrm>
          <a:prstGeom prst="rect">
            <a:avLst/>
          </a:prstGeom>
          <a:noFill/>
          <a:ln w="9525">
            <a:noFill/>
          </a:ln>
        </p:spPr>
      </p:pic>
      <p:pic>
        <p:nvPicPr>
          <p:cNvPr id="24" name="Picture 23"/>
          <p:cNvPicPr/>
          <p:nvPr/>
        </p:nvPicPr>
        <p:blipFill>
          <a:blip r:embed="rId2"/>
          <a:stretch>
            <a:fillRect/>
          </a:stretch>
        </p:blipFill>
        <p:spPr>
          <a:xfrm>
            <a:off x="9973628" y="2101850"/>
            <a:ext cx="236220" cy="60960"/>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ppt_x"/>
                                          </p:val>
                                        </p:tav>
                                        <p:tav tm="100000">
                                          <p:val>
                                            <p:strVal val="#ppt_x"/>
                                          </p:val>
                                        </p:tav>
                                      </p:tavLst>
                                    </p:anim>
                                    <p:anim calcmode="lin" valueType="num">
                                      <p:cBhvr additive="base">
                                        <p:cTn id="30" dur="500" fill="hold"/>
                                        <p:tgtEl>
                                          <p:spTgt spid="2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500" fill="hold"/>
                                        <p:tgtEl>
                                          <p:spTgt spid="22"/>
                                        </p:tgtEl>
                                        <p:attrNameLst>
                                          <p:attrName>ppt_x</p:attrName>
                                        </p:attrNameLst>
                                      </p:cBhvr>
                                      <p:tavLst>
                                        <p:tav tm="0">
                                          <p:val>
                                            <p:strVal val="#ppt_x"/>
                                          </p:val>
                                        </p:tav>
                                        <p:tav tm="100000">
                                          <p:val>
                                            <p:strVal val="#ppt_x"/>
                                          </p:val>
                                        </p:tav>
                                      </p:tavLst>
                                    </p:anim>
                                    <p:anim calcmode="lin" valueType="num">
                                      <p:cBhvr additive="base">
                                        <p:cTn id="46" dur="500" fill="hold"/>
                                        <p:tgtEl>
                                          <p:spTgt spid="22"/>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ppt_x"/>
                                          </p:val>
                                        </p:tav>
                                        <p:tav tm="100000">
                                          <p:val>
                                            <p:strVal val="#ppt_x"/>
                                          </p:val>
                                        </p:tav>
                                      </p:tavLst>
                                    </p:anim>
                                    <p:anim calcmode="lin" valueType="num">
                                      <p:cBhvr additive="base">
                                        <p:cTn id="5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additive="base">
                                        <p:cTn id="65" dur="500" fill="hold"/>
                                        <p:tgtEl>
                                          <p:spTgt spid="20"/>
                                        </p:tgtEl>
                                        <p:attrNameLst>
                                          <p:attrName>ppt_x</p:attrName>
                                        </p:attrNameLst>
                                      </p:cBhvr>
                                      <p:tavLst>
                                        <p:tav tm="0">
                                          <p:val>
                                            <p:strVal val="#ppt_x"/>
                                          </p:val>
                                        </p:tav>
                                        <p:tav tm="100000">
                                          <p:val>
                                            <p:strVal val="#ppt_x"/>
                                          </p:val>
                                        </p:tav>
                                      </p:tavLst>
                                    </p:anim>
                                    <p:anim calcmode="lin" valueType="num">
                                      <p:cBhvr additive="base">
                                        <p:cTn id="6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P spid="16" grpId="0" animBg="1"/>
      <p:bldP spid="17" grpId="0" animBg="1"/>
      <p:bldP spid="19"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644525" y="946150"/>
            <a:ext cx="11146790" cy="137033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135974"/>
            <a:ext cx="2959931" cy="965371"/>
          </a:xfrm>
          <a:prstGeom prst="rect">
            <a:avLst/>
          </a:prstGeom>
        </p:spPr>
      </p:pic>
      <p:sp>
        <p:nvSpPr>
          <p:cNvPr id="2" name="Rectangle 1"/>
          <p:cNvSpPr/>
          <p:nvPr/>
        </p:nvSpPr>
        <p:spPr>
          <a:xfrm>
            <a:off x="553085" y="2729230"/>
            <a:ext cx="11396345" cy="1789430"/>
          </a:xfrm>
          <a:prstGeom prst="rect">
            <a:avLst/>
          </a:prstGeom>
        </p:spPr>
        <p:txBody>
          <a:bodyPr wrap="square">
            <a:spAutoFit/>
          </a:bodyPr>
          <a:lstStyle/>
          <a:p>
            <a:pPr algn="just">
              <a:lnSpc>
                <a:spcPct val="115000"/>
              </a:lnSpc>
              <a:spcAft>
                <a:spcPts val="1000"/>
              </a:spcAft>
            </a:pPr>
            <a:r>
              <a:rPr lang="vi-VN" sz="3200" dirty="0">
                <a:solidFill>
                  <a:schemeClr val="tx1"/>
                </a:solidFill>
                <a:latin typeface="Times New Roman" panose="02020603050405020304" pitchFamily="18" charset="0"/>
                <a:ea typeface="Times New Roman" panose="02020603050405020304" pitchFamily="18" charset="0"/>
              </a:rPr>
              <a:t>Phản ứng trao đổi</a:t>
            </a:r>
            <a:r>
              <a:rPr lang="en-US" altLang="vi-VN" sz="3200" dirty="0">
                <a:solidFill>
                  <a:schemeClr val="tx1"/>
                </a:solidFill>
                <a:latin typeface="Times New Roman" panose="02020603050405020304" pitchFamily="18" charset="0"/>
                <a:ea typeface="Times New Roman" panose="02020603050405020304" pitchFamily="18" charset="0"/>
              </a:rPr>
              <a:t> l</a:t>
            </a:r>
            <a:r>
              <a:rPr lang="vi-VN" sz="3200" dirty="0">
                <a:solidFill>
                  <a:schemeClr val="tx1"/>
                </a:solidFill>
                <a:latin typeface="Times New Roman" panose="02020603050405020304" pitchFamily="18" charset="0"/>
                <a:ea typeface="Times New Roman" panose="02020603050405020304" pitchFamily="18" charset="0"/>
              </a:rPr>
              <a:t>à PƯHH trong đó 2 hợp chất tham gia phản ứng trao đổi với nhau những thành phần cấu tạo của chúng để tạo ra những hợp chất mới.</a:t>
            </a:r>
            <a:endParaRPr lang="vi-VN" sz="3200" dirty="0">
              <a:solidFill>
                <a:schemeClr val="tx1"/>
              </a:solidFill>
              <a:effectLst/>
              <a:latin typeface="Times New Roman" panose="02020603050405020304" pitchFamily="18" charset="0"/>
              <a:ea typeface="Times New Roman" panose="02020603050405020304" pitchFamily="18" charset="0"/>
            </a:endParaRPr>
          </a:p>
        </p:txBody>
      </p:sp>
      <p:sp>
        <p:nvSpPr>
          <p:cNvPr id="100" name="Text Box 99"/>
          <p:cNvSpPr txBox="1"/>
          <p:nvPr/>
        </p:nvSpPr>
        <p:spPr>
          <a:xfrm>
            <a:off x="774065" y="1084580"/>
            <a:ext cx="10955020" cy="1076325"/>
          </a:xfrm>
          <a:prstGeom prst="rect">
            <a:avLst/>
          </a:prstGeom>
          <a:noFill/>
          <a:ln w="9525">
            <a:noFill/>
          </a:ln>
        </p:spPr>
        <p:txBody>
          <a:bodyPr wrap="square">
            <a:spAutoFit/>
          </a:bodyPr>
          <a:lstStyle/>
          <a:p>
            <a:pPr indent="0"/>
            <a:r>
              <a:rPr lang="en-US" sz="3200" b="0">
                <a:latin typeface="Times New Roman" panose="02020603050405020304" pitchFamily="18" charset="0"/>
              </a:rPr>
              <a:t>HS quan sát, </a:t>
            </a:r>
            <a:r>
              <a:rPr lang="en-US" sz="3200">
                <a:solidFill>
                  <a:srgbClr val="000000"/>
                </a:solidFill>
                <a:latin typeface="Times New Roman" panose="02020603050405020304" pitchFamily="18" charset="0"/>
                <a:sym typeface="+mn-ea"/>
              </a:rPr>
              <a:t>phân tích</a:t>
            </a:r>
            <a:r>
              <a:rPr lang="en-US" sz="3200" b="0">
                <a:latin typeface="Times New Roman" panose="02020603050405020304" pitchFamily="18" charset="0"/>
              </a:rPr>
              <a:t> các PTHH ở các thí nghiệm 2,3,4 và rút ra nhận xét: </a:t>
            </a:r>
            <a:r>
              <a:rPr lang="en-US" sz="3200" b="0">
                <a:solidFill>
                  <a:srgbClr val="000000"/>
                </a:solidFill>
                <a:latin typeface="Times New Roman" panose="02020603050405020304" pitchFamily="18" charset="0"/>
              </a:rPr>
              <a:t>PƯ trao đổi là gì?</a:t>
            </a:r>
            <a:endParaRPr lang="en-US" sz="3200"/>
          </a:p>
        </p:txBody>
      </p:sp>
      <p:sp>
        <p:nvSpPr>
          <p:cNvPr id="4" name="Text Box 3"/>
          <p:cNvSpPr txBox="1"/>
          <p:nvPr/>
        </p:nvSpPr>
        <p:spPr>
          <a:xfrm>
            <a:off x="774065" y="4759325"/>
            <a:ext cx="10447655" cy="583565"/>
          </a:xfrm>
          <a:prstGeom prst="rect">
            <a:avLst/>
          </a:prstGeom>
          <a:noFill/>
          <a:ln w="9525">
            <a:noFill/>
          </a:ln>
        </p:spPr>
        <p:txBody>
          <a:bodyPr wrap="square">
            <a:spAutoFit/>
          </a:bodyPr>
          <a:lstStyle/>
          <a:p>
            <a:pPr indent="0"/>
            <a:r>
              <a:rPr lang="en-US" sz="3200" b="0">
                <a:solidFill>
                  <a:srgbClr val="000000"/>
                </a:solidFill>
                <a:latin typeface="Times New Roman" panose="02020603050405020304" pitchFamily="18" charset="0"/>
              </a:rPr>
              <a:t>* </a:t>
            </a:r>
            <a:r>
              <a:rPr lang="en-US" sz="3200" b="0" u="sng">
                <a:solidFill>
                  <a:srgbClr val="000000"/>
                </a:solidFill>
                <a:latin typeface="Times New Roman" panose="02020603050405020304" pitchFamily="18" charset="0"/>
              </a:rPr>
              <a:t>Lưu ý:</a:t>
            </a:r>
            <a:r>
              <a:rPr lang="en-US" sz="3200" b="0">
                <a:solidFill>
                  <a:srgbClr val="000000"/>
                </a:solidFill>
                <a:latin typeface="Times New Roman" panose="02020603050405020304" pitchFamily="18" charset="0"/>
              </a:rPr>
              <a:t> Phản ứng trung hoà cũng thuộc phản ứng trao đổi                             </a:t>
            </a:r>
            <a:endParaRPr lang="en-US" sz="3200"/>
          </a:p>
        </p:txBody>
      </p:sp>
      <p:sp>
        <p:nvSpPr>
          <p:cNvPr id="6" name="Text Box 5"/>
          <p:cNvSpPr txBox="1"/>
          <p:nvPr/>
        </p:nvSpPr>
        <p:spPr>
          <a:xfrm>
            <a:off x="2673350" y="5342890"/>
            <a:ext cx="7381875" cy="1076325"/>
          </a:xfrm>
          <a:prstGeom prst="rect">
            <a:avLst/>
          </a:prstGeom>
          <a:noFill/>
          <a:ln w="9525">
            <a:noFill/>
          </a:ln>
        </p:spPr>
        <p:txBody>
          <a:bodyPr wrap="square">
            <a:spAutoFit/>
          </a:bodyPr>
          <a:lstStyle/>
          <a:p>
            <a:pPr indent="0"/>
            <a:r>
              <a:rPr lang="en-US" sz="3200" b="0">
                <a:solidFill>
                  <a:srgbClr val="000000"/>
                </a:solidFill>
                <a:latin typeface="Times New Roman" panose="02020603050405020304" pitchFamily="18" charset="0"/>
              </a:rPr>
              <a:t>2NaOH +H</a:t>
            </a:r>
            <a:r>
              <a:rPr lang="en-US" sz="3200" b="0" baseline="-25000">
                <a:solidFill>
                  <a:srgbClr val="000000"/>
                </a:solidFill>
                <a:latin typeface="Times New Roman" panose="02020603050405020304" pitchFamily="18" charset="0"/>
              </a:rPr>
              <a:t>2</a:t>
            </a:r>
            <a:r>
              <a:rPr lang="en-US" sz="3200" b="0">
                <a:solidFill>
                  <a:srgbClr val="000000"/>
                </a:solidFill>
                <a:latin typeface="Times New Roman" panose="02020603050405020304" pitchFamily="18" charset="0"/>
              </a:rPr>
              <a:t>SO</a:t>
            </a:r>
            <a:r>
              <a:rPr lang="en-US" sz="3200" b="0" baseline="-25000">
                <a:solidFill>
                  <a:srgbClr val="000000"/>
                </a:solidFill>
                <a:latin typeface="Times New Roman" panose="02020603050405020304" pitchFamily="18" charset="0"/>
              </a:rPr>
              <a:t>4    -&gt;       </a:t>
            </a:r>
            <a:r>
              <a:rPr lang="en-US" sz="3200">
                <a:solidFill>
                  <a:srgbClr val="000000"/>
                </a:solidFill>
                <a:latin typeface="Times New Roman" panose="02020603050405020304" pitchFamily="18" charset="0"/>
                <a:sym typeface="+mn-ea"/>
              </a:rPr>
              <a:t>Na</a:t>
            </a:r>
            <a:r>
              <a:rPr lang="en-US" sz="3200" baseline="-25000">
                <a:solidFill>
                  <a:srgbClr val="000000"/>
                </a:solidFill>
                <a:latin typeface="Times New Roman" panose="02020603050405020304" pitchFamily="18" charset="0"/>
                <a:sym typeface="+mn-ea"/>
              </a:rPr>
              <a:t>2</a:t>
            </a:r>
            <a:r>
              <a:rPr lang="en-US" sz="3200">
                <a:solidFill>
                  <a:srgbClr val="000000"/>
                </a:solidFill>
                <a:latin typeface="Times New Roman" panose="02020603050405020304" pitchFamily="18" charset="0"/>
                <a:sym typeface="+mn-ea"/>
              </a:rPr>
              <a:t>SO</a:t>
            </a:r>
            <a:r>
              <a:rPr lang="en-US" sz="3200" baseline="-25000">
                <a:solidFill>
                  <a:srgbClr val="000000"/>
                </a:solidFill>
                <a:latin typeface="Times New Roman" panose="02020603050405020304" pitchFamily="18" charset="0"/>
                <a:sym typeface="+mn-ea"/>
              </a:rPr>
              <a:t>4</a:t>
            </a:r>
            <a:r>
              <a:rPr lang="en-US" sz="3200">
                <a:solidFill>
                  <a:srgbClr val="000000"/>
                </a:solidFill>
                <a:latin typeface="Times New Roman" panose="02020603050405020304" pitchFamily="18" charset="0"/>
                <a:sym typeface="+mn-ea"/>
              </a:rPr>
              <a:t>+2H</a:t>
            </a:r>
            <a:r>
              <a:rPr lang="en-US" sz="3200" baseline="-25000">
                <a:solidFill>
                  <a:srgbClr val="000000"/>
                </a:solidFill>
                <a:latin typeface="Times New Roman" panose="02020603050405020304" pitchFamily="18" charset="0"/>
                <a:sym typeface="+mn-ea"/>
              </a:rPr>
              <a:t>2</a:t>
            </a:r>
            <a:r>
              <a:rPr lang="en-US" sz="3200">
                <a:solidFill>
                  <a:srgbClr val="000000"/>
                </a:solidFill>
                <a:latin typeface="Times New Roman" panose="02020603050405020304" pitchFamily="18" charset="0"/>
                <a:sym typeface="+mn-ea"/>
              </a:rPr>
              <a:t>O</a:t>
            </a:r>
            <a:endParaRPr lang="en-US" sz="3200"/>
          </a:p>
          <a:p>
            <a:pPr indent="0"/>
            <a:endParaRPr lang="en-US" sz="320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2" grpId="0"/>
      <p:bldP spid="100" grpId="1"/>
      <p:bldP spid="4"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135974"/>
            <a:ext cx="2959931" cy="965371"/>
          </a:xfrm>
          <a:prstGeom prst="rect">
            <a:avLst/>
          </a:prstGeom>
        </p:spPr>
      </p:pic>
      <p:sp>
        <p:nvSpPr>
          <p:cNvPr id="3" name="TextBox 2"/>
          <p:cNvSpPr txBox="1"/>
          <p:nvPr/>
        </p:nvSpPr>
        <p:spPr>
          <a:xfrm>
            <a:off x="2526197" y="160188"/>
            <a:ext cx="6625389" cy="645160"/>
          </a:xfrm>
          <a:prstGeom prst="rect">
            <a:avLst/>
          </a:prstGeom>
          <a:noFill/>
        </p:spPr>
        <p:txBody>
          <a:bodyPr wrap="square" rtlCol="0">
            <a:spAutoFit/>
          </a:bodyPr>
          <a:lstStyle/>
          <a:p>
            <a:pPr algn="ctr"/>
            <a:r>
              <a:rPr lang="vi-VN" sz="3600" b="1" dirty="0">
                <a:solidFill>
                  <a:srgbClr val="002060"/>
                </a:solidFill>
                <a:latin typeface="Times New Roman" panose="02020603050405020304" pitchFamily="18" charset="0"/>
                <a:cs typeface="Times New Roman" panose="02020603050405020304" pitchFamily="18" charset="0"/>
              </a:rPr>
              <a:t>KẾT LUẬN</a:t>
            </a:r>
          </a:p>
        </p:txBody>
      </p:sp>
      <p:sp>
        <p:nvSpPr>
          <p:cNvPr id="8" name="Text Box 7"/>
          <p:cNvSpPr txBox="1"/>
          <p:nvPr/>
        </p:nvSpPr>
        <p:spPr>
          <a:xfrm>
            <a:off x="458470" y="848360"/>
            <a:ext cx="11432540" cy="1198880"/>
          </a:xfrm>
          <a:prstGeom prst="rect">
            <a:avLst/>
          </a:prstGeom>
          <a:noFill/>
          <a:ln w="9525">
            <a:noFill/>
          </a:ln>
        </p:spPr>
        <p:txBody>
          <a:bodyPr wrap="square">
            <a:spAutoFit/>
          </a:bodyPr>
          <a:lstStyle/>
          <a:p>
            <a:pPr indent="0"/>
            <a:r>
              <a:rPr lang="en-US" sz="2400" b="1">
                <a:latin typeface="Times New Roman" panose="02020603050405020304" pitchFamily="18" charset="0"/>
              </a:rPr>
              <a:t>1.Tính chất hóa học của muối</a:t>
            </a:r>
            <a:endParaRPr lang="en-US" sz="2400" b="0">
              <a:solidFill>
                <a:srgbClr val="232323"/>
              </a:solidFill>
              <a:latin typeface="Times New Roman" panose="02020603050405020304" pitchFamily="18" charset="0"/>
            </a:endParaRPr>
          </a:p>
          <a:p>
            <a:pPr indent="0"/>
            <a:r>
              <a:rPr lang="en-US" sz="2400" b="1">
                <a:solidFill>
                  <a:srgbClr val="232323"/>
                </a:solidFill>
                <a:latin typeface="Times New Roman" panose="02020603050405020304" pitchFamily="18" charset="0"/>
              </a:rPr>
              <a:t>a.</a:t>
            </a:r>
            <a:r>
              <a:rPr lang="en-US" sz="2400" b="0">
                <a:solidFill>
                  <a:srgbClr val="232323"/>
                </a:solidFill>
                <a:latin typeface="Times New Roman" panose="02020603050405020304" pitchFamily="18" charset="0"/>
              </a:rPr>
              <a:t> </a:t>
            </a:r>
            <a:r>
              <a:rPr lang="en-US" sz="2400" b="1">
                <a:latin typeface="Times New Roman" panose="02020603050405020304" pitchFamily="18" charset="0"/>
                <a:cs typeface="Segoe UI" panose="020B0502040204020203" charset="0"/>
              </a:rPr>
              <a:t>Muối tác dụng với kim loại:</a:t>
            </a:r>
            <a:r>
              <a:rPr lang="en-US" sz="2400" b="0">
                <a:latin typeface="Times New Roman" panose="02020603050405020304" pitchFamily="18" charset="0"/>
                <a:cs typeface="Segoe UI" panose="020B0502040204020203" charset="0"/>
              </a:rPr>
              <a:t> Kim loại mạnh hơn có thể đẩy kim loại yếu hơn ra khỏi dung dịch muối của nó.</a:t>
            </a:r>
            <a:endParaRPr lang="en-US" sz="2400"/>
          </a:p>
        </p:txBody>
      </p:sp>
      <p:sp>
        <p:nvSpPr>
          <p:cNvPr id="9" name="Text Box 8"/>
          <p:cNvSpPr txBox="1"/>
          <p:nvPr/>
        </p:nvSpPr>
        <p:spPr>
          <a:xfrm>
            <a:off x="3493135" y="1714182"/>
            <a:ext cx="5080000" cy="460375"/>
          </a:xfrm>
          <a:prstGeom prst="rect">
            <a:avLst/>
          </a:prstGeom>
          <a:noFill/>
          <a:ln w="9525">
            <a:noFill/>
          </a:ln>
        </p:spPr>
        <p:txBody>
          <a:bodyPr>
            <a:spAutoFit/>
          </a:bodyPr>
          <a:lstStyle/>
          <a:p>
            <a:pPr indent="0"/>
            <a:r>
              <a:rPr lang="en-US" sz="2400" b="0">
                <a:latin typeface="Times New Roman" panose="02020603050405020304" pitchFamily="18" charset="0"/>
                <a:ea typeface="SimSun" panose="02010600030101010101" pitchFamily="2" charset="-122"/>
              </a:rPr>
              <a:t>VD: Fe + CuSO</a:t>
            </a:r>
            <a:r>
              <a:rPr lang="en-US" sz="2400" b="0" baseline="-25000">
                <a:latin typeface="Times New Roman" panose="02020603050405020304" pitchFamily="18" charset="0"/>
                <a:ea typeface="SimSun" panose="02010600030101010101" pitchFamily="2" charset="-122"/>
              </a:rPr>
              <a:t>4 </a:t>
            </a:r>
            <a:r>
              <a:rPr lang="en-US" sz="2400" b="0">
                <a:latin typeface="Times New Roman" panose="02020603050405020304" pitchFamily="18" charset="0"/>
                <a:ea typeface="SimSun" panose="02010600030101010101" pitchFamily="2" charset="-122"/>
              </a:rPr>
              <a:t>           FeSO</a:t>
            </a:r>
            <a:r>
              <a:rPr lang="en-US" sz="2400" b="0" baseline="-25000">
                <a:latin typeface="Times New Roman" panose="02020603050405020304" pitchFamily="18" charset="0"/>
                <a:ea typeface="SimSun" panose="02010600030101010101" pitchFamily="2" charset="-122"/>
              </a:rPr>
              <a:t>4</a:t>
            </a:r>
            <a:r>
              <a:rPr lang="en-US" sz="2400" b="0">
                <a:latin typeface="Times New Roman" panose="02020603050405020304" pitchFamily="18" charset="0"/>
                <a:ea typeface="SimSun" panose="02010600030101010101" pitchFamily="2" charset="-122"/>
              </a:rPr>
              <a:t> + Cu</a:t>
            </a:r>
            <a:endParaRPr lang="en-US" sz="2400"/>
          </a:p>
        </p:txBody>
      </p:sp>
      <p:cxnSp>
        <p:nvCxnSpPr>
          <p:cNvPr id="1967435393" name="Straight Arrow Connector 6"/>
          <p:cNvCxnSpPr/>
          <p:nvPr/>
        </p:nvCxnSpPr>
        <p:spPr>
          <a:xfrm>
            <a:off x="5895023" y="1963420"/>
            <a:ext cx="31432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 Box 9"/>
          <p:cNvSpPr txBox="1"/>
          <p:nvPr/>
        </p:nvSpPr>
        <p:spPr>
          <a:xfrm>
            <a:off x="347345" y="2060575"/>
            <a:ext cx="11908155" cy="829945"/>
          </a:xfrm>
          <a:prstGeom prst="rect">
            <a:avLst/>
          </a:prstGeom>
          <a:noFill/>
          <a:ln w="9525">
            <a:noFill/>
          </a:ln>
        </p:spPr>
        <p:txBody>
          <a:bodyPr wrap="square">
            <a:spAutoFit/>
          </a:bodyPr>
          <a:lstStyle/>
          <a:p>
            <a:pPr indent="292100"/>
            <a:r>
              <a:rPr lang="en-US" sz="2400" b="1">
                <a:solidFill>
                  <a:srgbClr val="232323"/>
                </a:solidFill>
                <a:latin typeface="Times New Roman" panose="02020603050405020304" pitchFamily="18" charset="0"/>
              </a:rPr>
              <a:t>b. </a:t>
            </a:r>
            <a:r>
              <a:rPr lang="en-US" sz="2400" b="1">
                <a:latin typeface="Times New Roman" panose="02020603050405020304" pitchFamily="18" charset="0"/>
                <a:cs typeface="Segoe UI" panose="020B0502040204020203" charset="0"/>
              </a:rPr>
              <a:t>Muối tác dụng với dung dịch acid: </a:t>
            </a:r>
            <a:r>
              <a:rPr lang="en-US" sz="2400">
                <a:latin typeface="Times New Roman" panose="02020603050405020304" pitchFamily="18" charset="0"/>
                <a:cs typeface="Segoe UI" panose="020B0502040204020203" charset="0"/>
              </a:rPr>
              <a:t>Acid mạnh hơn đẩy được acid yếu hơn ra khỏi muối của nó. Sản phẩm của phản ứng tạo thành có ít nhất một chất là chất khí/chất ít tan/ không tan</a:t>
            </a:r>
            <a:endParaRPr lang="en-US" sz="2400"/>
          </a:p>
        </p:txBody>
      </p:sp>
      <p:sp>
        <p:nvSpPr>
          <p:cNvPr id="11" name="Text Box 10"/>
          <p:cNvSpPr txBox="1"/>
          <p:nvPr/>
        </p:nvSpPr>
        <p:spPr>
          <a:xfrm>
            <a:off x="2291080" y="2797175"/>
            <a:ext cx="6316345" cy="460375"/>
          </a:xfrm>
          <a:prstGeom prst="rect">
            <a:avLst/>
          </a:prstGeom>
          <a:noFill/>
          <a:ln w="9525">
            <a:noFill/>
          </a:ln>
        </p:spPr>
        <p:txBody>
          <a:bodyPr wrap="square">
            <a:spAutoFit/>
          </a:bodyPr>
          <a:lstStyle/>
          <a:p>
            <a:pPr indent="0"/>
            <a:r>
              <a:rPr lang="en-US" sz="2400" b="0">
                <a:latin typeface="Times New Roman" panose="02020603050405020304" pitchFamily="18" charset="0"/>
                <a:ea typeface="SimSun" panose="02010600030101010101" pitchFamily="2" charset="-122"/>
              </a:rPr>
              <a:t>VD:   H</a:t>
            </a:r>
            <a:r>
              <a:rPr lang="en-US" sz="2400" b="0" baseline="-25000">
                <a:latin typeface="Times New Roman" panose="02020603050405020304" pitchFamily="18" charset="0"/>
                <a:ea typeface="SimSun" panose="02010600030101010101" pitchFamily="2" charset="-122"/>
              </a:rPr>
              <a:t>2</a:t>
            </a:r>
            <a:r>
              <a:rPr lang="en-US" sz="2400" b="0">
                <a:latin typeface="Times New Roman" panose="02020603050405020304" pitchFamily="18" charset="0"/>
                <a:ea typeface="SimSun" panose="02010600030101010101" pitchFamily="2" charset="-122"/>
              </a:rPr>
              <a:t>SO</a:t>
            </a:r>
            <a:r>
              <a:rPr lang="en-US" sz="2400" b="0" baseline="-25000">
                <a:latin typeface="Times New Roman" panose="02020603050405020304" pitchFamily="18" charset="0"/>
                <a:ea typeface="SimSun" panose="02010600030101010101" pitchFamily="2" charset="-122"/>
              </a:rPr>
              <a:t>4   </a:t>
            </a:r>
            <a:r>
              <a:rPr lang="en-US" sz="2400" b="0">
                <a:latin typeface="Times New Roman" panose="02020603050405020304" pitchFamily="18" charset="0"/>
                <a:ea typeface="SimSun" panose="02010600030101010101" pitchFamily="2" charset="-122"/>
              </a:rPr>
              <a:t>+ BaCl</a:t>
            </a:r>
            <a:r>
              <a:rPr lang="en-US" sz="2400" b="0" baseline="-25000">
                <a:latin typeface="Times New Roman" panose="02020603050405020304" pitchFamily="18" charset="0"/>
                <a:ea typeface="SimSun" panose="02010600030101010101" pitchFamily="2" charset="-122"/>
              </a:rPr>
              <a:t>2</a:t>
            </a:r>
            <a:r>
              <a:rPr lang="en-US" sz="2400" b="0">
                <a:latin typeface="Times New Roman" panose="02020603050405020304" pitchFamily="18" charset="0"/>
                <a:ea typeface="SimSun" panose="02010600030101010101" pitchFamily="2" charset="-122"/>
              </a:rPr>
              <a:t>         BaSO</a:t>
            </a:r>
            <a:r>
              <a:rPr lang="en-US" sz="2400" b="0" baseline="-25000">
                <a:latin typeface="Times New Roman" panose="02020603050405020304" pitchFamily="18" charset="0"/>
                <a:ea typeface="SimSun" panose="02010600030101010101" pitchFamily="2" charset="-122"/>
              </a:rPr>
              <a:t>4</a:t>
            </a:r>
            <a:r>
              <a:rPr lang="en-US" sz="2400" b="0">
                <a:latin typeface="Times New Roman" panose="02020603050405020304" pitchFamily="18" charset="0"/>
                <a:ea typeface="SimSun" panose="02010600030101010101" pitchFamily="2" charset="-122"/>
              </a:rPr>
              <a:t> + 2HCl</a:t>
            </a:r>
            <a:endParaRPr lang="en-US" sz="2400"/>
          </a:p>
        </p:txBody>
      </p:sp>
      <p:cxnSp>
        <p:nvCxnSpPr>
          <p:cNvPr id="13" name="Straight Arrow Connector 6"/>
          <p:cNvCxnSpPr/>
          <p:nvPr/>
        </p:nvCxnSpPr>
        <p:spPr>
          <a:xfrm>
            <a:off x="5307648" y="3166745"/>
            <a:ext cx="31432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Text Box 13"/>
          <p:cNvSpPr txBox="1"/>
          <p:nvPr/>
        </p:nvSpPr>
        <p:spPr>
          <a:xfrm>
            <a:off x="362585" y="3149600"/>
            <a:ext cx="11419840" cy="829945"/>
          </a:xfrm>
          <a:prstGeom prst="rect">
            <a:avLst/>
          </a:prstGeom>
          <a:noFill/>
          <a:ln w="9525">
            <a:noFill/>
          </a:ln>
        </p:spPr>
        <p:txBody>
          <a:bodyPr wrap="square">
            <a:spAutoFit/>
          </a:bodyPr>
          <a:lstStyle/>
          <a:p>
            <a:pPr indent="292100"/>
            <a:r>
              <a:rPr lang="en-US" sz="2400" b="1">
                <a:solidFill>
                  <a:srgbClr val="232323"/>
                </a:solidFill>
                <a:latin typeface="Times New Roman" panose="02020603050405020304" pitchFamily="18" charset="0"/>
              </a:rPr>
              <a:t>c. </a:t>
            </a:r>
            <a:r>
              <a:rPr lang="en-US" sz="2400" b="1">
                <a:latin typeface="Times New Roman" panose="02020603050405020304" pitchFamily="18" charset="0"/>
                <a:cs typeface="Segoe UI" panose="020B0502040204020203" charset="0"/>
              </a:rPr>
              <a:t>Muối tác dụng với dung dịch base:</a:t>
            </a:r>
            <a:r>
              <a:rPr lang="en-US" sz="2400" b="0">
                <a:latin typeface="Times New Roman" panose="02020603050405020304" pitchFamily="18" charset="0"/>
                <a:cs typeface="Segoe UI" panose="020B0502040204020203" charset="0"/>
              </a:rPr>
              <a:t> Dung dịch muối tác dụng với dung dịch base tạo thành muối mới và base mới.  VD: CuSO4 + 2NaOH          Cu(OH)</a:t>
            </a:r>
            <a:r>
              <a:rPr lang="en-US" sz="2400" b="0" baseline="-25000">
                <a:latin typeface="Times New Roman" panose="02020603050405020304" pitchFamily="18" charset="0"/>
                <a:cs typeface="Segoe UI" panose="020B0502040204020203" charset="0"/>
              </a:rPr>
              <a:t>2</a:t>
            </a:r>
            <a:r>
              <a:rPr lang="en-US" sz="2400" b="0">
                <a:latin typeface="Times New Roman" panose="02020603050405020304" pitchFamily="18" charset="0"/>
                <a:cs typeface="Segoe UI" panose="020B0502040204020203" charset="0"/>
              </a:rPr>
              <a:t> + Na</a:t>
            </a:r>
            <a:r>
              <a:rPr lang="en-US" sz="2400" b="0" baseline="-25000">
                <a:latin typeface="Times New Roman" panose="02020603050405020304" pitchFamily="18" charset="0"/>
                <a:cs typeface="Segoe UI" panose="020B0502040204020203" charset="0"/>
              </a:rPr>
              <a:t>2</a:t>
            </a:r>
            <a:r>
              <a:rPr lang="en-US" sz="2400" b="0">
                <a:latin typeface="Times New Roman" panose="02020603050405020304" pitchFamily="18" charset="0"/>
                <a:cs typeface="Segoe UI" panose="020B0502040204020203" charset="0"/>
              </a:rPr>
              <a:t>SO</a:t>
            </a:r>
            <a:r>
              <a:rPr lang="en-US" sz="2400" b="0" baseline="-25000">
                <a:latin typeface="Times New Roman" panose="02020603050405020304" pitchFamily="18" charset="0"/>
                <a:cs typeface="Segoe UI" panose="020B0502040204020203" charset="0"/>
              </a:rPr>
              <a:t>4</a:t>
            </a:r>
          </a:p>
        </p:txBody>
      </p:sp>
      <p:cxnSp>
        <p:nvCxnSpPr>
          <p:cNvPr id="15" name="Straight Arrow Connector 6"/>
          <p:cNvCxnSpPr/>
          <p:nvPr/>
        </p:nvCxnSpPr>
        <p:spPr>
          <a:xfrm>
            <a:off x="7253923" y="3874770"/>
            <a:ext cx="31432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Text Box 17"/>
          <p:cNvSpPr txBox="1"/>
          <p:nvPr/>
        </p:nvSpPr>
        <p:spPr>
          <a:xfrm>
            <a:off x="346710" y="3930650"/>
            <a:ext cx="11616055" cy="829945"/>
          </a:xfrm>
          <a:prstGeom prst="rect">
            <a:avLst/>
          </a:prstGeom>
          <a:noFill/>
          <a:ln w="9525">
            <a:noFill/>
          </a:ln>
        </p:spPr>
        <p:txBody>
          <a:bodyPr wrap="square">
            <a:spAutoFit/>
          </a:bodyPr>
          <a:lstStyle/>
          <a:p>
            <a:pPr indent="292100"/>
            <a:r>
              <a:rPr lang="en-US" sz="2400" b="1">
                <a:solidFill>
                  <a:srgbClr val="232323"/>
                </a:solidFill>
                <a:latin typeface="Times New Roman" panose="02020603050405020304" pitchFamily="18" charset="0"/>
              </a:rPr>
              <a:t>d. </a:t>
            </a:r>
            <a:r>
              <a:rPr lang="en-US" sz="2400" b="1">
                <a:latin typeface="Times New Roman" panose="02020603050405020304" pitchFamily="18" charset="0"/>
                <a:cs typeface="Segoe UI" panose="020B0502040204020203" charset="0"/>
              </a:rPr>
              <a:t>Muối tác dụng với dung dịch muối</a:t>
            </a:r>
            <a:r>
              <a:rPr lang="en-US" sz="2400" b="0">
                <a:latin typeface="Times New Roman" panose="02020603050405020304" pitchFamily="18" charset="0"/>
                <a:cs typeface="Segoe UI" panose="020B0502040204020203" charset="0"/>
              </a:rPr>
              <a:t>: Hai dung dịch muối tác dụng với nhau tạo thành hai muối mới, trong đó ít nhất có một muối không tan hoặc ít tan.</a:t>
            </a:r>
            <a:endParaRPr lang="en-US" sz="2400"/>
          </a:p>
        </p:txBody>
      </p:sp>
      <p:sp>
        <p:nvSpPr>
          <p:cNvPr id="19" name="Text Box 18"/>
          <p:cNvSpPr txBox="1"/>
          <p:nvPr/>
        </p:nvSpPr>
        <p:spPr>
          <a:xfrm>
            <a:off x="2319655" y="4721225"/>
            <a:ext cx="6316345" cy="460375"/>
          </a:xfrm>
          <a:prstGeom prst="rect">
            <a:avLst/>
          </a:prstGeom>
          <a:noFill/>
          <a:ln w="9525">
            <a:noFill/>
          </a:ln>
        </p:spPr>
        <p:txBody>
          <a:bodyPr wrap="square">
            <a:spAutoFit/>
          </a:bodyPr>
          <a:lstStyle/>
          <a:p>
            <a:pPr indent="0"/>
            <a:r>
              <a:rPr lang="en-US" sz="2400" b="0">
                <a:latin typeface="Times New Roman" panose="02020603050405020304" pitchFamily="18" charset="0"/>
                <a:ea typeface="SimSun" panose="02010600030101010101" pitchFamily="2" charset="-122"/>
              </a:rPr>
              <a:t>VD: Na</a:t>
            </a:r>
            <a:r>
              <a:rPr lang="en-US" sz="2400" b="0" baseline="-25000">
                <a:latin typeface="Times New Roman" panose="02020603050405020304" pitchFamily="18" charset="0"/>
                <a:ea typeface="SimSun" panose="02010600030101010101" pitchFamily="2" charset="-122"/>
              </a:rPr>
              <a:t>2</a:t>
            </a:r>
            <a:r>
              <a:rPr lang="en-US" sz="2400" b="0">
                <a:latin typeface="Times New Roman" panose="02020603050405020304" pitchFamily="18" charset="0"/>
                <a:ea typeface="SimSun" panose="02010600030101010101" pitchFamily="2" charset="-122"/>
              </a:rPr>
              <a:t>SO</a:t>
            </a:r>
            <a:r>
              <a:rPr lang="en-US" sz="2400" b="0" baseline="-25000">
                <a:latin typeface="Times New Roman" panose="02020603050405020304" pitchFamily="18" charset="0"/>
                <a:ea typeface="SimSun" panose="02010600030101010101" pitchFamily="2" charset="-122"/>
              </a:rPr>
              <a:t>4   </a:t>
            </a:r>
            <a:r>
              <a:rPr lang="en-US" sz="2400" b="0">
                <a:latin typeface="Times New Roman" panose="02020603050405020304" pitchFamily="18" charset="0"/>
                <a:ea typeface="SimSun" panose="02010600030101010101" pitchFamily="2" charset="-122"/>
              </a:rPr>
              <a:t>+ BaCl</a:t>
            </a:r>
            <a:r>
              <a:rPr lang="en-US" sz="2400" b="0" baseline="-25000">
                <a:latin typeface="Times New Roman" panose="02020603050405020304" pitchFamily="18" charset="0"/>
                <a:ea typeface="SimSun" panose="02010600030101010101" pitchFamily="2" charset="-122"/>
              </a:rPr>
              <a:t>2</a:t>
            </a:r>
            <a:r>
              <a:rPr lang="en-US" sz="2400" b="0">
                <a:latin typeface="Times New Roman" panose="02020603050405020304" pitchFamily="18" charset="0"/>
                <a:ea typeface="SimSun" panose="02010600030101010101" pitchFamily="2" charset="-122"/>
              </a:rPr>
              <a:t>              BaSO</a:t>
            </a:r>
            <a:r>
              <a:rPr lang="en-US" sz="2400" b="0" baseline="-25000">
                <a:latin typeface="Times New Roman" panose="02020603050405020304" pitchFamily="18" charset="0"/>
                <a:ea typeface="SimSun" panose="02010600030101010101" pitchFamily="2" charset="-122"/>
              </a:rPr>
              <a:t>4</a:t>
            </a:r>
            <a:r>
              <a:rPr lang="en-US" sz="2400" b="0">
                <a:latin typeface="Times New Roman" panose="02020603050405020304" pitchFamily="18" charset="0"/>
                <a:ea typeface="SimSun" panose="02010600030101010101" pitchFamily="2" charset="-122"/>
              </a:rPr>
              <a:t> + 2NaCl</a:t>
            </a:r>
            <a:endParaRPr lang="en-US" sz="2400"/>
          </a:p>
        </p:txBody>
      </p:sp>
      <p:cxnSp>
        <p:nvCxnSpPr>
          <p:cNvPr id="20" name="Straight Arrow Connector 6"/>
          <p:cNvCxnSpPr/>
          <p:nvPr/>
        </p:nvCxnSpPr>
        <p:spPr>
          <a:xfrm>
            <a:off x="5434648" y="4979670"/>
            <a:ext cx="31432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 name="Text Box 20"/>
          <p:cNvSpPr txBox="1"/>
          <p:nvPr/>
        </p:nvSpPr>
        <p:spPr>
          <a:xfrm>
            <a:off x="346710" y="5124450"/>
            <a:ext cx="11634470" cy="829945"/>
          </a:xfrm>
          <a:prstGeom prst="rect">
            <a:avLst/>
          </a:prstGeom>
          <a:noFill/>
          <a:ln w="9525">
            <a:noFill/>
          </a:ln>
        </p:spPr>
        <p:txBody>
          <a:bodyPr wrap="square">
            <a:spAutoFit/>
          </a:bodyPr>
          <a:lstStyle/>
          <a:p>
            <a:pPr indent="0"/>
            <a:r>
              <a:rPr lang="en-US" sz="2400" b="1" u="sng">
                <a:solidFill>
                  <a:srgbClr val="000000"/>
                </a:solidFill>
                <a:latin typeface="Times New Roman" panose="02020603050405020304" pitchFamily="18" charset="0"/>
              </a:rPr>
              <a:t>2. Phản ứng trao đổi: </a:t>
            </a:r>
            <a:r>
              <a:rPr lang="en-US" sz="2400" b="0">
                <a:solidFill>
                  <a:srgbClr val="000000"/>
                </a:solidFill>
                <a:latin typeface="Times New Roman" panose="02020603050405020304" pitchFamily="18" charset="0"/>
              </a:rPr>
              <a:t>Là PƯHH trong đó 2 hợp chất tham gia phản ứng trao đổi với nhau những thành phần cấu tạo của chúng để tạo ra những hợp chất mới.</a:t>
            </a:r>
            <a:endParaRPr lang="en-US" sz="2400"/>
          </a:p>
        </p:txBody>
      </p:sp>
      <p:sp>
        <p:nvSpPr>
          <p:cNvPr id="22" name="Text Box 21"/>
          <p:cNvSpPr txBox="1"/>
          <p:nvPr/>
        </p:nvSpPr>
        <p:spPr>
          <a:xfrm>
            <a:off x="346710" y="5923280"/>
            <a:ext cx="11844655" cy="829945"/>
          </a:xfrm>
          <a:prstGeom prst="rect">
            <a:avLst/>
          </a:prstGeom>
          <a:noFill/>
          <a:ln w="9525">
            <a:noFill/>
          </a:ln>
        </p:spPr>
        <p:txBody>
          <a:bodyPr wrap="square">
            <a:spAutoFit/>
          </a:bodyPr>
          <a:lstStyle/>
          <a:p>
            <a:pPr indent="0"/>
            <a:r>
              <a:rPr lang="en-US" sz="2400" b="1" u="sng">
                <a:solidFill>
                  <a:srgbClr val="000000"/>
                </a:solidFill>
                <a:latin typeface="Times New Roman" panose="02020603050405020304" pitchFamily="18" charset="0"/>
              </a:rPr>
              <a:t>3. Điều kiên xảy ra phản ứng trao đổi:</a:t>
            </a:r>
            <a:r>
              <a:rPr lang="en-US" sz="2400" b="0">
                <a:solidFill>
                  <a:srgbClr val="000000"/>
                </a:solidFill>
                <a:latin typeface="Times New Roman" panose="02020603050405020304" pitchFamily="18" charset="0"/>
              </a:rPr>
              <a:t> SP tạo thành có chất dễ bay  hơi, hoặc chất không tan.</a:t>
            </a:r>
          </a:p>
          <a:p>
            <a:pPr indent="0"/>
            <a:r>
              <a:rPr lang="en-US" sz="2400" b="0">
                <a:solidFill>
                  <a:srgbClr val="000000"/>
                </a:solidFill>
                <a:latin typeface="Times New Roman" panose="02020603050405020304" pitchFamily="18" charset="0"/>
              </a:rPr>
              <a:t>* </a:t>
            </a:r>
            <a:r>
              <a:rPr lang="en-US" sz="2400" b="0" u="sng">
                <a:solidFill>
                  <a:srgbClr val="000000"/>
                </a:solidFill>
                <a:latin typeface="Times New Roman" panose="02020603050405020304" pitchFamily="18" charset="0"/>
              </a:rPr>
              <a:t>Lưu ý:</a:t>
            </a:r>
            <a:r>
              <a:rPr lang="en-US" sz="2400" b="0">
                <a:solidFill>
                  <a:srgbClr val="000000"/>
                </a:solidFill>
                <a:latin typeface="Times New Roman" panose="02020603050405020304" pitchFamily="18" charset="0"/>
              </a:rPr>
              <a:t> Phản ứng trung hoà cũng thuộc phản ứng trao đổi.</a:t>
            </a:r>
            <a:endParaRPr lang="en-US" sz="240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ppt_x"/>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P spid="11" grpId="0"/>
      <p:bldP spid="14" grpId="0"/>
      <p:bldP spid="18" grpId="0"/>
      <p:bldP spid="19" grpId="0"/>
      <p:bldP spid="21"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stretch>
            <a:fillRect/>
          </a:stretch>
        </p:blipFill>
        <p:spPr>
          <a:xfrm>
            <a:off x="635" y="-38735"/>
            <a:ext cx="12232005" cy="4208780"/>
          </a:xfrm>
          <a:prstGeom prst="rect">
            <a:avLst/>
          </a:prstGeom>
        </p:spPr>
      </p:pic>
      <p:sp>
        <p:nvSpPr>
          <p:cNvPr id="3" name="Rectangles 2"/>
          <p:cNvSpPr/>
          <p:nvPr/>
        </p:nvSpPr>
        <p:spPr>
          <a:xfrm>
            <a:off x="3244850" y="2174875"/>
            <a:ext cx="2353310" cy="517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 Box 106"/>
          <p:cNvSpPr txBox="1"/>
          <p:nvPr/>
        </p:nvSpPr>
        <p:spPr>
          <a:xfrm>
            <a:off x="3565525" y="2174875"/>
            <a:ext cx="1530350" cy="583565"/>
          </a:xfrm>
          <a:prstGeom prst="rect">
            <a:avLst/>
          </a:prstGeom>
          <a:noFill/>
          <a:ln w="9525">
            <a:noFill/>
          </a:ln>
        </p:spPr>
        <p:txBody>
          <a:bodyPr wrap="square">
            <a:spAutoFit/>
          </a:bodyPr>
          <a:lstStyle/>
          <a:p>
            <a:pPr indent="0"/>
            <a:r>
              <a:rPr lang="en-US" sz="3200" b="0">
                <a:latin typeface="Times New Roman" panose="02020603050405020304" pitchFamily="18" charset="0"/>
                <a:ea typeface="SimSun" panose="02010600030101010101" pitchFamily="2" charset="-122"/>
              </a:rPr>
              <a:t>Có</a:t>
            </a:r>
          </a:p>
        </p:txBody>
      </p:sp>
      <p:sp>
        <p:nvSpPr>
          <p:cNvPr id="13" name="Rectangles 12"/>
          <p:cNvSpPr/>
          <p:nvPr/>
        </p:nvSpPr>
        <p:spPr>
          <a:xfrm>
            <a:off x="9363075" y="2174875"/>
            <a:ext cx="2353310" cy="517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3"/>
          <p:cNvSpPr txBox="1"/>
          <p:nvPr/>
        </p:nvSpPr>
        <p:spPr>
          <a:xfrm>
            <a:off x="9774555" y="2141855"/>
            <a:ext cx="1530350" cy="583565"/>
          </a:xfrm>
          <a:prstGeom prst="rect">
            <a:avLst/>
          </a:prstGeom>
          <a:noFill/>
          <a:ln w="9525">
            <a:noFill/>
          </a:ln>
        </p:spPr>
        <p:txBody>
          <a:bodyPr wrap="square">
            <a:spAutoFit/>
          </a:bodyPr>
          <a:lstStyle/>
          <a:p>
            <a:pPr indent="0"/>
            <a:r>
              <a:rPr lang="en-US" sz="3200" b="0">
                <a:latin typeface="Times New Roman" panose="02020603050405020304" pitchFamily="18" charset="0"/>
                <a:ea typeface="SimSun" panose="02010600030101010101" pitchFamily="2" charset="-122"/>
              </a:rPr>
              <a:t>Không</a:t>
            </a:r>
          </a:p>
        </p:txBody>
      </p:sp>
      <p:sp>
        <p:nvSpPr>
          <p:cNvPr id="16" name="Rectangles 15"/>
          <p:cNvSpPr/>
          <p:nvPr/>
        </p:nvSpPr>
        <p:spPr>
          <a:xfrm>
            <a:off x="9363075" y="2692400"/>
            <a:ext cx="2353310" cy="517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6"/>
          <p:cNvSpPr txBox="1"/>
          <p:nvPr/>
        </p:nvSpPr>
        <p:spPr>
          <a:xfrm>
            <a:off x="9774555" y="2659380"/>
            <a:ext cx="1530350" cy="583565"/>
          </a:xfrm>
          <a:prstGeom prst="rect">
            <a:avLst/>
          </a:prstGeom>
          <a:noFill/>
          <a:ln w="9525">
            <a:noFill/>
          </a:ln>
        </p:spPr>
        <p:txBody>
          <a:bodyPr wrap="square">
            <a:spAutoFit/>
          </a:bodyPr>
          <a:lstStyle/>
          <a:p>
            <a:pPr indent="0"/>
            <a:r>
              <a:rPr lang="en-US" sz="3200" b="0">
                <a:latin typeface="Times New Roman" panose="02020603050405020304" pitchFamily="18" charset="0"/>
                <a:ea typeface="SimSun" panose="02010600030101010101" pitchFamily="2" charset="-122"/>
              </a:rPr>
              <a:t>Không</a:t>
            </a:r>
          </a:p>
        </p:txBody>
      </p:sp>
      <p:sp>
        <p:nvSpPr>
          <p:cNvPr id="18" name="Rectangles 17"/>
          <p:cNvSpPr/>
          <p:nvPr/>
        </p:nvSpPr>
        <p:spPr>
          <a:xfrm>
            <a:off x="9363075" y="3242945"/>
            <a:ext cx="2353310" cy="517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9"/>
          <p:cNvSpPr txBox="1"/>
          <p:nvPr/>
        </p:nvSpPr>
        <p:spPr>
          <a:xfrm>
            <a:off x="9774555" y="3209925"/>
            <a:ext cx="1530350" cy="583565"/>
          </a:xfrm>
          <a:prstGeom prst="rect">
            <a:avLst/>
          </a:prstGeom>
          <a:noFill/>
          <a:ln w="9525">
            <a:noFill/>
          </a:ln>
        </p:spPr>
        <p:txBody>
          <a:bodyPr wrap="square">
            <a:spAutoFit/>
          </a:bodyPr>
          <a:lstStyle/>
          <a:p>
            <a:pPr indent="0"/>
            <a:r>
              <a:rPr lang="en-US" sz="3200" b="0">
                <a:latin typeface="Times New Roman" panose="02020603050405020304" pitchFamily="18" charset="0"/>
                <a:ea typeface="SimSun" panose="02010600030101010101" pitchFamily="2" charset="-122"/>
              </a:rPr>
              <a:t>Không</a:t>
            </a:r>
          </a:p>
        </p:txBody>
      </p:sp>
      <p:sp>
        <p:nvSpPr>
          <p:cNvPr id="24" name="Rectangles 23"/>
          <p:cNvSpPr/>
          <p:nvPr/>
        </p:nvSpPr>
        <p:spPr>
          <a:xfrm>
            <a:off x="7008495" y="2141855"/>
            <a:ext cx="2353310" cy="517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24"/>
          <p:cNvSpPr txBox="1"/>
          <p:nvPr/>
        </p:nvSpPr>
        <p:spPr>
          <a:xfrm>
            <a:off x="7419975" y="2108835"/>
            <a:ext cx="1530350" cy="583565"/>
          </a:xfrm>
          <a:prstGeom prst="rect">
            <a:avLst/>
          </a:prstGeom>
          <a:noFill/>
          <a:ln w="9525">
            <a:noFill/>
          </a:ln>
        </p:spPr>
        <p:txBody>
          <a:bodyPr wrap="square">
            <a:spAutoFit/>
          </a:bodyPr>
          <a:lstStyle/>
          <a:p>
            <a:pPr indent="0"/>
            <a:r>
              <a:rPr lang="en-US" sz="3200" b="0">
                <a:latin typeface="Times New Roman" panose="02020603050405020304" pitchFamily="18" charset="0"/>
                <a:ea typeface="SimSun" panose="02010600030101010101" pitchFamily="2" charset="-122"/>
              </a:rPr>
              <a:t>Có</a:t>
            </a:r>
          </a:p>
        </p:txBody>
      </p:sp>
      <p:sp>
        <p:nvSpPr>
          <p:cNvPr id="26" name="Rectangles 25"/>
          <p:cNvSpPr/>
          <p:nvPr/>
        </p:nvSpPr>
        <p:spPr>
          <a:xfrm>
            <a:off x="7008495" y="2701925"/>
            <a:ext cx="2353310" cy="517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Box 26"/>
          <p:cNvSpPr txBox="1"/>
          <p:nvPr/>
        </p:nvSpPr>
        <p:spPr>
          <a:xfrm>
            <a:off x="7419975" y="2659380"/>
            <a:ext cx="1530350" cy="583565"/>
          </a:xfrm>
          <a:prstGeom prst="rect">
            <a:avLst/>
          </a:prstGeom>
          <a:noFill/>
          <a:ln w="9525">
            <a:noFill/>
          </a:ln>
        </p:spPr>
        <p:txBody>
          <a:bodyPr wrap="square">
            <a:spAutoFit/>
          </a:bodyPr>
          <a:lstStyle/>
          <a:p>
            <a:pPr indent="0"/>
            <a:r>
              <a:rPr lang="en-US" sz="3200" b="0">
                <a:latin typeface="Times New Roman" panose="02020603050405020304" pitchFamily="18" charset="0"/>
                <a:ea typeface="SimSun" panose="02010600030101010101" pitchFamily="2" charset="-122"/>
              </a:rPr>
              <a:t>Có</a:t>
            </a:r>
          </a:p>
        </p:txBody>
      </p:sp>
      <p:sp>
        <p:nvSpPr>
          <p:cNvPr id="28" name="Rectangles 27"/>
          <p:cNvSpPr/>
          <p:nvPr/>
        </p:nvSpPr>
        <p:spPr>
          <a:xfrm>
            <a:off x="7009765" y="3242945"/>
            <a:ext cx="2353310" cy="517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28"/>
          <p:cNvSpPr txBox="1"/>
          <p:nvPr/>
        </p:nvSpPr>
        <p:spPr>
          <a:xfrm>
            <a:off x="7421245" y="3209925"/>
            <a:ext cx="1530350" cy="583565"/>
          </a:xfrm>
          <a:prstGeom prst="rect">
            <a:avLst/>
          </a:prstGeom>
          <a:noFill/>
          <a:ln w="9525">
            <a:noFill/>
          </a:ln>
        </p:spPr>
        <p:txBody>
          <a:bodyPr wrap="square">
            <a:spAutoFit/>
          </a:bodyPr>
          <a:lstStyle/>
          <a:p>
            <a:pPr indent="0"/>
            <a:r>
              <a:rPr lang="en-US" sz="3200" b="0">
                <a:latin typeface="Times New Roman" panose="02020603050405020304" pitchFamily="18" charset="0"/>
                <a:ea typeface="SimSun" panose="02010600030101010101" pitchFamily="2" charset="-122"/>
              </a:rPr>
              <a:t>Không</a:t>
            </a:r>
          </a:p>
        </p:txBody>
      </p:sp>
      <p:sp>
        <p:nvSpPr>
          <p:cNvPr id="32" name="Rectangles 31"/>
          <p:cNvSpPr/>
          <p:nvPr/>
        </p:nvSpPr>
        <p:spPr>
          <a:xfrm>
            <a:off x="5540375" y="2141855"/>
            <a:ext cx="1451610" cy="517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32"/>
          <p:cNvSpPr txBox="1"/>
          <p:nvPr/>
        </p:nvSpPr>
        <p:spPr>
          <a:xfrm>
            <a:off x="5607685" y="2108835"/>
            <a:ext cx="1489075" cy="583565"/>
          </a:xfrm>
          <a:prstGeom prst="rect">
            <a:avLst/>
          </a:prstGeom>
          <a:noFill/>
          <a:ln w="9525">
            <a:noFill/>
          </a:ln>
        </p:spPr>
        <p:txBody>
          <a:bodyPr wrap="square">
            <a:spAutoFit/>
          </a:bodyPr>
          <a:lstStyle/>
          <a:p>
            <a:pPr indent="0"/>
            <a:r>
              <a:rPr lang="en-US" sz="3200" b="0">
                <a:latin typeface="Times New Roman" panose="02020603050405020304" pitchFamily="18" charset="0"/>
                <a:ea typeface="SimSun" panose="02010600030101010101" pitchFamily="2" charset="-122"/>
              </a:rPr>
              <a:t>Không</a:t>
            </a:r>
          </a:p>
        </p:txBody>
      </p:sp>
      <p:sp>
        <p:nvSpPr>
          <p:cNvPr id="34" name="Rectangles 33"/>
          <p:cNvSpPr/>
          <p:nvPr/>
        </p:nvSpPr>
        <p:spPr>
          <a:xfrm>
            <a:off x="5591175" y="2707005"/>
            <a:ext cx="1451610" cy="517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34"/>
          <p:cNvSpPr txBox="1"/>
          <p:nvPr/>
        </p:nvSpPr>
        <p:spPr>
          <a:xfrm>
            <a:off x="5715635" y="2654300"/>
            <a:ext cx="1337945" cy="583565"/>
          </a:xfrm>
          <a:prstGeom prst="rect">
            <a:avLst/>
          </a:prstGeom>
          <a:noFill/>
          <a:ln w="9525">
            <a:noFill/>
          </a:ln>
        </p:spPr>
        <p:txBody>
          <a:bodyPr wrap="square">
            <a:spAutoFit/>
          </a:bodyPr>
          <a:lstStyle/>
          <a:p>
            <a:pPr indent="0"/>
            <a:r>
              <a:rPr lang="en-US" sz="3200" b="0">
                <a:latin typeface="Times New Roman" panose="02020603050405020304" pitchFamily="18" charset="0"/>
                <a:ea typeface="SimSun" panose="02010600030101010101" pitchFamily="2" charset="-122"/>
              </a:rPr>
              <a:t>Không</a:t>
            </a:r>
          </a:p>
        </p:txBody>
      </p:sp>
      <p:sp>
        <p:nvSpPr>
          <p:cNvPr id="36" name="Rectangles 35"/>
          <p:cNvSpPr/>
          <p:nvPr/>
        </p:nvSpPr>
        <p:spPr>
          <a:xfrm>
            <a:off x="5591175" y="3230880"/>
            <a:ext cx="1451610" cy="517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36"/>
          <p:cNvSpPr txBox="1"/>
          <p:nvPr/>
        </p:nvSpPr>
        <p:spPr>
          <a:xfrm>
            <a:off x="5725160" y="3216910"/>
            <a:ext cx="1489075" cy="583565"/>
          </a:xfrm>
          <a:prstGeom prst="rect">
            <a:avLst/>
          </a:prstGeom>
          <a:noFill/>
          <a:ln w="9525">
            <a:noFill/>
          </a:ln>
        </p:spPr>
        <p:txBody>
          <a:bodyPr wrap="square">
            <a:spAutoFit/>
          </a:bodyPr>
          <a:lstStyle/>
          <a:p>
            <a:pPr indent="0"/>
            <a:r>
              <a:rPr lang="en-US" sz="3200" b="0">
                <a:latin typeface="Times New Roman" panose="02020603050405020304" pitchFamily="18" charset="0"/>
                <a:ea typeface="SimSun" panose="02010600030101010101" pitchFamily="2" charset="-122"/>
              </a:rPr>
              <a:t>Không</a:t>
            </a:r>
          </a:p>
        </p:txBody>
      </p:sp>
      <p:sp>
        <p:nvSpPr>
          <p:cNvPr id="38" name="Rectangles 37"/>
          <p:cNvSpPr/>
          <p:nvPr/>
        </p:nvSpPr>
        <p:spPr>
          <a:xfrm>
            <a:off x="3238500" y="2701925"/>
            <a:ext cx="2353310" cy="517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38"/>
          <p:cNvSpPr txBox="1"/>
          <p:nvPr/>
        </p:nvSpPr>
        <p:spPr>
          <a:xfrm>
            <a:off x="3559175" y="2701925"/>
            <a:ext cx="1530350" cy="583565"/>
          </a:xfrm>
          <a:prstGeom prst="rect">
            <a:avLst/>
          </a:prstGeom>
          <a:noFill/>
          <a:ln w="9525">
            <a:noFill/>
          </a:ln>
        </p:spPr>
        <p:txBody>
          <a:bodyPr wrap="square">
            <a:spAutoFit/>
          </a:bodyPr>
          <a:lstStyle/>
          <a:p>
            <a:pPr indent="0"/>
            <a:r>
              <a:rPr lang="en-US" sz="3200" b="0">
                <a:latin typeface="Times New Roman" panose="02020603050405020304" pitchFamily="18" charset="0"/>
                <a:ea typeface="SimSun" panose="02010600030101010101" pitchFamily="2" charset="-122"/>
              </a:rPr>
              <a:t>Có</a:t>
            </a:r>
          </a:p>
        </p:txBody>
      </p:sp>
      <p:sp>
        <p:nvSpPr>
          <p:cNvPr id="40" name="Rectangles 39"/>
          <p:cNvSpPr/>
          <p:nvPr/>
        </p:nvSpPr>
        <p:spPr>
          <a:xfrm>
            <a:off x="3238500" y="3235325"/>
            <a:ext cx="2353310" cy="517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40"/>
          <p:cNvSpPr txBox="1"/>
          <p:nvPr/>
        </p:nvSpPr>
        <p:spPr>
          <a:xfrm>
            <a:off x="3559175" y="3216275"/>
            <a:ext cx="1530350" cy="583565"/>
          </a:xfrm>
          <a:prstGeom prst="rect">
            <a:avLst/>
          </a:prstGeom>
          <a:noFill/>
          <a:ln w="9525">
            <a:noFill/>
          </a:ln>
        </p:spPr>
        <p:txBody>
          <a:bodyPr wrap="square">
            <a:spAutoFit/>
          </a:bodyPr>
          <a:lstStyle/>
          <a:p>
            <a:pPr indent="0"/>
            <a:r>
              <a:rPr lang="en-US" sz="3200" b="0">
                <a:latin typeface="Times New Roman" panose="02020603050405020304" pitchFamily="18" charset="0"/>
                <a:ea typeface="SimSun" panose="02010600030101010101" pitchFamily="2" charset="-122"/>
              </a:rPr>
              <a:t>Có</a:t>
            </a:r>
          </a:p>
        </p:txBody>
      </p:sp>
      <p:sp>
        <p:nvSpPr>
          <p:cNvPr id="9" name="Text Box 8"/>
          <p:cNvSpPr txBox="1"/>
          <p:nvPr/>
        </p:nvSpPr>
        <p:spPr>
          <a:xfrm>
            <a:off x="638810" y="6090285"/>
            <a:ext cx="5475605" cy="460375"/>
          </a:xfrm>
          <a:prstGeom prst="rect">
            <a:avLst/>
          </a:prstGeom>
          <a:noFill/>
          <a:ln w="9525">
            <a:noFill/>
          </a:ln>
        </p:spPr>
        <p:txBody>
          <a:bodyPr wrap="square">
            <a:spAutoFit/>
          </a:bodyPr>
          <a:lstStyle/>
          <a:p>
            <a:pPr indent="0"/>
            <a:r>
              <a:rPr lang="en-US" sz="2400" b="0">
                <a:latin typeface="Times New Roman" panose="02020603050405020304" pitchFamily="18" charset="0"/>
                <a:ea typeface="SimSun" panose="02010600030101010101" pitchFamily="2" charset="-122"/>
              </a:rPr>
              <a:t>BaCl</a:t>
            </a:r>
            <a:r>
              <a:rPr lang="en-US" sz="2400" b="0" baseline="-25000">
                <a:latin typeface="Times New Roman" panose="02020603050405020304" pitchFamily="18" charset="0"/>
                <a:ea typeface="SimSun" panose="02010600030101010101" pitchFamily="2" charset="-122"/>
              </a:rPr>
              <a:t>2</a:t>
            </a:r>
            <a:r>
              <a:rPr lang="en-US" sz="2400" b="0">
                <a:latin typeface="Times New Roman" panose="02020603050405020304" pitchFamily="18" charset="0"/>
                <a:ea typeface="SimSun" panose="02010600030101010101" pitchFamily="2" charset="-122"/>
              </a:rPr>
              <a:t> + Na</a:t>
            </a:r>
            <a:r>
              <a:rPr lang="en-US" sz="2400" b="0" baseline="-25000">
                <a:latin typeface="Times New Roman" panose="02020603050405020304" pitchFamily="18" charset="0"/>
                <a:ea typeface="SimSun" panose="02010600030101010101" pitchFamily="2" charset="-122"/>
              </a:rPr>
              <a:t>2</a:t>
            </a:r>
            <a:r>
              <a:rPr lang="en-US" sz="2400" b="0">
                <a:latin typeface="Times New Roman" panose="02020603050405020304" pitchFamily="18" charset="0"/>
                <a:ea typeface="SimSun" panose="02010600030101010101" pitchFamily="2" charset="-122"/>
              </a:rPr>
              <a:t>SO</a:t>
            </a:r>
            <a:r>
              <a:rPr lang="en-US" sz="2400" b="0" baseline="-25000">
                <a:latin typeface="Times New Roman" panose="02020603050405020304" pitchFamily="18" charset="0"/>
                <a:ea typeface="SimSun" panose="02010600030101010101" pitchFamily="2" charset="-122"/>
              </a:rPr>
              <a:t>4</a:t>
            </a:r>
            <a:r>
              <a:rPr lang="en-US" sz="2400" b="0">
                <a:latin typeface="Times New Roman" panose="02020603050405020304" pitchFamily="18" charset="0"/>
                <a:ea typeface="SimSun" panose="02010600030101010101" pitchFamily="2" charset="-122"/>
              </a:rPr>
              <a:t>             BaSO</a:t>
            </a:r>
            <a:r>
              <a:rPr lang="en-US" sz="2400" b="0" baseline="-25000">
                <a:latin typeface="Times New Roman" panose="02020603050405020304" pitchFamily="18" charset="0"/>
                <a:ea typeface="SimSun" panose="02010600030101010101" pitchFamily="2" charset="-122"/>
              </a:rPr>
              <a:t>4</a:t>
            </a:r>
            <a:r>
              <a:rPr lang="en-US" sz="2400" b="0">
                <a:latin typeface="Times New Roman" panose="02020603050405020304" pitchFamily="18" charset="0"/>
                <a:ea typeface="SimSun" panose="02010600030101010101" pitchFamily="2" charset="-122"/>
              </a:rPr>
              <a:t> + 2NaCl</a:t>
            </a:r>
            <a:endParaRPr lang="en-US" sz="2400"/>
          </a:p>
        </p:txBody>
      </p:sp>
      <p:sp>
        <p:nvSpPr>
          <p:cNvPr id="11" name="Text Box 10"/>
          <p:cNvSpPr txBox="1"/>
          <p:nvPr/>
        </p:nvSpPr>
        <p:spPr>
          <a:xfrm>
            <a:off x="553720" y="4095115"/>
            <a:ext cx="5806440" cy="460375"/>
          </a:xfrm>
          <a:prstGeom prst="rect">
            <a:avLst/>
          </a:prstGeom>
          <a:noFill/>
          <a:ln w="9525">
            <a:noFill/>
          </a:ln>
        </p:spPr>
        <p:txBody>
          <a:bodyPr wrap="square">
            <a:spAutoFit/>
          </a:bodyPr>
          <a:lstStyle/>
          <a:p>
            <a:pPr indent="0"/>
            <a:r>
              <a:rPr lang="en-US" sz="2400" b="0">
                <a:latin typeface="Times New Roman" panose="02020603050405020304" pitchFamily="18" charset="0"/>
              </a:rPr>
              <a:t>Ca(NO</a:t>
            </a:r>
            <a:r>
              <a:rPr lang="en-US" sz="2400" b="0" baseline="-25000">
                <a:latin typeface="Times New Roman" panose="02020603050405020304" pitchFamily="18" charset="0"/>
              </a:rPr>
              <a:t>3</a:t>
            </a:r>
            <a:r>
              <a:rPr lang="en-US" sz="2400" b="0">
                <a:latin typeface="Times New Roman" panose="02020603050405020304" pitchFamily="18" charset="0"/>
              </a:rPr>
              <a:t>)</a:t>
            </a:r>
            <a:r>
              <a:rPr lang="en-US" sz="2400" b="0" baseline="-25000">
                <a:latin typeface="Times New Roman" panose="02020603050405020304" pitchFamily="18" charset="0"/>
              </a:rPr>
              <a:t>2</a:t>
            </a:r>
            <a:r>
              <a:rPr lang="en-US" sz="2400" b="0">
                <a:latin typeface="Times New Roman" panose="02020603050405020304" pitchFamily="18" charset="0"/>
              </a:rPr>
              <a:t> + Na</a:t>
            </a:r>
            <a:r>
              <a:rPr lang="en-US" sz="2400" b="0" baseline="-25000">
                <a:latin typeface="Times New Roman" panose="02020603050405020304" pitchFamily="18" charset="0"/>
              </a:rPr>
              <a:t>2</a:t>
            </a:r>
            <a:r>
              <a:rPr lang="en-US" sz="2400" b="0">
                <a:latin typeface="Times New Roman" panose="02020603050405020304" pitchFamily="18" charset="0"/>
              </a:rPr>
              <a:t>CO</a:t>
            </a:r>
            <a:r>
              <a:rPr lang="en-US" sz="2400" b="0" baseline="-25000">
                <a:latin typeface="Times New Roman" panose="02020603050405020304" pitchFamily="18" charset="0"/>
              </a:rPr>
              <a:t>3</a:t>
            </a:r>
            <a:r>
              <a:rPr lang="en-US" sz="2400" b="0">
                <a:latin typeface="Times New Roman" panose="02020603050405020304" pitchFamily="18" charset="0"/>
              </a:rPr>
              <a:t>	     2NaNO</a:t>
            </a:r>
            <a:r>
              <a:rPr lang="en-US" sz="2400" b="0" baseline="-25000">
                <a:latin typeface="Times New Roman" panose="02020603050405020304" pitchFamily="18" charset="0"/>
              </a:rPr>
              <a:t>3</a:t>
            </a:r>
            <a:r>
              <a:rPr lang="en-US" sz="2400" b="0">
                <a:latin typeface="Times New Roman" panose="02020603050405020304" pitchFamily="18" charset="0"/>
              </a:rPr>
              <a:t> + CaCO</a:t>
            </a:r>
            <a:r>
              <a:rPr lang="en-US" sz="2400" b="0" baseline="-25000">
                <a:latin typeface="Times New Roman" panose="02020603050405020304" pitchFamily="18" charset="0"/>
              </a:rPr>
              <a:t>3</a:t>
            </a:r>
            <a:r>
              <a:rPr lang="en-US" sz="2400" b="0">
                <a:latin typeface="Times New Roman" panose="02020603050405020304" pitchFamily="18" charset="0"/>
              </a:rPr>
              <a:t> </a:t>
            </a:r>
            <a:endParaRPr lang="en-US" sz="2400"/>
          </a:p>
        </p:txBody>
      </p:sp>
      <p:pic>
        <p:nvPicPr>
          <p:cNvPr id="12" name="Picture 11"/>
          <p:cNvPicPr/>
          <p:nvPr/>
        </p:nvPicPr>
        <p:blipFill>
          <a:blip r:embed="rId4"/>
          <a:stretch>
            <a:fillRect/>
          </a:stretch>
        </p:blipFill>
        <p:spPr>
          <a:xfrm>
            <a:off x="3391535" y="5217160"/>
            <a:ext cx="546100" cy="76200"/>
          </a:xfrm>
          <a:prstGeom prst="rect">
            <a:avLst/>
          </a:prstGeom>
          <a:noFill/>
          <a:ln w="9525">
            <a:noFill/>
          </a:ln>
        </p:spPr>
      </p:pic>
      <p:sp>
        <p:nvSpPr>
          <p:cNvPr id="108" name="Text Box 107"/>
          <p:cNvSpPr txBox="1"/>
          <p:nvPr/>
        </p:nvSpPr>
        <p:spPr>
          <a:xfrm>
            <a:off x="488315" y="5070475"/>
            <a:ext cx="7058025" cy="460375"/>
          </a:xfrm>
          <a:prstGeom prst="rect">
            <a:avLst/>
          </a:prstGeom>
          <a:noFill/>
          <a:ln w="9525">
            <a:noFill/>
          </a:ln>
        </p:spPr>
        <p:txBody>
          <a:bodyPr wrap="square">
            <a:spAutoFit/>
          </a:bodyPr>
          <a:lstStyle/>
          <a:p>
            <a:pPr indent="0"/>
            <a:r>
              <a:rPr lang="en-US" sz="2400" b="0">
                <a:latin typeface="Times New Roman" panose="02020603050405020304" pitchFamily="18" charset="0"/>
              </a:rPr>
              <a:t>2HNO</a:t>
            </a:r>
            <a:r>
              <a:rPr lang="en-US" sz="2400" b="0" baseline="-25000">
                <a:latin typeface="Times New Roman" panose="02020603050405020304" pitchFamily="18" charset="0"/>
              </a:rPr>
              <a:t>3</a:t>
            </a:r>
            <a:r>
              <a:rPr lang="en-US" sz="2400" b="0">
                <a:latin typeface="Times New Roman" panose="02020603050405020304" pitchFamily="18" charset="0"/>
              </a:rPr>
              <a:t> + Na</a:t>
            </a:r>
            <a:r>
              <a:rPr lang="en-US" sz="2400" b="0" baseline="-25000">
                <a:latin typeface="Times New Roman" panose="02020603050405020304" pitchFamily="18" charset="0"/>
              </a:rPr>
              <a:t>2</a:t>
            </a:r>
            <a:r>
              <a:rPr lang="en-US" sz="2400" b="0">
                <a:latin typeface="Times New Roman" panose="02020603050405020304" pitchFamily="18" charset="0"/>
              </a:rPr>
              <a:t>CO</a:t>
            </a:r>
            <a:r>
              <a:rPr lang="en-US" sz="2400" b="0" baseline="-25000">
                <a:latin typeface="Times New Roman" panose="02020603050405020304" pitchFamily="18" charset="0"/>
              </a:rPr>
              <a:t>3</a:t>
            </a:r>
            <a:r>
              <a:rPr lang="en-US" sz="2400" b="0">
                <a:latin typeface="Times New Roman" panose="02020603050405020304" pitchFamily="18" charset="0"/>
              </a:rPr>
              <a:t>	             2NaNO</a:t>
            </a:r>
            <a:r>
              <a:rPr lang="en-US" sz="2400" b="0" baseline="-25000">
                <a:latin typeface="Times New Roman" panose="02020603050405020304" pitchFamily="18" charset="0"/>
              </a:rPr>
              <a:t>3</a:t>
            </a:r>
            <a:r>
              <a:rPr lang="en-US" sz="2400" b="0">
                <a:latin typeface="Times New Roman" panose="02020603050405020304" pitchFamily="18" charset="0"/>
              </a:rPr>
              <a:t> + CO</a:t>
            </a:r>
            <a:r>
              <a:rPr lang="en-US" sz="2400" b="0" baseline="-25000">
                <a:latin typeface="Times New Roman" panose="02020603050405020304" pitchFamily="18" charset="0"/>
              </a:rPr>
              <a:t>2</a:t>
            </a:r>
            <a:r>
              <a:rPr lang="en-US" sz="2400" b="0">
                <a:latin typeface="Times New Roman" panose="02020603050405020304" pitchFamily="18" charset="0"/>
              </a:rPr>
              <a:t> + H</a:t>
            </a:r>
            <a:r>
              <a:rPr lang="en-US" sz="2400" b="0" baseline="-25000">
                <a:latin typeface="Times New Roman" panose="02020603050405020304" pitchFamily="18" charset="0"/>
              </a:rPr>
              <a:t>2</a:t>
            </a:r>
            <a:r>
              <a:rPr lang="en-US" sz="2400" b="0">
                <a:latin typeface="Times New Roman" panose="02020603050405020304" pitchFamily="18" charset="0"/>
              </a:rPr>
              <a:t>O </a:t>
            </a:r>
            <a:endParaRPr lang="en-US" sz="2400"/>
          </a:p>
        </p:txBody>
      </p:sp>
      <p:pic>
        <p:nvPicPr>
          <p:cNvPr id="15" name="Picture 14"/>
          <p:cNvPicPr/>
          <p:nvPr/>
        </p:nvPicPr>
        <p:blipFill>
          <a:blip r:embed="rId5"/>
          <a:stretch>
            <a:fillRect/>
          </a:stretch>
        </p:blipFill>
        <p:spPr>
          <a:xfrm>
            <a:off x="3082925" y="6336983"/>
            <a:ext cx="320040" cy="60960"/>
          </a:xfrm>
          <a:prstGeom prst="rect">
            <a:avLst/>
          </a:prstGeom>
          <a:noFill/>
          <a:ln w="9525">
            <a:noFill/>
          </a:ln>
        </p:spPr>
      </p:pic>
      <p:pic>
        <p:nvPicPr>
          <p:cNvPr id="22" name="Picture 21"/>
          <p:cNvPicPr/>
          <p:nvPr/>
        </p:nvPicPr>
        <p:blipFill>
          <a:blip r:embed="rId5"/>
          <a:stretch>
            <a:fillRect/>
          </a:stretch>
        </p:blipFill>
        <p:spPr>
          <a:xfrm>
            <a:off x="3181350" y="4799013"/>
            <a:ext cx="320040" cy="60960"/>
          </a:xfrm>
          <a:prstGeom prst="rect">
            <a:avLst/>
          </a:prstGeom>
          <a:noFill/>
          <a:ln w="9525">
            <a:noFill/>
          </a:ln>
        </p:spPr>
      </p:pic>
      <p:pic>
        <p:nvPicPr>
          <p:cNvPr id="23" name="Picture 22"/>
          <p:cNvPicPr/>
          <p:nvPr/>
        </p:nvPicPr>
        <p:blipFill>
          <a:blip r:embed="rId5"/>
          <a:stretch>
            <a:fillRect/>
          </a:stretch>
        </p:blipFill>
        <p:spPr>
          <a:xfrm>
            <a:off x="3296920" y="4328478"/>
            <a:ext cx="320040" cy="60960"/>
          </a:xfrm>
          <a:prstGeom prst="rect">
            <a:avLst/>
          </a:prstGeom>
          <a:noFill/>
          <a:ln w="9525">
            <a:noFill/>
          </a:ln>
        </p:spPr>
      </p:pic>
      <p:sp>
        <p:nvSpPr>
          <p:cNvPr id="31" name="Text Box 30"/>
          <p:cNvSpPr txBox="1"/>
          <p:nvPr/>
        </p:nvSpPr>
        <p:spPr>
          <a:xfrm>
            <a:off x="554355" y="5536565"/>
            <a:ext cx="6865620" cy="460375"/>
          </a:xfrm>
          <a:prstGeom prst="rect">
            <a:avLst/>
          </a:prstGeom>
          <a:noFill/>
          <a:ln w="9525">
            <a:noFill/>
          </a:ln>
        </p:spPr>
        <p:txBody>
          <a:bodyPr wrap="square">
            <a:spAutoFit/>
          </a:bodyPr>
          <a:lstStyle/>
          <a:p>
            <a:pPr indent="0"/>
            <a:r>
              <a:rPr lang="en-US" sz="2400" b="0">
                <a:latin typeface="Times New Roman" panose="02020603050405020304" pitchFamily="18" charset="0"/>
              </a:rPr>
              <a:t>Ca(NO</a:t>
            </a:r>
            <a:r>
              <a:rPr lang="en-US" sz="2400" b="0" baseline="-25000">
                <a:latin typeface="Times New Roman" panose="02020603050405020304" pitchFamily="18" charset="0"/>
              </a:rPr>
              <a:t>3</a:t>
            </a:r>
            <a:r>
              <a:rPr lang="en-US" sz="2400" b="0">
                <a:latin typeface="Times New Roman" panose="02020603050405020304" pitchFamily="18" charset="0"/>
              </a:rPr>
              <a:t>)</a:t>
            </a:r>
            <a:r>
              <a:rPr lang="en-US" sz="2400" b="0" baseline="-25000">
                <a:latin typeface="Times New Roman" panose="02020603050405020304" pitchFamily="18" charset="0"/>
              </a:rPr>
              <a:t>2</a:t>
            </a:r>
            <a:r>
              <a:rPr lang="en-US" sz="2400" b="0">
                <a:latin typeface="Times New Roman" panose="02020603050405020304" pitchFamily="18" charset="0"/>
              </a:rPr>
              <a:t> + Na</a:t>
            </a:r>
            <a:r>
              <a:rPr lang="en-US" sz="2400" b="0" baseline="-25000">
                <a:latin typeface="Times New Roman" panose="02020603050405020304" pitchFamily="18" charset="0"/>
              </a:rPr>
              <a:t>2</a:t>
            </a:r>
            <a:r>
              <a:rPr lang="en-US" sz="2400" b="0">
                <a:latin typeface="Times New Roman" panose="02020603050405020304" pitchFamily="18" charset="0"/>
              </a:rPr>
              <a:t>SO</a:t>
            </a:r>
            <a:r>
              <a:rPr lang="en-US" sz="2400" b="0" baseline="-25000">
                <a:latin typeface="Times New Roman" panose="02020603050405020304" pitchFamily="18" charset="0"/>
              </a:rPr>
              <a:t>4</a:t>
            </a:r>
            <a:r>
              <a:rPr lang="en-US" sz="2400" b="0">
                <a:latin typeface="Times New Roman" panose="02020603050405020304" pitchFamily="18" charset="0"/>
              </a:rPr>
              <a:t>	     2NaNO</a:t>
            </a:r>
            <a:r>
              <a:rPr lang="en-US" sz="2400" b="0" baseline="-25000">
                <a:latin typeface="Times New Roman" panose="02020603050405020304" pitchFamily="18" charset="0"/>
              </a:rPr>
              <a:t>3</a:t>
            </a:r>
            <a:r>
              <a:rPr lang="en-US" sz="2400" b="0">
                <a:latin typeface="Times New Roman" panose="02020603050405020304" pitchFamily="18" charset="0"/>
              </a:rPr>
              <a:t> + CaSO</a:t>
            </a:r>
            <a:r>
              <a:rPr lang="en-US" sz="2400" b="0" baseline="-25000">
                <a:latin typeface="Times New Roman" panose="02020603050405020304" pitchFamily="18" charset="0"/>
              </a:rPr>
              <a:t>4</a:t>
            </a:r>
            <a:r>
              <a:rPr lang="en-US" sz="2400" b="0">
                <a:latin typeface="Times New Roman" panose="02020603050405020304" pitchFamily="18" charset="0"/>
              </a:rPr>
              <a:t> (ít tan)</a:t>
            </a:r>
            <a:endParaRPr lang="en-US" sz="2400"/>
          </a:p>
        </p:txBody>
      </p:sp>
      <p:pic>
        <p:nvPicPr>
          <p:cNvPr id="43" name="Picture 42"/>
          <p:cNvPicPr/>
          <p:nvPr/>
        </p:nvPicPr>
        <p:blipFill>
          <a:blip r:embed="rId5"/>
          <a:stretch>
            <a:fillRect/>
          </a:stretch>
        </p:blipFill>
        <p:spPr>
          <a:xfrm>
            <a:off x="3308350" y="5792788"/>
            <a:ext cx="320040" cy="60960"/>
          </a:xfrm>
          <a:prstGeom prst="rect">
            <a:avLst/>
          </a:prstGeom>
          <a:noFill/>
          <a:ln w="9525">
            <a:noFill/>
          </a:ln>
        </p:spPr>
      </p:pic>
      <p:sp>
        <p:nvSpPr>
          <p:cNvPr id="45" name="Text Box 44"/>
          <p:cNvSpPr txBox="1"/>
          <p:nvPr/>
        </p:nvSpPr>
        <p:spPr>
          <a:xfrm>
            <a:off x="488315" y="4582795"/>
            <a:ext cx="6743065" cy="460375"/>
          </a:xfrm>
          <a:prstGeom prst="rect">
            <a:avLst/>
          </a:prstGeom>
          <a:noFill/>
          <a:ln w="9525">
            <a:noFill/>
          </a:ln>
        </p:spPr>
        <p:txBody>
          <a:bodyPr wrap="square">
            <a:spAutoFit/>
          </a:bodyPr>
          <a:lstStyle/>
          <a:p>
            <a:pPr indent="0"/>
            <a:r>
              <a:rPr lang="en-US" sz="2400">
                <a:latin typeface="Times New Roman" panose="02020603050405020304" pitchFamily="18" charset="0"/>
                <a:ea typeface="SimSun" panose="02010600030101010101" pitchFamily="2" charset="-122"/>
                <a:sym typeface="+mn-ea"/>
              </a:rPr>
              <a:t>Na</a:t>
            </a:r>
            <a:r>
              <a:rPr lang="en-US" sz="2400" baseline="-25000">
                <a:latin typeface="Times New Roman" panose="02020603050405020304" pitchFamily="18" charset="0"/>
                <a:ea typeface="SimSun" panose="02010600030101010101" pitchFamily="2" charset="-122"/>
                <a:sym typeface="+mn-ea"/>
              </a:rPr>
              <a:t>2</a:t>
            </a:r>
            <a:r>
              <a:rPr lang="en-US" sz="2400">
                <a:latin typeface="Times New Roman" panose="02020603050405020304" pitchFamily="18" charset="0"/>
                <a:ea typeface="SimSun" panose="02010600030101010101" pitchFamily="2" charset="-122"/>
                <a:sym typeface="+mn-ea"/>
              </a:rPr>
              <a:t>CO</a:t>
            </a:r>
            <a:r>
              <a:rPr lang="en-US" sz="2400" baseline="-25000">
                <a:latin typeface="Times New Roman" panose="02020603050405020304" pitchFamily="18" charset="0"/>
                <a:ea typeface="SimSun" panose="02010600030101010101" pitchFamily="2" charset="-122"/>
                <a:sym typeface="+mn-ea"/>
              </a:rPr>
              <a:t>3</a:t>
            </a:r>
            <a:r>
              <a:rPr lang="en-US" sz="2400">
                <a:latin typeface="Times New Roman" panose="02020603050405020304" pitchFamily="18" charset="0"/>
                <a:ea typeface="SimSun" panose="02010600030101010101" pitchFamily="2" charset="-122"/>
                <a:sym typeface="+mn-ea"/>
              </a:rPr>
              <a:t>  +  </a:t>
            </a:r>
            <a:r>
              <a:rPr lang="en-US" sz="2400" b="0">
                <a:latin typeface="Times New Roman" panose="02020603050405020304" pitchFamily="18" charset="0"/>
                <a:ea typeface="SimSun" panose="02010600030101010101" pitchFamily="2" charset="-122"/>
              </a:rPr>
              <a:t>BaCl</a:t>
            </a:r>
            <a:r>
              <a:rPr lang="en-US" sz="2400" b="0" baseline="-25000">
                <a:latin typeface="Times New Roman" panose="02020603050405020304" pitchFamily="18" charset="0"/>
                <a:ea typeface="SimSun" panose="02010600030101010101" pitchFamily="2" charset="-122"/>
              </a:rPr>
              <a:t>2</a:t>
            </a:r>
            <a:r>
              <a:rPr lang="en-US" sz="2400" b="0">
                <a:latin typeface="Times New Roman" panose="02020603050405020304" pitchFamily="18" charset="0"/>
                <a:ea typeface="SimSun" panose="02010600030101010101" pitchFamily="2" charset="-122"/>
              </a:rPr>
              <a:t>               BaCO</a:t>
            </a:r>
            <a:r>
              <a:rPr lang="en-US" sz="2400" b="0" baseline="-25000">
                <a:latin typeface="Times New Roman" panose="02020603050405020304" pitchFamily="18" charset="0"/>
                <a:ea typeface="SimSun" panose="02010600030101010101" pitchFamily="2" charset="-122"/>
              </a:rPr>
              <a:t>3</a:t>
            </a:r>
            <a:r>
              <a:rPr lang="en-US" sz="2400" b="0">
                <a:latin typeface="Times New Roman" panose="02020603050405020304" pitchFamily="18" charset="0"/>
                <a:ea typeface="SimSun" panose="02010600030101010101" pitchFamily="2" charset="-122"/>
              </a:rPr>
              <a:t> + 2NaCl</a:t>
            </a:r>
            <a:endParaRPr lang="en-US" sz="2400"/>
          </a:p>
        </p:txBody>
      </p:sp>
      <p:pic>
        <p:nvPicPr>
          <p:cNvPr id="46" name="Picture 45"/>
          <p:cNvPicPr/>
          <p:nvPr/>
        </p:nvPicPr>
        <p:blipFill>
          <a:blip r:embed="rId5"/>
          <a:stretch>
            <a:fillRect/>
          </a:stretch>
        </p:blipFill>
        <p:spPr>
          <a:xfrm>
            <a:off x="3175635" y="4812983"/>
            <a:ext cx="320040" cy="60960"/>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additive="base">
                                        <p:cTn id="7" dur="500" fill="hold"/>
                                        <p:tgtEl>
                                          <p:spTgt spid="107"/>
                                        </p:tgtEl>
                                        <p:attrNameLst>
                                          <p:attrName>ppt_x</p:attrName>
                                        </p:attrNameLst>
                                      </p:cBhvr>
                                      <p:tavLst>
                                        <p:tav tm="0">
                                          <p:val>
                                            <p:strVal val="#ppt_x"/>
                                          </p:val>
                                        </p:tav>
                                        <p:tav tm="100000">
                                          <p:val>
                                            <p:strVal val="#ppt_x"/>
                                          </p:val>
                                        </p:tav>
                                      </p:tavLst>
                                    </p:anim>
                                    <p:anim calcmode="lin" valueType="num">
                                      <p:cBhvr additive="base">
                                        <p:cTn id="8" dur="500" fill="hold"/>
                                        <p:tgtEl>
                                          <p:spTgt spid="10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500" fill="hold"/>
                                        <p:tgtEl>
                                          <p:spTgt spid="39"/>
                                        </p:tgtEl>
                                        <p:attrNameLst>
                                          <p:attrName>ppt_x</p:attrName>
                                        </p:attrNameLst>
                                      </p:cBhvr>
                                      <p:tavLst>
                                        <p:tav tm="0">
                                          <p:val>
                                            <p:strVal val="#ppt_x"/>
                                          </p:val>
                                        </p:tav>
                                        <p:tav tm="100000">
                                          <p:val>
                                            <p:strVal val="#ppt_x"/>
                                          </p:val>
                                        </p:tav>
                                      </p:tavLst>
                                    </p:anim>
                                    <p:anim calcmode="lin" valueType="num">
                                      <p:cBhvr additive="base">
                                        <p:cTn id="18" dur="500" fill="hold"/>
                                        <p:tgtEl>
                                          <p:spTgt spid="3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additive="base">
                                        <p:cTn id="21" dur="500" fill="hold"/>
                                        <p:tgtEl>
                                          <p:spTgt spid="38"/>
                                        </p:tgtEl>
                                        <p:attrNameLst>
                                          <p:attrName>ppt_x</p:attrName>
                                        </p:attrNameLst>
                                      </p:cBhvr>
                                      <p:tavLst>
                                        <p:tav tm="0">
                                          <p:val>
                                            <p:strVal val="#ppt_x"/>
                                          </p:val>
                                        </p:tav>
                                        <p:tav tm="100000">
                                          <p:val>
                                            <p:strVal val="#ppt_x"/>
                                          </p:val>
                                        </p:tav>
                                      </p:tavLst>
                                    </p:anim>
                                    <p:anim calcmode="lin" valueType="num">
                                      <p:cBhvr additive="base">
                                        <p:cTn id="22"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additive="base">
                                        <p:cTn id="27" dur="500" fill="hold"/>
                                        <p:tgtEl>
                                          <p:spTgt spid="41"/>
                                        </p:tgtEl>
                                        <p:attrNameLst>
                                          <p:attrName>ppt_x</p:attrName>
                                        </p:attrNameLst>
                                      </p:cBhvr>
                                      <p:tavLst>
                                        <p:tav tm="0">
                                          <p:val>
                                            <p:strVal val="#ppt_x"/>
                                          </p:val>
                                        </p:tav>
                                        <p:tav tm="100000">
                                          <p:val>
                                            <p:strVal val="#ppt_x"/>
                                          </p:val>
                                        </p:tav>
                                      </p:tavLst>
                                    </p:anim>
                                    <p:anim calcmode="lin" valueType="num">
                                      <p:cBhvr additive="base">
                                        <p:cTn id="28" dur="500" fill="hold"/>
                                        <p:tgtEl>
                                          <p:spTgt spid="4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ppt_x"/>
                                          </p:val>
                                        </p:tav>
                                        <p:tav tm="100000">
                                          <p:val>
                                            <p:strVal val="#ppt_x"/>
                                          </p:val>
                                        </p:tav>
                                      </p:tavLst>
                                    </p:anim>
                                    <p:anim calcmode="lin" valueType="num">
                                      <p:cBhvr additive="base">
                                        <p:cTn id="32"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additive="base">
                                        <p:cTn id="37" dur="500" fill="hold"/>
                                        <p:tgtEl>
                                          <p:spTgt spid="33"/>
                                        </p:tgtEl>
                                        <p:attrNameLst>
                                          <p:attrName>ppt_x</p:attrName>
                                        </p:attrNameLst>
                                      </p:cBhvr>
                                      <p:tavLst>
                                        <p:tav tm="0">
                                          <p:val>
                                            <p:strVal val="#ppt_x"/>
                                          </p:val>
                                        </p:tav>
                                        <p:tav tm="100000">
                                          <p:val>
                                            <p:strVal val="#ppt_x"/>
                                          </p:val>
                                        </p:tav>
                                      </p:tavLst>
                                    </p:anim>
                                    <p:anim calcmode="lin" valueType="num">
                                      <p:cBhvr additive="base">
                                        <p:cTn id="38" dur="500" fill="hold"/>
                                        <p:tgtEl>
                                          <p:spTgt spid="3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500" fill="hold"/>
                                        <p:tgtEl>
                                          <p:spTgt spid="32"/>
                                        </p:tgtEl>
                                        <p:attrNameLst>
                                          <p:attrName>ppt_x</p:attrName>
                                        </p:attrNameLst>
                                      </p:cBhvr>
                                      <p:tavLst>
                                        <p:tav tm="0">
                                          <p:val>
                                            <p:strVal val="#ppt_x"/>
                                          </p:val>
                                        </p:tav>
                                        <p:tav tm="100000">
                                          <p:val>
                                            <p:strVal val="#ppt_x"/>
                                          </p:val>
                                        </p:tav>
                                      </p:tavLst>
                                    </p:anim>
                                    <p:anim calcmode="lin" valueType="num">
                                      <p:cBhvr additive="base">
                                        <p:cTn id="4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additive="base">
                                        <p:cTn id="47" dur="500" fill="hold"/>
                                        <p:tgtEl>
                                          <p:spTgt spid="35"/>
                                        </p:tgtEl>
                                        <p:attrNameLst>
                                          <p:attrName>ppt_x</p:attrName>
                                        </p:attrNameLst>
                                      </p:cBhvr>
                                      <p:tavLst>
                                        <p:tav tm="0">
                                          <p:val>
                                            <p:strVal val="#ppt_x"/>
                                          </p:val>
                                        </p:tav>
                                        <p:tav tm="100000">
                                          <p:val>
                                            <p:strVal val="#ppt_x"/>
                                          </p:val>
                                        </p:tav>
                                      </p:tavLst>
                                    </p:anim>
                                    <p:anim calcmode="lin" valueType="num">
                                      <p:cBhvr additive="base">
                                        <p:cTn id="48" dur="500" fill="hold"/>
                                        <p:tgtEl>
                                          <p:spTgt spid="3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additive="base">
                                        <p:cTn id="51" dur="500" fill="hold"/>
                                        <p:tgtEl>
                                          <p:spTgt spid="34"/>
                                        </p:tgtEl>
                                        <p:attrNameLst>
                                          <p:attrName>ppt_x</p:attrName>
                                        </p:attrNameLst>
                                      </p:cBhvr>
                                      <p:tavLst>
                                        <p:tav tm="0">
                                          <p:val>
                                            <p:strVal val="#ppt_x"/>
                                          </p:val>
                                        </p:tav>
                                        <p:tav tm="100000">
                                          <p:val>
                                            <p:strVal val="#ppt_x"/>
                                          </p:val>
                                        </p:tav>
                                      </p:tavLst>
                                    </p:anim>
                                    <p:anim calcmode="lin" valueType="num">
                                      <p:cBhvr additive="base">
                                        <p:cTn id="5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6"/>
                                        </p:tgtEl>
                                        <p:attrNameLst>
                                          <p:attrName>style.visibility</p:attrName>
                                        </p:attrNameLst>
                                      </p:cBhvr>
                                      <p:to>
                                        <p:strVal val="visible"/>
                                      </p:to>
                                    </p:set>
                                    <p:anim calcmode="lin" valueType="num">
                                      <p:cBhvr additive="base">
                                        <p:cTn id="57" dur="500" fill="hold"/>
                                        <p:tgtEl>
                                          <p:spTgt spid="36"/>
                                        </p:tgtEl>
                                        <p:attrNameLst>
                                          <p:attrName>ppt_x</p:attrName>
                                        </p:attrNameLst>
                                      </p:cBhvr>
                                      <p:tavLst>
                                        <p:tav tm="0">
                                          <p:val>
                                            <p:strVal val="#ppt_x"/>
                                          </p:val>
                                        </p:tav>
                                        <p:tav tm="100000">
                                          <p:val>
                                            <p:strVal val="#ppt_x"/>
                                          </p:val>
                                        </p:tav>
                                      </p:tavLst>
                                    </p:anim>
                                    <p:anim calcmode="lin" valueType="num">
                                      <p:cBhvr additive="base">
                                        <p:cTn id="58" dur="500" fill="hold"/>
                                        <p:tgtEl>
                                          <p:spTgt spid="36"/>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anim calcmode="lin" valueType="num">
                                      <p:cBhvr additive="base">
                                        <p:cTn id="61" dur="500" fill="hold"/>
                                        <p:tgtEl>
                                          <p:spTgt spid="37"/>
                                        </p:tgtEl>
                                        <p:attrNameLst>
                                          <p:attrName>ppt_x</p:attrName>
                                        </p:attrNameLst>
                                      </p:cBhvr>
                                      <p:tavLst>
                                        <p:tav tm="0">
                                          <p:val>
                                            <p:strVal val="#ppt_x"/>
                                          </p:val>
                                        </p:tav>
                                        <p:tav tm="100000">
                                          <p:val>
                                            <p:strVal val="#ppt_x"/>
                                          </p:val>
                                        </p:tav>
                                      </p:tavLst>
                                    </p:anim>
                                    <p:anim calcmode="lin" valueType="num">
                                      <p:cBhvr additive="base">
                                        <p:cTn id="6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additive="base">
                                        <p:cTn id="67" dur="500" fill="hold"/>
                                        <p:tgtEl>
                                          <p:spTgt spid="25"/>
                                        </p:tgtEl>
                                        <p:attrNameLst>
                                          <p:attrName>ppt_x</p:attrName>
                                        </p:attrNameLst>
                                      </p:cBhvr>
                                      <p:tavLst>
                                        <p:tav tm="0">
                                          <p:val>
                                            <p:strVal val="#ppt_x"/>
                                          </p:val>
                                        </p:tav>
                                        <p:tav tm="100000">
                                          <p:val>
                                            <p:strVal val="#ppt_x"/>
                                          </p:val>
                                        </p:tav>
                                      </p:tavLst>
                                    </p:anim>
                                    <p:anim calcmode="lin" valueType="num">
                                      <p:cBhvr additive="base">
                                        <p:cTn id="68" dur="500" fill="hold"/>
                                        <p:tgtEl>
                                          <p:spTgt spid="2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4"/>
                                        </p:tgtEl>
                                        <p:attrNameLst>
                                          <p:attrName>style.visibility</p:attrName>
                                        </p:attrNameLst>
                                      </p:cBhvr>
                                      <p:to>
                                        <p:strVal val="visible"/>
                                      </p:to>
                                    </p:set>
                                    <p:anim calcmode="lin" valueType="num">
                                      <p:cBhvr additive="base">
                                        <p:cTn id="71" dur="500" fill="hold"/>
                                        <p:tgtEl>
                                          <p:spTgt spid="24"/>
                                        </p:tgtEl>
                                        <p:attrNameLst>
                                          <p:attrName>ppt_x</p:attrName>
                                        </p:attrNameLst>
                                      </p:cBhvr>
                                      <p:tavLst>
                                        <p:tav tm="0">
                                          <p:val>
                                            <p:strVal val="#ppt_x"/>
                                          </p:val>
                                        </p:tav>
                                        <p:tav tm="100000">
                                          <p:val>
                                            <p:strVal val="#ppt_x"/>
                                          </p:val>
                                        </p:tav>
                                      </p:tavLst>
                                    </p:anim>
                                    <p:anim calcmode="lin" valueType="num">
                                      <p:cBhvr additive="base">
                                        <p:cTn id="7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anim calcmode="lin" valueType="num">
                                      <p:cBhvr additive="base">
                                        <p:cTn id="77" dur="500" fill="hold"/>
                                        <p:tgtEl>
                                          <p:spTgt spid="27"/>
                                        </p:tgtEl>
                                        <p:attrNameLst>
                                          <p:attrName>ppt_x</p:attrName>
                                        </p:attrNameLst>
                                      </p:cBhvr>
                                      <p:tavLst>
                                        <p:tav tm="0">
                                          <p:val>
                                            <p:strVal val="#ppt_x"/>
                                          </p:val>
                                        </p:tav>
                                        <p:tav tm="100000">
                                          <p:val>
                                            <p:strVal val="#ppt_x"/>
                                          </p:val>
                                        </p:tav>
                                      </p:tavLst>
                                    </p:anim>
                                    <p:anim calcmode="lin" valueType="num">
                                      <p:cBhvr additive="base">
                                        <p:cTn id="78" dur="500" fill="hold"/>
                                        <p:tgtEl>
                                          <p:spTgt spid="27"/>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additive="base">
                                        <p:cTn id="81" dur="500" fill="hold"/>
                                        <p:tgtEl>
                                          <p:spTgt spid="26"/>
                                        </p:tgtEl>
                                        <p:attrNameLst>
                                          <p:attrName>ppt_x</p:attrName>
                                        </p:attrNameLst>
                                      </p:cBhvr>
                                      <p:tavLst>
                                        <p:tav tm="0">
                                          <p:val>
                                            <p:strVal val="#ppt_x"/>
                                          </p:val>
                                        </p:tav>
                                        <p:tav tm="100000">
                                          <p:val>
                                            <p:strVal val="#ppt_x"/>
                                          </p:val>
                                        </p:tav>
                                      </p:tavLst>
                                    </p:anim>
                                    <p:anim calcmode="lin" valueType="num">
                                      <p:cBhvr additive="base">
                                        <p:cTn id="8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additive="base">
                                        <p:cTn id="87" dur="500" fill="hold"/>
                                        <p:tgtEl>
                                          <p:spTgt spid="29"/>
                                        </p:tgtEl>
                                        <p:attrNameLst>
                                          <p:attrName>ppt_x</p:attrName>
                                        </p:attrNameLst>
                                      </p:cBhvr>
                                      <p:tavLst>
                                        <p:tav tm="0">
                                          <p:val>
                                            <p:strVal val="#ppt_x"/>
                                          </p:val>
                                        </p:tav>
                                        <p:tav tm="100000">
                                          <p:val>
                                            <p:strVal val="#ppt_x"/>
                                          </p:val>
                                        </p:tav>
                                      </p:tavLst>
                                    </p:anim>
                                    <p:anim calcmode="lin" valueType="num">
                                      <p:cBhvr additive="base">
                                        <p:cTn id="88" dur="500" fill="hold"/>
                                        <p:tgtEl>
                                          <p:spTgt spid="29"/>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
                                        </p:tgtEl>
                                        <p:attrNameLst>
                                          <p:attrName>style.visibility</p:attrName>
                                        </p:attrNameLst>
                                      </p:cBhvr>
                                      <p:to>
                                        <p:strVal val="visible"/>
                                      </p:to>
                                    </p:set>
                                    <p:anim calcmode="lin" valueType="num">
                                      <p:cBhvr additive="base">
                                        <p:cTn id="91" dur="500" fill="hold"/>
                                        <p:tgtEl>
                                          <p:spTgt spid="28"/>
                                        </p:tgtEl>
                                        <p:attrNameLst>
                                          <p:attrName>ppt_x</p:attrName>
                                        </p:attrNameLst>
                                      </p:cBhvr>
                                      <p:tavLst>
                                        <p:tav tm="0">
                                          <p:val>
                                            <p:strVal val="#ppt_x"/>
                                          </p:val>
                                        </p:tav>
                                        <p:tav tm="100000">
                                          <p:val>
                                            <p:strVal val="#ppt_x"/>
                                          </p:val>
                                        </p:tav>
                                      </p:tavLst>
                                    </p:anim>
                                    <p:anim calcmode="lin" valueType="num">
                                      <p:cBhvr additive="base">
                                        <p:cTn id="9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4"/>
                                        </p:tgtEl>
                                        <p:attrNameLst>
                                          <p:attrName>style.visibility</p:attrName>
                                        </p:attrNameLst>
                                      </p:cBhvr>
                                      <p:to>
                                        <p:strVal val="visible"/>
                                      </p:to>
                                    </p:set>
                                    <p:anim calcmode="lin" valueType="num">
                                      <p:cBhvr additive="base">
                                        <p:cTn id="97" dur="500" fill="hold"/>
                                        <p:tgtEl>
                                          <p:spTgt spid="14"/>
                                        </p:tgtEl>
                                        <p:attrNameLst>
                                          <p:attrName>ppt_x</p:attrName>
                                        </p:attrNameLst>
                                      </p:cBhvr>
                                      <p:tavLst>
                                        <p:tav tm="0">
                                          <p:val>
                                            <p:strVal val="#ppt_x"/>
                                          </p:val>
                                        </p:tav>
                                        <p:tav tm="100000">
                                          <p:val>
                                            <p:strVal val="#ppt_x"/>
                                          </p:val>
                                        </p:tav>
                                      </p:tavLst>
                                    </p:anim>
                                    <p:anim calcmode="lin" valueType="num">
                                      <p:cBhvr additive="base">
                                        <p:cTn id="98" dur="500" fill="hold"/>
                                        <p:tgtEl>
                                          <p:spTgt spid="14"/>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13"/>
                                        </p:tgtEl>
                                        <p:attrNameLst>
                                          <p:attrName>style.visibility</p:attrName>
                                        </p:attrNameLst>
                                      </p:cBhvr>
                                      <p:to>
                                        <p:strVal val="visible"/>
                                      </p:to>
                                    </p:set>
                                    <p:anim calcmode="lin" valueType="num">
                                      <p:cBhvr additive="base">
                                        <p:cTn id="101" dur="500" fill="hold"/>
                                        <p:tgtEl>
                                          <p:spTgt spid="13"/>
                                        </p:tgtEl>
                                        <p:attrNameLst>
                                          <p:attrName>ppt_x</p:attrName>
                                        </p:attrNameLst>
                                      </p:cBhvr>
                                      <p:tavLst>
                                        <p:tav tm="0">
                                          <p:val>
                                            <p:strVal val="#ppt_x"/>
                                          </p:val>
                                        </p:tav>
                                        <p:tav tm="100000">
                                          <p:val>
                                            <p:strVal val="#ppt_x"/>
                                          </p:val>
                                        </p:tav>
                                      </p:tavLst>
                                    </p:anim>
                                    <p:anim calcmode="lin" valueType="num">
                                      <p:cBhvr additive="base">
                                        <p:cTn id="10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additive="base">
                                        <p:cTn id="107" dur="500" fill="hold"/>
                                        <p:tgtEl>
                                          <p:spTgt spid="17"/>
                                        </p:tgtEl>
                                        <p:attrNameLst>
                                          <p:attrName>ppt_x</p:attrName>
                                        </p:attrNameLst>
                                      </p:cBhvr>
                                      <p:tavLst>
                                        <p:tav tm="0">
                                          <p:val>
                                            <p:strVal val="#ppt_x"/>
                                          </p:val>
                                        </p:tav>
                                        <p:tav tm="100000">
                                          <p:val>
                                            <p:strVal val="#ppt_x"/>
                                          </p:val>
                                        </p:tav>
                                      </p:tavLst>
                                    </p:anim>
                                    <p:anim calcmode="lin" valueType="num">
                                      <p:cBhvr additive="base">
                                        <p:cTn id="108" dur="500" fill="hold"/>
                                        <p:tgtEl>
                                          <p:spTgt spid="1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6"/>
                                        </p:tgtEl>
                                        <p:attrNameLst>
                                          <p:attrName>style.visibility</p:attrName>
                                        </p:attrNameLst>
                                      </p:cBhvr>
                                      <p:to>
                                        <p:strVal val="visible"/>
                                      </p:to>
                                    </p:set>
                                    <p:anim calcmode="lin" valueType="num">
                                      <p:cBhvr additive="base">
                                        <p:cTn id="111" dur="500" fill="hold"/>
                                        <p:tgtEl>
                                          <p:spTgt spid="16"/>
                                        </p:tgtEl>
                                        <p:attrNameLst>
                                          <p:attrName>ppt_x</p:attrName>
                                        </p:attrNameLst>
                                      </p:cBhvr>
                                      <p:tavLst>
                                        <p:tav tm="0">
                                          <p:val>
                                            <p:strVal val="#ppt_x"/>
                                          </p:val>
                                        </p:tav>
                                        <p:tav tm="100000">
                                          <p:val>
                                            <p:strVal val="#ppt_x"/>
                                          </p:val>
                                        </p:tav>
                                      </p:tavLst>
                                    </p:anim>
                                    <p:anim calcmode="lin" valueType="num">
                                      <p:cBhvr additive="base">
                                        <p:cTn id="1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grpId="0" nodeType="clickEffect">
                                  <p:stCondLst>
                                    <p:cond delay="0"/>
                                  </p:stCondLst>
                                  <p:childTnLst>
                                    <p:set>
                                      <p:cBhvr>
                                        <p:cTn id="116" dur="1" fill="hold">
                                          <p:stCondLst>
                                            <p:cond delay="0"/>
                                          </p:stCondLst>
                                        </p:cTn>
                                        <p:tgtEl>
                                          <p:spTgt spid="20"/>
                                        </p:tgtEl>
                                        <p:attrNameLst>
                                          <p:attrName>style.visibility</p:attrName>
                                        </p:attrNameLst>
                                      </p:cBhvr>
                                      <p:to>
                                        <p:strVal val="visible"/>
                                      </p:to>
                                    </p:set>
                                    <p:anim calcmode="lin" valueType="num">
                                      <p:cBhvr additive="base">
                                        <p:cTn id="117" dur="500" fill="hold"/>
                                        <p:tgtEl>
                                          <p:spTgt spid="20"/>
                                        </p:tgtEl>
                                        <p:attrNameLst>
                                          <p:attrName>ppt_x</p:attrName>
                                        </p:attrNameLst>
                                      </p:cBhvr>
                                      <p:tavLst>
                                        <p:tav tm="0">
                                          <p:val>
                                            <p:strVal val="#ppt_x"/>
                                          </p:val>
                                        </p:tav>
                                        <p:tav tm="100000">
                                          <p:val>
                                            <p:strVal val="#ppt_x"/>
                                          </p:val>
                                        </p:tav>
                                      </p:tavLst>
                                    </p:anim>
                                    <p:anim calcmode="lin" valueType="num">
                                      <p:cBhvr additive="base">
                                        <p:cTn id="118" dur="500" fill="hold"/>
                                        <p:tgtEl>
                                          <p:spTgt spid="20"/>
                                        </p:tgtEl>
                                        <p:attrNameLst>
                                          <p:attrName>ppt_y</p:attrName>
                                        </p:attrNameLst>
                                      </p:cBhvr>
                                      <p:tavLst>
                                        <p:tav tm="0">
                                          <p:val>
                                            <p:strVal val="1+#ppt_h/2"/>
                                          </p:val>
                                        </p:tav>
                                        <p:tav tm="100000">
                                          <p:val>
                                            <p:strVal val="#ppt_y"/>
                                          </p:val>
                                        </p:tav>
                                      </p:tavLst>
                                    </p:anim>
                                  </p:childTnLst>
                                </p:cTn>
                              </p:par>
                              <p:par>
                                <p:cTn id="119" presetID="2" presetClass="entr" presetSubtype="4"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par>
                                <p:cTn id="123" presetID="2" presetClass="entr" presetSubtype="4" fill="hold" nodeType="withEffect">
                                  <p:stCondLst>
                                    <p:cond delay="0"/>
                                  </p:stCondLst>
                                  <p:childTnLst>
                                    <p:set>
                                      <p:cBhvr>
                                        <p:cTn id="124" dur="1" fill="hold">
                                          <p:stCondLst>
                                            <p:cond delay="0"/>
                                          </p:stCondLst>
                                        </p:cTn>
                                        <p:tgtEl>
                                          <p:spTgt spid="23"/>
                                        </p:tgtEl>
                                        <p:attrNameLst>
                                          <p:attrName>style.visibility</p:attrName>
                                        </p:attrNameLst>
                                      </p:cBhvr>
                                      <p:to>
                                        <p:strVal val="visible"/>
                                      </p:to>
                                    </p:set>
                                    <p:anim calcmode="lin" valueType="num">
                                      <p:cBhvr additive="base">
                                        <p:cTn id="125" dur="500" fill="hold"/>
                                        <p:tgtEl>
                                          <p:spTgt spid="23"/>
                                        </p:tgtEl>
                                        <p:attrNameLst>
                                          <p:attrName>ppt_x</p:attrName>
                                        </p:attrNameLst>
                                      </p:cBhvr>
                                      <p:tavLst>
                                        <p:tav tm="0">
                                          <p:val>
                                            <p:strVal val="#ppt_x"/>
                                          </p:val>
                                        </p:tav>
                                        <p:tav tm="100000">
                                          <p:val>
                                            <p:strVal val="#ppt_x"/>
                                          </p:val>
                                        </p:tav>
                                      </p:tavLst>
                                    </p:anim>
                                    <p:anim calcmode="lin" valueType="num">
                                      <p:cBhvr additive="base">
                                        <p:cTn id="1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grpId="1" nodeType="clickEffect">
                                  <p:stCondLst>
                                    <p:cond delay="0"/>
                                  </p:stCondLst>
                                  <p:childTnLst>
                                    <p:set>
                                      <p:cBhvr>
                                        <p:cTn id="130" dur="1" fill="hold">
                                          <p:stCondLst>
                                            <p:cond delay="0"/>
                                          </p:stCondLst>
                                        </p:cTn>
                                        <p:tgtEl>
                                          <p:spTgt spid="11"/>
                                        </p:tgtEl>
                                        <p:attrNameLst>
                                          <p:attrName>style.visibility</p:attrName>
                                        </p:attrNameLst>
                                      </p:cBhvr>
                                      <p:to>
                                        <p:strVal val="visible"/>
                                      </p:to>
                                    </p:set>
                                    <p:anim calcmode="lin" valueType="num">
                                      <p:cBhvr additive="base">
                                        <p:cTn id="131" dur="500" fill="hold"/>
                                        <p:tgtEl>
                                          <p:spTgt spid="11"/>
                                        </p:tgtEl>
                                        <p:attrNameLst>
                                          <p:attrName>ppt_x</p:attrName>
                                        </p:attrNameLst>
                                      </p:cBhvr>
                                      <p:tavLst>
                                        <p:tav tm="0">
                                          <p:val>
                                            <p:strVal val="#ppt_x"/>
                                          </p:val>
                                        </p:tav>
                                        <p:tav tm="100000">
                                          <p:val>
                                            <p:strVal val="#ppt_x"/>
                                          </p:val>
                                        </p:tav>
                                      </p:tavLst>
                                    </p:anim>
                                    <p:anim calcmode="lin" valueType="num">
                                      <p:cBhvr additive="base">
                                        <p:cTn id="1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2" presetClass="entr" presetSubtype="4" fill="hold" grpId="0" nodeType="clickEffect">
                                  <p:stCondLst>
                                    <p:cond delay="0"/>
                                  </p:stCondLst>
                                  <p:childTnLst>
                                    <p:set>
                                      <p:cBhvr>
                                        <p:cTn id="136" dur="1" fill="hold">
                                          <p:stCondLst>
                                            <p:cond delay="0"/>
                                          </p:stCondLst>
                                        </p:cTn>
                                        <p:tgtEl>
                                          <p:spTgt spid="45"/>
                                        </p:tgtEl>
                                        <p:attrNameLst>
                                          <p:attrName>style.visibility</p:attrName>
                                        </p:attrNameLst>
                                      </p:cBhvr>
                                      <p:to>
                                        <p:strVal val="visible"/>
                                      </p:to>
                                    </p:set>
                                    <p:anim calcmode="lin" valueType="num">
                                      <p:cBhvr additive="base">
                                        <p:cTn id="137" dur="500" fill="hold"/>
                                        <p:tgtEl>
                                          <p:spTgt spid="45"/>
                                        </p:tgtEl>
                                        <p:attrNameLst>
                                          <p:attrName>ppt_x</p:attrName>
                                        </p:attrNameLst>
                                      </p:cBhvr>
                                      <p:tavLst>
                                        <p:tav tm="0">
                                          <p:val>
                                            <p:strVal val="#ppt_x"/>
                                          </p:val>
                                        </p:tav>
                                        <p:tav tm="100000">
                                          <p:val>
                                            <p:strVal val="#ppt_x"/>
                                          </p:val>
                                        </p:tav>
                                      </p:tavLst>
                                    </p:anim>
                                    <p:anim calcmode="lin" valueType="num">
                                      <p:cBhvr additive="base">
                                        <p:cTn id="138" dur="500" fill="hold"/>
                                        <p:tgtEl>
                                          <p:spTgt spid="45"/>
                                        </p:tgtEl>
                                        <p:attrNameLst>
                                          <p:attrName>ppt_y</p:attrName>
                                        </p:attrNameLst>
                                      </p:cBhvr>
                                      <p:tavLst>
                                        <p:tav tm="0">
                                          <p:val>
                                            <p:strVal val="1+#ppt_h/2"/>
                                          </p:val>
                                        </p:tav>
                                        <p:tav tm="100000">
                                          <p:val>
                                            <p:strVal val="#ppt_y"/>
                                          </p:val>
                                        </p:tav>
                                      </p:tavLst>
                                    </p:anim>
                                  </p:childTnLst>
                                </p:cTn>
                              </p:par>
                              <p:par>
                                <p:cTn id="139" presetID="2" presetClass="entr" presetSubtype="4" fill="hold" nodeType="withEffect">
                                  <p:stCondLst>
                                    <p:cond delay="0"/>
                                  </p:stCondLst>
                                  <p:childTnLst>
                                    <p:set>
                                      <p:cBhvr>
                                        <p:cTn id="140" dur="1" fill="hold">
                                          <p:stCondLst>
                                            <p:cond delay="0"/>
                                          </p:stCondLst>
                                        </p:cTn>
                                        <p:tgtEl>
                                          <p:spTgt spid="46"/>
                                        </p:tgtEl>
                                        <p:attrNameLst>
                                          <p:attrName>style.visibility</p:attrName>
                                        </p:attrNameLst>
                                      </p:cBhvr>
                                      <p:to>
                                        <p:strVal val="visible"/>
                                      </p:to>
                                    </p:set>
                                    <p:anim calcmode="lin" valueType="num">
                                      <p:cBhvr additive="base">
                                        <p:cTn id="141" dur="500" fill="hold"/>
                                        <p:tgtEl>
                                          <p:spTgt spid="46"/>
                                        </p:tgtEl>
                                        <p:attrNameLst>
                                          <p:attrName>ppt_x</p:attrName>
                                        </p:attrNameLst>
                                      </p:cBhvr>
                                      <p:tavLst>
                                        <p:tav tm="0">
                                          <p:val>
                                            <p:strVal val="#ppt_x"/>
                                          </p:val>
                                        </p:tav>
                                        <p:tav tm="100000">
                                          <p:val>
                                            <p:strVal val="#ppt_x"/>
                                          </p:val>
                                        </p:tav>
                                      </p:tavLst>
                                    </p:anim>
                                    <p:anim calcmode="lin" valueType="num">
                                      <p:cBhvr additive="base">
                                        <p:cTn id="142"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2" presetClass="entr" presetSubtype="4" fill="hold" grpId="0" nodeType="clickEffect">
                                  <p:stCondLst>
                                    <p:cond delay="0"/>
                                  </p:stCondLst>
                                  <p:childTnLst>
                                    <p:set>
                                      <p:cBhvr>
                                        <p:cTn id="146" dur="1" fill="hold">
                                          <p:stCondLst>
                                            <p:cond delay="0"/>
                                          </p:stCondLst>
                                        </p:cTn>
                                        <p:tgtEl>
                                          <p:spTgt spid="108"/>
                                        </p:tgtEl>
                                        <p:attrNameLst>
                                          <p:attrName>style.visibility</p:attrName>
                                        </p:attrNameLst>
                                      </p:cBhvr>
                                      <p:to>
                                        <p:strVal val="visible"/>
                                      </p:to>
                                    </p:set>
                                    <p:anim calcmode="lin" valueType="num">
                                      <p:cBhvr additive="base">
                                        <p:cTn id="147" dur="500" fill="hold"/>
                                        <p:tgtEl>
                                          <p:spTgt spid="108"/>
                                        </p:tgtEl>
                                        <p:attrNameLst>
                                          <p:attrName>ppt_x</p:attrName>
                                        </p:attrNameLst>
                                      </p:cBhvr>
                                      <p:tavLst>
                                        <p:tav tm="0">
                                          <p:val>
                                            <p:strVal val="#ppt_x"/>
                                          </p:val>
                                        </p:tav>
                                        <p:tav tm="100000">
                                          <p:val>
                                            <p:strVal val="#ppt_x"/>
                                          </p:val>
                                        </p:tav>
                                      </p:tavLst>
                                    </p:anim>
                                    <p:anim calcmode="lin" valueType="num">
                                      <p:cBhvr additive="base">
                                        <p:cTn id="148" dur="500" fill="hold"/>
                                        <p:tgtEl>
                                          <p:spTgt spid="108"/>
                                        </p:tgtEl>
                                        <p:attrNameLst>
                                          <p:attrName>ppt_y</p:attrName>
                                        </p:attrNameLst>
                                      </p:cBhvr>
                                      <p:tavLst>
                                        <p:tav tm="0">
                                          <p:val>
                                            <p:strVal val="1+#ppt_h/2"/>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2" presetClass="entr" presetSubtype="4" fill="hold" grpId="0" nodeType="clickEffect">
                                  <p:stCondLst>
                                    <p:cond delay="0"/>
                                  </p:stCondLst>
                                  <p:childTnLst>
                                    <p:set>
                                      <p:cBhvr>
                                        <p:cTn id="152" dur="1" fill="hold">
                                          <p:stCondLst>
                                            <p:cond delay="0"/>
                                          </p:stCondLst>
                                        </p:cTn>
                                        <p:tgtEl>
                                          <p:spTgt spid="31"/>
                                        </p:tgtEl>
                                        <p:attrNameLst>
                                          <p:attrName>style.visibility</p:attrName>
                                        </p:attrNameLst>
                                      </p:cBhvr>
                                      <p:to>
                                        <p:strVal val="visible"/>
                                      </p:to>
                                    </p:set>
                                    <p:anim calcmode="lin" valueType="num">
                                      <p:cBhvr additive="base">
                                        <p:cTn id="153" dur="500" fill="hold"/>
                                        <p:tgtEl>
                                          <p:spTgt spid="31"/>
                                        </p:tgtEl>
                                        <p:attrNameLst>
                                          <p:attrName>ppt_x</p:attrName>
                                        </p:attrNameLst>
                                      </p:cBhvr>
                                      <p:tavLst>
                                        <p:tav tm="0">
                                          <p:val>
                                            <p:strVal val="#ppt_x"/>
                                          </p:val>
                                        </p:tav>
                                        <p:tav tm="100000">
                                          <p:val>
                                            <p:strVal val="#ppt_x"/>
                                          </p:val>
                                        </p:tav>
                                      </p:tavLst>
                                    </p:anim>
                                    <p:anim calcmode="lin" valueType="num">
                                      <p:cBhvr additive="base">
                                        <p:cTn id="154" dur="500" fill="hold"/>
                                        <p:tgtEl>
                                          <p:spTgt spid="31"/>
                                        </p:tgtEl>
                                        <p:attrNameLst>
                                          <p:attrName>ppt_y</p:attrName>
                                        </p:attrNameLst>
                                      </p:cBhvr>
                                      <p:tavLst>
                                        <p:tav tm="0">
                                          <p:val>
                                            <p:strVal val="1+#ppt_h/2"/>
                                          </p:val>
                                        </p:tav>
                                        <p:tav tm="100000">
                                          <p:val>
                                            <p:strVal val="#ppt_y"/>
                                          </p:val>
                                        </p:tav>
                                      </p:tavLst>
                                    </p:anim>
                                  </p:childTnLst>
                                </p:cTn>
                              </p:par>
                              <p:par>
                                <p:cTn id="155" presetID="2" presetClass="entr" presetSubtype="4" fill="hold" nodeType="withEffect">
                                  <p:stCondLst>
                                    <p:cond delay="0"/>
                                  </p:stCondLst>
                                  <p:childTnLst>
                                    <p:set>
                                      <p:cBhvr>
                                        <p:cTn id="156" dur="1" fill="hold">
                                          <p:stCondLst>
                                            <p:cond delay="0"/>
                                          </p:stCondLst>
                                        </p:cTn>
                                        <p:tgtEl>
                                          <p:spTgt spid="43"/>
                                        </p:tgtEl>
                                        <p:attrNameLst>
                                          <p:attrName>style.visibility</p:attrName>
                                        </p:attrNameLst>
                                      </p:cBhvr>
                                      <p:to>
                                        <p:strVal val="visible"/>
                                      </p:to>
                                    </p:set>
                                    <p:anim calcmode="lin" valueType="num">
                                      <p:cBhvr additive="base">
                                        <p:cTn id="157" dur="500" fill="hold"/>
                                        <p:tgtEl>
                                          <p:spTgt spid="43"/>
                                        </p:tgtEl>
                                        <p:attrNameLst>
                                          <p:attrName>ppt_x</p:attrName>
                                        </p:attrNameLst>
                                      </p:cBhvr>
                                      <p:tavLst>
                                        <p:tav tm="0">
                                          <p:val>
                                            <p:strVal val="#ppt_x"/>
                                          </p:val>
                                        </p:tav>
                                        <p:tav tm="100000">
                                          <p:val>
                                            <p:strVal val="#ppt_x"/>
                                          </p:val>
                                        </p:tav>
                                      </p:tavLst>
                                    </p:anim>
                                    <p:anim calcmode="lin" valueType="num">
                                      <p:cBhvr additive="base">
                                        <p:cTn id="15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ntr" presetSubtype="4" fill="hold" grpId="0" nodeType="clickEffect">
                                  <p:stCondLst>
                                    <p:cond delay="0"/>
                                  </p:stCondLst>
                                  <p:childTnLst>
                                    <p:set>
                                      <p:cBhvr>
                                        <p:cTn id="162" dur="1" fill="hold">
                                          <p:stCondLst>
                                            <p:cond delay="0"/>
                                          </p:stCondLst>
                                        </p:cTn>
                                        <p:tgtEl>
                                          <p:spTgt spid="9"/>
                                        </p:tgtEl>
                                        <p:attrNameLst>
                                          <p:attrName>style.visibility</p:attrName>
                                        </p:attrNameLst>
                                      </p:cBhvr>
                                      <p:to>
                                        <p:strVal val="visible"/>
                                      </p:to>
                                    </p:set>
                                    <p:anim calcmode="lin" valueType="num">
                                      <p:cBhvr additive="base">
                                        <p:cTn id="163" dur="500" fill="hold"/>
                                        <p:tgtEl>
                                          <p:spTgt spid="9"/>
                                        </p:tgtEl>
                                        <p:attrNameLst>
                                          <p:attrName>ppt_x</p:attrName>
                                        </p:attrNameLst>
                                      </p:cBhvr>
                                      <p:tavLst>
                                        <p:tav tm="0">
                                          <p:val>
                                            <p:strVal val="#ppt_x"/>
                                          </p:val>
                                        </p:tav>
                                        <p:tav tm="100000">
                                          <p:val>
                                            <p:strVal val="#ppt_x"/>
                                          </p:val>
                                        </p:tav>
                                      </p:tavLst>
                                    </p:anim>
                                    <p:anim calcmode="lin" valueType="num">
                                      <p:cBhvr additive="base">
                                        <p:cTn id="164" dur="500" fill="hold"/>
                                        <p:tgtEl>
                                          <p:spTgt spid="9"/>
                                        </p:tgtEl>
                                        <p:attrNameLst>
                                          <p:attrName>ppt_y</p:attrName>
                                        </p:attrNameLst>
                                      </p:cBhvr>
                                      <p:tavLst>
                                        <p:tav tm="0">
                                          <p:val>
                                            <p:strVal val="1+#ppt_h/2"/>
                                          </p:val>
                                        </p:tav>
                                        <p:tav tm="100000">
                                          <p:val>
                                            <p:strVal val="#ppt_y"/>
                                          </p:val>
                                        </p:tav>
                                      </p:tavLst>
                                    </p:anim>
                                  </p:childTnLst>
                                </p:cTn>
                              </p:par>
                              <p:par>
                                <p:cTn id="165" presetID="2" presetClass="entr" presetSubtype="4" fill="hold" nodeType="withEffect">
                                  <p:stCondLst>
                                    <p:cond delay="0"/>
                                  </p:stCondLst>
                                  <p:childTnLst>
                                    <p:set>
                                      <p:cBhvr>
                                        <p:cTn id="166" dur="1" fill="hold">
                                          <p:stCondLst>
                                            <p:cond delay="0"/>
                                          </p:stCondLst>
                                        </p:cTn>
                                        <p:tgtEl>
                                          <p:spTgt spid="15"/>
                                        </p:tgtEl>
                                        <p:attrNameLst>
                                          <p:attrName>style.visibility</p:attrName>
                                        </p:attrNameLst>
                                      </p:cBhvr>
                                      <p:to>
                                        <p:strVal val="visible"/>
                                      </p:to>
                                    </p:set>
                                    <p:anim calcmode="lin" valueType="num">
                                      <p:cBhvr additive="base">
                                        <p:cTn id="167" dur="500" fill="hold"/>
                                        <p:tgtEl>
                                          <p:spTgt spid="15"/>
                                        </p:tgtEl>
                                        <p:attrNameLst>
                                          <p:attrName>ppt_x</p:attrName>
                                        </p:attrNameLst>
                                      </p:cBhvr>
                                      <p:tavLst>
                                        <p:tav tm="0">
                                          <p:val>
                                            <p:strVal val="#ppt_x"/>
                                          </p:val>
                                        </p:tav>
                                        <p:tav tm="100000">
                                          <p:val>
                                            <p:strVal val="#ppt_x"/>
                                          </p:val>
                                        </p:tav>
                                      </p:tavLst>
                                    </p:anim>
                                    <p:anim calcmode="lin" valueType="num">
                                      <p:cBhvr additive="base">
                                        <p:cTn id="16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07" grpId="0"/>
      <p:bldP spid="13" grpId="0" bldLvl="0" animBg="1"/>
      <p:bldP spid="14" grpId="0"/>
      <p:bldP spid="16" grpId="0" bldLvl="0" animBg="1"/>
      <p:bldP spid="17" grpId="0"/>
      <p:bldP spid="18" grpId="0" bldLvl="0" animBg="1"/>
      <p:bldP spid="20" grpId="0"/>
      <p:bldP spid="24" grpId="0" bldLvl="0" animBg="1"/>
      <p:bldP spid="25" grpId="0"/>
      <p:bldP spid="26" grpId="0" bldLvl="0" animBg="1"/>
      <p:bldP spid="27" grpId="0"/>
      <p:bldP spid="28" grpId="0" bldLvl="0" animBg="1"/>
      <p:bldP spid="29" grpId="0"/>
      <p:bldP spid="32" grpId="0" bldLvl="0" animBg="1"/>
      <p:bldP spid="33" grpId="0"/>
      <p:bldP spid="34" grpId="0" bldLvl="0" animBg="1"/>
      <p:bldP spid="35" grpId="0"/>
      <p:bldP spid="36" grpId="0" bldLvl="0" animBg="1"/>
      <p:bldP spid="37" grpId="0"/>
      <p:bldP spid="38" grpId="0" bldLvl="0" animBg="1"/>
      <p:bldP spid="39" grpId="0"/>
      <p:bldP spid="40" grpId="0" bldLvl="0" animBg="1"/>
      <p:bldP spid="41" grpId="0"/>
      <p:bldP spid="9" grpId="0"/>
      <p:bldP spid="11" grpId="1"/>
      <p:bldP spid="108" grpId="0"/>
      <p:bldP spid="31"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0" y="0"/>
          <a:ext cx="6753726" cy="12352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7" name="Text Box 106"/>
          <p:cNvSpPr txBox="1"/>
          <p:nvPr/>
        </p:nvSpPr>
        <p:spPr>
          <a:xfrm>
            <a:off x="1405890" y="326072"/>
            <a:ext cx="5080000" cy="583565"/>
          </a:xfrm>
          <a:prstGeom prst="rect">
            <a:avLst/>
          </a:prstGeom>
          <a:noFill/>
          <a:ln w="9525">
            <a:noFill/>
          </a:ln>
        </p:spPr>
        <p:txBody>
          <a:bodyPr>
            <a:spAutoFit/>
          </a:bodyPr>
          <a:lstStyle/>
          <a:p>
            <a:pPr indent="0"/>
            <a:r>
              <a:rPr lang="en-US" sz="3200" b="1">
                <a:latin typeface="Times New Roman" panose="02020603050405020304" pitchFamily="18" charset="0"/>
              </a:rPr>
              <a:t>IV: Điều chế</a:t>
            </a:r>
          </a:p>
        </p:txBody>
      </p:sp>
      <p:sp>
        <p:nvSpPr>
          <p:cNvPr id="4" name="Text Box 3"/>
          <p:cNvSpPr txBox="1"/>
          <p:nvPr/>
        </p:nvSpPr>
        <p:spPr>
          <a:xfrm>
            <a:off x="675640" y="1042670"/>
            <a:ext cx="11306810" cy="953135"/>
          </a:xfrm>
          <a:prstGeom prst="rect">
            <a:avLst/>
          </a:prstGeom>
          <a:noFill/>
          <a:ln w="9525">
            <a:noFill/>
          </a:ln>
        </p:spPr>
        <p:txBody>
          <a:bodyPr wrap="square">
            <a:spAutoFit/>
          </a:bodyPr>
          <a:lstStyle/>
          <a:p>
            <a:pPr indent="0"/>
            <a:r>
              <a:rPr lang="en-US" sz="2800" b="0">
                <a:latin typeface="Times New Roman" panose="02020603050405020304" pitchFamily="18" charset="0"/>
              </a:rPr>
              <a:t>HS trao đổi cặp đôi quan sát hình 11.1 và đọc nội dung ở mục IV SGK từ đó hoàn thành PHT sau:</a:t>
            </a:r>
            <a:endParaRPr lang="en-US" sz="2800"/>
          </a:p>
        </p:txBody>
      </p:sp>
      <p:sp>
        <p:nvSpPr>
          <p:cNvPr id="5" name="Text Box 4"/>
          <p:cNvSpPr txBox="1"/>
          <p:nvPr/>
        </p:nvSpPr>
        <p:spPr>
          <a:xfrm>
            <a:off x="737235" y="2192655"/>
            <a:ext cx="10921365" cy="1814830"/>
          </a:xfrm>
          <a:prstGeom prst="rect">
            <a:avLst/>
          </a:prstGeom>
          <a:solidFill>
            <a:schemeClr val="accent1">
              <a:lumMod val="20000"/>
              <a:lumOff val="80000"/>
            </a:schemeClr>
          </a:solidFill>
          <a:ln w="38100">
            <a:solidFill>
              <a:schemeClr val="accent5"/>
            </a:solid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228600" indent="-228600"/>
            <a:r>
              <a:rPr lang="en-US" sz="2800">
                <a:solidFill>
                  <a:srgbClr val="000000"/>
                </a:solidFill>
                <a:latin typeface="Times New Roman" panose="02020603050405020304" pitchFamily="18" charset="0"/>
              </a:rPr>
              <a:t>1. Quan sát hình ảnh 11.1 ở sgk và cho biết có thể điều chế muối bằng những cách nào?</a:t>
            </a:r>
          </a:p>
          <a:p>
            <a:pPr marL="228600" indent="-228600"/>
            <a:r>
              <a:rPr lang="en-US" sz="2800">
                <a:solidFill>
                  <a:srgbClr val="000000"/>
                </a:solidFill>
                <a:latin typeface="Times New Roman" panose="02020603050405020304" pitchFamily="18" charset="0"/>
              </a:rPr>
              <a:t>2. Ngoài các cách trên, còn cách điều chế muối nào khác hay không? Lấy VD cụ thể và viết PTHH.</a:t>
            </a:r>
          </a:p>
        </p:txBody>
      </p:sp>
      <p:pic>
        <p:nvPicPr>
          <p:cNvPr id="42" name="图片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V="1">
            <a:off x="4399915" y="5368290"/>
            <a:ext cx="7381240" cy="1489710"/>
          </a:xfrm>
          <a:prstGeom prst="rect">
            <a:avLst/>
          </a:prstGeom>
        </p:spPr>
      </p:pic>
      <p:pic>
        <p:nvPicPr>
          <p:cNvPr id="61" name="图片 6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111760" y="5281295"/>
            <a:ext cx="4232910" cy="13804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2"/>
          <p:cNvSpPr txBox="1"/>
          <p:nvPr/>
        </p:nvSpPr>
        <p:spPr>
          <a:xfrm>
            <a:off x="2526197" y="160188"/>
            <a:ext cx="6625389" cy="645160"/>
          </a:xfrm>
          <a:prstGeom prst="rect">
            <a:avLst/>
          </a:prstGeom>
          <a:noFill/>
        </p:spPr>
        <p:txBody>
          <a:bodyPr wrap="square" rtlCol="0">
            <a:spAutoFit/>
          </a:bodyPr>
          <a:lstStyle/>
          <a:p>
            <a:pPr algn="ctr"/>
            <a:r>
              <a:rPr lang="vi-VN" sz="3600" b="1" dirty="0">
                <a:solidFill>
                  <a:srgbClr val="002060"/>
                </a:solidFill>
                <a:latin typeface="Times New Roman" panose="02020603050405020304" pitchFamily="18" charset="0"/>
                <a:cs typeface="Times New Roman" panose="02020603050405020304" pitchFamily="18" charset="0"/>
              </a:rPr>
              <a:t>KẾT LUẬN</a:t>
            </a:r>
          </a:p>
        </p:txBody>
      </p:sp>
      <p:sp>
        <p:nvSpPr>
          <p:cNvPr id="107" name="Text Box 106"/>
          <p:cNvSpPr txBox="1"/>
          <p:nvPr/>
        </p:nvSpPr>
        <p:spPr>
          <a:xfrm>
            <a:off x="747395" y="805180"/>
            <a:ext cx="11062970" cy="953135"/>
          </a:xfrm>
          <a:prstGeom prst="rect">
            <a:avLst/>
          </a:prstGeom>
          <a:noFill/>
          <a:ln w="9525">
            <a:noFill/>
          </a:ln>
        </p:spPr>
        <p:txBody>
          <a:bodyPr wrap="square">
            <a:spAutoFit/>
          </a:bodyPr>
          <a:lstStyle/>
          <a:p>
            <a:pPr indent="0"/>
            <a:r>
              <a:rPr lang="en-US" sz="2800">
                <a:solidFill>
                  <a:srgbClr val="000000"/>
                </a:solidFill>
                <a:latin typeface="Times New Roman" panose="02020603050405020304" pitchFamily="18" charset="0"/>
              </a:rPr>
              <a:t>Có thể điều chế muối bằng một số cách:</a:t>
            </a:r>
          </a:p>
          <a:p>
            <a:pPr indent="0"/>
            <a:r>
              <a:rPr lang="en-US" sz="2800">
                <a:solidFill>
                  <a:srgbClr val="000000"/>
                </a:solidFill>
                <a:latin typeface="Times New Roman" panose="02020603050405020304" pitchFamily="18" charset="0"/>
              </a:rPr>
              <a:t>+ Cho kim loại tác dụng với dung dịch muối, dung dịch acid</a:t>
            </a:r>
          </a:p>
        </p:txBody>
      </p:sp>
      <p:sp>
        <p:nvSpPr>
          <p:cNvPr id="9" name="Text Box 8"/>
          <p:cNvSpPr txBox="1"/>
          <p:nvPr/>
        </p:nvSpPr>
        <p:spPr>
          <a:xfrm>
            <a:off x="1119505" y="2118042"/>
            <a:ext cx="5080000" cy="460375"/>
          </a:xfrm>
          <a:prstGeom prst="rect">
            <a:avLst/>
          </a:prstGeom>
          <a:noFill/>
          <a:ln w="9525">
            <a:noFill/>
          </a:ln>
        </p:spPr>
        <p:txBody>
          <a:bodyPr>
            <a:spAutoFit/>
          </a:bodyPr>
          <a:lstStyle/>
          <a:p>
            <a:pPr indent="0"/>
            <a:r>
              <a:rPr lang="en-US" sz="2400" b="0">
                <a:latin typeface="Times New Roman" panose="02020603050405020304" pitchFamily="18" charset="0"/>
                <a:ea typeface="SimSun" panose="02010600030101010101" pitchFamily="2" charset="-122"/>
              </a:rPr>
              <a:t>Zn + 2HCl               ZnCl</a:t>
            </a:r>
            <a:r>
              <a:rPr lang="en-US" sz="2400" b="0" baseline="-25000">
                <a:latin typeface="Times New Roman" panose="02020603050405020304" pitchFamily="18" charset="0"/>
                <a:ea typeface="SimSun" panose="02010600030101010101" pitchFamily="2" charset="-122"/>
              </a:rPr>
              <a:t>2</a:t>
            </a:r>
            <a:r>
              <a:rPr lang="en-US" sz="2400" b="0">
                <a:latin typeface="Times New Roman" panose="02020603050405020304" pitchFamily="18" charset="0"/>
                <a:ea typeface="SimSun" panose="02010600030101010101" pitchFamily="2" charset="-122"/>
              </a:rPr>
              <a:t> + H</a:t>
            </a:r>
            <a:r>
              <a:rPr lang="en-US" sz="2400" b="0" baseline="-25000">
                <a:latin typeface="Times New Roman" panose="02020603050405020304" pitchFamily="18" charset="0"/>
                <a:ea typeface="SimSun" panose="02010600030101010101" pitchFamily="2" charset="-122"/>
              </a:rPr>
              <a:t>2</a:t>
            </a:r>
            <a:endParaRPr lang="en-US" sz="2400" baseline="-25000"/>
          </a:p>
        </p:txBody>
      </p:sp>
      <p:sp>
        <p:nvSpPr>
          <p:cNvPr id="10" name="Text Box 9"/>
          <p:cNvSpPr txBox="1"/>
          <p:nvPr/>
        </p:nvSpPr>
        <p:spPr>
          <a:xfrm>
            <a:off x="1070610" y="1691957"/>
            <a:ext cx="5080000" cy="460375"/>
          </a:xfrm>
          <a:prstGeom prst="rect">
            <a:avLst/>
          </a:prstGeom>
          <a:noFill/>
          <a:ln w="9525">
            <a:noFill/>
          </a:ln>
        </p:spPr>
        <p:txBody>
          <a:bodyPr>
            <a:spAutoFit/>
          </a:bodyPr>
          <a:lstStyle/>
          <a:p>
            <a:pPr indent="0"/>
            <a:r>
              <a:rPr lang="en-US" sz="2400" b="0">
                <a:latin typeface="Times New Roman" panose="02020603050405020304" pitchFamily="18" charset="0"/>
                <a:cs typeface="Segoe UI" panose="020B0502040204020203" charset="0"/>
              </a:rPr>
              <a:t>Zn + FeSO</a:t>
            </a:r>
            <a:r>
              <a:rPr lang="en-US" sz="2400" b="0" baseline="-25000">
                <a:latin typeface="Times New Roman" panose="02020603050405020304" pitchFamily="18" charset="0"/>
                <a:cs typeface="Segoe UI" panose="020B0502040204020203" charset="0"/>
              </a:rPr>
              <a:t>4 </a:t>
            </a:r>
            <a:r>
              <a:rPr lang="en-US" sz="2400" b="0">
                <a:latin typeface="Times New Roman" panose="02020603050405020304" pitchFamily="18" charset="0"/>
                <a:cs typeface="Segoe UI" panose="020B0502040204020203" charset="0"/>
              </a:rPr>
              <a:t>           ZnSO</a:t>
            </a:r>
            <a:r>
              <a:rPr lang="en-US" sz="2400" b="0" baseline="-25000">
                <a:latin typeface="Times New Roman" panose="02020603050405020304" pitchFamily="18" charset="0"/>
                <a:cs typeface="Segoe UI" panose="020B0502040204020203" charset="0"/>
              </a:rPr>
              <a:t>4</a:t>
            </a:r>
            <a:r>
              <a:rPr lang="en-US" sz="2400" b="0">
                <a:latin typeface="Times New Roman" panose="02020603050405020304" pitchFamily="18" charset="0"/>
                <a:cs typeface="Segoe UI" panose="020B0502040204020203" charset="0"/>
              </a:rPr>
              <a:t> + Fe</a:t>
            </a:r>
            <a:endParaRPr lang="en-US" sz="2400"/>
          </a:p>
        </p:txBody>
      </p:sp>
      <p:cxnSp>
        <p:nvCxnSpPr>
          <p:cNvPr id="1716746573" name="Straight Arrow Connector 4"/>
          <p:cNvCxnSpPr/>
          <p:nvPr/>
        </p:nvCxnSpPr>
        <p:spPr>
          <a:xfrm>
            <a:off x="2871153" y="1976120"/>
            <a:ext cx="37147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4"/>
          <p:cNvCxnSpPr/>
          <p:nvPr/>
        </p:nvCxnSpPr>
        <p:spPr>
          <a:xfrm>
            <a:off x="2861628" y="2407285"/>
            <a:ext cx="37147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Text Box 13"/>
          <p:cNvSpPr txBox="1"/>
          <p:nvPr/>
        </p:nvSpPr>
        <p:spPr>
          <a:xfrm>
            <a:off x="671195" y="2505710"/>
            <a:ext cx="9673590" cy="521970"/>
          </a:xfrm>
          <a:prstGeom prst="rect">
            <a:avLst/>
          </a:prstGeom>
          <a:noFill/>
          <a:ln w="9525">
            <a:noFill/>
          </a:ln>
        </p:spPr>
        <p:txBody>
          <a:bodyPr wrap="square">
            <a:spAutoFit/>
          </a:bodyPr>
          <a:lstStyle/>
          <a:p>
            <a:pPr indent="0"/>
            <a:r>
              <a:rPr lang="en-US" sz="2800">
                <a:solidFill>
                  <a:srgbClr val="000000"/>
                </a:solidFill>
                <a:latin typeface="Times New Roman" panose="02020603050405020304" pitchFamily="18" charset="0"/>
              </a:rPr>
              <a:t>+ Cho dung dịch acid tác dụng với muối, base, oxide base</a:t>
            </a:r>
          </a:p>
        </p:txBody>
      </p:sp>
      <p:sp>
        <p:nvSpPr>
          <p:cNvPr id="15" name="Text Box 14"/>
          <p:cNvSpPr txBox="1"/>
          <p:nvPr/>
        </p:nvSpPr>
        <p:spPr>
          <a:xfrm>
            <a:off x="1022985" y="2937827"/>
            <a:ext cx="5080000" cy="460375"/>
          </a:xfrm>
          <a:prstGeom prst="rect">
            <a:avLst/>
          </a:prstGeom>
          <a:noFill/>
          <a:ln w="9525">
            <a:noFill/>
          </a:ln>
        </p:spPr>
        <p:txBody>
          <a:bodyPr>
            <a:spAutoFit/>
          </a:bodyPr>
          <a:lstStyle/>
          <a:p>
            <a:pPr indent="0"/>
            <a:r>
              <a:rPr lang="en-US" sz="2400" b="0">
                <a:latin typeface="Times New Roman" panose="02020603050405020304" pitchFamily="18" charset="0"/>
                <a:cs typeface="Segoe UI" panose="020B0502040204020203" charset="0"/>
              </a:rPr>
              <a:t> HCl</a:t>
            </a:r>
            <a:r>
              <a:rPr lang="en-US" sz="2400" b="0" baseline="-25000">
                <a:latin typeface="Times New Roman" panose="02020603050405020304" pitchFamily="18" charset="0"/>
                <a:cs typeface="Segoe UI" panose="020B0502040204020203" charset="0"/>
              </a:rPr>
              <a:t>   </a:t>
            </a:r>
            <a:r>
              <a:rPr lang="en-US" sz="2400" b="0">
                <a:latin typeface="Times New Roman" panose="02020603050405020304" pitchFamily="18" charset="0"/>
                <a:cs typeface="Segoe UI" panose="020B0502040204020203" charset="0"/>
              </a:rPr>
              <a:t>+ AgNO</a:t>
            </a:r>
            <a:r>
              <a:rPr lang="en-US" sz="2400" b="0" baseline="-25000">
                <a:latin typeface="Times New Roman" panose="02020603050405020304" pitchFamily="18" charset="0"/>
                <a:cs typeface="Segoe UI" panose="020B0502040204020203" charset="0"/>
              </a:rPr>
              <a:t>3   </a:t>
            </a:r>
            <a:r>
              <a:rPr lang="en-US" sz="2400" b="0">
                <a:latin typeface="Times New Roman" panose="02020603050405020304" pitchFamily="18" charset="0"/>
                <a:cs typeface="Segoe UI" panose="020B0502040204020203" charset="0"/>
              </a:rPr>
              <a:t>            HNO</a:t>
            </a:r>
            <a:r>
              <a:rPr lang="en-US" sz="2400" b="0" baseline="-25000">
                <a:latin typeface="Times New Roman" panose="02020603050405020304" pitchFamily="18" charset="0"/>
                <a:cs typeface="Segoe UI" panose="020B0502040204020203" charset="0"/>
              </a:rPr>
              <a:t>3</a:t>
            </a:r>
            <a:r>
              <a:rPr lang="en-US" sz="2400" b="0">
                <a:latin typeface="Times New Roman" panose="02020603050405020304" pitchFamily="18" charset="0"/>
                <a:cs typeface="Segoe UI" panose="020B0502040204020203" charset="0"/>
              </a:rPr>
              <a:t> + AgCl</a:t>
            </a:r>
            <a:endParaRPr lang="en-US" sz="2400"/>
          </a:p>
        </p:txBody>
      </p:sp>
      <p:sp>
        <p:nvSpPr>
          <p:cNvPr id="20" name="Text Box 19"/>
          <p:cNvSpPr txBox="1"/>
          <p:nvPr/>
        </p:nvSpPr>
        <p:spPr>
          <a:xfrm>
            <a:off x="1069340" y="3330575"/>
            <a:ext cx="7442835" cy="460375"/>
          </a:xfrm>
          <a:prstGeom prst="rect">
            <a:avLst/>
          </a:prstGeom>
          <a:noFill/>
          <a:ln w="9525">
            <a:noFill/>
          </a:ln>
        </p:spPr>
        <p:txBody>
          <a:bodyPr wrap="square">
            <a:spAutoFit/>
          </a:bodyPr>
          <a:lstStyle/>
          <a:p>
            <a:pPr indent="0"/>
            <a:r>
              <a:rPr lang="en-US" sz="2400" b="0">
                <a:solidFill>
                  <a:srgbClr val="000000"/>
                </a:solidFill>
                <a:latin typeface="Times New Roman" panose="02020603050405020304" pitchFamily="18" charset="0"/>
              </a:rPr>
              <a:t>H</a:t>
            </a:r>
            <a:r>
              <a:rPr lang="en-US" sz="2400" b="0" baseline="-25000">
                <a:solidFill>
                  <a:srgbClr val="000000"/>
                </a:solidFill>
                <a:latin typeface="Times New Roman" panose="02020603050405020304" pitchFamily="18" charset="0"/>
              </a:rPr>
              <a:t>2</a:t>
            </a:r>
            <a:r>
              <a:rPr lang="en-US" sz="2400" b="0">
                <a:solidFill>
                  <a:srgbClr val="000000"/>
                </a:solidFill>
                <a:latin typeface="Times New Roman" panose="02020603050405020304" pitchFamily="18" charset="0"/>
              </a:rPr>
              <a:t>SO</a:t>
            </a:r>
            <a:r>
              <a:rPr lang="en-US" sz="2400" b="0" baseline="-25000">
                <a:solidFill>
                  <a:srgbClr val="000000"/>
                </a:solidFill>
                <a:latin typeface="Times New Roman" panose="02020603050405020304" pitchFamily="18" charset="0"/>
              </a:rPr>
              <a:t>4</a:t>
            </a:r>
            <a:r>
              <a:rPr lang="en-US" sz="2400" b="0">
                <a:solidFill>
                  <a:srgbClr val="000000"/>
                </a:solidFill>
                <a:latin typeface="Times New Roman" panose="02020603050405020304" pitchFamily="18" charset="0"/>
              </a:rPr>
              <a:t> +2NaOH           Na</a:t>
            </a:r>
            <a:r>
              <a:rPr lang="en-US" sz="2400" b="0" baseline="-25000">
                <a:solidFill>
                  <a:srgbClr val="000000"/>
                </a:solidFill>
                <a:latin typeface="Times New Roman" panose="02020603050405020304" pitchFamily="18" charset="0"/>
              </a:rPr>
              <a:t>2</a:t>
            </a:r>
            <a:r>
              <a:rPr lang="en-US" sz="2400" b="0">
                <a:solidFill>
                  <a:srgbClr val="000000"/>
                </a:solidFill>
                <a:latin typeface="Times New Roman" panose="02020603050405020304" pitchFamily="18" charset="0"/>
              </a:rPr>
              <a:t>SO</a:t>
            </a:r>
            <a:r>
              <a:rPr lang="en-US" sz="2400" b="0" baseline="-25000">
                <a:solidFill>
                  <a:srgbClr val="000000"/>
                </a:solidFill>
                <a:latin typeface="Times New Roman" panose="02020603050405020304" pitchFamily="18" charset="0"/>
              </a:rPr>
              <a:t>4</a:t>
            </a:r>
            <a:r>
              <a:rPr lang="en-US" sz="2400" b="0">
                <a:solidFill>
                  <a:srgbClr val="000000"/>
                </a:solidFill>
                <a:latin typeface="Times New Roman" panose="02020603050405020304" pitchFamily="18" charset="0"/>
              </a:rPr>
              <a:t>+2H</a:t>
            </a:r>
            <a:r>
              <a:rPr lang="en-US" sz="2400" b="0" baseline="-25000">
                <a:solidFill>
                  <a:srgbClr val="000000"/>
                </a:solidFill>
                <a:latin typeface="Times New Roman" panose="02020603050405020304" pitchFamily="18" charset="0"/>
              </a:rPr>
              <a:t>2</a:t>
            </a:r>
            <a:r>
              <a:rPr lang="en-US" sz="2400" b="0">
                <a:solidFill>
                  <a:srgbClr val="000000"/>
                </a:solidFill>
                <a:latin typeface="Times New Roman" panose="02020603050405020304" pitchFamily="18" charset="0"/>
              </a:rPr>
              <a:t>O</a:t>
            </a:r>
          </a:p>
        </p:txBody>
      </p:sp>
      <p:sp>
        <p:nvSpPr>
          <p:cNvPr id="21" name="Text Box 20"/>
          <p:cNvSpPr txBox="1"/>
          <p:nvPr/>
        </p:nvSpPr>
        <p:spPr>
          <a:xfrm>
            <a:off x="1022985" y="3756342"/>
            <a:ext cx="5080000" cy="460375"/>
          </a:xfrm>
          <a:prstGeom prst="rect">
            <a:avLst/>
          </a:prstGeom>
          <a:noFill/>
          <a:ln w="9525">
            <a:noFill/>
          </a:ln>
        </p:spPr>
        <p:txBody>
          <a:bodyPr>
            <a:spAutoFit/>
          </a:bodyPr>
          <a:lstStyle/>
          <a:p>
            <a:pPr indent="0"/>
            <a:r>
              <a:rPr lang="en-US" sz="2400" b="0">
                <a:solidFill>
                  <a:srgbClr val="000000"/>
                </a:solidFill>
                <a:latin typeface="Times New Roman" panose="02020603050405020304" pitchFamily="18" charset="0"/>
              </a:rPr>
              <a:t> 2HCl + CaO               CaCl</a:t>
            </a:r>
            <a:r>
              <a:rPr lang="en-US" sz="2400" b="0" baseline="-25000">
                <a:solidFill>
                  <a:srgbClr val="000000"/>
                </a:solidFill>
                <a:latin typeface="Times New Roman" panose="02020603050405020304" pitchFamily="18" charset="0"/>
              </a:rPr>
              <a:t>2</a:t>
            </a:r>
            <a:r>
              <a:rPr lang="en-US" sz="2400" b="0">
                <a:solidFill>
                  <a:srgbClr val="000000"/>
                </a:solidFill>
                <a:latin typeface="Times New Roman" panose="02020603050405020304" pitchFamily="18" charset="0"/>
              </a:rPr>
              <a:t>  + H</a:t>
            </a:r>
            <a:r>
              <a:rPr lang="en-US" sz="2400" b="0" baseline="-25000">
                <a:solidFill>
                  <a:srgbClr val="000000"/>
                </a:solidFill>
                <a:latin typeface="Times New Roman" panose="02020603050405020304" pitchFamily="18" charset="0"/>
              </a:rPr>
              <a:t>2</a:t>
            </a:r>
            <a:r>
              <a:rPr lang="en-US" sz="2400" b="0">
                <a:solidFill>
                  <a:srgbClr val="000000"/>
                </a:solidFill>
                <a:latin typeface="Times New Roman" panose="02020603050405020304" pitchFamily="18" charset="0"/>
              </a:rPr>
              <a:t>O</a:t>
            </a:r>
            <a:endParaRPr lang="en-US" sz="2400"/>
          </a:p>
        </p:txBody>
      </p:sp>
      <p:cxnSp>
        <p:nvCxnSpPr>
          <p:cNvPr id="22" name="Straight Arrow Connector 4"/>
          <p:cNvCxnSpPr/>
          <p:nvPr/>
        </p:nvCxnSpPr>
        <p:spPr>
          <a:xfrm>
            <a:off x="3245803" y="3188970"/>
            <a:ext cx="37147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4"/>
          <p:cNvCxnSpPr/>
          <p:nvPr/>
        </p:nvCxnSpPr>
        <p:spPr>
          <a:xfrm>
            <a:off x="3401378" y="3563620"/>
            <a:ext cx="37147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4"/>
          <p:cNvCxnSpPr/>
          <p:nvPr/>
        </p:nvCxnSpPr>
        <p:spPr>
          <a:xfrm>
            <a:off x="3166428" y="4033520"/>
            <a:ext cx="37147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5" name="Text Box 24"/>
          <p:cNvSpPr txBox="1"/>
          <p:nvPr/>
        </p:nvSpPr>
        <p:spPr>
          <a:xfrm>
            <a:off x="659765" y="4142740"/>
            <a:ext cx="10921365" cy="521970"/>
          </a:xfrm>
          <a:prstGeom prst="rect">
            <a:avLst/>
          </a:prstGeom>
          <a:noFill/>
          <a:ln w="9525">
            <a:noFill/>
          </a:ln>
        </p:spPr>
        <p:txBody>
          <a:bodyPr wrap="square">
            <a:spAutoFit/>
          </a:bodyPr>
          <a:lstStyle/>
          <a:p>
            <a:pPr indent="0"/>
            <a:r>
              <a:rPr lang="en-US" sz="2800">
                <a:solidFill>
                  <a:srgbClr val="000000"/>
                </a:solidFill>
                <a:latin typeface="Times New Roman" panose="02020603050405020304" pitchFamily="18" charset="0"/>
              </a:rPr>
              <a:t>+ Cho dung dịch muối tác dụng với dung dịch muối, dung dịch base</a:t>
            </a:r>
          </a:p>
        </p:txBody>
      </p:sp>
      <p:sp>
        <p:nvSpPr>
          <p:cNvPr id="26" name="Text Box 25"/>
          <p:cNvSpPr txBox="1"/>
          <p:nvPr/>
        </p:nvSpPr>
        <p:spPr>
          <a:xfrm>
            <a:off x="1310005" y="4612005"/>
            <a:ext cx="7503160" cy="460375"/>
          </a:xfrm>
          <a:prstGeom prst="rect">
            <a:avLst/>
          </a:prstGeom>
          <a:noFill/>
          <a:ln w="9525">
            <a:noFill/>
          </a:ln>
        </p:spPr>
        <p:txBody>
          <a:bodyPr wrap="square">
            <a:spAutoFit/>
          </a:bodyPr>
          <a:lstStyle/>
          <a:p>
            <a:pPr indent="0"/>
            <a:r>
              <a:rPr lang="en-US" sz="2400" b="0">
                <a:latin typeface="Times New Roman" panose="02020603050405020304" pitchFamily="18" charset="0"/>
                <a:cs typeface="Segoe UI" panose="020B0502040204020203" charset="0"/>
              </a:rPr>
              <a:t>K</a:t>
            </a:r>
            <a:r>
              <a:rPr lang="en-US" sz="2400" b="0" baseline="-25000">
                <a:latin typeface="Times New Roman" panose="02020603050405020304" pitchFamily="18" charset="0"/>
                <a:cs typeface="Segoe UI" panose="020B0502040204020203" charset="0"/>
              </a:rPr>
              <a:t>2</a:t>
            </a:r>
            <a:r>
              <a:rPr lang="en-US" sz="2400" b="0">
                <a:latin typeface="Times New Roman" panose="02020603050405020304" pitchFamily="18" charset="0"/>
                <a:cs typeface="Segoe UI" panose="020B0502040204020203" charset="0"/>
              </a:rPr>
              <a:t>CO</a:t>
            </a:r>
            <a:r>
              <a:rPr lang="en-US" sz="2400" b="0" baseline="-25000">
                <a:latin typeface="Times New Roman" panose="02020603050405020304" pitchFamily="18" charset="0"/>
                <a:cs typeface="Segoe UI" panose="020B0502040204020203" charset="0"/>
              </a:rPr>
              <a:t>3   </a:t>
            </a:r>
            <a:r>
              <a:rPr lang="en-US" sz="2400" b="0">
                <a:latin typeface="Times New Roman" panose="02020603050405020304" pitchFamily="18" charset="0"/>
                <a:cs typeface="Segoe UI" panose="020B0502040204020203" charset="0"/>
              </a:rPr>
              <a:t>+ CaCl</a:t>
            </a:r>
            <a:r>
              <a:rPr lang="en-US" sz="2400" b="0" baseline="-25000">
                <a:latin typeface="Times New Roman" panose="02020603050405020304" pitchFamily="18" charset="0"/>
                <a:cs typeface="Segoe UI" panose="020B0502040204020203" charset="0"/>
              </a:rPr>
              <a:t>2</a:t>
            </a:r>
            <a:r>
              <a:rPr lang="en-US" sz="2400" b="0">
                <a:latin typeface="Times New Roman" panose="02020603050405020304" pitchFamily="18" charset="0"/>
                <a:cs typeface="Segoe UI" panose="020B0502040204020203" charset="0"/>
              </a:rPr>
              <a:t>                 CaCO</a:t>
            </a:r>
            <a:r>
              <a:rPr lang="en-US" sz="2400" b="0" baseline="-25000">
                <a:latin typeface="Times New Roman" panose="02020603050405020304" pitchFamily="18" charset="0"/>
                <a:cs typeface="Segoe UI" panose="020B0502040204020203" charset="0"/>
              </a:rPr>
              <a:t>3</a:t>
            </a:r>
            <a:r>
              <a:rPr lang="en-US" sz="2400" b="0">
                <a:latin typeface="Times New Roman" panose="02020603050405020304" pitchFamily="18" charset="0"/>
                <a:cs typeface="Segoe UI" panose="020B0502040204020203" charset="0"/>
              </a:rPr>
              <a:t> + 2KCl</a:t>
            </a:r>
            <a:endParaRPr lang="en-US" sz="2400"/>
          </a:p>
        </p:txBody>
      </p:sp>
      <p:sp>
        <p:nvSpPr>
          <p:cNvPr id="27" name="Text Box 26"/>
          <p:cNvSpPr txBox="1"/>
          <p:nvPr/>
        </p:nvSpPr>
        <p:spPr>
          <a:xfrm>
            <a:off x="1224280" y="5053330"/>
            <a:ext cx="7087235" cy="460375"/>
          </a:xfrm>
          <a:prstGeom prst="rect">
            <a:avLst/>
          </a:prstGeom>
          <a:noFill/>
          <a:ln w="9525">
            <a:noFill/>
          </a:ln>
        </p:spPr>
        <p:txBody>
          <a:bodyPr wrap="square">
            <a:spAutoFit/>
          </a:bodyPr>
          <a:lstStyle/>
          <a:p>
            <a:pPr indent="0"/>
            <a:r>
              <a:rPr lang="en-US" sz="2400" b="0">
                <a:latin typeface="Times New Roman" panose="02020603050405020304" pitchFamily="18" charset="0"/>
                <a:cs typeface="Segoe UI" panose="020B0502040204020203" charset="0"/>
              </a:rPr>
              <a:t>Na</a:t>
            </a:r>
            <a:r>
              <a:rPr lang="en-US" sz="2400" b="0" baseline="-25000">
                <a:latin typeface="Times New Roman" panose="02020603050405020304" pitchFamily="18" charset="0"/>
                <a:cs typeface="Segoe UI" panose="020B0502040204020203" charset="0"/>
              </a:rPr>
              <a:t>2</a:t>
            </a:r>
            <a:r>
              <a:rPr lang="en-US" sz="2400" b="0">
                <a:latin typeface="Times New Roman" panose="02020603050405020304" pitchFamily="18" charset="0"/>
                <a:cs typeface="Segoe UI" panose="020B0502040204020203" charset="0"/>
              </a:rPr>
              <a:t>SO</a:t>
            </a:r>
            <a:r>
              <a:rPr lang="en-US" sz="2400" b="0" baseline="-25000">
                <a:latin typeface="Times New Roman" panose="02020603050405020304" pitchFamily="18" charset="0"/>
                <a:cs typeface="Segoe UI" panose="020B0502040204020203" charset="0"/>
              </a:rPr>
              <a:t>4</a:t>
            </a:r>
            <a:r>
              <a:rPr lang="en-US" sz="2400" b="0">
                <a:latin typeface="Times New Roman" panose="02020603050405020304" pitchFamily="18" charset="0"/>
                <a:cs typeface="Segoe UI" panose="020B0502040204020203" charset="0"/>
              </a:rPr>
              <a:t> + Ba(OH)</a:t>
            </a:r>
            <a:r>
              <a:rPr lang="en-US" sz="2400" b="0" baseline="-25000">
                <a:latin typeface="Times New Roman" panose="02020603050405020304" pitchFamily="18" charset="0"/>
                <a:cs typeface="Segoe UI" panose="020B0502040204020203" charset="0"/>
              </a:rPr>
              <a:t>2</a:t>
            </a:r>
            <a:r>
              <a:rPr lang="en-US" sz="2400" b="0" baseline="-25000">
                <a:solidFill>
                  <a:srgbClr val="4A4A4B"/>
                </a:solidFill>
                <a:latin typeface="Times New Roman" panose="02020603050405020304" pitchFamily="18" charset="0"/>
                <a:cs typeface="Segoe UI" panose="020B0502040204020203" charset="0"/>
              </a:rPr>
              <a:t> </a:t>
            </a:r>
            <a:r>
              <a:rPr lang="en-US" sz="2400" b="0">
                <a:solidFill>
                  <a:srgbClr val="4A4A4B"/>
                </a:solidFill>
                <a:latin typeface="Times New Roman" panose="02020603050405020304" pitchFamily="18" charset="0"/>
                <a:cs typeface="Segoe UI" panose="020B0502040204020203" charset="0"/>
              </a:rPr>
              <a:t>           2</a:t>
            </a:r>
            <a:r>
              <a:rPr lang="en-US" sz="2400" b="0">
                <a:latin typeface="Times New Roman" panose="02020603050405020304" pitchFamily="18" charset="0"/>
                <a:cs typeface="Segoe UI" panose="020B0502040204020203" charset="0"/>
              </a:rPr>
              <a:t>NaOH + BaSO</a:t>
            </a:r>
            <a:r>
              <a:rPr lang="en-US" sz="2400" b="0" baseline="-25000">
                <a:latin typeface="Times New Roman" panose="02020603050405020304" pitchFamily="18" charset="0"/>
                <a:cs typeface="Segoe UI" panose="020B0502040204020203" charset="0"/>
              </a:rPr>
              <a:t>4</a:t>
            </a:r>
            <a:endParaRPr lang="en-US" sz="2400"/>
          </a:p>
        </p:txBody>
      </p:sp>
      <p:sp>
        <p:nvSpPr>
          <p:cNvPr id="28" name="Text Box 27"/>
          <p:cNvSpPr txBox="1"/>
          <p:nvPr/>
        </p:nvSpPr>
        <p:spPr>
          <a:xfrm>
            <a:off x="606425" y="5530215"/>
            <a:ext cx="9452610" cy="521970"/>
          </a:xfrm>
          <a:prstGeom prst="rect">
            <a:avLst/>
          </a:prstGeom>
          <a:noFill/>
          <a:ln w="9525">
            <a:noFill/>
          </a:ln>
        </p:spPr>
        <p:txBody>
          <a:bodyPr wrap="square">
            <a:spAutoFit/>
          </a:bodyPr>
          <a:lstStyle/>
          <a:p>
            <a:pPr indent="0"/>
            <a:r>
              <a:rPr lang="en-US" sz="2800">
                <a:solidFill>
                  <a:srgbClr val="000000"/>
                </a:solidFill>
                <a:latin typeface="Times New Roman" panose="02020603050405020304" pitchFamily="18" charset="0"/>
              </a:rPr>
              <a:t>+ Cho Oxide acid tác dụng với oxide base.</a:t>
            </a:r>
          </a:p>
        </p:txBody>
      </p:sp>
      <p:sp>
        <p:nvSpPr>
          <p:cNvPr id="29" name="Text Box 28"/>
          <p:cNvSpPr txBox="1"/>
          <p:nvPr/>
        </p:nvSpPr>
        <p:spPr>
          <a:xfrm>
            <a:off x="1290320" y="6060757"/>
            <a:ext cx="5080000" cy="460375"/>
          </a:xfrm>
          <a:prstGeom prst="rect">
            <a:avLst/>
          </a:prstGeom>
          <a:noFill/>
          <a:ln w="9525">
            <a:noFill/>
          </a:ln>
        </p:spPr>
        <p:txBody>
          <a:bodyPr>
            <a:spAutoFit/>
          </a:bodyPr>
          <a:lstStyle/>
          <a:p>
            <a:pPr indent="0"/>
            <a:r>
              <a:rPr lang="en-US" sz="2400" b="0">
                <a:solidFill>
                  <a:srgbClr val="000000"/>
                </a:solidFill>
                <a:latin typeface="Times New Roman" panose="02020603050405020304" pitchFamily="18" charset="0"/>
              </a:rPr>
              <a:t>CaO + CO</a:t>
            </a:r>
            <a:r>
              <a:rPr lang="en-US" sz="2400" b="0" baseline="-25000">
                <a:solidFill>
                  <a:srgbClr val="000000"/>
                </a:solidFill>
                <a:latin typeface="Times New Roman" panose="02020603050405020304" pitchFamily="18" charset="0"/>
              </a:rPr>
              <a:t>2</a:t>
            </a:r>
            <a:r>
              <a:rPr lang="en-US" sz="2400" b="0">
                <a:solidFill>
                  <a:srgbClr val="000000"/>
                </a:solidFill>
                <a:latin typeface="Times New Roman" panose="02020603050405020304" pitchFamily="18" charset="0"/>
              </a:rPr>
              <a:t>       t</a:t>
            </a:r>
            <a:r>
              <a:rPr lang="en-US" sz="2400" b="0" baseline="30000">
                <a:solidFill>
                  <a:srgbClr val="000000"/>
                </a:solidFill>
                <a:latin typeface="Times New Roman" panose="02020603050405020304" pitchFamily="18" charset="0"/>
              </a:rPr>
              <a:t>0</a:t>
            </a:r>
            <a:r>
              <a:rPr lang="en-US" sz="2400" b="0">
                <a:solidFill>
                  <a:srgbClr val="000000"/>
                </a:solidFill>
                <a:latin typeface="Times New Roman" panose="02020603050405020304" pitchFamily="18" charset="0"/>
              </a:rPr>
              <a:t>       CaCO</a:t>
            </a:r>
            <a:r>
              <a:rPr lang="en-US" sz="2400" b="0" baseline="-25000">
                <a:solidFill>
                  <a:srgbClr val="000000"/>
                </a:solidFill>
                <a:latin typeface="Times New Roman" panose="02020603050405020304" pitchFamily="18" charset="0"/>
              </a:rPr>
              <a:t>3</a:t>
            </a:r>
            <a:endParaRPr lang="en-US" sz="2400"/>
          </a:p>
        </p:txBody>
      </p:sp>
      <p:cxnSp>
        <p:nvCxnSpPr>
          <p:cNvPr id="30" name="Straight Arrow Connector 4"/>
          <p:cNvCxnSpPr/>
          <p:nvPr/>
        </p:nvCxnSpPr>
        <p:spPr>
          <a:xfrm>
            <a:off x="3807778" y="4846320"/>
            <a:ext cx="37147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4"/>
          <p:cNvCxnSpPr/>
          <p:nvPr/>
        </p:nvCxnSpPr>
        <p:spPr>
          <a:xfrm>
            <a:off x="3934778" y="5306695"/>
            <a:ext cx="37147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4"/>
          <p:cNvCxnSpPr/>
          <p:nvPr/>
        </p:nvCxnSpPr>
        <p:spPr>
          <a:xfrm>
            <a:off x="3138170" y="6424295"/>
            <a:ext cx="507365" cy="63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additive="base">
                                        <p:cTn id="7" dur="500" fill="hold"/>
                                        <p:tgtEl>
                                          <p:spTgt spid="107"/>
                                        </p:tgtEl>
                                        <p:attrNameLst>
                                          <p:attrName>ppt_x</p:attrName>
                                        </p:attrNameLst>
                                      </p:cBhvr>
                                      <p:tavLst>
                                        <p:tav tm="0">
                                          <p:val>
                                            <p:strVal val="#ppt_x"/>
                                          </p:val>
                                        </p:tav>
                                        <p:tav tm="100000">
                                          <p:val>
                                            <p:strVal val="#ppt_x"/>
                                          </p:val>
                                        </p:tav>
                                      </p:tavLst>
                                    </p:anim>
                                    <p:anim calcmode="lin" valueType="num">
                                      <p:cBhvr additive="base">
                                        <p:cTn id="8" dur="500" fill="hold"/>
                                        <p:tgtEl>
                                          <p:spTgt spid="10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16746573"/>
                                        </p:tgtEl>
                                        <p:attrNameLst>
                                          <p:attrName>style.visibility</p:attrName>
                                        </p:attrNameLst>
                                      </p:cBhvr>
                                      <p:to>
                                        <p:strVal val="visible"/>
                                      </p:to>
                                    </p:set>
                                    <p:anim calcmode="lin" valueType="num">
                                      <p:cBhvr additive="base">
                                        <p:cTn id="13" dur="500" fill="hold"/>
                                        <p:tgtEl>
                                          <p:spTgt spid="1716746573"/>
                                        </p:tgtEl>
                                        <p:attrNameLst>
                                          <p:attrName>ppt_x</p:attrName>
                                        </p:attrNameLst>
                                      </p:cBhvr>
                                      <p:tavLst>
                                        <p:tav tm="0">
                                          <p:val>
                                            <p:strVal val="#ppt_x"/>
                                          </p:val>
                                        </p:tav>
                                        <p:tav tm="100000">
                                          <p:val>
                                            <p:strVal val="#ppt_x"/>
                                          </p:val>
                                        </p:tav>
                                      </p:tavLst>
                                    </p:anim>
                                    <p:anim calcmode="lin" valueType="num">
                                      <p:cBhvr additive="base">
                                        <p:cTn id="14" dur="500" fill="hold"/>
                                        <p:tgtEl>
                                          <p:spTgt spid="171674657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ppt_x"/>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additive="base">
                                        <p:cTn id="53" dur="500" fill="hold"/>
                                        <p:tgtEl>
                                          <p:spTgt spid="23"/>
                                        </p:tgtEl>
                                        <p:attrNameLst>
                                          <p:attrName>ppt_x</p:attrName>
                                        </p:attrNameLst>
                                      </p:cBhvr>
                                      <p:tavLst>
                                        <p:tav tm="0">
                                          <p:val>
                                            <p:strVal val="#ppt_x"/>
                                          </p:val>
                                        </p:tav>
                                        <p:tav tm="100000">
                                          <p:val>
                                            <p:strVal val="#ppt_x"/>
                                          </p:val>
                                        </p:tav>
                                      </p:tavLst>
                                    </p:anim>
                                    <p:anim calcmode="lin" valueType="num">
                                      <p:cBhvr additive="base">
                                        <p:cTn id="5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500" fill="hold"/>
                                        <p:tgtEl>
                                          <p:spTgt spid="24"/>
                                        </p:tgtEl>
                                        <p:attrNameLst>
                                          <p:attrName>ppt_x</p:attrName>
                                        </p:attrNameLst>
                                      </p:cBhvr>
                                      <p:tavLst>
                                        <p:tav tm="0">
                                          <p:val>
                                            <p:strVal val="#ppt_x"/>
                                          </p:val>
                                        </p:tav>
                                        <p:tav tm="100000">
                                          <p:val>
                                            <p:strVal val="#ppt_x"/>
                                          </p:val>
                                        </p:tav>
                                      </p:tavLst>
                                    </p:anim>
                                    <p:anim calcmode="lin" valueType="num">
                                      <p:cBhvr additive="base">
                                        <p:cTn id="60" dur="5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ppt_x"/>
                                          </p:val>
                                        </p:tav>
                                        <p:tav tm="100000">
                                          <p:val>
                                            <p:strVal val="#ppt_x"/>
                                          </p:val>
                                        </p:tav>
                                      </p:tavLst>
                                    </p:anim>
                                    <p:anim calcmode="lin" valueType="num">
                                      <p:cBhvr additive="base">
                                        <p:cTn id="6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25"/>
                                        </p:tgtEl>
                                        <p:attrNameLst>
                                          <p:attrName>style.visibility</p:attrName>
                                        </p:attrNameLst>
                                      </p:cBhvr>
                                      <p:to>
                                        <p:strVal val="visible"/>
                                      </p:to>
                                    </p:set>
                                    <p:anim calcmode="lin" valueType="num">
                                      <p:cBhvr additive="base">
                                        <p:cTn id="69" dur="500" fill="hold"/>
                                        <p:tgtEl>
                                          <p:spTgt spid="25"/>
                                        </p:tgtEl>
                                        <p:attrNameLst>
                                          <p:attrName>ppt_x</p:attrName>
                                        </p:attrNameLst>
                                      </p:cBhvr>
                                      <p:tavLst>
                                        <p:tav tm="0">
                                          <p:val>
                                            <p:strVal val="#ppt_x"/>
                                          </p:val>
                                        </p:tav>
                                        <p:tav tm="100000">
                                          <p:val>
                                            <p:strVal val="#ppt_x"/>
                                          </p:val>
                                        </p:tav>
                                      </p:tavLst>
                                    </p:anim>
                                    <p:anim calcmode="lin" valueType="num">
                                      <p:cBhvr additive="base">
                                        <p:cTn id="7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additive="base">
                                        <p:cTn id="75" dur="500" fill="hold"/>
                                        <p:tgtEl>
                                          <p:spTgt spid="26"/>
                                        </p:tgtEl>
                                        <p:attrNameLst>
                                          <p:attrName>ppt_x</p:attrName>
                                        </p:attrNameLst>
                                      </p:cBhvr>
                                      <p:tavLst>
                                        <p:tav tm="0">
                                          <p:val>
                                            <p:strVal val="#ppt_x"/>
                                          </p:val>
                                        </p:tav>
                                        <p:tav tm="100000">
                                          <p:val>
                                            <p:strVal val="#ppt_x"/>
                                          </p:val>
                                        </p:tav>
                                      </p:tavLst>
                                    </p:anim>
                                    <p:anim calcmode="lin" valueType="num">
                                      <p:cBhvr additive="base">
                                        <p:cTn id="76" dur="500" fill="hold"/>
                                        <p:tgtEl>
                                          <p:spTgt spid="26"/>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additive="base">
                                        <p:cTn id="79" dur="500" fill="hold"/>
                                        <p:tgtEl>
                                          <p:spTgt spid="30"/>
                                        </p:tgtEl>
                                        <p:attrNameLst>
                                          <p:attrName>ppt_x</p:attrName>
                                        </p:attrNameLst>
                                      </p:cBhvr>
                                      <p:tavLst>
                                        <p:tav tm="0">
                                          <p:val>
                                            <p:strVal val="#ppt_x"/>
                                          </p:val>
                                        </p:tav>
                                        <p:tav tm="100000">
                                          <p:val>
                                            <p:strVal val="#ppt_x"/>
                                          </p:val>
                                        </p:tav>
                                      </p:tavLst>
                                    </p:anim>
                                    <p:anim calcmode="lin" valueType="num">
                                      <p:cBhvr additive="base">
                                        <p:cTn id="8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additive="base">
                                        <p:cTn id="85" dur="500" fill="hold"/>
                                        <p:tgtEl>
                                          <p:spTgt spid="27"/>
                                        </p:tgtEl>
                                        <p:attrNameLst>
                                          <p:attrName>ppt_x</p:attrName>
                                        </p:attrNameLst>
                                      </p:cBhvr>
                                      <p:tavLst>
                                        <p:tav tm="0">
                                          <p:val>
                                            <p:strVal val="#ppt_x"/>
                                          </p:val>
                                        </p:tav>
                                        <p:tav tm="100000">
                                          <p:val>
                                            <p:strVal val="#ppt_x"/>
                                          </p:val>
                                        </p:tav>
                                      </p:tavLst>
                                    </p:anim>
                                    <p:anim calcmode="lin" valueType="num">
                                      <p:cBhvr additive="base">
                                        <p:cTn id="86" dur="500" fill="hold"/>
                                        <p:tgtEl>
                                          <p:spTgt spid="27"/>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additive="base">
                                        <p:cTn id="89" dur="500" fill="hold"/>
                                        <p:tgtEl>
                                          <p:spTgt spid="31"/>
                                        </p:tgtEl>
                                        <p:attrNameLst>
                                          <p:attrName>ppt_x</p:attrName>
                                        </p:attrNameLst>
                                      </p:cBhvr>
                                      <p:tavLst>
                                        <p:tav tm="0">
                                          <p:val>
                                            <p:strVal val="#ppt_x"/>
                                          </p:val>
                                        </p:tav>
                                        <p:tav tm="100000">
                                          <p:val>
                                            <p:strVal val="#ppt_x"/>
                                          </p:val>
                                        </p:tav>
                                      </p:tavLst>
                                    </p:anim>
                                    <p:anim calcmode="lin" valueType="num">
                                      <p:cBhvr additive="base">
                                        <p:cTn id="9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500" fill="hold"/>
                                        <p:tgtEl>
                                          <p:spTgt spid="28"/>
                                        </p:tgtEl>
                                        <p:attrNameLst>
                                          <p:attrName>ppt_x</p:attrName>
                                        </p:attrNameLst>
                                      </p:cBhvr>
                                      <p:tavLst>
                                        <p:tav tm="0">
                                          <p:val>
                                            <p:strVal val="#ppt_x"/>
                                          </p:val>
                                        </p:tav>
                                        <p:tav tm="100000">
                                          <p:val>
                                            <p:strVal val="#ppt_x"/>
                                          </p:val>
                                        </p:tav>
                                      </p:tavLst>
                                    </p:anim>
                                    <p:anim calcmode="lin" valueType="num">
                                      <p:cBhvr additive="base">
                                        <p:cTn id="9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additive="base">
                                        <p:cTn id="101" dur="500" fill="hold"/>
                                        <p:tgtEl>
                                          <p:spTgt spid="29"/>
                                        </p:tgtEl>
                                        <p:attrNameLst>
                                          <p:attrName>ppt_x</p:attrName>
                                        </p:attrNameLst>
                                      </p:cBhvr>
                                      <p:tavLst>
                                        <p:tav tm="0">
                                          <p:val>
                                            <p:strVal val="#ppt_x"/>
                                          </p:val>
                                        </p:tav>
                                        <p:tav tm="100000">
                                          <p:val>
                                            <p:strVal val="#ppt_x"/>
                                          </p:val>
                                        </p:tav>
                                      </p:tavLst>
                                    </p:anim>
                                    <p:anim calcmode="lin" valueType="num">
                                      <p:cBhvr additive="base">
                                        <p:cTn id="102" dur="500" fill="hold"/>
                                        <p:tgtEl>
                                          <p:spTgt spid="29"/>
                                        </p:tgtEl>
                                        <p:attrNameLst>
                                          <p:attrName>ppt_y</p:attrName>
                                        </p:attrNameLst>
                                      </p:cBhvr>
                                      <p:tavLst>
                                        <p:tav tm="0">
                                          <p:val>
                                            <p:strVal val="1+#ppt_h/2"/>
                                          </p:val>
                                        </p:tav>
                                        <p:tav tm="100000">
                                          <p:val>
                                            <p:strVal val="#ppt_y"/>
                                          </p:val>
                                        </p:tav>
                                      </p:tavLst>
                                    </p:anim>
                                  </p:childTnLst>
                                </p:cTn>
                              </p:par>
                              <p:par>
                                <p:cTn id="103" presetID="2" presetClass="entr" presetSubtype="4" fill="hold" nodeType="with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P spid="9" grpId="0"/>
      <p:bldP spid="10" grpId="0"/>
      <p:bldP spid="14" grpId="0"/>
      <p:bldP spid="15" grpId="0"/>
      <p:bldP spid="20" grpId="0"/>
      <p:bldP spid="21" grpId="0"/>
      <p:bldP spid="25" grpId="0"/>
      <p:bldP spid="26" grpId="0"/>
      <p:bldP spid="27" grpId="0"/>
      <p:bldP spid="28" grpId="0"/>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030605" y="2030730"/>
            <a:ext cx="10151110" cy="310769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indent="292735"/>
            <a:r>
              <a:rPr lang="en-US" sz="2800" b="1">
                <a:latin typeface="Times New Roman" panose="02020603050405020304" pitchFamily="18" charset="0"/>
                <a:cs typeface="Segoe UI" panose="020B0502040204020203" charset="0"/>
              </a:rPr>
              <a:t> </a:t>
            </a:r>
            <a:r>
              <a:rPr lang="en-US" sz="2800" b="0">
                <a:latin typeface="Times New Roman" panose="02020603050405020304" pitchFamily="18" charset="0"/>
                <a:cs typeface="Segoe UI" panose="020B0502040204020203" charset="0"/>
              </a:rPr>
              <a:t>Làm theo nhóm và báo cáo vào tiết vận dụng.</a:t>
            </a:r>
            <a:r>
              <a:rPr lang="en-US" sz="2800" b="0">
                <a:latin typeface="Times New Roman" panose="02020603050405020304" pitchFamily="18" charset="0"/>
              </a:rPr>
              <a:t>Muối không những làm gia vị trong đời sống, mà còn là chất sát khuẩn cho thực phẩm khi chế biến. </a:t>
            </a:r>
          </a:p>
          <a:p>
            <a:pPr indent="292735"/>
            <a:r>
              <a:rPr lang="en-US" sz="2800" b="0">
                <a:latin typeface="Times New Roman" panose="02020603050405020304" pitchFamily="18" charset="0"/>
              </a:rPr>
              <a:t>Các em hãy tìm hiểu về cách khai thác muối, lợi ích, tác hại chế độ ăn thừa muối, tác hại chế độ ăn thiếu muối, từ đó đưa ra chế độ ăn  hợp lý.</a:t>
            </a:r>
          </a:p>
          <a:p>
            <a:pPr indent="292735"/>
            <a:r>
              <a:rPr lang="en-US" sz="2800" b="0">
                <a:latin typeface="Times New Roman" panose="02020603050405020304" pitchFamily="18" charset="0"/>
              </a:rPr>
              <a:t>=&gt;Trình bày thuyết trình bằng báo tường, power point, tranh ảnh….</a:t>
            </a:r>
            <a:endParaRPr lang="en-US" sz="2800"/>
          </a:p>
        </p:txBody>
      </p:sp>
      <p:sp>
        <p:nvSpPr>
          <p:cNvPr id="2" name="Text Box 1"/>
          <p:cNvSpPr txBox="1"/>
          <p:nvPr/>
        </p:nvSpPr>
        <p:spPr>
          <a:xfrm flipH="1">
            <a:off x="3296285" y="647700"/>
            <a:ext cx="4462145" cy="64516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nchor="t">
            <a:spAutoFit/>
          </a:bodyPr>
          <a:lstStyle/>
          <a:p>
            <a:r>
              <a:rPr lang="en-US" sz="3600" b="1">
                <a:solidFill>
                  <a:schemeClr val="accent5"/>
                </a:solidFill>
                <a:latin typeface="Times New Roman" panose="02020603050405020304" pitchFamily="18" charset="0"/>
                <a:sym typeface="+mn-ea"/>
              </a:rPr>
              <a:t>NHIỆM VỤ VỀ NHÀ</a:t>
            </a:r>
          </a:p>
        </p:txBody>
      </p:sp>
      <p:pic>
        <p:nvPicPr>
          <p:cNvPr id="42"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4399915" y="5549900"/>
            <a:ext cx="7381240" cy="1308100"/>
          </a:xfrm>
          <a:prstGeom prst="rect">
            <a:avLst/>
          </a:prstGeom>
        </p:spPr>
      </p:pic>
      <p:pic>
        <p:nvPicPr>
          <p:cNvPr id="61" name="图片 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11760" y="5382895"/>
            <a:ext cx="4232910" cy="12788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additive="base">
                                        <p:cTn id="13" dur="500" fill="hold"/>
                                        <p:tgtEl>
                                          <p:spTgt spid="100"/>
                                        </p:tgtEl>
                                        <p:attrNameLst>
                                          <p:attrName>ppt_x</p:attrName>
                                        </p:attrNameLst>
                                      </p:cBhvr>
                                      <p:tavLst>
                                        <p:tav tm="0">
                                          <p:val>
                                            <p:strVal val="#ppt_x"/>
                                          </p:val>
                                        </p:tav>
                                        <p:tav tm="100000">
                                          <p:val>
                                            <p:strVal val="#ppt_x"/>
                                          </p:val>
                                        </p:tav>
                                      </p:tavLst>
                                    </p:anim>
                                    <p:anim calcmode="lin" valueType="num">
                                      <p:cBhvr additive="base">
                                        <p:cTn id="14"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ldLvl="0" animBg="1"/>
      <p:bldP spid="2"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918845" y="43180"/>
            <a:ext cx="9431020" cy="583565"/>
          </a:xfrm>
          <a:prstGeom prst="rect">
            <a:avLst/>
          </a:prstGeom>
          <a:noFill/>
          <a:ln w="9525">
            <a:noFill/>
          </a:ln>
        </p:spPr>
        <p:txBody>
          <a:bodyPr wrap="square">
            <a:spAutoFit/>
          </a:bodyPr>
          <a:lstStyle/>
          <a:p>
            <a:pPr indent="0"/>
            <a:r>
              <a:rPr lang="en-US" sz="3200" b="1">
                <a:latin typeface="Times New Roman" panose="02020603050405020304" pitchFamily="18" charset="0"/>
              </a:rPr>
              <a:t>V. Mối quan hệ giữa các hợp chất vô cơ</a:t>
            </a:r>
          </a:p>
        </p:txBody>
      </p:sp>
      <p:sp>
        <p:nvSpPr>
          <p:cNvPr id="2" name="Text Box 1"/>
          <p:cNvSpPr txBox="1"/>
          <p:nvPr/>
        </p:nvSpPr>
        <p:spPr>
          <a:xfrm>
            <a:off x="918845" y="605155"/>
            <a:ext cx="10306685" cy="829945"/>
          </a:xfrm>
          <a:prstGeom prst="rect">
            <a:avLst/>
          </a:prstGeom>
          <a:noFill/>
          <a:ln w="9525">
            <a:noFill/>
          </a:ln>
        </p:spPr>
        <p:txBody>
          <a:bodyPr wrap="square">
            <a:spAutoFit/>
          </a:bodyPr>
          <a:lstStyle/>
          <a:p>
            <a:pPr indent="0"/>
            <a:r>
              <a:rPr lang="en-US" sz="2400" b="1">
                <a:latin typeface="Times New Roman" panose="02020603050405020304" pitchFamily="18" charset="0"/>
              </a:rPr>
              <a:t>NHIỆM VỤ 1</a:t>
            </a:r>
            <a:r>
              <a:rPr lang="en-US" sz="2400" b="0">
                <a:latin typeface="Times New Roman" panose="02020603050405020304" pitchFamily="18" charset="0"/>
              </a:rPr>
              <a:t>: Chia lớp thành 4 nhóm tổ chức trò chơi TÌM ĐƯỜNG VỀ NHÀ</a:t>
            </a:r>
          </a:p>
          <a:p>
            <a:pPr indent="0"/>
            <a:r>
              <a:rPr lang="en-US" sz="2400" b="0">
                <a:latin typeface="Times New Roman" panose="02020603050405020304" pitchFamily="18" charset="0"/>
              </a:rPr>
              <a:t>(bằng hình thức bốc thăm thẻ màu)</a:t>
            </a:r>
          </a:p>
        </p:txBody>
      </p:sp>
      <p:sp>
        <p:nvSpPr>
          <p:cNvPr id="3" name="Text Box 2"/>
          <p:cNvSpPr txBox="1"/>
          <p:nvPr/>
        </p:nvSpPr>
        <p:spPr>
          <a:xfrm>
            <a:off x="797560" y="1493520"/>
            <a:ext cx="11061700" cy="2676525"/>
          </a:xfrm>
          <a:prstGeom prst="rect">
            <a:avLst/>
          </a:prstGeom>
          <a:noFill/>
          <a:ln w="9525">
            <a:noFill/>
          </a:ln>
        </p:spPr>
        <p:txBody>
          <a:bodyPr wrap="square">
            <a:spAutoFit/>
          </a:bodyPr>
          <a:lstStyle/>
          <a:p>
            <a:pPr indent="0"/>
            <a:r>
              <a:rPr lang="en-US" sz="2400" b="0">
                <a:latin typeface="Times New Roman" panose="02020603050405020304" pitchFamily="18" charset="0"/>
              </a:rPr>
              <a:t>- 4 nhóm xếp thành 4 hàng dọc</a:t>
            </a:r>
          </a:p>
          <a:p>
            <a:pPr indent="0"/>
            <a:r>
              <a:rPr lang="en-US" sz="2400" b="0">
                <a:latin typeface="Times New Roman" panose="02020603050405020304" pitchFamily="18" charset="0"/>
              </a:rPr>
              <a:t>- Mỗi nhóm được phát một bộ gồm 40 thẻ chứa tên của các chất vô cơ (có màu tương ứng với nhóm của mình).</a:t>
            </a:r>
          </a:p>
          <a:p>
            <a:pPr indent="0"/>
            <a:r>
              <a:rPr lang="en-US" sz="2400" b="0">
                <a:latin typeface="Times New Roman" panose="02020603050405020304" pitchFamily="18" charset="0"/>
              </a:rPr>
              <a:t>- Mỗi nhóm có 3 phút để thảo luận phân loại các loại chất vô cơ đó, đồng thời chia đều số thẻ đó cho tất cả thành viên trong nhóm. Sau đó lần lượt lên bảng gắn thẻ vào các ô nhà có trên bảng</a:t>
            </a:r>
          </a:p>
          <a:p>
            <a:pPr indent="0"/>
            <a:r>
              <a:rPr lang="en-US" sz="2400" b="0">
                <a:latin typeface="Times New Roman" panose="02020603050405020304" pitchFamily="18" charset="0"/>
              </a:rPr>
              <a:t>- Đội chiến thắng là đội hoàn thành nhanh nhất và đúng nhất.</a:t>
            </a:r>
          </a:p>
        </p:txBody>
      </p:sp>
      <p:pic>
        <p:nvPicPr>
          <p:cNvPr id="4" name="Picture 3"/>
          <p:cNvPicPr>
            <a:picLocks noChangeAspect="1"/>
          </p:cNvPicPr>
          <p:nvPr/>
        </p:nvPicPr>
        <p:blipFill>
          <a:blip r:embed="rId2"/>
          <a:stretch>
            <a:fillRect/>
          </a:stretch>
        </p:blipFill>
        <p:spPr>
          <a:xfrm>
            <a:off x="1397635" y="4058285"/>
            <a:ext cx="9528810" cy="27997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805180" y="15240"/>
            <a:ext cx="10582275" cy="521970"/>
          </a:xfrm>
          <a:prstGeom prst="rect">
            <a:avLst/>
          </a:prstGeom>
          <a:noFill/>
        </p:spPr>
        <p:txBody>
          <a:bodyPr wrap="square" rtlCol="0" anchor="t">
            <a:spAutoFit/>
          </a:bodyPr>
          <a:lstStyle/>
          <a:p>
            <a:pPr indent="0"/>
            <a:r>
              <a:rPr lang="en-US" sz="2800" b="1">
                <a:latin typeface="Times New Roman" panose="02020603050405020304" pitchFamily="18" charset="0"/>
                <a:sym typeface="+mn-ea"/>
              </a:rPr>
              <a:t>NHIỆM VỤ 2</a:t>
            </a:r>
            <a:r>
              <a:rPr lang="en-US" sz="2800">
                <a:latin typeface="Times New Roman" panose="02020603050405020304" pitchFamily="18" charset="0"/>
                <a:sym typeface="+mn-ea"/>
              </a:rPr>
              <a:t>: Các nhóm tiếp tục hoàn thành nhiệm vụ tiếp theo</a:t>
            </a:r>
          </a:p>
        </p:txBody>
      </p:sp>
      <p:sp>
        <p:nvSpPr>
          <p:cNvPr id="100" name="Text Box 99"/>
          <p:cNvSpPr txBox="1"/>
          <p:nvPr/>
        </p:nvSpPr>
        <p:spPr>
          <a:xfrm>
            <a:off x="918210" y="533400"/>
            <a:ext cx="10688955" cy="1383665"/>
          </a:xfrm>
          <a:prstGeom prst="rect">
            <a:avLst/>
          </a:prstGeom>
          <a:noFill/>
          <a:ln w="9525">
            <a:noFill/>
          </a:ln>
        </p:spPr>
        <p:txBody>
          <a:bodyPr wrap="square">
            <a:spAutoFit/>
          </a:bodyPr>
          <a:lstStyle/>
          <a:p>
            <a:pPr indent="457200"/>
            <a:r>
              <a:rPr lang="en-US" sz="2800" b="1">
                <a:latin typeface="Times New Roman" panose="02020603050405020304" pitchFamily="18" charset="0"/>
              </a:rPr>
              <a:t>1. </a:t>
            </a:r>
            <a:r>
              <a:rPr lang="en-US" sz="2800" b="0">
                <a:latin typeface="Times New Roman" panose="02020603050405020304" pitchFamily="18" charset="0"/>
              </a:rPr>
              <a:t>Dùng các kiến thức đã được học, các em hãy tìm mối liên hệ giữa các “nhà” (các loại hợp chất vô cơ) </a:t>
            </a:r>
            <a:endParaRPr lang="en-US" sz="2800" b="1">
              <a:latin typeface="Times New Roman" panose="02020603050405020304" pitchFamily="18" charset="0"/>
            </a:endParaRPr>
          </a:p>
          <a:p>
            <a:pPr indent="457200"/>
            <a:r>
              <a:rPr lang="en-US" sz="2800" b="1">
                <a:latin typeface="Times New Roman" panose="02020603050405020304" pitchFamily="18" charset="0"/>
              </a:rPr>
              <a:t>     2. </a:t>
            </a:r>
            <a:r>
              <a:rPr lang="en-US" sz="2800" b="0">
                <a:latin typeface="Times New Roman" panose="02020603050405020304" pitchFamily="18" charset="0"/>
              </a:rPr>
              <a:t>Viết phương trình hóa học minh họa cho mỗi mối quan hệ đó</a:t>
            </a:r>
            <a:endParaRPr lang="en-US" sz="2800"/>
          </a:p>
        </p:txBody>
      </p:sp>
      <p:pic>
        <p:nvPicPr>
          <p:cNvPr id="3" name="Picture 2"/>
          <p:cNvPicPr>
            <a:picLocks noChangeAspect="1"/>
          </p:cNvPicPr>
          <p:nvPr/>
        </p:nvPicPr>
        <p:blipFill>
          <a:blip r:embed="rId2"/>
          <a:stretch>
            <a:fillRect/>
          </a:stretch>
        </p:blipFill>
        <p:spPr>
          <a:xfrm>
            <a:off x="1109345" y="1917065"/>
            <a:ext cx="10347325" cy="49168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additive="base">
                                        <p:cTn id="13" dur="500" fill="hold"/>
                                        <p:tgtEl>
                                          <p:spTgt spid="100"/>
                                        </p:tgtEl>
                                        <p:attrNameLst>
                                          <p:attrName>ppt_x</p:attrName>
                                        </p:attrNameLst>
                                      </p:cBhvr>
                                      <p:tavLst>
                                        <p:tav tm="0">
                                          <p:val>
                                            <p:strVal val="#ppt_x"/>
                                          </p:val>
                                        </p:tav>
                                        <p:tav tm="100000">
                                          <p:val>
                                            <p:strVal val="#ppt_x"/>
                                          </p:val>
                                        </p:tav>
                                      </p:tavLst>
                                    </p:anim>
                                    <p:anim calcmode="lin" valueType="num">
                                      <p:cBhvr additive="base">
                                        <p:cTn id="14"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36802" y="-2255035"/>
            <a:ext cx="1819331" cy="1612031"/>
          </a:xfrm>
          <a:prstGeom prst="rect">
            <a:avLst/>
          </a:prstGeom>
        </p:spPr>
      </p:pic>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61663" y="1619573"/>
            <a:ext cx="1122088" cy="892665"/>
          </a:xfrm>
          <a:prstGeom prst="rect">
            <a:avLst/>
          </a:prstGeom>
        </p:spPr>
      </p:pic>
      <p:pic>
        <p:nvPicPr>
          <p:cNvPr id="15"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V="1">
            <a:off x="3692069" y="96821"/>
            <a:ext cx="5381399" cy="1256687"/>
          </a:xfrm>
          <a:prstGeom prst="rect">
            <a:avLst/>
          </a:prstGeom>
        </p:spPr>
      </p:pic>
      <p:pic>
        <p:nvPicPr>
          <p:cNvPr id="17" name="图片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8687" y="725164"/>
            <a:ext cx="2117968" cy="6132837"/>
          </a:xfrm>
          <a:prstGeom prst="rect">
            <a:avLst/>
          </a:prstGeom>
        </p:spPr>
      </p:pic>
      <p:pic>
        <p:nvPicPr>
          <p:cNvPr id="9" name="图片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99368" y="4615163"/>
            <a:ext cx="5047209" cy="1918372"/>
          </a:xfrm>
          <a:prstGeom prst="rect">
            <a:avLst/>
          </a:prstGeom>
        </p:spPr>
      </p:pic>
      <p:pic>
        <p:nvPicPr>
          <p:cNvPr id="7" name="图片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2987197"/>
            <a:ext cx="12192000" cy="3976379"/>
          </a:xfrm>
          <a:prstGeom prst="rect">
            <a:avLst/>
          </a:prstGeom>
        </p:spPr>
      </p:pic>
      <p:sp>
        <p:nvSpPr>
          <p:cNvPr id="29" name="文本框 28"/>
          <p:cNvSpPr txBox="1"/>
          <p:nvPr/>
        </p:nvSpPr>
        <p:spPr>
          <a:xfrm>
            <a:off x="1586454" y="2636267"/>
            <a:ext cx="9592628" cy="829945"/>
          </a:xfrm>
          <a:prstGeom prst="rect">
            <a:avLst/>
          </a:prstGeom>
          <a:noFill/>
        </p:spPr>
        <p:txBody>
          <a:bodyPr wrap="square" rtlCol="0">
            <a:spAutoFit/>
          </a:bodyPr>
          <a:lstStyle/>
          <a:p>
            <a:pPr algn="ctr"/>
            <a:r>
              <a:rPr lang="vi-VN" sz="4800" b="1" dirty="0">
                <a:solidFill>
                  <a:srgbClr val="002060"/>
                </a:solidFill>
                <a:latin typeface="Yeseva One" panose="00000500000000000000" charset="0"/>
                <a:ea typeface="Yeseva One" panose="00000500000000000000" charset="0"/>
                <a:sym typeface="Yeseva One" panose="00000500000000000000" charset="0"/>
              </a:rPr>
              <a:t>BÀI </a:t>
            </a:r>
            <a:r>
              <a:rPr lang="en-US" altLang="vi-VN" sz="4800" b="1" dirty="0">
                <a:solidFill>
                  <a:srgbClr val="002060"/>
                </a:solidFill>
                <a:latin typeface="Yeseva One" panose="00000500000000000000" charset="0"/>
                <a:ea typeface="Yeseva One" panose="00000500000000000000" charset="0"/>
                <a:sym typeface="Yeseva One" panose="00000500000000000000" charset="0"/>
              </a:rPr>
              <a:t>11</a:t>
            </a:r>
            <a:r>
              <a:rPr lang="vi-VN" sz="4800" b="1" dirty="0">
                <a:solidFill>
                  <a:srgbClr val="002060"/>
                </a:solidFill>
                <a:latin typeface="Yeseva One" panose="00000500000000000000" charset="0"/>
                <a:ea typeface="Yeseva One" panose="00000500000000000000" charset="0"/>
                <a:sym typeface="Yeseva One" panose="00000500000000000000" charset="0"/>
              </a:rPr>
              <a:t>. </a:t>
            </a:r>
            <a:r>
              <a:rPr lang="en-US" altLang="vi-VN" sz="4800" b="1" dirty="0">
                <a:solidFill>
                  <a:srgbClr val="002060"/>
                </a:solidFill>
                <a:latin typeface="Yeseva One" panose="00000500000000000000" charset="0"/>
                <a:ea typeface="Yeseva One" panose="00000500000000000000" charset="0"/>
                <a:sym typeface="Yeseva One" panose="00000500000000000000" charset="0"/>
              </a:rPr>
              <a:t>MUỐI</a:t>
            </a:r>
          </a:p>
        </p:txBody>
      </p:sp>
      <p:pic>
        <p:nvPicPr>
          <p:cNvPr id="30" name="钢琴曲 - 水边的阿狄丽娜 - 理查德 克莱德曼">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cstate="print"/>
          <a:stretch>
            <a:fillRect/>
          </a:stretch>
        </p:blipFill>
        <p:spPr>
          <a:xfrm>
            <a:off x="5156815" y="-2311179"/>
            <a:ext cx="609600" cy="609600"/>
          </a:xfrm>
          <a:prstGeom prst="rect">
            <a:avLst/>
          </a:prstGeom>
        </p:spPr>
      </p:pic>
      <p:sp>
        <p:nvSpPr>
          <p:cNvPr id="2" name="文本框 28"/>
          <p:cNvSpPr txBox="1"/>
          <p:nvPr/>
        </p:nvSpPr>
        <p:spPr>
          <a:xfrm>
            <a:off x="1713454" y="3372867"/>
            <a:ext cx="9592628" cy="829945"/>
          </a:xfrm>
          <a:prstGeom prst="rect">
            <a:avLst/>
          </a:prstGeom>
          <a:noFill/>
        </p:spPr>
        <p:txBody>
          <a:bodyPr wrap="square" rtlCol="0">
            <a:spAutoFit/>
          </a:bodyPr>
          <a:lstStyle/>
          <a:p>
            <a:pPr algn="ctr"/>
            <a:r>
              <a:rPr lang="en-US" sz="4800" b="1" dirty="0">
                <a:solidFill>
                  <a:srgbClr val="002060"/>
                </a:solidFill>
                <a:latin typeface="Times New Roman" panose="02020603050405020304" pitchFamily="18" charset="0"/>
                <a:ea typeface="Yeseva One" panose="00000500000000000000" charset="0"/>
                <a:cs typeface="Times New Roman" panose="02020603050405020304" pitchFamily="18" charset="0"/>
                <a:sym typeface="Yeseva One" panose="00000500000000000000" charset="0"/>
              </a:rPr>
              <a:t>(6 tiết)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30"/>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758190" y="767715"/>
            <a:ext cx="10869930" cy="1076325"/>
          </a:xfrm>
          <a:prstGeom prst="rect">
            <a:avLst/>
          </a:prstGeom>
          <a:noFill/>
          <a:ln w="9525">
            <a:noFill/>
          </a:ln>
        </p:spPr>
        <p:txBody>
          <a:bodyPr wrap="square">
            <a:spAutoFit/>
          </a:bodyPr>
          <a:lstStyle/>
          <a:p>
            <a:pPr indent="0"/>
            <a:r>
              <a:rPr lang="en-US" sz="3200" b="1">
                <a:latin typeface="Times New Roman" panose="02020603050405020304" pitchFamily="18" charset="0"/>
              </a:rPr>
              <a:t>Kết luận:</a:t>
            </a:r>
            <a:r>
              <a:rPr lang="en-US" sz="3200">
                <a:latin typeface="Times New Roman" panose="02020603050405020304" pitchFamily="18" charset="0"/>
              </a:rPr>
              <a:t> Các hợp chất vô cơ có thể chuyển đổi hóa học thành các hợp chất vô cơ khác</a:t>
            </a:r>
          </a:p>
        </p:txBody>
      </p:sp>
      <p:sp>
        <p:nvSpPr>
          <p:cNvPr id="2" name="Text Box 1"/>
          <p:cNvSpPr txBox="1"/>
          <p:nvPr/>
        </p:nvSpPr>
        <p:spPr>
          <a:xfrm>
            <a:off x="868680" y="1880870"/>
            <a:ext cx="7203440" cy="583565"/>
          </a:xfrm>
          <a:prstGeom prst="rect">
            <a:avLst/>
          </a:prstGeom>
          <a:noFill/>
        </p:spPr>
        <p:txBody>
          <a:bodyPr wrap="none" rtlCol="0" anchor="t">
            <a:spAutoFit/>
          </a:bodyPr>
          <a:lstStyle/>
          <a:p>
            <a:r>
              <a:rPr lang="en-US" sz="3200">
                <a:latin typeface="Times New Roman" panose="02020603050405020304" pitchFamily="18" charset="0"/>
                <a:sym typeface="+mn-ea"/>
              </a:rPr>
              <a:t>(Vẽ sơ đồ và viết PTHH minh họa vào vở).</a:t>
            </a:r>
          </a:p>
        </p:txBody>
      </p:sp>
      <p:sp>
        <p:nvSpPr>
          <p:cNvPr id="3" name="Text Box 2"/>
          <p:cNvSpPr txBox="1"/>
          <p:nvPr/>
        </p:nvSpPr>
        <p:spPr>
          <a:xfrm>
            <a:off x="757555" y="2749550"/>
            <a:ext cx="11062970" cy="310769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indent="0"/>
            <a:r>
              <a:rPr lang="en-US" sz="2800" b="1" i="1">
                <a:latin typeface="Times New Roman" panose="02020603050405020304" pitchFamily="18" charset="0"/>
              </a:rPr>
              <a:t>Lưu ý: </a:t>
            </a:r>
            <a:r>
              <a:rPr lang="en-US" sz="2800" b="0">
                <a:latin typeface="Times New Roman" panose="02020603050405020304" pitchFamily="18" charset="0"/>
              </a:rPr>
              <a:t>- Các phản ứng hóa học xảy ra phải tuân theo các điều kiện của từng phản ứng</a:t>
            </a:r>
          </a:p>
          <a:p>
            <a:pPr indent="0"/>
            <a:r>
              <a:rPr lang="en-US" sz="2800" b="0">
                <a:latin typeface="Times New Roman" panose="02020603050405020304" pitchFamily="18" charset="0"/>
              </a:rPr>
              <a:t> - Các phản ứng 6,7,8,9, sản phẩm phải tạo thành chất kết tủa hoặc bay hơi</a:t>
            </a:r>
          </a:p>
          <a:p>
            <a:pPr indent="0"/>
            <a:r>
              <a:rPr lang="en-US" sz="2800" b="0">
                <a:latin typeface="Times New Roman" panose="02020603050405020304" pitchFamily="18" charset="0"/>
              </a:rPr>
              <a:t>- Khi oxide acid tác dụng với dung dịch kiềm thì tùy theo tỉ lệ số mol sẽ tạo ra muối acid hay muối trung hòa.</a:t>
            </a:r>
          </a:p>
          <a:p>
            <a:pPr indent="0"/>
            <a:r>
              <a:rPr lang="en-US" sz="2800" b="0">
                <a:latin typeface="Times New Roman" panose="02020603050405020304" pitchFamily="18" charset="0"/>
              </a:rPr>
              <a:t>NaOH + CO</a:t>
            </a:r>
            <a:r>
              <a:rPr lang="en-US" sz="2800" b="0" baseline="-25000">
                <a:latin typeface="Times New Roman" panose="02020603050405020304" pitchFamily="18" charset="0"/>
              </a:rPr>
              <a:t>2</a:t>
            </a:r>
            <a:r>
              <a:rPr lang="en-US" sz="2800" b="0">
                <a:latin typeface="Times New Roman" panose="02020603050405020304" pitchFamily="18" charset="0"/>
              </a:rPr>
              <a:t> → NaHCO</a:t>
            </a:r>
            <a:r>
              <a:rPr lang="en-US" sz="2800" b="0" baseline="-25000">
                <a:latin typeface="Times New Roman" panose="02020603050405020304" pitchFamily="18" charset="0"/>
              </a:rPr>
              <a:t>3</a:t>
            </a:r>
            <a:endParaRPr lang="en-US" sz="2800" b="0">
              <a:latin typeface="Times New Roman" panose="02020603050405020304" pitchFamily="18" charset="0"/>
            </a:endParaRPr>
          </a:p>
          <a:p>
            <a:pPr indent="0"/>
            <a:r>
              <a:rPr lang="en-US" sz="2800" b="0">
                <a:latin typeface="Times New Roman" panose="02020603050405020304" pitchFamily="18" charset="0"/>
              </a:rPr>
              <a:t>2NaOH + CO</a:t>
            </a:r>
            <a:r>
              <a:rPr lang="en-US" sz="2800" b="0" baseline="-25000">
                <a:latin typeface="Times New Roman" panose="02020603050405020304" pitchFamily="18" charset="0"/>
              </a:rPr>
              <a:t>2</a:t>
            </a:r>
            <a:r>
              <a:rPr lang="en-US" sz="2800" b="0">
                <a:latin typeface="Times New Roman" panose="02020603050405020304" pitchFamily="18" charset="0"/>
              </a:rPr>
              <a:t> → Na</a:t>
            </a:r>
            <a:r>
              <a:rPr lang="en-US" sz="2800" b="0" baseline="-25000">
                <a:latin typeface="Times New Roman" panose="02020603050405020304" pitchFamily="18" charset="0"/>
              </a:rPr>
              <a:t>2</a:t>
            </a:r>
            <a:r>
              <a:rPr lang="en-US" sz="2800" b="0">
                <a:latin typeface="Times New Roman" panose="02020603050405020304" pitchFamily="18" charset="0"/>
              </a:rPr>
              <a:t>CO</a:t>
            </a:r>
            <a:r>
              <a:rPr lang="en-US" sz="2800" b="0" baseline="-25000">
                <a:latin typeface="Times New Roman" panose="02020603050405020304" pitchFamily="18" charset="0"/>
              </a:rPr>
              <a:t>3</a:t>
            </a:r>
            <a:endParaRPr lang="en-US" sz="2800"/>
          </a:p>
        </p:txBody>
      </p:sp>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2" grpId="0"/>
      <p:bldP spid="3"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
          <p:cNvSpPr txBox="1"/>
          <p:nvPr/>
        </p:nvSpPr>
        <p:spPr>
          <a:xfrm>
            <a:off x="2526197" y="160188"/>
            <a:ext cx="6625389" cy="645160"/>
          </a:xfrm>
          <a:prstGeom prst="rect">
            <a:avLst/>
          </a:prstGeom>
          <a:noFill/>
        </p:spPr>
        <p:txBody>
          <a:bodyPr wrap="square" rtlCol="0">
            <a:spAutoFit/>
          </a:bodyPr>
          <a:lstStyle/>
          <a:p>
            <a:pPr algn="ctr"/>
            <a:r>
              <a:rPr lang="vi-VN" sz="3600" b="1" dirty="0">
                <a:solidFill>
                  <a:srgbClr val="002060"/>
                </a:solidFill>
                <a:latin typeface="Times New Roman" panose="02020603050405020304" pitchFamily="18" charset="0"/>
                <a:cs typeface="Times New Roman" panose="02020603050405020304" pitchFamily="18" charset="0"/>
              </a:rPr>
              <a:t>LU</a:t>
            </a:r>
            <a:r>
              <a:rPr lang="en-US" altLang="vi-VN" sz="3600" b="1" dirty="0">
                <a:solidFill>
                  <a:srgbClr val="002060"/>
                </a:solidFill>
                <a:latin typeface="Times New Roman" panose="02020603050405020304" pitchFamily="18" charset="0"/>
                <a:cs typeface="Times New Roman" panose="02020603050405020304" pitchFamily="18" charset="0"/>
              </a:rPr>
              <a:t>YỆN TẬP</a:t>
            </a:r>
            <a:endParaRPr lang="vi-VN" sz="3600" b="1" dirty="0">
              <a:solidFill>
                <a:srgbClr val="002060"/>
              </a:solidFill>
              <a:latin typeface="Times New Roman" panose="02020603050405020304" pitchFamily="18" charset="0"/>
              <a:cs typeface="Times New Roman" panose="02020603050405020304" pitchFamily="18" charset="0"/>
            </a:endParaRPr>
          </a:p>
        </p:txBody>
      </p:sp>
      <p:sp>
        <p:nvSpPr>
          <p:cNvPr id="100" name="Text Box 99"/>
          <p:cNvSpPr txBox="1"/>
          <p:nvPr/>
        </p:nvSpPr>
        <p:spPr>
          <a:xfrm>
            <a:off x="0" y="805180"/>
            <a:ext cx="12282805" cy="521970"/>
          </a:xfrm>
          <a:prstGeom prst="rect">
            <a:avLst/>
          </a:prstGeom>
          <a:noFill/>
          <a:ln w="9525">
            <a:noFill/>
          </a:ln>
        </p:spPr>
        <p:txBody>
          <a:bodyPr wrap="square">
            <a:spAutoFit/>
          </a:bodyPr>
          <a:lstStyle/>
          <a:p>
            <a:pPr indent="0"/>
            <a:r>
              <a:rPr lang="en-US" sz="2800" b="0">
                <a:latin typeface="Times New Roman" panose="02020603050405020304" pitchFamily="18" charset="0"/>
              </a:rPr>
              <a:t>Chia lớp làm 4 nhóm, chơi trò chơi </a:t>
            </a:r>
            <a:r>
              <a:rPr lang="en-US" sz="2800" b="1">
                <a:latin typeface="Times New Roman" panose="02020603050405020304" pitchFamily="18" charset="0"/>
              </a:rPr>
              <a:t>CỜ CÁ NGỰA </a:t>
            </a:r>
            <a:r>
              <a:rPr lang="en-US" sz="2800">
                <a:latin typeface="Times New Roman" panose="02020603050405020304" pitchFamily="18" charset="0"/>
              </a:rPr>
              <a:t>bằng cách trả lời các câu hỏi TN</a:t>
            </a:r>
          </a:p>
        </p:txBody>
      </p:sp>
      <p:pic>
        <p:nvPicPr>
          <p:cNvPr id="2" name="Picture 1"/>
          <p:cNvPicPr>
            <a:picLocks noChangeAspect="1"/>
          </p:cNvPicPr>
          <p:nvPr/>
        </p:nvPicPr>
        <p:blipFill>
          <a:blip r:embed="rId2"/>
          <a:stretch>
            <a:fillRect/>
          </a:stretch>
        </p:blipFill>
        <p:spPr>
          <a:xfrm>
            <a:off x="922655" y="1251585"/>
            <a:ext cx="10826115" cy="56140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additive="base">
                                        <p:cTn id="13" dur="500" fill="hold"/>
                                        <p:tgtEl>
                                          <p:spTgt spid="100"/>
                                        </p:tgtEl>
                                        <p:attrNameLst>
                                          <p:attrName>ppt_x</p:attrName>
                                        </p:attrNameLst>
                                      </p:cBhvr>
                                      <p:tavLst>
                                        <p:tav tm="0">
                                          <p:val>
                                            <p:strVal val="#ppt_x"/>
                                          </p:val>
                                        </p:tav>
                                        <p:tav tm="100000">
                                          <p:val>
                                            <p:strVal val="#ppt_x"/>
                                          </p:val>
                                        </p:tav>
                                      </p:tavLst>
                                    </p:anim>
                                    <p:anim calcmode="lin" valueType="num">
                                      <p:cBhvr additive="base">
                                        <p:cTn id="14"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图片 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135974"/>
            <a:ext cx="2959931" cy="965371"/>
          </a:xfrm>
          <a:prstGeom prst="rect">
            <a:avLst/>
          </a:prstGeom>
        </p:spPr>
      </p:pic>
      <p:sp>
        <p:nvSpPr>
          <p:cNvPr id="2" name="文本框 1"/>
          <p:cNvSpPr txBox="1"/>
          <p:nvPr/>
        </p:nvSpPr>
        <p:spPr>
          <a:xfrm>
            <a:off x="3020643" y="44568"/>
            <a:ext cx="2435860" cy="521970"/>
          </a:xfrm>
          <a:prstGeom prst="rect">
            <a:avLst/>
          </a:prstGeom>
          <a:noFill/>
        </p:spPr>
        <p:txBody>
          <a:bodyPr wrap="none" rtlCol="0">
            <a:spAutoFit/>
          </a:bodyPr>
          <a:lstStyle/>
          <a:p>
            <a:r>
              <a:rPr lang="vi-VN" altLang="zh-CN" sz="2800" b="1" dirty="0">
                <a:solidFill>
                  <a:srgbClr val="002060"/>
                </a:solidFill>
                <a:ea typeface="Yeseva One" panose="00000500000000000000" charset="0"/>
                <a:sym typeface="Yeseva One" panose="00000500000000000000" charset="0"/>
              </a:rPr>
              <a:t>I. KHÁI NIỆM </a:t>
            </a:r>
            <a:endParaRPr lang="zh-CN" altLang="en-US" sz="2800" b="1" dirty="0">
              <a:solidFill>
                <a:srgbClr val="002060"/>
              </a:solidFill>
              <a:ea typeface="Yeseva One" panose="00000500000000000000" charset="0"/>
              <a:sym typeface="Yeseva One" panose="00000500000000000000" charset="0"/>
            </a:endParaRPr>
          </a:p>
        </p:txBody>
      </p:sp>
      <p:graphicFrame>
        <p:nvGraphicFramePr>
          <p:cNvPr id="10" name="Picture Placeholder 9"/>
          <p:cNvGraphicFramePr>
            <a:graphicFrameLocks noGrp="1"/>
          </p:cNvGraphicFramePr>
          <p:nvPr>
            <p:ph type="pic" sz="quarter" idx="10"/>
          </p:nvPr>
        </p:nvGraphicFramePr>
        <p:xfrm>
          <a:off x="3827676" y="647770"/>
          <a:ext cx="8143370" cy="2755479"/>
        </p:xfrm>
        <a:graphic>
          <a:graphicData uri="http://schemas.openxmlformats.org/drawingml/2006/table">
            <a:tbl>
              <a:tblPr firstRow="1" bandRow="1">
                <a:tableStyleId>{5940675A-B579-460E-94D1-54222C63F5DA}</a:tableStyleId>
              </a:tblPr>
              <a:tblGrid>
                <a:gridCol w="730790">
                  <a:extLst>
                    <a:ext uri="{9D8B030D-6E8A-4147-A177-3AD203B41FA5}">
                      <a16:colId xmlns:a16="http://schemas.microsoft.com/office/drawing/2014/main" val="20000"/>
                    </a:ext>
                  </a:extLst>
                </a:gridCol>
                <a:gridCol w="1581907">
                  <a:extLst>
                    <a:ext uri="{9D8B030D-6E8A-4147-A177-3AD203B41FA5}">
                      <a16:colId xmlns:a16="http://schemas.microsoft.com/office/drawing/2014/main" val="20001"/>
                    </a:ext>
                  </a:extLst>
                </a:gridCol>
                <a:gridCol w="2963485">
                  <a:extLst>
                    <a:ext uri="{9D8B030D-6E8A-4147-A177-3AD203B41FA5}">
                      <a16:colId xmlns:a16="http://schemas.microsoft.com/office/drawing/2014/main" val="20002"/>
                    </a:ext>
                  </a:extLst>
                </a:gridCol>
                <a:gridCol w="2867188">
                  <a:extLst>
                    <a:ext uri="{9D8B030D-6E8A-4147-A177-3AD203B41FA5}">
                      <a16:colId xmlns:a16="http://schemas.microsoft.com/office/drawing/2014/main" val="20003"/>
                    </a:ext>
                  </a:extLst>
                </a:gridCol>
              </a:tblGrid>
              <a:tr h="542160">
                <a:tc rowSpan="2">
                  <a:txBody>
                    <a:bodyPr/>
                    <a:lstStyle/>
                    <a:p>
                      <a:pPr indent="0" algn="ctr">
                        <a:buNone/>
                      </a:pPr>
                      <a:r>
                        <a:rPr lang="en-US" sz="2400" b="1" dirty="0">
                          <a:solidFill>
                            <a:srgbClr val="000000"/>
                          </a:solidFill>
                          <a:latin typeface="Times New Roman" panose="02020603050405020304" pitchFamily="18" charset="0"/>
                          <a:cs typeface="Times New Roman" panose="02020603050405020304" pitchFamily="18" charset="0"/>
                        </a:rPr>
                        <a:t>STT</a:t>
                      </a:r>
                      <a:endPar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4290" marB="34290" anchor="ctr">
                    <a:lnL w="28575" cap="flat" cmpd="sng">
                      <a:solidFill>
                        <a:srgbClr val="786992"/>
                      </a:solidFill>
                      <a:prstDash val="solid"/>
                      <a:headEnd type="none" w="med" len="med"/>
                      <a:tailEnd type="none" w="med" len="med"/>
                    </a:lnL>
                    <a:lnR w="12700" cap="flat" cmpd="sng">
                      <a:solidFill>
                        <a:srgbClr val="786992"/>
                      </a:solidFill>
                      <a:prstDash val="solid"/>
                      <a:headEnd type="none" w="med" len="med"/>
                      <a:tailEnd type="none" w="med" len="med"/>
                    </a:lnR>
                    <a:lnT w="28575" cap="flat" cmpd="sng">
                      <a:solidFill>
                        <a:srgbClr val="786992"/>
                      </a:solidFill>
                      <a:prstDash val="solid"/>
                      <a:headEnd type="none" w="med" len="med"/>
                      <a:tailEnd type="none" w="med" len="med"/>
                    </a:lnT>
                    <a:lnB w="12700" cap="flat" cmpd="sng">
                      <a:solidFill>
                        <a:srgbClr val="786992"/>
                      </a:solidFill>
                      <a:prstDash val="solid"/>
                      <a:headEnd type="none" w="med" len="med"/>
                      <a:tailEnd type="none" w="med" len="med"/>
                    </a:lnB>
                    <a:lnTlToBr>
                      <a:noFill/>
                    </a:lnTlToBr>
                    <a:lnBlToTr>
                      <a:noFill/>
                    </a:lnBlToTr>
                    <a:noFill/>
                  </a:tcPr>
                </a:tc>
                <a:tc rowSpan="2">
                  <a:txBody>
                    <a:bodyPr/>
                    <a:lstStyle/>
                    <a:p>
                      <a:pPr indent="0" algn="ctr">
                        <a:buNone/>
                      </a:pPr>
                      <a:r>
                        <a:rPr lang="en-US" sz="2400" b="1" dirty="0">
                          <a:solidFill>
                            <a:srgbClr val="000000"/>
                          </a:solidFill>
                          <a:latin typeface="Times New Roman" panose="02020603050405020304" pitchFamily="18" charset="0"/>
                          <a:cs typeface="Times New Roman" panose="02020603050405020304" pitchFamily="18" charset="0"/>
                        </a:rPr>
                        <a:t>CTHH </a:t>
                      </a:r>
                      <a:r>
                        <a:rPr lang="en-US" sz="2400" b="1" dirty="0" err="1">
                          <a:solidFill>
                            <a:srgbClr val="000000"/>
                          </a:solidFill>
                          <a:latin typeface="Times New Roman" panose="02020603050405020304" pitchFamily="18" charset="0"/>
                          <a:cs typeface="Times New Roman" panose="02020603050405020304" pitchFamily="18" charset="0"/>
                        </a:rPr>
                        <a:t>muối</a:t>
                      </a:r>
                      <a:endPar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4290" marB="34290" anchor="ctr">
                    <a:lnL w="12700" cap="flat" cmpd="sng">
                      <a:solidFill>
                        <a:srgbClr val="786992"/>
                      </a:solidFill>
                      <a:prstDash val="solid"/>
                      <a:headEnd type="none" w="med" len="med"/>
                      <a:tailEnd type="none" w="med" len="med"/>
                    </a:lnL>
                    <a:lnR w="12700" cap="flat" cmpd="sng">
                      <a:solidFill>
                        <a:srgbClr val="786992"/>
                      </a:solidFill>
                      <a:prstDash val="solid"/>
                      <a:headEnd type="none" w="med" len="med"/>
                      <a:tailEnd type="none" w="med" len="med"/>
                    </a:lnR>
                    <a:lnT w="28575" cap="flat" cmpd="sng">
                      <a:solidFill>
                        <a:srgbClr val="786992"/>
                      </a:solidFill>
                      <a:prstDash val="solid"/>
                      <a:headEnd type="none" w="med" len="med"/>
                      <a:tailEnd type="none" w="med" len="med"/>
                    </a:lnT>
                    <a:lnB w="12700" cap="flat" cmpd="sng">
                      <a:solidFill>
                        <a:srgbClr val="786992"/>
                      </a:solidFill>
                      <a:prstDash val="solid"/>
                      <a:headEnd type="none" w="med" len="med"/>
                      <a:tailEnd type="none" w="med" len="med"/>
                    </a:lnB>
                    <a:lnTlToBr>
                      <a:noFill/>
                    </a:lnTlToBr>
                    <a:lnBlToTr>
                      <a:noFill/>
                    </a:lnBlToTr>
                    <a:noFill/>
                  </a:tcPr>
                </a:tc>
                <a:tc gridSpan="2">
                  <a:txBody>
                    <a:bodyPr/>
                    <a:lstStyle/>
                    <a:p>
                      <a:pPr indent="0" algn="ctr">
                        <a:buNone/>
                      </a:pPr>
                      <a:r>
                        <a:rPr lang="en-US" sz="2400" b="1" dirty="0" err="1">
                          <a:solidFill>
                            <a:srgbClr val="000000"/>
                          </a:solidFill>
                          <a:latin typeface="Times New Roman" panose="02020603050405020304" pitchFamily="18" charset="0"/>
                          <a:cs typeface="Times New Roman" panose="02020603050405020304" pitchFamily="18" charset="0"/>
                        </a:rPr>
                        <a:t>Thành</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phần</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phân</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tử</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của</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muối</a:t>
                      </a:r>
                      <a:endPar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4290" marB="34290" anchor="ctr">
                    <a:lnL w="12700" cap="flat" cmpd="sng">
                      <a:solidFill>
                        <a:srgbClr val="786992"/>
                      </a:solidFill>
                      <a:prstDash val="solid"/>
                      <a:headEnd type="none" w="med" len="med"/>
                      <a:tailEnd type="none" w="med" len="med"/>
                    </a:lnL>
                    <a:lnR w="28575" cap="flat" cmpd="sng">
                      <a:solidFill>
                        <a:srgbClr val="786992"/>
                      </a:solidFill>
                      <a:prstDash val="solid"/>
                      <a:headEnd type="none" w="med" len="med"/>
                      <a:tailEnd type="none" w="med" len="med"/>
                    </a:lnR>
                    <a:lnT w="28575" cap="flat" cmpd="sng">
                      <a:solidFill>
                        <a:srgbClr val="786992"/>
                      </a:solidFill>
                      <a:prstDash val="solid"/>
                      <a:headEnd type="none" w="med" len="med"/>
                      <a:tailEnd type="none" w="med" len="med"/>
                    </a:lnT>
                    <a:lnB w="12700" cap="flat" cmpd="sng">
                      <a:solidFill>
                        <a:srgbClr val="786992"/>
                      </a:solidFill>
                      <a:prstDash val="solid"/>
                      <a:headEnd type="none" w="med" len="med"/>
                      <a:tailEnd type="none" w="med" len="med"/>
                    </a:lnB>
                    <a:lnTlToBr>
                      <a:noFill/>
                    </a:lnTlToBr>
                    <a:lnBlToTr>
                      <a:noFill/>
                    </a:lnBlToTr>
                    <a:noFill/>
                  </a:tcPr>
                </a:tc>
                <a:tc hMerge="1">
                  <a:txBody>
                    <a:bodyPr/>
                    <a:lstStyle/>
                    <a:p>
                      <a:endParaRPr lang="en-US"/>
                    </a:p>
                  </a:txBody>
                  <a:tcPr>
                    <a:lnR w="28575" cap="flat" cmpd="sng">
                      <a:solidFill>
                        <a:srgbClr val="786992"/>
                      </a:solidFill>
                      <a:prstDash val="solid"/>
                      <a:headEnd type="none" w="med" len="med"/>
                      <a:tailEnd type="none" w="med" len="med"/>
                    </a:lnR>
                    <a:lnT w="28575" cap="flat" cmpd="sng">
                      <a:solidFill>
                        <a:srgbClr val="786992"/>
                      </a:solidFill>
                      <a:prstDash val="solid"/>
                      <a:headEnd type="none" w="med" len="med"/>
                      <a:tailEnd type="none" w="med" len="med"/>
                    </a:lnT>
                    <a:lnB w="12700" cap="flat" cmpd="sng">
                      <a:solidFill>
                        <a:srgbClr val="786992"/>
                      </a:solidFill>
                      <a:prstDash val="solid"/>
                      <a:headEnd type="none" w="med" len="med"/>
                      <a:tailEnd type="none" w="med" len="med"/>
                    </a:lnB>
                  </a:tcPr>
                </a:tc>
                <a:extLst>
                  <a:ext uri="{0D108BD9-81ED-4DB2-BD59-A6C34878D82A}">
                    <a16:rowId xmlns:a16="http://schemas.microsoft.com/office/drawing/2014/main" val="10000"/>
                  </a:ext>
                </a:extLst>
              </a:tr>
              <a:tr h="456984">
                <a:tc vMerge="1">
                  <a:txBody>
                    <a:bodyPr/>
                    <a:lstStyle/>
                    <a:p>
                      <a:endParaRPr lang="en-US"/>
                    </a:p>
                  </a:txBody>
                  <a:tcPr>
                    <a:lnL w="28575" cap="flat" cmpd="sng">
                      <a:solidFill>
                        <a:srgbClr val="786992"/>
                      </a:solidFill>
                      <a:prstDash val="solid"/>
                      <a:headEnd type="none" w="med" len="med"/>
                      <a:tailEnd type="none" w="med" len="med"/>
                    </a:lnL>
                    <a:lnR w="12700" cap="flat" cmpd="sng">
                      <a:solidFill>
                        <a:srgbClr val="786992"/>
                      </a:solidFill>
                      <a:prstDash val="solid"/>
                      <a:headEnd type="none" w="med" len="med"/>
                      <a:tailEnd type="none" w="med" len="med"/>
                    </a:lnR>
                    <a:lnB w="12700" cap="flat" cmpd="sng">
                      <a:solidFill>
                        <a:srgbClr val="786992"/>
                      </a:solidFill>
                      <a:prstDash val="solid"/>
                      <a:headEnd type="none" w="med" len="med"/>
                      <a:tailEnd type="none" w="med" len="med"/>
                    </a:lnB>
                  </a:tcPr>
                </a:tc>
                <a:tc vMerge="1">
                  <a:txBody>
                    <a:bodyPr/>
                    <a:lstStyle/>
                    <a:p>
                      <a:endParaRPr lang="en-US"/>
                    </a:p>
                  </a:txBody>
                  <a:tcPr>
                    <a:lnL w="12700" cap="flat" cmpd="sng">
                      <a:solidFill>
                        <a:srgbClr val="786992"/>
                      </a:solidFill>
                      <a:prstDash val="solid"/>
                      <a:headEnd type="none" w="med" len="med"/>
                      <a:tailEnd type="none" w="med" len="med"/>
                    </a:lnL>
                    <a:lnR w="12700" cap="flat" cmpd="sng">
                      <a:solidFill>
                        <a:srgbClr val="786992"/>
                      </a:solidFill>
                      <a:prstDash val="solid"/>
                      <a:headEnd type="none" w="med" len="med"/>
                      <a:tailEnd type="none" w="med" len="med"/>
                    </a:lnR>
                    <a:lnB w="12700" cap="flat" cmpd="sng">
                      <a:solidFill>
                        <a:srgbClr val="786992"/>
                      </a:solidFill>
                      <a:prstDash val="solid"/>
                      <a:headEnd type="none" w="med" len="med"/>
                      <a:tailEnd type="none" w="med" len="med"/>
                    </a:lnB>
                  </a:tcPr>
                </a:tc>
                <a:tc>
                  <a:txBody>
                    <a:bodyPr/>
                    <a:lstStyle/>
                    <a:p>
                      <a:pPr indent="0" algn="ctr">
                        <a:buNone/>
                      </a:pPr>
                      <a:r>
                        <a:rPr lang="en-US" sz="2400" b="1" dirty="0">
                          <a:solidFill>
                            <a:srgbClr val="000000"/>
                          </a:solidFill>
                          <a:latin typeface="Times New Roman" panose="02020603050405020304" pitchFamily="18" charset="0"/>
                          <a:cs typeface="Times New Roman" panose="02020603050405020304" pitchFamily="18" charset="0"/>
                        </a:rPr>
                        <a:t> </a:t>
                      </a:r>
                      <a:endPar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4290" marB="34290" anchor="ctr">
                    <a:lnL w="12700" cap="flat" cmpd="sng">
                      <a:solidFill>
                        <a:srgbClr val="786992"/>
                      </a:solidFill>
                      <a:prstDash val="solid"/>
                      <a:headEnd type="none" w="med" len="med"/>
                      <a:tailEnd type="none" w="med" len="med"/>
                    </a:lnL>
                    <a:lnR w="12700" cap="flat" cmpd="sng">
                      <a:solidFill>
                        <a:srgbClr val="786992"/>
                      </a:solidFill>
                      <a:prstDash val="solid"/>
                      <a:headEnd type="none" w="med" len="med"/>
                      <a:tailEnd type="none" w="med" len="med"/>
                    </a:lnR>
                    <a:lnT w="12700" cap="flat" cmpd="sng">
                      <a:solidFill>
                        <a:srgbClr val="786992"/>
                      </a:solidFill>
                      <a:prstDash val="solid"/>
                      <a:headEnd type="none" w="med" len="med"/>
                      <a:tailEnd type="none" w="med" len="med"/>
                    </a:lnT>
                    <a:lnB w="12700" cap="flat" cmpd="sng">
                      <a:solidFill>
                        <a:srgbClr val="786992"/>
                      </a:solidFill>
                      <a:prstDash val="solid"/>
                      <a:headEnd type="none" w="med" len="med"/>
                      <a:tailEnd type="none" w="med" len="med"/>
                    </a:lnB>
                    <a:lnTlToBr>
                      <a:noFill/>
                    </a:lnTlToBr>
                    <a:lnBlToTr>
                      <a:noFill/>
                    </a:lnBlToTr>
                    <a:noFill/>
                  </a:tcPr>
                </a:tc>
                <a:tc>
                  <a:txBody>
                    <a:bodyPr/>
                    <a:lstStyle/>
                    <a:p>
                      <a:pPr indent="0" algn="ctr">
                        <a:buNone/>
                      </a:pPr>
                      <a:r>
                        <a:rPr lang="en-US" sz="2400" b="1" dirty="0">
                          <a:solidFill>
                            <a:srgbClr val="000000"/>
                          </a:solidFill>
                          <a:latin typeface="Times New Roman" panose="02020603050405020304" pitchFamily="18" charset="0"/>
                          <a:cs typeface="Times New Roman" panose="02020603050405020304" pitchFamily="18" charset="0"/>
                        </a:rPr>
                        <a:t> </a:t>
                      </a:r>
                      <a:endPar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4290" marB="34290" anchor="ctr">
                    <a:lnL w="12700" cap="flat" cmpd="sng">
                      <a:solidFill>
                        <a:srgbClr val="786992"/>
                      </a:solidFill>
                      <a:prstDash val="solid"/>
                      <a:headEnd type="none" w="med" len="med"/>
                      <a:tailEnd type="none" w="med" len="med"/>
                    </a:lnL>
                    <a:lnR w="28575" cap="flat" cmpd="sng">
                      <a:solidFill>
                        <a:srgbClr val="786992"/>
                      </a:solidFill>
                      <a:prstDash val="solid"/>
                      <a:headEnd type="none" w="med" len="med"/>
                      <a:tailEnd type="none" w="med" len="med"/>
                    </a:lnR>
                    <a:lnT w="12700" cap="flat" cmpd="sng">
                      <a:solidFill>
                        <a:srgbClr val="786992"/>
                      </a:solidFill>
                      <a:prstDash val="solid"/>
                      <a:headEnd type="none" w="med" len="med"/>
                      <a:tailEnd type="none" w="med" len="med"/>
                    </a:lnT>
                    <a:lnB w="12700" cap="flat" cmpd="sng">
                      <a:solidFill>
                        <a:srgbClr val="786992"/>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3315">
                <a:tc>
                  <a:txBody>
                    <a:bodyPr/>
                    <a:lstStyle/>
                    <a:p>
                      <a:pPr indent="0" algn="ctr">
                        <a:buNone/>
                      </a:pPr>
                      <a:r>
                        <a:rPr lang="en-US" sz="2400" b="1">
                          <a:solidFill>
                            <a:srgbClr val="000000"/>
                          </a:solidFill>
                          <a:latin typeface="Times New Roman" panose="02020603050405020304" pitchFamily="18" charset="0"/>
                          <a:cs typeface="Times New Roman" panose="02020603050405020304" pitchFamily="18" charset="0"/>
                        </a:rPr>
                        <a:t>1</a:t>
                      </a:r>
                      <a:endParaRPr lang="en-US" sz="2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4290" marB="34290" anchor="ctr">
                    <a:lnL w="28575" cap="flat" cmpd="sng">
                      <a:solidFill>
                        <a:srgbClr val="786992"/>
                      </a:solidFill>
                      <a:prstDash val="solid"/>
                      <a:headEnd type="none" w="med" len="med"/>
                      <a:tailEnd type="none" w="med" len="med"/>
                    </a:lnL>
                    <a:lnR w="12700" cap="flat" cmpd="sng">
                      <a:solidFill>
                        <a:srgbClr val="786992"/>
                      </a:solidFill>
                      <a:prstDash val="solid"/>
                      <a:headEnd type="none" w="med" len="med"/>
                      <a:tailEnd type="none" w="med" len="med"/>
                    </a:lnR>
                    <a:lnT w="12700" cap="flat" cmpd="sng">
                      <a:solidFill>
                        <a:srgbClr val="786992"/>
                      </a:solidFill>
                      <a:prstDash val="solid"/>
                      <a:headEnd type="none" w="med" len="med"/>
                      <a:tailEnd type="none" w="med" len="med"/>
                    </a:lnT>
                    <a:lnB w="12700" cap="flat" cmpd="sng">
                      <a:solidFill>
                        <a:srgbClr val="786992"/>
                      </a:solidFill>
                      <a:prstDash val="solid"/>
                      <a:headEnd type="none" w="med" len="med"/>
                      <a:tailEnd type="none" w="med" len="med"/>
                    </a:lnB>
                    <a:lnTlToBr>
                      <a:noFill/>
                    </a:lnTlToBr>
                    <a:lnBlToTr>
                      <a:noFill/>
                    </a:lnBlToTr>
                    <a:noFill/>
                  </a:tcPr>
                </a:tc>
                <a:tc>
                  <a:txBody>
                    <a:bodyPr/>
                    <a:lstStyle/>
                    <a:p>
                      <a:pPr indent="0">
                        <a:buNone/>
                      </a:pPr>
                      <a:r>
                        <a:rPr lang="en-US" sz="2400" b="1" dirty="0" err="1">
                          <a:solidFill>
                            <a:srgbClr val="000000"/>
                          </a:solidFill>
                          <a:latin typeface="Times New Roman" panose="02020603050405020304" pitchFamily="18" charset="0"/>
                          <a:cs typeface="Times New Roman" panose="02020603050405020304" pitchFamily="18" charset="0"/>
                        </a:rPr>
                        <a:t>NaCl</a:t>
                      </a:r>
                      <a:endPar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4290" marB="34290">
                    <a:lnL w="12700" cap="flat" cmpd="sng">
                      <a:solidFill>
                        <a:srgbClr val="786992"/>
                      </a:solidFill>
                      <a:prstDash val="solid"/>
                      <a:headEnd type="none" w="med" len="med"/>
                      <a:tailEnd type="none" w="med" len="med"/>
                    </a:lnL>
                    <a:lnR w="12700" cap="flat" cmpd="sng">
                      <a:solidFill>
                        <a:srgbClr val="786992"/>
                      </a:solidFill>
                      <a:prstDash val="solid"/>
                      <a:headEnd type="none" w="med" len="med"/>
                      <a:tailEnd type="none" w="med" len="med"/>
                    </a:lnR>
                    <a:lnT w="12700" cap="flat" cmpd="sng">
                      <a:solidFill>
                        <a:srgbClr val="786992"/>
                      </a:solidFill>
                      <a:prstDash val="solid"/>
                      <a:headEnd type="none" w="med" len="med"/>
                      <a:tailEnd type="none" w="med" len="med"/>
                    </a:lnT>
                    <a:lnB w="12700" cap="flat" cmpd="sng">
                      <a:solidFill>
                        <a:srgbClr val="786992"/>
                      </a:solidFill>
                      <a:prstDash val="solid"/>
                      <a:headEnd type="none" w="med" len="med"/>
                      <a:tailEnd type="none" w="med" len="med"/>
                    </a:lnB>
                    <a:lnTlToBr>
                      <a:noFill/>
                    </a:lnTlToBr>
                    <a:lnBlToTr>
                      <a:noFill/>
                    </a:lnBlToTr>
                    <a:noFill/>
                  </a:tcPr>
                </a:tc>
                <a:tc>
                  <a:txBody>
                    <a:bodyPr/>
                    <a:lstStyle/>
                    <a:p>
                      <a:pPr indent="0">
                        <a:buNone/>
                      </a:pPr>
                      <a:r>
                        <a:rPr lang="en-US" sz="2400" b="1" dirty="0">
                          <a:solidFill>
                            <a:srgbClr val="000000"/>
                          </a:solidFill>
                          <a:latin typeface="Times New Roman" panose="02020603050405020304" pitchFamily="18" charset="0"/>
                          <a:cs typeface="Times New Roman" panose="02020603050405020304" pitchFamily="18" charset="0"/>
                        </a:rPr>
                        <a:t> </a:t>
                      </a:r>
                      <a:endPar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4290" marB="34290">
                    <a:lnL w="12700" cap="flat" cmpd="sng">
                      <a:solidFill>
                        <a:srgbClr val="786992"/>
                      </a:solidFill>
                      <a:prstDash val="solid"/>
                      <a:headEnd type="none" w="med" len="med"/>
                      <a:tailEnd type="none" w="med" len="med"/>
                    </a:lnL>
                    <a:lnR w="12700" cap="flat" cmpd="sng">
                      <a:solidFill>
                        <a:srgbClr val="786992"/>
                      </a:solidFill>
                      <a:prstDash val="solid"/>
                      <a:headEnd type="none" w="med" len="med"/>
                      <a:tailEnd type="none" w="med" len="med"/>
                    </a:lnR>
                    <a:lnT w="12700" cap="flat" cmpd="sng">
                      <a:solidFill>
                        <a:srgbClr val="786992"/>
                      </a:solidFill>
                      <a:prstDash val="solid"/>
                      <a:headEnd type="none" w="med" len="med"/>
                      <a:tailEnd type="none" w="med" len="med"/>
                    </a:lnT>
                    <a:lnB w="12700" cap="flat" cmpd="sng">
                      <a:solidFill>
                        <a:srgbClr val="786992"/>
                      </a:solidFill>
                      <a:prstDash val="solid"/>
                      <a:headEnd type="none" w="med" len="med"/>
                      <a:tailEnd type="none" w="med" len="med"/>
                    </a:lnB>
                    <a:lnTlToBr>
                      <a:noFill/>
                    </a:lnTlToBr>
                    <a:lnBlToTr>
                      <a:noFill/>
                    </a:lnBlToTr>
                    <a:noFill/>
                  </a:tcPr>
                </a:tc>
                <a:tc>
                  <a:txBody>
                    <a:bodyPr/>
                    <a:lstStyle/>
                    <a:p>
                      <a:pPr indent="0">
                        <a:buNone/>
                      </a:pPr>
                      <a:r>
                        <a:rPr lang="en-US" sz="2400" b="1" dirty="0">
                          <a:solidFill>
                            <a:srgbClr val="000000"/>
                          </a:solidFill>
                          <a:latin typeface="Times New Roman" panose="02020603050405020304" pitchFamily="18" charset="0"/>
                          <a:cs typeface="Times New Roman" panose="02020603050405020304" pitchFamily="18" charset="0"/>
                        </a:rPr>
                        <a:t> </a:t>
                      </a:r>
                      <a:endPar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4290" marB="34290">
                    <a:lnL w="12700" cap="flat" cmpd="sng">
                      <a:solidFill>
                        <a:srgbClr val="786992"/>
                      </a:solidFill>
                      <a:prstDash val="solid"/>
                      <a:headEnd type="none" w="med" len="med"/>
                      <a:tailEnd type="none" w="med" len="med"/>
                    </a:lnL>
                    <a:lnR w="28575" cap="flat" cmpd="sng">
                      <a:solidFill>
                        <a:srgbClr val="786992"/>
                      </a:solidFill>
                      <a:prstDash val="solid"/>
                      <a:headEnd type="none" w="med" len="med"/>
                      <a:tailEnd type="none" w="med" len="med"/>
                    </a:lnR>
                    <a:lnT w="12700" cap="flat" cmpd="sng">
                      <a:solidFill>
                        <a:srgbClr val="786992"/>
                      </a:solidFill>
                      <a:prstDash val="solid"/>
                      <a:headEnd type="none" w="med" len="med"/>
                      <a:tailEnd type="none" w="med" len="med"/>
                    </a:lnT>
                    <a:lnB w="12700" cap="flat" cmpd="sng">
                      <a:solidFill>
                        <a:srgbClr val="786992"/>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2956">
                <a:tc>
                  <a:txBody>
                    <a:bodyPr/>
                    <a:lstStyle/>
                    <a:p>
                      <a:pPr indent="0" algn="ctr">
                        <a:buNone/>
                      </a:pPr>
                      <a:r>
                        <a:rPr lang="en-US" sz="2400" b="1" dirty="0">
                          <a:solidFill>
                            <a:srgbClr val="000000"/>
                          </a:solidFill>
                          <a:latin typeface="Times New Roman" panose="02020603050405020304" pitchFamily="18" charset="0"/>
                          <a:cs typeface="Times New Roman" panose="02020603050405020304" pitchFamily="18" charset="0"/>
                        </a:rPr>
                        <a:t>2</a:t>
                      </a:r>
                      <a:endPar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4290" marB="34290" anchor="ctr">
                    <a:lnL w="28575" cap="flat" cmpd="sng">
                      <a:solidFill>
                        <a:srgbClr val="786992"/>
                      </a:solidFill>
                      <a:prstDash val="solid"/>
                      <a:headEnd type="none" w="med" len="med"/>
                      <a:tailEnd type="none" w="med" len="med"/>
                    </a:lnL>
                    <a:lnR w="12700" cap="flat" cmpd="sng">
                      <a:solidFill>
                        <a:srgbClr val="786992"/>
                      </a:solidFill>
                      <a:prstDash val="solid"/>
                      <a:headEnd type="none" w="med" len="med"/>
                      <a:tailEnd type="none" w="med" len="med"/>
                    </a:lnR>
                    <a:lnT w="12700" cap="flat" cmpd="sng">
                      <a:solidFill>
                        <a:srgbClr val="786992"/>
                      </a:solidFill>
                      <a:prstDash val="solid"/>
                      <a:headEnd type="none" w="med" len="med"/>
                      <a:tailEnd type="none" w="med" len="med"/>
                    </a:lnT>
                    <a:lnB w="12700" cap="flat" cmpd="sng">
                      <a:solidFill>
                        <a:srgbClr val="786992"/>
                      </a:solidFill>
                      <a:prstDash val="solid"/>
                      <a:headEnd type="none" w="med" len="med"/>
                      <a:tailEnd type="none" w="med" len="med"/>
                    </a:lnB>
                    <a:lnTlToBr>
                      <a:noFill/>
                    </a:lnTlToBr>
                    <a:lnBlToTr>
                      <a:noFill/>
                    </a:lnBlToTr>
                    <a:noFill/>
                  </a:tcPr>
                </a:tc>
                <a:tc>
                  <a:txBody>
                    <a:bodyPr/>
                    <a:lstStyle/>
                    <a:p>
                      <a:pPr indent="0">
                        <a:buNone/>
                      </a:pPr>
                      <a:r>
                        <a:rPr lang="en-US" sz="2400" b="1" dirty="0">
                          <a:solidFill>
                            <a:srgbClr val="000000"/>
                          </a:solidFill>
                          <a:latin typeface="Times New Roman" panose="02020603050405020304" pitchFamily="18" charset="0"/>
                          <a:cs typeface="Times New Roman" panose="02020603050405020304" pitchFamily="18" charset="0"/>
                        </a:rPr>
                        <a:t>CaCO</a:t>
                      </a:r>
                      <a:r>
                        <a:rPr lang="en-US" sz="2400" b="1" baseline="-25000" dirty="0">
                          <a:solidFill>
                            <a:srgbClr val="000000"/>
                          </a:solidFill>
                          <a:latin typeface="Times New Roman" panose="02020603050405020304" pitchFamily="18" charset="0"/>
                          <a:cs typeface="Times New Roman" panose="02020603050405020304" pitchFamily="18" charset="0"/>
                        </a:rPr>
                        <a:t>3</a:t>
                      </a:r>
                      <a:endPar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4290" marB="34290">
                    <a:lnL w="12700" cap="flat" cmpd="sng">
                      <a:solidFill>
                        <a:srgbClr val="786992"/>
                      </a:solidFill>
                      <a:prstDash val="solid"/>
                      <a:headEnd type="none" w="med" len="med"/>
                      <a:tailEnd type="none" w="med" len="med"/>
                    </a:lnL>
                    <a:lnR w="12700" cap="flat" cmpd="sng">
                      <a:solidFill>
                        <a:srgbClr val="786992"/>
                      </a:solidFill>
                      <a:prstDash val="solid"/>
                      <a:headEnd type="none" w="med" len="med"/>
                      <a:tailEnd type="none" w="med" len="med"/>
                    </a:lnR>
                    <a:lnT w="12700" cap="flat" cmpd="sng">
                      <a:solidFill>
                        <a:srgbClr val="786992"/>
                      </a:solidFill>
                      <a:prstDash val="solid"/>
                      <a:headEnd type="none" w="med" len="med"/>
                      <a:tailEnd type="none" w="med" len="med"/>
                    </a:lnT>
                    <a:lnB w="12700" cap="flat" cmpd="sng">
                      <a:solidFill>
                        <a:srgbClr val="786992"/>
                      </a:solidFill>
                      <a:prstDash val="solid"/>
                      <a:headEnd type="none" w="med" len="med"/>
                      <a:tailEnd type="none" w="med" len="med"/>
                    </a:lnB>
                    <a:lnTlToBr>
                      <a:noFill/>
                    </a:lnTlToBr>
                    <a:lnBlToTr>
                      <a:noFill/>
                    </a:lnBlToTr>
                    <a:noFill/>
                  </a:tcPr>
                </a:tc>
                <a:tc>
                  <a:txBody>
                    <a:bodyPr/>
                    <a:lstStyle/>
                    <a:p>
                      <a:pPr indent="0">
                        <a:buNone/>
                      </a:pPr>
                      <a:r>
                        <a:rPr lang="en-US" sz="2400" b="1" dirty="0">
                          <a:solidFill>
                            <a:srgbClr val="000000"/>
                          </a:solidFill>
                          <a:latin typeface="Times New Roman" panose="02020603050405020304" pitchFamily="18" charset="0"/>
                          <a:cs typeface="Times New Roman" panose="02020603050405020304" pitchFamily="18" charset="0"/>
                        </a:rPr>
                        <a:t> </a:t>
                      </a:r>
                      <a:endPar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4290" marB="34290">
                    <a:lnL w="12700" cap="flat" cmpd="sng">
                      <a:solidFill>
                        <a:srgbClr val="786992"/>
                      </a:solidFill>
                      <a:prstDash val="solid"/>
                      <a:headEnd type="none" w="med" len="med"/>
                      <a:tailEnd type="none" w="med" len="med"/>
                    </a:lnL>
                    <a:lnR w="12700" cap="flat" cmpd="sng">
                      <a:solidFill>
                        <a:srgbClr val="786992"/>
                      </a:solidFill>
                      <a:prstDash val="solid"/>
                      <a:headEnd type="none" w="med" len="med"/>
                      <a:tailEnd type="none" w="med" len="med"/>
                    </a:lnR>
                    <a:lnT w="12700" cap="flat" cmpd="sng">
                      <a:solidFill>
                        <a:srgbClr val="786992"/>
                      </a:solidFill>
                      <a:prstDash val="solid"/>
                      <a:headEnd type="none" w="med" len="med"/>
                      <a:tailEnd type="none" w="med" len="med"/>
                    </a:lnT>
                    <a:lnB w="12700" cap="flat" cmpd="sng">
                      <a:solidFill>
                        <a:srgbClr val="786992"/>
                      </a:solidFill>
                      <a:prstDash val="solid"/>
                      <a:headEnd type="none" w="med" len="med"/>
                      <a:tailEnd type="none" w="med" len="med"/>
                    </a:lnB>
                    <a:lnTlToBr>
                      <a:noFill/>
                    </a:lnTlToBr>
                    <a:lnBlToTr>
                      <a:noFill/>
                    </a:lnBlToTr>
                    <a:noFill/>
                  </a:tcPr>
                </a:tc>
                <a:tc>
                  <a:txBody>
                    <a:bodyPr/>
                    <a:lstStyle/>
                    <a:p>
                      <a:pPr indent="0">
                        <a:buNone/>
                      </a:pPr>
                      <a:r>
                        <a:rPr lang="en-US" sz="2400" b="1" dirty="0">
                          <a:solidFill>
                            <a:srgbClr val="000000"/>
                          </a:solidFill>
                          <a:latin typeface="Times New Roman" panose="02020603050405020304" pitchFamily="18" charset="0"/>
                          <a:cs typeface="Times New Roman" panose="02020603050405020304" pitchFamily="18" charset="0"/>
                        </a:rPr>
                        <a:t> </a:t>
                      </a:r>
                      <a:endPar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4290" marB="34290">
                    <a:lnL w="12700" cap="flat" cmpd="sng">
                      <a:solidFill>
                        <a:srgbClr val="786992"/>
                      </a:solidFill>
                      <a:prstDash val="solid"/>
                      <a:headEnd type="none" w="med" len="med"/>
                      <a:tailEnd type="none" w="med" len="med"/>
                    </a:lnL>
                    <a:lnR w="28575" cap="flat" cmpd="sng">
                      <a:solidFill>
                        <a:srgbClr val="786992"/>
                      </a:solidFill>
                      <a:prstDash val="solid"/>
                      <a:headEnd type="none" w="med" len="med"/>
                      <a:tailEnd type="none" w="med" len="med"/>
                    </a:lnR>
                    <a:lnT w="12700" cap="flat" cmpd="sng">
                      <a:solidFill>
                        <a:srgbClr val="786992"/>
                      </a:solidFill>
                      <a:prstDash val="solid"/>
                      <a:headEnd type="none" w="med" len="med"/>
                      <a:tailEnd type="none" w="med" len="med"/>
                    </a:lnT>
                    <a:lnB w="12700" cap="flat" cmpd="sng">
                      <a:solidFill>
                        <a:srgbClr val="786992"/>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33565">
                <a:tc>
                  <a:txBody>
                    <a:bodyPr/>
                    <a:lstStyle/>
                    <a:p>
                      <a:pPr indent="0" algn="ctr">
                        <a:buNone/>
                      </a:pPr>
                      <a:r>
                        <a:rPr lang="en-US" sz="2400" b="1" dirty="0">
                          <a:solidFill>
                            <a:srgbClr val="000000"/>
                          </a:solidFill>
                          <a:latin typeface="Times New Roman" panose="02020603050405020304" pitchFamily="18" charset="0"/>
                          <a:cs typeface="Times New Roman" panose="02020603050405020304" pitchFamily="18" charset="0"/>
                        </a:rPr>
                        <a:t>3</a:t>
                      </a:r>
                      <a:endPar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4290" marB="34290" anchor="ctr">
                    <a:lnL w="28575" cap="flat" cmpd="sng">
                      <a:solidFill>
                        <a:srgbClr val="786992"/>
                      </a:solidFill>
                      <a:prstDash val="solid"/>
                      <a:headEnd type="none" w="med" len="med"/>
                      <a:tailEnd type="none" w="med" len="med"/>
                    </a:lnL>
                    <a:lnR w="12700" cap="flat" cmpd="sng">
                      <a:solidFill>
                        <a:srgbClr val="786992"/>
                      </a:solidFill>
                      <a:prstDash val="solid"/>
                      <a:headEnd type="none" w="med" len="med"/>
                      <a:tailEnd type="none" w="med" len="med"/>
                    </a:lnR>
                    <a:lnT w="12700" cap="flat" cmpd="sng">
                      <a:solidFill>
                        <a:srgbClr val="786992"/>
                      </a:solidFill>
                      <a:prstDash val="solid"/>
                      <a:headEnd type="none" w="med" len="med"/>
                      <a:tailEnd type="none" w="med" len="med"/>
                    </a:lnT>
                    <a:lnB w="12700" cap="flat" cmpd="sng">
                      <a:solidFill>
                        <a:srgbClr val="786992"/>
                      </a:solidFill>
                      <a:prstDash val="solid"/>
                      <a:headEnd type="none" w="med" len="med"/>
                      <a:tailEnd type="none" w="med" len="med"/>
                    </a:lnB>
                    <a:lnTlToBr>
                      <a:noFill/>
                    </a:lnTlToBr>
                    <a:lnBlToTr>
                      <a:noFill/>
                    </a:lnBlToTr>
                    <a:noFill/>
                  </a:tcPr>
                </a:tc>
                <a:tc>
                  <a:txBody>
                    <a:bodyPr/>
                    <a:lstStyle/>
                    <a:p>
                      <a:pPr indent="0">
                        <a:buNone/>
                      </a:pPr>
                      <a:r>
                        <a:rPr lang="en-US" sz="2400" b="1" dirty="0">
                          <a:solidFill>
                            <a:srgbClr val="000000"/>
                          </a:solidFill>
                          <a:latin typeface="Times New Roman" panose="02020603050405020304" pitchFamily="18" charset="0"/>
                          <a:cs typeface="Times New Roman" panose="02020603050405020304" pitchFamily="18" charset="0"/>
                        </a:rPr>
                        <a:t>NaHCO</a:t>
                      </a:r>
                      <a:r>
                        <a:rPr lang="en-US" sz="2400" b="1" baseline="-25000" dirty="0">
                          <a:solidFill>
                            <a:srgbClr val="000000"/>
                          </a:solidFill>
                          <a:latin typeface="Times New Roman" panose="02020603050405020304" pitchFamily="18" charset="0"/>
                          <a:cs typeface="Times New Roman" panose="02020603050405020304" pitchFamily="18" charset="0"/>
                        </a:rPr>
                        <a:t>3</a:t>
                      </a:r>
                      <a:endPar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4290" marB="34290">
                    <a:lnL w="12700" cap="flat" cmpd="sng">
                      <a:solidFill>
                        <a:srgbClr val="786992"/>
                      </a:solidFill>
                      <a:prstDash val="solid"/>
                      <a:headEnd type="none" w="med" len="med"/>
                      <a:tailEnd type="none" w="med" len="med"/>
                    </a:lnL>
                    <a:lnR w="12700" cap="flat" cmpd="sng">
                      <a:solidFill>
                        <a:srgbClr val="786992"/>
                      </a:solidFill>
                      <a:prstDash val="solid"/>
                      <a:headEnd type="none" w="med" len="med"/>
                      <a:tailEnd type="none" w="med" len="med"/>
                    </a:lnR>
                    <a:lnT w="12700" cap="flat" cmpd="sng">
                      <a:solidFill>
                        <a:srgbClr val="786992"/>
                      </a:solidFill>
                      <a:prstDash val="solid"/>
                      <a:headEnd type="none" w="med" len="med"/>
                      <a:tailEnd type="none" w="med" len="med"/>
                    </a:lnT>
                    <a:lnB w="12700" cap="flat" cmpd="sng">
                      <a:solidFill>
                        <a:srgbClr val="786992"/>
                      </a:solidFill>
                      <a:prstDash val="solid"/>
                      <a:headEnd type="none" w="med" len="med"/>
                      <a:tailEnd type="none" w="med" len="med"/>
                    </a:lnB>
                    <a:lnTlToBr>
                      <a:noFill/>
                    </a:lnTlToBr>
                    <a:lnBlToTr>
                      <a:noFill/>
                    </a:lnBlToTr>
                    <a:noFill/>
                  </a:tcPr>
                </a:tc>
                <a:tc>
                  <a:txBody>
                    <a:bodyPr/>
                    <a:lstStyle/>
                    <a:p>
                      <a:pPr indent="0">
                        <a:buNone/>
                      </a:pPr>
                      <a:r>
                        <a:rPr lang="en-US" sz="2400" b="1">
                          <a:solidFill>
                            <a:srgbClr val="000000"/>
                          </a:solidFill>
                          <a:latin typeface="Times New Roman" panose="02020603050405020304" pitchFamily="18" charset="0"/>
                          <a:cs typeface="Times New Roman" panose="02020603050405020304" pitchFamily="18" charset="0"/>
                        </a:rPr>
                        <a:t> </a:t>
                      </a:r>
                      <a:endParaRPr lang="en-US" sz="2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4290" marB="34290">
                    <a:lnL w="12700" cap="flat" cmpd="sng">
                      <a:solidFill>
                        <a:srgbClr val="786992"/>
                      </a:solidFill>
                      <a:prstDash val="solid"/>
                      <a:headEnd type="none" w="med" len="med"/>
                      <a:tailEnd type="none" w="med" len="med"/>
                    </a:lnL>
                    <a:lnR w="12700" cap="flat" cmpd="sng">
                      <a:solidFill>
                        <a:srgbClr val="786992"/>
                      </a:solidFill>
                      <a:prstDash val="solid"/>
                      <a:headEnd type="none" w="med" len="med"/>
                      <a:tailEnd type="none" w="med" len="med"/>
                    </a:lnR>
                    <a:lnT w="12700" cap="flat" cmpd="sng">
                      <a:solidFill>
                        <a:srgbClr val="786992"/>
                      </a:solidFill>
                      <a:prstDash val="solid"/>
                      <a:headEnd type="none" w="med" len="med"/>
                      <a:tailEnd type="none" w="med" len="med"/>
                    </a:lnT>
                    <a:lnB w="12700" cap="flat" cmpd="sng">
                      <a:solidFill>
                        <a:srgbClr val="786992"/>
                      </a:solidFill>
                      <a:prstDash val="solid"/>
                      <a:headEnd type="none" w="med" len="med"/>
                      <a:tailEnd type="none" w="med" len="med"/>
                    </a:lnB>
                    <a:lnTlToBr>
                      <a:noFill/>
                    </a:lnTlToBr>
                    <a:lnBlToTr>
                      <a:noFill/>
                    </a:lnBlToTr>
                    <a:noFill/>
                  </a:tcPr>
                </a:tc>
                <a:tc>
                  <a:txBody>
                    <a:bodyPr/>
                    <a:lstStyle/>
                    <a:p>
                      <a:pPr indent="0">
                        <a:buNone/>
                      </a:pPr>
                      <a:r>
                        <a:rPr lang="en-US" sz="2400" b="1" dirty="0">
                          <a:solidFill>
                            <a:srgbClr val="000000"/>
                          </a:solidFill>
                          <a:latin typeface="Times New Roman" panose="02020603050405020304" pitchFamily="18" charset="0"/>
                          <a:cs typeface="Times New Roman" panose="02020603050405020304" pitchFamily="18" charset="0"/>
                        </a:rPr>
                        <a:t> </a:t>
                      </a:r>
                      <a:endPar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4290" marB="34290">
                    <a:lnL w="12700" cap="flat" cmpd="sng">
                      <a:solidFill>
                        <a:srgbClr val="786992"/>
                      </a:solidFill>
                      <a:prstDash val="solid"/>
                      <a:headEnd type="none" w="med" len="med"/>
                      <a:tailEnd type="none" w="med" len="med"/>
                    </a:lnL>
                    <a:lnR w="28575" cap="flat" cmpd="sng">
                      <a:solidFill>
                        <a:srgbClr val="786992"/>
                      </a:solidFill>
                      <a:prstDash val="solid"/>
                      <a:headEnd type="none" w="med" len="med"/>
                      <a:tailEnd type="none" w="med" len="med"/>
                    </a:lnR>
                    <a:lnT w="12700" cap="flat" cmpd="sng">
                      <a:solidFill>
                        <a:srgbClr val="786992"/>
                      </a:solidFill>
                      <a:prstDash val="solid"/>
                      <a:headEnd type="none" w="med" len="med"/>
                      <a:tailEnd type="none" w="med" len="med"/>
                    </a:lnT>
                    <a:lnB w="12700" cap="flat" cmpd="sng">
                      <a:solidFill>
                        <a:srgbClr val="786992"/>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33177">
                <a:tc>
                  <a:txBody>
                    <a:bodyPr/>
                    <a:lstStyle/>
                    <a:p>
                      <a:pPr indent="0" algn="ctr">
                        <a:buNone/>
                      </a:pPr>
                      <a:r>
                        <a:rPr lang="en-US" sz="2400" b="1" dirty="0">
                          <a:solidFill>
                            <a:srgbClr val="000000"/>
                          </a:solidFill>
                          <a:latin typeface="Times New Roman" panose="02020603050405020304" pitchFamily="18" charset="0"/>
                          <a:cs typeface="Times New Roman" panose="02020603050405020304" pitchFamily="18" charset="0"/>
                        </a:rPr>
                        <a:t>4</a:t>
                      </a:r>
                      <a:endPar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4290" marB="34290" anchor="ctr">
                    <a:lnL w="28575" cap="flat" cmpd="sng">
                      <a:solidFill>
                        <a:srgbClr val="786992"/>
                      </a:solidFill>
                      <a:prstDash val="solid"/>
                      <a:headEnd type="none" w="med" len="med"/>
                      <a:tailEnd type="none" w="med" len="med"/>
                    </a:lnL>
                    <a:lnR w="12700" cap="flat" cmpd="sng">
                      <a:solidFill>
                        <a:srgbClr val="786992"/>
                      </a:solidFill>
                      <a:prstDash val="solid"/>
                      <a:headEnd type="none" w="med" len="med"/>
                      <a:tailEnd type="none" w="med" len="med"/>
                    </a:lnR>
                    <a:lnT w="12700" cap="flat" cmpd="sng">
                      <a:solidFill>
                        <a:srgbClr val="786992"/>
                      </a:solidFill>
                      <a:prstDash val="solid"/>
                      <a:headEnd type="none" w="med" len="med"/>
                      <a:tailEnd type="none" w="med" len="med"/>
                    </a:lnT>
                    <a:lnB w="28575" cap="flat" cmpd="sng">
                      <a:solidFill>
                        <a:srgbClr val="786992"/>
                      </a:solidFill>
                      <a:prstDash val="solid"/>
                      <a:headEnd type="none" w="med" len="med"/>
                      <a:tailEnd type="none" w="med" len="med"/>
                    </a:lnB>
                    <a:lnTlToBr>
                      <a:noFill/>
                    </a:lnTlToBr>
                    <a:lnBlToTr>
                      <a:noFill/>
                    </a:lnBlToTr>
                    <a:noFill/>
                  </a:tcPr>
                </a:tc>
                <a:tc>
                  <a:txBody>
                    <a:bodyPr/>
                    <a:lstStyle/>
                    <a:p>
                      <a:pPr indent="0">
                        <a:buNone/>
                      </a:pPr>
                      <a:r>
                        <a:rPr lang="en-US" sz="2400" b="1">
                          <a:solidFill>
                            <a:srgbClr val="000000"/>
                          </a:solidFill>
                          <a:latin typeface="Times New Roman" panose="02020603050405020304" pitchFamily="18" charset="0"/>
                          <a:cs typeface="Times New Roman" panose="02020603050405020304" pitchFamily="18" charset="0"/>
                        </a:rPr>
                        <a:t>Al</a:t>
                      </a:r>
                      <a:r>
                        <a:rPr lang="en-US" sz="2400" b="1" baseline="-25000">
                          <a:solidFill>
                            <a:srgbClr val="000000"/>
                          </a:solidFill>
                          <a:latin typeface="Times New Roman" panose="02020603050405020304" pitchFamily="18" charset="0"/>
                          <a:cs typeface="Times New Roman" panose="02020603050405020304" pitchFamily="18" charset="0"/>
                        </a:rPr>
                        <a:t>2</a:t>
                      </a:r>
                      <a:r>
                        <a:rPr lang="en-US" sz="2400" b="1">
                          <a:solidFill>
                            <a:srgbClr val="000000"/>
                          </a:solidFill>
                          <a:latin typeface="Times New Roman" panose="02020603050405020304" pitchFamily="18" charset="0"/>
                          <a:cs typeface="Times New Roman" panose="02020603050405020304" pitchFamily="18" charset="0"/>
                        </a:rPr>
                        <a:t>(SO</a:t>
                      </a:r>
                      <a:r>
                        <a:rPr lang="en-US" sz="2400" b="1" baseline="-25000">
                          <a:solidFill>
                            <a:srgbClr val="000000"/>
                          </a:solidFill>
                          <a:latin typeface="Times New Roman" panose="02020603050405020304" pitchFamily="18" charset="0"/>
                          <a:cs typeface="Times New Roman" panose="02020603050405020304" pitchFamily="18" charset="0"/>
                        </a:rPr>
                        <a:t>4</a:t>
                      </a:r>
                      <a:r>
                        <a:rPr lang="en-US" sz="2400" b="1">
                          <a:solidFill>
                            <a:srgbClr val="000000"/>
                          </a:solidFill>
                          <a:latin typeface="Times New Roman" panose="02020603050405020304" pitchFamily="18" charset="0"/>
                          <a:cs typeface="Times New Roman" panose="02020603050405020304" pitchFamily="18" charset="0"/>
                        </a:rPr>
                        <a:t>)</a:t>
                      </a:r>
                      <a:r>
                        <a:rPr lang="en-US" sz="2400" b="1" baseline="-25000">
                          <a:solidFill>
                            <a:srgbClr val="000000"/>
                          </a:solidFill>
                          <a:latin typeface="Times New Roman" panose="02020603050405020304" pitchFamily="18" charset="0"/>
                          <a:cs typeface="Times New Roman" panose="02020603050405020304" pitchFamily="18" charset="0"/>
                        </a:rPr>
                        <a:t>3</a:t>
                      </a:r>
                      <a:endParaRPr lang="en-US" sz="2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4290" marB="34290">
                    <a:lnL w="12700" cap="flat" cmpd="sng">
                      <a:solidFill>
                        <a:srgbClr val="786992"/>
                      </a:solidFill>
                      <a:prstDash val="solid"/>
                      <a:headEnd type="none" w="med" len="med"/>
                      <a:tailEnd type="none" w="med" len="med"/>
                    </a:lnL>
                    <a:lnR w="12700" cap="flat" cmpd="sng">
                      <a:solidFill>
                        <a:srgbClr val="786992"/>
                      </a:solidFill>
                      <a:prstDash val="solid"/>
                      <a:headEnd type="none" w="med" len="med"/>
                      <a:tailEnd type="none" w="med" len="med"/>
                    </a:lnR>
                    <a:lnT w="12700" cap="flat" cmpd="sng">
                      <a:solidFill>
                        <a:srgbClr val="786992"/>
                      </a:solidFill>
                      <a:prstDash val="solid"/>
                      <a:headEnd type="none" w="med" len="med"/>
                      <a:tailEnd type="none" w="med" len="med"/>
                    </a:lnT>
                    <a:lnB w="28575" cap="flat" cmpd="sng">
                      <a:solidFill>
                        <a:srgbClr val="786992"/>
                      </a:solidFill>
                      <a:prstDash val="solid"/>
                      <a:headEnd type="none" w="med" len="med"/>
                      <a:tailEnd type="none" w="med" len="med"/>
                    </a:lnB>
                    <a:lnTlToBr>
                      <a:noFill/>
                    </a:lnTlToBr>
                    <a:lnBlToTr>
                      <a:noFill/>
                    </a:lnBlToTr>
                    <a:noFill/>
                  </a:tcPr>
                </a:tc>
                <a:tc>
                  <a:txBody>
                    <a:bodyPr/>
                    <a:lstStyle/>
                    <a:p>
                      <a:pPr indent="0">
                        <a:buNone/>
                      </a:pPr>
                      <a:r>
                        <a:rPr lang="en-US" sz="2400" b="1">
                          <a:solidFill>
                            <a:srgbClr val="000000"/>
                          </a:solidFill>
                          <a:latin typeface="Times New Roman" panose="02020603050405020304" pitchFamily="18" charset="0"/>
                          <a:cs typeface="Times New Roman" panose="02020603050405020304" pitchFamily="18" charset="0"/>
                        </a:rPr>
                        <a:t> </a:t>
                      </a:r>
                      <a:endParaRPr lang="en-US" sz="2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4290" marB="34290">
                    <a:lnL w="12700" cap="flat" cmpd="sng">
                      <a:solidFill>
                        <a:srgbClr val="786992"/>
                      </a:solidFill>
                      <a:prstDash val="solid"/>
                      <a:headEnd type="none" w="med" len="med"/>
                      <a:tailEnd type="none" w="med" len="med"/>
                    </a:lnL>
                    <a:lnR w="12700" cap="flat" cmpd="sng">
                      <a:solidFill>
                        <a:srgbClr val="786992"/>
                      </a:solidFill>
                      <a:prstDash val="solid"/>
                      <a:headEnd type="none" w="med" len="med"/>
                      <a:tailEnd type="none" w="med" len="med"/>
                    </a:lnR>
                    <a:lnT w="12700" cap="flat" cmpd="sng">
                      <a:solidFill>
                        <a:srgbClr val="786992"/>
                      </a:solidFill>
                      <a:prstDash val="solid"/>
                      <a:headEnd type="none" w="med" len="med"/>
                      <a:tailEnd type="none" w="med" len="med"/>
                    </a:lnT>
                    <a:lnB w="28575" cap="flat" cmpd="sng">
                      <a:solidFill>
                        <a:srgbClr val="786992"/>
                      </a:solidFill>
                      <a:prstDash val="solid"/>
                      <a:headEnd type="none" w="med" len="med"/>
                      <a:tailEnd type="none" w="med" len="med"/>
                    </a:lnB>
                    <a:lnTlToBr>
                      <a:noFill/>
                    </a:lnTlToBr>
                    <a:lnBlToTr>
                      <a:noFill/>
                    </a:lnBlToTr>
                    <a:noFill/>
                  </a:tcPr>
                </a:tc>
                <a:tc>
                  <a:txBody>
                    <a:bodyPr/>
                    <a:lstStyle/>
                    <a:p>
                      <a:pPr indent="0">
                        <a:buNone/>
                      </a:pPr>
                      <a:endPar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4290" marB="34290">
                    <a:lnL w="12700" cap="flat" cmpd="sng">
                      <a:solidFill>
                        <a:srgbClr val="786992"/>
                      </a:solidFill>
                      <a:prstDash val="solid"/>
                      <a:headEnd type="none" w="med" len="med"/>
                      <a:tailEnd type="none" w="med" len="med"/>
                    </a:lnL>
                    <a:lnR w="28575" cap="flat" cmpd="sng">
                      <a:solidFill>
                        <a:srgbClr val="786992"/>
                      </a:solidFill>
                      <a:prstDash val="solid"/>
                      <a:headEnd type="none" w="med" len="med"/>
                      <a:tailEnd type="none" w="med" len="med"/>
                    </a:lnR>
                    <a:lnT w="12700" cap="flat" cmpd="sng">
                      <a:solidFill>
                        <a:srgbClr val="786992"/>
                      </a:solidFill>
                      <a:prstDash val="solid"/>
                      <a:headEnd type="none" w="med" len="med"/>
                      <a:tailEnd type="none" w="med" len="med"/>
                    </a:lnT>
                    <a:lnB w="28575" cap="flat" cmpd="sng">
                      <a:solidFill>
                        <a:srgbClr val="786992"/>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4" name="文本框 1"/>
          <p:cNvSpPr txBox="1"/>
          <p:nvPr/>
        </p:nvSpPr>
        <p:spPr>
          <a:xfrm>
            <a:off x="7023246" y="1642643"/>
            <a:ext cx="5111750" cy="461665"/>
          </a:xfrm>
          <a:prstGeom prst="rect">
            <a:avLst/>
          </a:prstGeom>
          <a:noFill/>
        </p:spPr>
        <p:txBody>
          <a:bodyPr wrap="square" rtlCol="0">
            <a:spAutoFit/>
          </a:bodyPr>
          <a:lstStyle/>
          <a:p>
            <a:r>
              <a:rPr lang="en-US" altLang="vi-VN" sz="2400" b="1" dirty="0">
                <a:effectLst>
                  <a:outerShdw blurRad="38100" dist="19050" dir="2700000" algn="tl" rotWithShape="0">
                    <a:schemeClr val="dk1">
                      <a:alpha val="40000"/>
                    </a:schemeClr>
                  </a:outerShdw>
                </a:effectLst>
                <a:ea typeface="Yeseva One" panose="00000500000000000000" charset="0"/>
                <a:cs typeface="Times New Roman" panose="02020603050405020304" pitchFamily="18" charset="0"/>
                <a:sym typeface="Yeseva One" panose="00000500000000000000" charset="0"/>
              </a:rPr>
              <a:t>  1Na                                - Cl</a:t>
            </a:r>
            <a:r>
              <a:rPr lang="vi-VN" altLang="zh-CN" sz="2400" b="1" dirty="0">
                <a:effectLst>
                  <a:outerShdw blurRad="38100" dist="19050" dir="2700000" algn="tl" rotWithShape="0">
                    <a:schemeClr val="dk1">
                      <a:alpha val="40000"/>
                    </a:schemeClr>
                  </a:outerShdw>
                </a:effectLst>
                <a:ea typeface="Yeseva One" panose="00000500000000000000" charset="0"/>
                <a:cs typeface="Times New Roman" panose="02020603050405020304" pitchFamily="18" charset="0"/>
                <a:sym typeface="Yeseva One" panose="00000500000000000000" charset="0"/>
              </a:rPr>
              <a:t> </a:t>
            </a:r>
          </a:p>
        </p:txBody>
      </p:sp>
      <p:sp>
        <p:nvSpPr>
          <p:cNvPr id="15" name="文本框 1"/>
          <p:cNvSpPr txBox="1"/>
          <p:nvPr/>
        </p:nvSpPr>
        <p:spPr>
          <a:xfrm>
            <a:off x="7084206" y="2077677"/>
            <a:ext cx="5120640" cy="461665"/>
          </a:xfrm>
          <a:prstGeom prst="rect">
            <a:avLst/>
          </a:prstGeom>
          <a:noFill/>
        </p:spPr>
        <p:txBody>
          <a:bodyPr wrap="square" rtlCol="0">
            <a:spAutoFit/>
          </a:bodyPr>
          <a:lstStyle/>
          <a:p>
            <a:r>
              <a:rPr lang="en-US" altLang="vi-VN" sz="2400" b="1" dirty="0">
                <a:effectLst>
                  <a:outerShdw blurRad="38100" dist="19050" dir="2700000" algn="tl" rotWithShape="0">
                    <a:schemeClr val="dk1">
                      <a:alpha val="40000"/>
                    </a:schemeClr>
                  </a:outerShdw>
                </a:effectLst>
                <a:ea typeface="Yeseva One" panose="00000500000000000000" charset="0"/>
                <a:cs typeface="Times New Roman" panose="02020603050405020304" pitchFamily="18" charset="0"/>
                <a:sym typeface="Yeseva One" panose="00000500000000000000" charset="0"/>
              </a:rPr>
              <a:t> 1Ca                                = CO</a:t>
            </a:r>
            <a:r>
              <a:rPr lang="en-US" sz="2400" b="1" baseline="-25000" dirty="0">
                <a:solidFill>
                  <a:srgbClr val="000000"/>
                </a:solidFill>
                <a:cs typeface="Times New Roman" panose="02020603050405020304" pitchFamily="18" charset="0"/>
                <a:sym typeface="+mn-ea"/>
              </a:rPr>
              <a:t>3</a:t>
            </a:r>
            <a:r>
              <a:rPr lang="vi-VN" altLang="zh-CN" sz="2400" b="1" dirty="0">
                <a:effectLst>
                  <a:outerShdw blurRad="38100" dist="19050" dir="2700000" algn="tl" rotWithShape="0">
                    <a:schemeClr val="dk1">
                      <a:alpha val="40000"/>
                    </a:schemeClr>
                  </a:outerShdw>
                </a:effectLst>
                <a:ea typeface="Yeseva One" panose="00000500000000000000" charset="0"/>
                <a:cs typeface="Times New Roman" panose="02020603050405020304" pitchFamily="18" charset="0"/>
                <a:sym typeface="Yeseva One" panose="00000500000000000000" charset="0"/>
              </a:rPr>
              <a:t> </a:t>
            </a:r>
          </a:p>
        </p:txBody>
      </p:sp>
      <p:sp>
        <p:nvSpPr>
          <p:cNvPr id="16" name="文本框 1"/>
          <p:cNvSpPr txBox="1"/>
          <p:nvPr/>
        </p:nvSpPr>
        <p:spPr>
          <a:xfrm>
            <a:off x="7139768" y="2510510"/>
            <a:ext cx="5009515" cy="461665"/>
          </a:xfrm>
          <a:prstGeom prst="rect">
            <a:avLst/>
          </a:prstGeom>
          <a:noFill/>
        </p:spPr>
        <p:txBody>
          <a:bodyPr wrap="square" rtlCol="0">
            <a:spAutoFit/>
          </a:bodyPr>
          <a:lstStyle/>
          <a:p>
            <a:r>
              <a:rPr lang="en-US" altLang="vi-VN" sz="2400" b="1" dirty="0">
                <a:effectLst>
                  <a:outerShdw blurRad="38100" dist="19050" dir="2700000" algn="tl" rotWithShape="0">
                    <a:schemeClr val="dk1">
                      <a:alpha val="40000"/>
                    </a:schemeClr>
                  </a:outerShdw>
                </a:effectLst>
                <a:ea typeface="Yeseva One" panose="00000500000000000000" charset="0"/>
                <a:cs typeface="Times New Roman" panose="02020603050405020304" pitchFamily="18" charset="0"/>
                <a:sym typeface="Yeseva One" panose="00000500000000000000" charset="0"/>
              </a:rPr>
              <a:t>1Na                                - HCO</a:t>
            </a:r>
            <a:r>
              <a:rPr lang="en-US" sz="2400" b="1" baseline="-25000" dirty="0">
                <a:solidFill>
                  <a:srgbClr val="000000"/>
                </a:solidFill>
                <a:cs typeface="Times New Roman" panose="02020603050405020304" pitchFamily="18" charset="0"/>
                <a:sym typeface="+mn-ea"/>
              </a:rPr>
              <a:t>3</a:t>
            </a:r>
            <a:r>
              <a:rPr lang="vi-VN" altLang="zh-CN" sz="2400" b="1" dirty="0">
                <a:effectLst>
                  <a:outerShdw blurRad="38100" dist="19050" dir="2700000" algn="tl" rotWithShape="0">
                    <a:schemeClr val="dk1">
                      <a:alpha val="40000"/>
                    </a:schemeClr>
                  </a:outerShdw>
                </a:effectLst>
                <a:ea typeface="Yeseva One" panose="00000500000000000000" charset="0"/>
                <a:cs typeface="Times New Roman" panose="02020603050405020304" pitchFamily="18" charset="0"/>
                <a:sym typeface="Yeseva One" panose="00000500000000000000" charset="0"/>
              </a:rPr>
              <a:t> </a:t>
            </a:r>
          </a:p>
        </p:txBody>
      </p:sp>
      <p:sp>
        <p:nvSpPr>
          <p:cNvPr id="17" name="文本框 1"/>
          <p:cNvSpPr txBox="1"/>
          <p:nvPr/>
        </p:nvSpPr>
        <p:spPr>
          <a:xfrm>
            <a:off x="7160406" y="2959820"/>
            <a:ext cx="4837430" cy="461665"/>
          </a:xfrm>
          <a:prstGeom prst="rect">
            <a:avLst/>
          </a:prstGeom>
          <a:noFill/>
        </p:spPr>
        <p:txBody>
          <a:bodyPr wrap="square" rtlCol="0">
            <a:spAutoFit/>
          </a:bodyPr>
          <a:lstStyle/>
          <a:p>
            <a:r>
              <a:rPr lang="en-US" altLang="vi-VN" sz="2400" b="1" dirty="0">
                <a:effectLst>
                  <a:outerShdw blurRad="38100" dist="19050" dir="2700000" algn="tl" rotWithShape="0">
                    <a:schemeClr val="dk1">
                      <a:alpha val="40000"/>
                    </a:schemeClr>
                  </a:outerShdw>
                </a:effectLst>
                <a:ea typeface="Yeseva One" panose="00000500000000000000" charset="0"/>
                <a:cs typeface="Times New Roman" panose="02020603050405020304" pitchFamily="18" charset="0"/>
                <a:sym typeface="Yeseva One" panose="00000500000000000000" charset="0"/>
              </a:rPr>
              <a:t>2Al                                 = SO</a:t>
            </a:r>
            <a:r>
              <a:rPr lang="en-US" sz="2400" b="1" baseline="-25000" dirty="0">
                <a:solidFill>
                  <a:srgbClr val="000000"/>
                </a:solidFill>
                <a:cs typeface="Times New Roman" panose="02020603050405020304" pitchFamily="18" charset="0"/>
                <a:sym typeface="+mn-ea"/>
              </a:rPr>
              <a:t>4</a:t>
            </a:r>
            <a:r>
              <a:rPr lang="vi-VN" altLang="zh-CN" sz="2400" b="1" dirty="0">
                <a:effectLst>
                  <a:outerShdw blurRad="38100" dist="19050" dir="2700000" algn="tl" rotWithShape="0">
                    <a:schemeClr val="dk1">
                      <a:alpha val="40000"/>
                    </a:schemeClr>
                  </a:outerShdw>
                </a:effectLst>
                <a:ea typeface="Yeseva One" panose="00000500000000000000" charset="0"/>
                <a:cs typeface="Times New Roman" panose="02020603050405020304" pitchFamily="18" charset="0"/>
                <a:sym typeface="Yeseva One" panose="00000500000000000000" charset="0"/>
              </a:rPr>
              <a:t> </a:t>
            </a:r>
          </a:p>
        </p:txBody>
      </p:sp>
      <p:sp>
        <p:nvSpPr>
          <p:cNvPr id="18" name="文本框 1"/>
          <p:cNvSpPr txBox="1"/>
          <p:nvPr/>
        </p:nvSpPr>
        <p:spPr>
          <a:xfrm>
            <a:off x="6786283" y="1146241"/>
            <a:ext cx="5878195" cy="461665"/>
          </a:xfrm>
          <a:prstGeom prst="rect">
            <a:avLst/>
          </a:prstGeom>
          <a:noFill/>
        </p:spPr>
        <p:txBody>
          <a:bodyPr wrap="square" rtlCol="0">
            <a:spAutoFit/>
          </a:bodyPr>
          <a:lstStyle/>
          <a:p>
            <a:r>
              <a:rPr lang="en-US" altLang="vi-VN" sz="2400" b="1" dirty="0">
                <a:effectLst>
                  <a:outerShdw blurRad="38100" dist="19050" dir="2700000" algn="tl" rotWithShape="0">
                    <a:schemeClr val="dk1">
                      <a:alpha val="40000"/>
                    </a:schemeClr>
                  </a:outerShdw>
                </a:effectLst>
                <a:ea typeface="Yeseva One" panose="00000500000000000000" charset="0"/>
                <a:cs typeface="Times New Roman" panose="02020603050405020304" pitchFamily="18" charset="0"/>
                <a:sym typeface="Yeseva One" panose="00000500000000000000" charset="0"/>
              </a:rPr>
              <a:t>Cation kim loại          Anion gốc acid                  </a:t>
            </a:r>
            <a:endParaRPr lang="vi-VN" altLang="zh-CN" sz="2400" b="1" dirty="0">
              <a:effectLst>
                <a:outerShdw blurRad="38100" dist="19050" dir="2700000" algn="tl" rotWithShape="0">
                  <a:schemeClr val="dk1">
                    <a:alpha val="40000"/>
                  </a:schemeClr>
                </a:outerShdw>
              </a:effectLst>
              <a:ea typeface="Yeseva One" panose="00000500000000000000" charset="0"/>
              <a:cs typeface="Times New Roman" panose="02020603050405020304" pitchFamily="18" charset="0"/>
              <a:sym typeface="Yeseva One" panose="00000500000000000000" charset="0"/>
            </a:endParaRPr>
          </a:p>
        </p:txBody>
      </p:sp>
      <p:sp>
        <p:nvSpPr>
          <p:cNvPr id="21" name="Rectangle 2"/>
          <p:cNvSpPr/>
          <p:nvPr/>
        </p:nvSpPr>
        <p:spPr>
          <a:xfrm>
            <a:off x="0" y="3787864"/>
            <a:ext cx="11437039" cy="1200329"/>
          </a:xfrm>
          <a:prstGeom prst="rect">
            <a:avLst/>
          </a:prstGeom>
          <a:ln>
            <a:solidFill>
              <a:schemeClr val="accent1"/>
            </a:solidFill>
          </a:ln>
        </p:spPr>
        <p:txBody>
          <a:bodyPr wrap="square">
            <a:spAutoFit/>
          </a:bodyPr>
          <a:lstStyle/>
          <a:p>
            <a:r>
              <a:rPr lang="vi-VN" sz="2400" dirty="0">
                <a:solidFill>
                  <a:schemeClr val="accent6">
                    <a:lumMod val="50000"/>
                  </a:schemeClr>
                </a:solidFill>
                <a:latin typeface="Arial" panose="020B0604020202020204" pitchFamily="34" charset="0"/>
                <a:cs typeface="Arial" panose="020B0604020202020204" pitchFamily="34" charset="0"/>
              </a:rPr>
              <a:t> </a:t>
            </a:r>
            <a:r>
              <a:rPr lang="en-US" altLang="vi-VN" sz="2400" b="1" dirty="0">
                <a:solidFill>
                  <a:schemeClr val="accent6">
                    <a:lumMod val="50000"/>
                  </a:schemeClr>
                </a:solidFill>
                <a:latin typeface="Arial" panose="020B0604020202020204" pitchFamily="34" charset="0"/>
                <a:cs typeface="Arial" panose="020B0604020202020204" pitchFamily="34" charset="0"/>
              </a:rPr>
              <a:t>2.</a:t>
            </a:r>
            <a:r>
              <a:rPr lang="en-US" altLang="vi-VN" sz="2400" dirty="0">
                <a:solidFill>
                  <a:schemeClr val="accent6">
                    <a:lumMod val="50000"/>
                  </a:schemeClr>
                </a:solidFill>
                <a:latin typeface="Arial" panose="020B0604020202020204" pitchFamily="34" charset="0"/>
                <a:cs typeface="Arial" panose="020B0604020202020204" pitchFamily="34" charset="0"/>
              </a:rPr>
              <a:t> </a:t>
            </a:r>
            <a:r>
              <a:rPr lang="en-US" altLang="vi-VN" sz="2400" dirty="0" err="1">
                <a:solidFill>
                  <a:schemeClr val="accent6">
                    <a:lumMod val="50000"/>
                  </a:schemeClr>
                </a:solidFill>
                <a:latin typeface="Arial" panose="020B0604020202020204" pitchFamily="34" charset="0"/>
                <a:cs typeface="Arial" panose="020B0604020202020204" pitchFamily="34" charset="0"/>
              </a:rPr>
              <a:t>Hãy</a:t>
            </a:r>
            <a:r>
              <a:rPr lang="en-US" altLang="vi-VN" sz="2400" dirty="0">
                <a:solidFill>
                  <a:schemeClr val="accent6">
                    <a:lumMod val="50000"/>
                  </a:schemeClr>
                </a:solidFill>
                <a:latin typeface="Arial" panose="020B0604020202020204" pitchFamily="34" charset="0"/>
                <a:cs typeface="Arial" panose="020B0604020202020204" pitchFamily="34" charset="0"/>
              </a:rPr>
              <a:t> so sánh thành phần CTHH của muối với base và acid → tìm đặc điểm giống và khác nhau giữa muối và các loại hợp chất trên từ đó suy ra công thức tổng quát của muối?</a:t>
            </a:r>
          </a:p>
        </p:txBody>
      </p:sp>
      <p:sp>
        <p:nvSpPr>
          <p:cNvPr id="5" name="Rectangle 4"/>
          <p:cNvSpPr/>
          <p:nvPr/>
        </p:nvSpPr>
        <p:spPr>
          <a:xfrm>
            <a:off x="13512" y="3390896"/>
            <a:ext cx="7558479" cy="461665"/>
          </a:xfrm>
          <a:prstGeom prst="rect">
            <a:avLst/>
          </a:prstGeom>
        </p:spPr>
        <p:txBody>
          <a:bodyPr wrap="none">
            <a:spAutoFit/>
          </a:bodyPr>
          <a:lstStyle/>
          <a:p>
            <a:pPr lvl="0">
              <a:defRPr/>
            </a:pPr>
            <a:r>
              <a:rPr lang="vi-VN" sz="2400" dirty="0">
                <a:solidFill>
                  <a:srgbClr val="FF0000"/>
                </a:solidFill>
                <a:cs typeface="Arial" panose="020B0604020202020204" pitchFamily="34" charset="0"/>
              </a:rPr>
              <a:t>? Em có nhận xét gì về thành phần của các muối trên.</a:t>
            </a:r>
          </a:p>
        </p:txBody>
      </p:sp>
      <p:sp>
        <p:nvSpPr>
          <p:cNvPr id="6" name="Rectangle 5"/>
          <p:cNvSpPr/>
          <p:nvPr/>
        </p:nvSpPr>
        <p:spPr>
          <a:xfrm>
            <a:off x="0" y="841471"/>
            <a:ext cx="3757826" cy="2640723"/>
          </a:xfrm>
          <a:prstGeom prst="rect">
            <a:avLst/>
          </a:prstGeom>
          <a:ln>
            <a:solidFill>
              <a:schemeClr val="accent1"/>
            </a:solidFill>
          </a:ln>
        </p:spPr>
        <p:txBody>
          <a:bodyPr wrap="square">
            <a:spAutoFit/>
          </a:bodyPr>
          <a:lstStyle/>
          <a:p>
            <a:pPr lvl="0" indent="14605" algn="just">
              <a:lnSpc>
                <a:spcPct val="115000"/>
              </a:lnSpc>
              <a:spcAft>
                <a:spcPts val="0"/>
              </a:spcAft>
              <a:buFont typeface="+mj-lt"/>
              <a:buAutoNum type="arabicPeriod"/>
            </a:pPr>
            <a:r>
              <a:rPr lang="nl-NL" sz="2400"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 Quan sát thành phần CTHH của các muối trong bảng sau và điền những thành phần có đặc trưng giống nhau vào cùng 1 cột</a:t>
            </a:r>
            <a:r>
              <a:rPr lang="vi-VN" sz="2400"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a:t>
            </a:r>
            <a:endParaRPr lang="vi-VN" sz="2400" dirty="0">
              <a:solidFill>
                <a:schemeClr val="accent6">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7" name="Picture 6"/>
          <p:cNvPicPr>
            <a:picLocks noChangeAspect="1"/>
          </p:cNvPicPr>
          <p:nvPr/>
        </p:nvPicPr>
        <p:blipFill>
          <a:blip r:embed="rId4"/>
          <a:stretch>
            <a:fillRect/>
          </a:stretch>
        </p:blipFill>
        <p:spPr>
          <a:xfrm>
            <a:off x="5494694" y="4704163"/>
            <a:ext cx="6654589" cy="2123993"/>
          </a:xfrm>
          <a:prstGeom prst="rect">
            <a:avLst/>
          </a:prstGeom>
        </p:spPr>
      </p:pic>
      <p:sp>
        <p:nvSpPr>
          <p:cNvPr id="8" name="Rectangle 7"/>
          <p:cNvSpPr/>
          <p:nvPr/>
        </p:nvSpPr>
        <p:spPr>
          <a:xfrm>
            <a:off x="227308" y="5304517"/>
            <a:ext cx="5229195" cy="1200329"/>
          </a:xfrm>
          <a:prstGeom prst="rect">
            <a:avLst/>
          </a:prstGeom>
          <a:ln>
            <a:solidFill>
              <a:schemeClr val="accent1"/>
            </a:solidFill>
          </a:ln>
        </p:spPr>
        <p:txBody>
          <a:bodyPr wrap="square">
            <a:spAutoFit/>
          </a:bodyPr>
          <a:lstStyle/>
          <a:p>
            <a:pPr lvl="0" indent="34925"/>
            <a:r>
              <a:rPr lang="en-US" sz="2400" dirty="0">
                <a:solidFill>
                  <a:schemeClr val="accent6">
                    <a:lumMod val="50000"/>
                  </a:schemeClr>
                </a:solidFill>
                <a:latin typeface="Arial" panose="020B0604020202020204" pitchFamily="34" charset="0"/>
                <a:cs typeface="Arial" panose="020B0604020202020204" pitchFamily="34" charset="0"/>
              </a:rPr>
              <a:t>3. </a:t>
            </a:r>
            <a:r>
              <a:rPr lang="en-US" sz="2400" dirty="0" err="1">
                <a:solidFill>
                  <a:schemeClr val="accent6">
                    <a:lumMod val="50000"/>
                  </a:schemeClr>
                </a:solidFill>
                <a:latin typeface="Arial" panose="020B0604020202020204" pitchFamily="34" charset="0"/>
                <a:cs typeface="Arial" panose="020B0604020202020204" pitchFamily="34" charset="0"/>
              </a:rPr>
              <a:t>Dựa</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vào</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bảng</a:t>
            </a:r>
            <a:r>
              <a:rPr lang="en-US" sz="2400" dirty="0">
                <a:solidFill>
                  <a:schemeClr val="accent6">
                    <a:lumMod val="50000"/>
                  </a:schemeClr>
                </a:solidFill>
                <a:latin typeface="Arial" panose="020B0604020202020204" pitchFamily="34" charset="0"/>
                <a:cs typeface="Arial" panose="020B0604020202020204" pitchFamily="34" charset="0"/>
              </a:rPr>
              <a:t> 11.1 </a:t>
            </a:r>
            <a:r>
              <a:rPr lang="en-US" sz="2400" dirty="0" err="1">
                <a:solidFill>
                  <a:schemeClr val="accent6">
                    <a:lumMod val="50000"/>
                  </a:schemeClr>
                </a:solidFill>
                <a:latin typeface="Arial" panose="020B0604020202020204" pitchFamily="34" charset="0"/>
                <a:cs typeface="Arial" panose="020B0604020202020204" pitchFamily="34" charset="0"/>
              </a:rPr>
              <a:t>Sgk</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và</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đặc</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điểm</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của</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muối</a:t>
            </a:r>
            <a:r>
              <a:rPr lang="en-US" sz="2400" dirty="0">
                <a:solidFill>
                  <a:schemeClr val="accent6">
                    <a:lumMod val="50000"/>
                  </a:schemeClr>
                </a:solidFill>
                <a:latin typeface="Arial" panose="020B0604020202020204" pitchFamily="34" charset="0"/>
                <a:cs typeface="Arial" panose="020B0604020202020204" pitchFamily="34" charset="0"/>
              </a:rPr>
              <a:t> ở </a:t>
            </a:r>
            <a:r>
              <a:rPr lang="en-US" sz="2400" dirty="0" err="1">
                <a:solidFill>
                  <a:schemeClr val="accent6">
                    <a:lumMod val="50000"/>
                  </a:schemeClr>
                </a:solidFill>
                <a:latin typeface="Arial" panose="020B0604020202020204" pitchFamily="34" charset="0"/>
                <a:cs typeface="Arial" panose="020B0604020202020204" pitchFamily="34" charset="0"/>
              </a:rPr>
              <a:t>trên</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nêu</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khái</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niệm</a:t>
            </a:r>
            <a:r>
              <a:rPr lang="en-US" sz="2400" dirty="0">
                <a:solidFill>
                  <a:schemeClr val="accent6">
                    <a:lumMod val="50000"/>
                  </a:schemeClr>
                </a:solidFill>
                <a:latin typeface="Arial" panose="020B0604020202020204" pitchFamily="34" charset="0"/>
                <a:cs typeface="Arial" panose="020B0604020202020204" pitchFamily="34" charset="0"/>
              </a:rPr>
              <a:t> </a:t>
            </a:r>
            <a:r>
              <a:rPr lang="en-US" sz="2400" dirty="0" err="1">
                <a:solidFill>
                  <a:schemeClr val="accent6">
                    <a:lumMod val="50000"/>
                  </a:schemeClr>
                </a:solidFill>
                <a:latin typeface="Arial" panose="020B0604020202020204" pitchFamily="34" charset="0"/>
                <a:cs typeface="Arial" panose="020B0604020202020204" pitchFamily="34" charset="0"/>
              </a:rPr>
              <a:t>muối</a:t>
            </a:r>
            <a:r>
              <a:rPr lang="en-US" sz="2400" dirty="0">
                <a:solidFill>
                  <a:schemeClr val="accent6">
                    <a:lumMod val="50000"/>
                  </a:schemeClr>
                </a:solidFill>
                <a:latin typeface="Arial" panose="020B0604020202020204" pitchFamily="34" charset="0"/>
                <a:cs typeface="Arial" panose="020B0604020202020204" pitchFamily="34" charset="0"/>
              </a:rPr>
              <a: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2" nodeType="click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fill="hold"/>
                                        <p:tgtEl>
                                          <p:spTgt spid="21"/>
                                        </p:tgtEl>
                                        <p:attrNameLst>
                                          <p:attrName>ppt_x</p:attrName>
                                        </p:attrNameLst>
                                      </p:cBhvr>
                                      <p:tavLst>
                                        <p:tav tm="0">
                                          <p:val>
                                            <p:strVal val="#ppt_x"/>
                                          </p:val>
                                        </p:tav>
                                        <p:tav tm="100000">
                                          <p:val>
                                            <p:strVal val="#ppt_x"/>
                                          </p:val>
                                        </p:tav>
                                      </p:tavLst>
                                    </p:anim>
                                    <p:anim calcmode="lin" valueType="num">
                                      <p:cBhvr additive="base">
                                        <p:cTn id="5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ppt_x"/>
                                          </p:val>
                                        </p:tav>
                                        <p:tav tm="100000">
                                          <p:val>
                                            <p:strVal val="#ppt_x"/>
                                          </p:val>
                                        </p:tav>
                                      </p:tavLst>
                                    </p:anim>
                                    <p:anim calcmode="lin" valueType="num">
                                      <p:cBhvr additive="base">
                                        <p:cTn id="5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ppt_x"/>
                                          </p:val>
                                        </p:tav>
                                        <p:tav tm="100000">
                                          <p:val>
                                            <p:strVal val="#ppt_x"/>
                                          </p:val>
                                        </p:tav>
                                      </p:tavLst>
                                    </p:anim>
                                    <p:anim calcmode="lin" valueType="num">
                                      <p:cBhvr additive="base">
                                        <p:cTn id="6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6" grpId="0"/>
      <p:bldP spid="16" grpId="1"/>
      <p:bldP spid="17" grpId="0"/>
      <p:bldP spid="17" grpId="1"/>
      <p:bldP spid="18" grpId="0"/>
      <p:bldP spid="18" grpId="1"/>
      <p:bldP spid="21" grpId="0" bldLvl="0" animBg="1"/>
      <p:bldP spid="21" grpId="1" animBg="1"/>
      <p:bldP spid="21" grpId="2" animBg="1"/>
      <p:bldP spid="5" grpId="0"/>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2004136" y="480448"/>
            <a:ext cx="8669929" cy="3694656"/>
          </a:xfrm>
          <a:prstGeom prst="rect">
            <a:avLst/>
          </a:prstGeom>
        </p:spPr>
      </p:pic>
      <p:sp>
        <p:nvSpPr>
          <p:cNvPr id="11" name="Rectangle 10"/>
          <p:cNvSpPr/>
          <p:nvPr/>
        </p:nvSpPr>
        <p:spPr>
          <a:xfrm>
            <a:off x="3066824" y="4445673"/>
            <a:ext cx="6087885" cy="545727"/>
          </a:xfrm>
          <a:prstGeom prst="rect">
            <a:avLst/>
          </a:prstGeom>
        </p:spPr>
        <p:txBody>
          <a:bodyPr wrap="none">
            <a:spAutoFit/>
          </a:bodyPr>
          <a:lstStyle/>
          <a:p>
            <a:pPr indent="342265" algn="just">
              <a:lnSpc>
                <a:spcPct val="115000"/>
              </a:lnSpc>
              <a:spcAft>
                <a:spcPts val="0"/>
              </a:spcAft>
            </a:pPr>
            <a:r>
              <a:rPr lang="en-US" sz="2800" dirty="0" err="1">
                <a:solidFill>
                  <a:schemeClr val="accent4">
                    <a:lumMod val="50000"/>
                  </a:schemeClr>
                </a:solidFill>
                <a:latin typeface="Arial" panose="020B0604020202020204" pitchFamily="34" charset="0"/>
                <a:ea typeface="Times New Roman" panose="02020603050405020304" pitchFamily="18" charset="0"/>
                <a:cs typeface="Arial" panose="020B0604020202020204" pitchFamily="34" charset="0"/>
              </a:rPr>
              <a:t>Nhận</a:t>
            </a:r>
            <a:r>
              <a:rPr lang="en-US" sz="2800" dirty="0">
                <a:solidFill>
                  <a:schemeClr val="accent4">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accent4">
                    <a:lumMod val="50000"/>
                  </a:schemeClr>
                </a:solidFill>
                <a:latin typeface="Arial" panose="020B0604020202020204" pitchFamily="34" charset="0"/>
                <a:ea typeface="Times New Roman" panose="02020603050405020304" pitchFamily="18" charset="0"/>
                <a:cs typeface="Arial" panose="020B0604020202020204" pitchFamily="34" charset="0"/>
              </a:rPr>
              <a:t>xét</a:t>
            </a:r>
            <a:r>
              <a:rPr lang="en-US" sz="2800" dirty="0">
                <a:solidFill>
                  <a:schemeClr val="accent4">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accent4">
                    <a:lumMod val="50000"/>
                  </a:schemeClr>
                </a:solidFill>
                <a:latin typeface="Arial" panose="020B0604020202020204" pitchFamily="34" charset="0"/>
                <a:ea typeface="Times New Roman" panose="02020603050405020304" pitchFamily="18" charset="0"/>
                <a:cs typeface="Arial" panose="020B0604020202020204" pitchFamily="34" charset="0"/>
              </a:rPr>
              <a:t>về</a:t>
            </a:r>
            <a:r>
              <a:rPr lang="en-US" sz="2800" dirty="0">
                <a:solidFill>
                  <a:schemeClr val="accent4">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accent4">
                    <a:lumMod val="50000"/>
                  </a:schemeClr>
                </a:solidFill>
                <a:latin typeface="Arial" panose="020B0604020202020204" pitchFamily="34" charset="0"/>
                <a:ea typeface="Times New Roman" panose="02020603050405020304" pitchFamily="18" charset="0"/>
                <a:cs typeface="Arial" panose="020B0604020202020204" pitchFamily="34" charset="0"/>
              </a:rPr>
              <a:t>cách</a:t>
            </a:r>
            <a:r>
              <a:rPr lang="en-US" sz="2800" dirty="0">
                <a:solidFill>
                  <a:schemeClr val="accent4">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accent4">
                    <a:lumMod val="50000"/>
                  </a:schemeClr>
                </a:solidFill>
                <a:latin typeface="Arial" panose="020B0604020202020204" pitchFamily="34" charset="0"/>
                <a:ea typeface="Times New Roman" panose="02020603050405020304" pitchFamily="18" charset="0"/>
                <a:cs typeface="Arial" panose="020B0604020202020204" pitchFamily="34" charset="0"/>
              </a:rPr>
              <a:t>gọi</a:t>
            </a:r>
            <a:r>
              <a:rPr lang="en-US" sz="2800" dirty="0">
                <a:solidFill>
                  <a:schemeClr val="accent4">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accent4">
                    <a:lumMod val="50000"/>
                  </a:schemeClr>
                </a:solidFill>
                <a:latin typeface="Arial" panose="020B0604020202020204" pitchFamily="34" charset="0"/>
                <a:ea typeface="Times New Roman" panose="02020603050405020304" pitchFamily="18" charset="0"/>
                <a:cs typeface="Arial" panose="020B0604020202020204" pitchFamily="34" charset="0"/>
              </a:rPr>
              <a:t>tên</a:t>
            </a:r>
            <a:r>
              <a:rPr lang="en-US" sz="2800" dirty="0">
                <a:solidFill>
                  <a:schemeClr val="accent4">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accent4">
                    <a:lumMod val="50000"/>
                  </a:schemeClr>
                </a:solidFill>
                <a:latin typeface="Arial" panose="020B0604020202020204" pitchFamily="34" charset="0"/>
                <a:ea typeface="Times New Roman" panose="02020603050405020304" pitchFamily="18" charset="0"/>
                <a:cs typeface="Arial" panose="020B0604020202020204" pitchFamily="34" charset="0"/>
              </a:rPr>
              <a:t>của</a:t>
            </a:r>
            <a:r>
              <a:rPr lang="en-US" sz="2800" dirty="0">
                <a:solidFill>
                  <a:schemeClr val="accent4">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accent4">
                    <a:lumMod val="50000"/>
                  </a:schemeClr>
                </a:solidFill>
                <a:latin typeface="Arial" panose="020B0604020202020204" pitchFamily="34" charset="0"/>
                <a:ea typeface="Times New Roman" panose="02020603050405020304" pitchFamily="18" charset="0"/>
                <a:cs typeface="Arial" panose="020B0604020202020204" pitchFamily="34" charset="0"/>
              </a:rPr>
              <a:t>muối</a:t>
            </a:r>
            <a:r>
              <a:rPr lang="en-US" sz="2800" dirty="0">
                <a:solidFill>
                  <a:schemeClr val="accent4">
                    <a:lumMod val="50000"/>
                  </a:schemeClr>
                </a:solidFill>
                <a:latin typeface="Arial" panose="020B0604020202020204" pitchFamily="34" charset="0"/>
                <a:ea typeface="Times New Roman" panose="02020603050405020304" pitchFamily="18" charset="0"/>
                <a:cs typeface="Arial" panose="020B0604020202020204" pitchFamily="34" charset="0"/>
              </a:rPr>
              <a:t>.</a:t>
            </a:r>
            <a:endParaRPr lang="vi-VN" sz="2800" dirty="0">
              <a:solidFill>
                <a:schemeClr val="accent4">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2" name="Rectangle 11"/>
          <p:cNvSpPr/>
          <p:nvPr/>
        </p:nvSpPr>
        <p:spPr>
          <a:xfrm>
            <a:off x="635432" y="5444321"/>
            <a:ext cx="11236270" cy="1083374"/>
          </a:xfrm>
          <a:prstGeom prst="rect">
            <a:avLst/>
          </a:prstGeom>
        </p:spPr>
        <p:txBody>
          <a:bodyPr wrap="square">
            <a:spAutoFit/>
          </a:bodyPr>
          <a:lstStyle/>
          <a:p>
            <a:pPr marL="457200">
              <a:lnSpc>
                <a:spcPct val="115000"/>
              </a:lnSpc>
              <a:spcAft>
                <a:spcPts val="0"/>
              </a:spcAft>
            </a:pPr>
            <a:r>
              <a:rPr lang="fr-FR" sz="2800" b="1" dirty="0" err="1">
                <a:latin typeface="Arial" panose="020B0604020202020204" pitchFamily="34" charset="0"/>
                <a:ea typeface="Calibri" panose="020F0502020204030204" pitchFamily="34" charset="0"/>
                <a:cs typeface="Arial" panose="020B0604020202020204" pitchFamily="34" charset="0"/>
              </a:rPr>
              <a:t>Tên</a:t>
            </a:r>
            <a:r>
              <a:rPr lang="fr-FR" sz="2800" b="1" dirty="0">
                <a:latin typeface="Arial" panose="020B0604020202020204" pitchFamily="34" charset="0"/>
                <a:ea typeface="Calibri" panose="020F0502020204030204" pitchFamily="34" charset="0"/>
                <a:cs typeface="Arial" panose="020B0604020202020204" pitchFamily="34" charset="0"/>
              </a:rPr>
              <a:t> </a:t>
            </a:r>
            <a:r>
              <a:rPr lang="fr-FR" sz="2800" b="1" dirty="0" err="1">
                <a:latin typeface="Arial" panose="020B0604020202020204" pitchFamily="34" charset="0"/>
                <a:ea typeface="Calibri" panose="020F0502020204030204" pitchFamily="34" charset="0"/>
                <a:cs typeface="Arial" panose="020B0604020202020204" pitchFamily="34" charset="0"/>
              </a:rPr>
              <a:t>muối</a:t>
            </a:r>
            <a:r>
              <a:rPr lang="fr-FR" sz="2800" dirty="0">
                <a:latin typeface="Arial" panose="020B0604020202020204" pitchFamily="34" charset="0"/>
                <a:ea typeface="Calibri" panose="020F0502020204030204" pitchFamily="34" charset="0"/>
                <a:cs typeface="Arial" panose="020B0604020202020204" pitchFamily="34" charset="0"/>
              </a:rPr>
              <a:t> = </a:t>
            </a:r>
            <a:r>
              <a:rPr lang="fr-FR" sz="2800" dirty="0" err="1">
                <a:latin typeface="Arial" panose="020B0604020202020204" pitchFamily="34" charset="0"/>
                <a:ea typeface="Calibri" panose="020F0502020204030204" pitchFamily="34" charset="0"/>
                <a:cs typeface="Arial" panose="020B0604020202020204" pitchFamily="34" charset="0"/>
              </a:rPr>
              <a:t>tên</a:t>
            </a:r>
            <a:r>
              <a:rPr lang="fr-FR" sz="2800" dirty="0">
                <a:latin typeface="Arial" panose="020B0604020202020204" pitchFamily="34" charset="0"/>
                <a:ea typeface="Calibri" panose="020F0502020204030204" pitchFamily="34" charset="0"/>
                <a:cs typeface="Arial" panose="020B0604020202020204" pitchFamily="34" charset="0"/>
              </a:rPr>
              <a:t> </a:t>
            </a:r>
            <a:r>
              <a:rPr lang="fr-FR" sz="2800" dirty="0" err="1">
                <a:latin typeface="Arial" panose="020B0604020202020204" pitchFamily="34" charset="0"/>
                <a:ea typeface="Calibri" panose="020F0502020204030204" pitchFamily="34" charset="0"/>
                <a:cs typeface="Arial" panose="020B0604020202020204" pitchFamily="34" charset="0"/>
              </a:rPr>
              <a:t>kim</a:t>
            </a:r>
            <a:r>
              <a:rPr lang="fr-FR" sz="2800" dirty="0">
                <a:latin typeface="Arial" panose="020B0604020202020204" pitchFamily="34" charset="0"/>
                <a:ea typeface="Calibri" panose="020F0502020204030204" pitchFamily="34" charset="0"/>
                <a:cs typeface="Arial" panose="020B0604020202020204" pitchFamily="34" charset="0"/>
              </a:rPr>
              <a:t> </a:t>
            </a:r>
            <a:r>
              <a:rPr lang="fr-FR" sz="2800" dirty="0" err="1">
                <a:latin typeface="Arial" panose="020B0604020202020204" pitchFamily="34" charset="0"/>
                <a:ea typeface="Calibri" panose="020F0502020204030204" pitchFamily="34" charset="0"/>
                <a:cs typeface="Arial" panose="020B0604020202020204" pitchFamily="34" charset="0"/>
              </a:rPr>
              <a:t>loại</a:t>
            </a:r>
            <a:r>
              <a:rPr lang="fr-FR" sz="2800" dirty="0">
                <a:latin typeface="Arial" panose="020B0604020202020204" pitchFamily="34" charset="0"/>
                <a:ea typeface="Calibri" panose="020F0502020204030204" pitchFamily="34" charset="0"/>
                <a:cs typeface="Arial" panose="020B0604020202020204" pitchFamily="34" charset="0"/>
              </a:rPr>
              <a:t> ( </a:t>
            </a:r>
            <a:r>
              <a:rPr lang="fr-FR" sz="2800" dirty="0" err="1">
                <a:latin typeface="Arial" panose="020B0604020202020204" pitchFamily="34" charset="0"/>
                <a:ea typeface="Calibri" panose="020F0502020204030204" pitchFamily="34" charset="0"/>
                <a:cs typeface="Arial" panose="020B0604020202020204" pitchFamily="34" charset="0"/>
              </a:rPr>
              <a:t>kèm</a:t>
            </a:r>
            <a:r>
              <a:rPr lang="fr-FR" sz="2800" dirty="0">
                <a:latin typeface="Arial" panose="020B0604020202020204" pitchFamily="34" charset="0"/>
                <a:ea typeface="Calibri" panose="020F0502020204030204" pitchFamily="34" charset="0"/>
                <a:cs typeface="Arial" panose="020B0604020202020204" pitchFamily="34" charset="0"/>
              </a:rPr>
              <a:t> </a:t>
            </a:r>
            <a:r>
              <a:rPr lang="fr-FR" sz="2800" dirty="0" err="1">
                <a:latin typeface="Arial" panose="020B0604020202020204" pitchFamily="34" charset="0"/>
                <a:ea typeface="Calibri" panose="020F0502020204030204" pitchFamily="34" charset="0"/>
                <a:cs typeface="Arial" panose="020B0604020202020204" pitchFamily="34" charset="0"/>
              </a:rPr>
              <a:t>hoá</a:t>
            </a:r>
            <a:r>
              <a:rPr lang="fr-FR" sz="2800" dirty="0">
                <a:latin typeface="Arial" panose="020B0604020202020204" pitchFamily="34" charset="0"/>
                <a:ea typeface="Calibri" panose="020F0502020204030204" pitchFamily="34" charset="0"/>
                <a:cs typeface="Arial" panose="020B0604020202020204" pitchFamily="34" charset="0"/>
              </a:rPr>
              <a:t> </a:t>
            </a:r>
            <a:r>
              <a:rPr lang="fr-FR" sz="2800" dirty="0" err="1">
                <a:latin typeface="Arial" panose="020B0604020202020204" pitchFamily="34" charset="0"/>
                <a:ea typeface="Calibri" panose="020F0502020204030204" pitchFamily="34" charset="0"/>
                <a:cs typeface="Arial" panose="020B0604020202020204" pitchFamily="34" charset="0"/>
              </a:rPr>
              <a:t>trị</a:t>
            </a:r>
            <a:r>
              <a:rPr lang="fr-FR" sz="2800" dirty="0">
                <a:latin typeface="Arial" panose="020B0604020202020204" pitchFamily="34" charset="0"/>
                <a:ea typeface="Calibri" panose="020F0502020204030204" pitchFamily="34" charset="0"/>
                <a:cs typeface="Arial" panose="020B0604020202020204" pitchFamily="34" charset="0"/>
              </a:rPr>
              <a:t> </a:t>
            </a:r>
            <a:r>
              <a:rPr lang="vi-VN" sz="2800" dirty="0">
                <a:latin typeface="Arial" panose="020B0604020202020204" pitchFamily="34" charset="0"/>
                <a:ea typeface="Calibri" panose="020F0502020204030204" pitchFamily="34" charset="0"/>
                <a:cs typeface="Arial" panose="020B0604020202020204" pitchFamily="34" charset="0"/>
              </a:rPr>
              <a:t>với </a:t>
            </a:r>
            <a:r>
              <a:rPr lang="fr-FR" sz="2800" dirty="0" err="1">
                <a:latin typeface="Arial" panose="020B0604020202020204" pitchFamily="34" charset="0"/>
                <a:ea typeface="Calibri" panose="020F0502020204030204" pitchFamily="34" charset="0"/>
                <a:cs typeface="Arial" panose="020B0604020202020204" pitchFamily="34" charset="0"/>
              </a:rPr>
              <a:t>kim</a:t>
            </a:r>
            <a:r>
              <a:rPr lang="fr-FR" sz="2800" dirty="0">
                <a:latin typeface="Arial" panose="020B0604020202020204" pitchFamily="34" charset="0"/>
                <a:ea typeface="Calibri" panose="020F0502020204030204" pitchFamily="34" charset="0"/>
                <a:cs typeface="Arial" panose="020B0604020202020204" pitchFamily="34" charset="0"/>
              </a:rPr>
              <a:t> </a:t>
            </a:r>
            <a:r>
              <a:rPr lang="fr-FR" sz="2800" dirty="0" err="1">
                <a:latin typeface="Arial" panose="020B0604020202020204" pitchFamily="34" charset="0"/>
                <a:ea typeface="Calibri" panose="020F0502020204030204" pitchFamily="34" charset="0"/>
                <a:cs typeface="Arial" panose="020B0604020202020204" pitchFamily="34" charset="0"/>
              </a:rPr>
              <a:t>loại</a:t>
            </a:r>
            <a:r>
              <a:rPr lang="fr-FR" sz="2800" dirty="0">
                <a:latin typeface="Arial" panose="020B0604020202020204" pitchFamily="34" charset="0"/>
                <a:ea typeface="Calibri" panose="020F0502020204030204" pitchFamily="34" charset="0"/>
                <a:cs typeface="Arial" panose="020B0604020202020204" pitchFamily="34" charset="0"/>
              </a:rPr>
              <a:t> </a:t>
            </a:r>
            <a:r>
              <a:rPr lang="fr-FR" sz="2800" dirty="0" err="1">
                <a:latin typeface="Arial" panose="020B0604020202020204" pitchFamily="34" charset="0"/>
                <a:ea typeface="Calibri" panose="020F0502020204030204" pitchFamily="34" charset="0"/>
                <a:cs typeface="Arial" panose="020B0604020202020204" pitchFamily="34" charset="0"/>
              </a:rPr>
              <a:t>có</a:t>
            </a:r>
            <a:r>
              <a:rPr lang="fr-FR" sz="2800" dirty="0">
                <a:latin typeface="Arial" panose="020B0604020202020204" pitchFamily="34" charset="0"/>
                <a:ea typeface="Calibri" panose="020F0502020204030204" pitchFamily="34" charset="0"/>
                <a:cs typeface="Arial" panose="020B0604020202020204" pitchFamily="34" charset="0"/>
              </a:rPr>
              <a:t> </a:t>
            </a:r>
            <a:r>
              <a:rPr lang="fr-FR" sz="2800" dirty="0" err="1">
                <a:latin typeface="Arial" panose="020B0604020202020204" pitchFamily="34" charset="0"/>
                <a:ea typeface="Calibri" panose="020F0502020204030204" pitchFamily="34" charset="0"/>
                <a:cs typeface="Arial" panose="020B0604020202020204" pitchFamily="34" charset="0"/>
              </a:rPr>
              <a:t>nhiều</a:t>
            </a:r>
            <a:r>
              <a:rPr lang="fr-FR" sz="2800" dirty="0">
                <a:latin typeface="Arial" panose="020B0604020202020204" pitchFamily="34" charset="0"/>
                <a:ea typeface="Calibri" panose="020F0502020204030204" pitchFamily="34" charset="0"/>
                <a:cs typeface="Arial" panose="020B0604020202020204" pitchFamily="34" charset="0"/>
              </a:rPr>
              <a:t> </a:t>
            </a:r>
            <a:r>
              <a:rPr lang="fr-FR" sz="2800" dirty="0" err="1">
                <a:latin typeface="Arial" panose="020B0604020202020204" pitchFamily="34" charset="0"/>
                <a:ea typeface="Calibri" panose="020F0502020204030204" pitchFamily="34" charset="0"/>
                <a:cs typeface="Arial" panose="020B0604020202020204" pitchFamily="34" charset="0"/>
              </a:rPr>
              <a:t>hoá</a:t>
            </a:r>
            <a:r>
              <a:rPr lang="fr-FR" sz="2800" dirty="0">
                <a:latin typeface="Arial" panose="020B0604020202020204" pitchFamily="34" charset="0"/>
                <a:ea typeface="Calibri" panose="020F0502020204030204" pitchFamily="34" charset="0"/>
                <a:cs typeface="Arial" panose="020B0604020202020204" pitchFamily="34" charset="0"/>
              </a:rPr>
              <a:t> </a:t>
            </a:r>
            <a:r>
              <a:rPr lang="fr-FR" sz="2800" dirty="0" err="1">
                <a:latin typeface="Arial" panose="020B0604020202020204" pitchFamily="34" charset="0"/>
                <a:ea typeface="Calibri" panose="020F0502020204030204" pitchFamily="34" charset="0"/>
                <a:cs typeface="Arial" panose="020B0604020202020204" pitchFamily="34" charset="0"/>
              </a:rPr>
              <a:t>trị</a:t>
            </a:r>
            <a:r>
              <a:rPr lang="fr-FR" sz="2800" dirty="0">
                <a:latin typeface="Arial" panose="020B0604020202020204" pitchFamily="34" charset="0"/>
                <a:ea typeface="Calibri" panose="020F0502020204030204" pitchFamily="34" charset="0"/>
                <a:cs typeface="Arial" panose="020B0604020202020204" pitchFamily="34" charset="0"/>
              </a:rPr>
              <a:t>) + </a:t>
            </a:r>
            <a:r>
              <a:rPr lang="fr-FR" sz="2800" dirty="0" err="1">
                <a:latin typeface="Arial" panose="020B0604020202020204" pitchFamily="34" charset="0"/>
                <a:ea typeface="Calibri" panose="020F0502020204030204" pitchFamily="34" charset="0"/>
                <a:cs typeface="Arial" panose="020B0604020202020204" pitchFamily="34" charset="0"/>
              </a:rPr>
              <a:t>tên</a:t>
            </a:r>
            <a:r>
              <a:rPr lang="fr-FR" sz="2800" dirty="0">
                <a:latin typeface="Arial" panose="020B0604020202020204" pitchFamily="34" charset="0"/>
                <a:ea typeface="Calibri" panose="020F0502020204030204" pitchFamily="34" charset="0"/>
                <a:cs typeface="Arial" panose="020B0604020202020204" pitchFamily="34" charset="0"/>
              </a:rPr>
              <a:t> </a:t>
            </a:r>
            <a:r>
              <a:rPr lang="fr-FR" sz="2800" dirty="0" err="1">
                <a:latin typeface="Arial" panose="020B0604020202020204" pitchFamily="34" charset="0"/>
                <a:ea typeface="Calibri" panose="020F0502020204030204" pitchFamily="34" charset="0"/>
                <a:cs typeface="Arial" panose="020B0604020202020204" pitchFamily="34" charset="0"/>
              </a:rPr>
              <a:t>gốc</a:t>
            </a:r>
            <a:r>
              <a:rPr lang="fr-FR" sz="2800" dirty="0">
                <a:latin typeface="Arial" panose="020B0604020202020204" pitchFamily="34" charset="0"/>
                <a:ea typeface="Calibri" panose="020F0502020204030204" pitchFamily="34" charset="0"/>
                <a:cs typeface="Arial" panose="020B0604020202020204" pitchFamily="34" charset="0"/>
              </a:rPr>
              <a:t> </a:t>
            </a:r>
            <a:r>
              <a:rPr lang="fr-FR" sz="2800" dirty="0" err="1">
                <a:latin typeface="Arial" panose="020B0604020202020204" pitchFamily="34" charset="0"/>
                <a:ea typeface="Calibri" panose="020F0502020204030204" pitchFamily="34" charset="0"/>
                <a:cs typeface="Arial" panose="020B0604020202020204" pitchFamily="34" charset="0"/>
              </a:rPr>
              <a:t>acid</a:t>
            </a:r>
            <a:r>
              <a:rPr lang="fr-FR" sz="2800" dirty="0">
                <a:latin typeface="Arial" panose="020B0604020202020204" pitchFamily="34" charset="0"/>
                <a:ea typeface="Calibri" panose="020F0502020204030204" pitchFamily="34" charset="0"/>
                <a:cs typeface="Arial" panose="020B0604020202020204" pitchFamily="34" charset="0"/>
              </a:rPr>
              <a:t>.</a:t>
            </a:r>
            <a:endParaRPr lang="vi-VN" sz="2800" dirty="0">
              <a:effectLst/>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stretch>
            <a:fillRect/>
          </a:stretch>
        </p:blipFill>
        <p:spPr>
          <a:xfrm>
            <a:off x="1475740" y="87630"/>
            <a:ext cx="10012680" cy="3890010"/>
          </a:xfrm>
          <a:prstGeom prst="rect">
            <a:avLst/>
          </a:prstGeom>
        </p:spPr>
      </p:pic>
      <p:sp>
        <p:nvSpPr>
          <p:cNvPr id="100" name="Text Box 99"/>
          <p:cNvSpPr txBox="1"/>
          <p:nvPr/>
        </p:nvSpPr>
        <p:spPr>
          <a:xfrm>
            <a:off x="593725" y="3922395"/>
            <a:ext cx="11316970" cy="2676525"/>
          </a:xfrm>
          <a:prstGeom prst="rect">
            <a:avLst/>
          </a:prstGeom>
          <a:noFill/>
          <a:ln w="9525">
            <a:noFill/>
          </a:ln>
        </p:spPr>
        <p:txBody>
          <a:bodyPr wrap="square">
            <a:spAutoFit/>
          </a:bodyPr>
          <a:lstStyle/>
          <a:p>
            <a:pPr indent="0"/>
            <a:r>
              <a:rPr lang="en-US" sz="2800" b="1" u="sng">
                <a:solidFill>
                  <a:srgbClr val="000000"/>
                </a:solidFill>
                <a:latin typeface="Times New Roman" panose="02020603050405020304" pitchFamily="18" charset="0"/>
              </a:rPr>
              <a:t> Phân loại:</a:t>
            </a:r>
            <a:endParaRPr lang="en-US" sz="2800" b="0">
              <a:solidFill>
                <a:srgbClr val="000000"/>
              </a:solidFill>
              <a:latin typeface="Times New Roman" panose="02020603050405020304" pitchFamily="18" charset="0"/>
            </a:endParaRPr>
          </a:p>
          <a:p>
            <a:pPr indent="0"/>
            <a:r>
              <a:rPr lang="en-US" sz="2800" b="0">
                <a:solidFill>
                  <a:srgbClr val="000000"/>
                </a:solidFill>
                <a:latin typeface="Times New Roman" panose="02020603050405020304" pitchFamily="18" charset="0"/>
              </a:rPr>
              <a:t>- Theo thành phần, muối được chia làm 2 loại: muối trung hòa và muối acid.</a:t>
            </a:r>
          </a:p>
          <a:p>
            <a:pPr indent="0"/>
            <a:r>
              <a:rPr lang="en-US" sz="2800" b="0">
                <a:solidFill>
                  <a:srgbClr val="000000"/>
                </a:solidFill>
                <a:latin typeface="Times New Roman" panose="02020603050405020304" pitchFamily="18" charset="0"/>
              </a:rPr>
              <a:t>+ Muối trung hòa: là muối mà trong gốc acid không có nguyên tử hyđrogen.</a:t>
            </a:r>
          </a:p>
          <a:p>
            <a:pPr indent="0"/>
            <a:r>
              <a:rPr lang="en-US" sz="2800" b="0">
                <a:solidFill>
                  <a:srgbClr val="000000"/>
                </a:solidFill>
                <a:latin typeface="Times New Roman" panose="02020603050405020304" pitchFamily="18" charset="0"/>
              </a:rPr>
              <a:t>Ví dụ: Na</a:t>
            </a:r>
            <a:r>
              <a:rPr lang="en-US" sz="2800" b="0" baseline="-25000">
                <a:solidFill>
                  <a:srgbClr val="000000"/>
                </a:solidFill>
                <a:latin typeface="Times New Roman" panose="02020603050405020304" pitchFamily="18" charset="0"/>
              </a:rPr>
              <a:t>2</a:t>
            </a:r>
            <a:r>
              <a:rPr lang="en-US" sz="2800" b="0">
                <a:solidFill>
                  <a:srgbClr val="000000"/>
                </a:solidFill>
                <a:latin typeface="Times New Roman" panose="02020603050405020304" pitchFamily="18" charset="0"/>
              </a:rPr>
              <a:t>SO</a:t>
            </a:r>
            <a:r>
              <a:rPr lang="en-US" sz="2800" b="0" baseline="-25000">
                <a:solidFill>
                  <a:srgbClr val="000000"/>
                </a:solidFill>
                <a:latin typeface="Times New Roman" panose="02020603050405020304" pitchFamily="18" charset="0"/>
              </a:rPr>
              <a:t>4</a:t>
            </a:r>
            <a:r>
              <a:rPr lang="en-US" sz="2800" b="0">
                <a:solidFill>
                  <a:srgbClr val="000000"/>
                </a:solidFill>
                <a:latin typeface="Times New Roman" panose="02020603050405020304" pitchFamily="18" charset="0"/>
              </a:rPr>
              <a:t>, CaCO</a:t>
            </a:r>
            <a:r>
              <a:rPr lang="en-US" sz="2800" b="0" baseline="-25000">
                <a:solidFill>
                  <a:srgbClr val="000000"/>
                </a:solidFill>
                <a:latin typeface="Times New Roman" panose="02020603050405020304" pitchFamily="18" charset="0"/>
              </a:rPr>
              <a:t>3</a:t>
            </a:r>
            <a:r>
              <a:rPr lang="en-US" sz="2800" b="0">
                <a:solidFill>
                  <a:srgbClr val="000000"/>
                </a:solidFill>
                <a:latin typeface="Times New Roman" panose="02020603050405020304" pitchFamily="18" charset="0"/>
              </a:rPr>
              <a:t>,…</a:t>
            </a:r>
          </a:p>
          <a:p>
            <a:pPr indent="0"/>
            <a:r>
              <a:rPr lang="en-US" sz="2800" b="0">
                <a:solidFill>
                  <a:srgbClr val="000000"/>
                </a:solidFill>
                <a:latin typeface="Times New Roman" panose="02020603050405020304" pitchFamily="18" charset="0"/>
              </a:rPr>
              <a:t>+ Muối acid: là muối mà trong đó gốc axit còn nguyên tử hyđrogen.</a:t>
            </a:r>
          </a:p>
          <a:p>
            <a:pPr indent="0"/>
            <a:r>
              <a:rPr lang="en-US" sz="2800" b="0">
                <a:solidFill>
                  <a:srgbClr val="000000"/>
                </a:solidFill>
                <a:latin typeface="Times New Roman" panose="02020603050405020304" pitchFamily="18" charset="0"/>
              </a:rPr>
              <a:t>Ví dụ: NaHCO</a:t>
            </a:r>
            <a:r>
              <a:rPr lang="en-US" sz="2800" b="0" baseline="-25000">
                <a:solidFill>
                  <a:srgbClr val="000000"/>
                </a:solidFill>
                <a:latin typeface="Times New Roman" panose="02020603050405020304" pitchFamily="18" charset="0"/>
              </a:rPr>
              <a:t>3</a:t>
            </a:r>
            <a:r>
              <a:rPr lang="en-US" sz="2800" b="0">
                <a:solidFill>
                  <a:srgbClr val="000000"/>
                </a:solidFill>
                <a:latin typeface="Times New Roman" panose="02020603050405020304" pitchFamily="18" charset="0"/>
              </a:rPr>
              <a:t>, Ba(HCO</a:t>
            </a:r>
            <a:r>
              <a:rPr lang="en-US" sz="2800" b="0" baseline="-25000">
                <a:solidFill>
                  <a:srgbClr val="000000"/>
                </a:solidFill>
                <a:latin typeface="Times New Roman" panose="02020603050405020304" pitchFamily="18" charset="0"/>
              </a:rPr>
              <a:t>3</a:t>
            </a:r>
            <a:r>
              <a:rPr lang="en-US" sz="2800" b="0">
                <a:solidFill>
                  <a:srgbClr val="000000"/>
                </a:solidFill>
                <a:latin typeface="Times New Roman" panose="02020603050405020304" pitchFamily="18" charset="0"/>
              </a:rPr>
              <a:t>)</a:t>
            </a:r>
            <a:r>
              <a:rPr lang="en-US" sz="2800" b="0" baseline="-25000">
                <a:solidFill>
                  <a:srgbClr val="000000"/>
                </a:solidFill>
                <a:latin typeface="Times New Roman" panose="02020603050405020304" pitchFamily="18" charset="0"/>
              </a:rPr>
              <a:t>2</a:t>
            </a:r>
            <a:endParaRPr lang="en-US" sz="280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additive="base">
                                        <p:cTn id="13" dur="500" fill="hold"/>
                                        <p:tgtEl>
                                          <p:spTgt spid="100"/>
                                        </p:tgtEl>
                                        <p:attrNameLst>
                                          <p:attrName>ppt_x</p:attrName>
                                        </p:attrNameLst>
                                      </p:cBhvr>
                                      <p:tavLst>
                                        <p:tav tm="0">
                                          <p:val>
                                            <p:strVal val="#ppt_x"/>
                                          </p:val>
                                        </p:tav>
                                        <p:tav tm="100000">
                                          <p:val>
                                            <p:strVal val="#ppt_x"/>
                                          </p:val>
                                        </p:tav>
                                      </p:tavLst>
                                    </p:anim>
                                    <p:anim calcmode="lin" valueType="num">
                                      <p:cBhvr additive="base">
                                        <p:cTn id="14"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s 12"/>
          <p:cNvSpPr/>
          <p:nvPr/>
        </p:nvSpPr>
        <p:spPr>
          <a:xfrm>
            <a:off x="8225155" y="3002915"/>
            <a:ext cx="4037330" cy="231267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3" name="Content Placeholder 2"/>
          <p:cNvSpPr>
            <a:spLocks noGrp="1"/>
          </p:cNvSpPr>
          <p:nvPr>
            <p:ph idx="1"/>
          </p:nvPr>
        </p:nvSpPr>
        <p:spPr>
          <a:xfrm>
            <a:off x="241300" y="2910205"/>
            <a:ext cx="3823335" cy="3804920"/>
          </a:xfrm>
        </p:spPr>
        <p:style>
          <a:lnRef idx="1">
            <a:schemeClr val="accent1"/>
          </a:lnRef>
          <a:fillRef idx="2">
            <a:schemeClr val="accent1"/>
          </a:fillRef>
          <a:effectRef idx="1">
            <a:schemeClr val="accent1"/>
          </a:effectRef>
          <a:fontRef idx="minor">
            <a:schemeClr val="dk1"/>
          </a:fontRef>
        </p:style>
        <p:txBody>
          <a:bodyPr>
            <a:noAutofit/>
          </a:bodyPr>
          <a:lstStyle/>
          <a:p>
            <a:pPr marL="0" indent="0" fontAlgn="auto">
              <a:spcBef>
                <a:spcPts val="0"/>
              </a:spcBef>
              <a:buNone/>
            </a:pPr>
            <a:r>
              <a:rPr lang="vi-VN" sz="2400" dirty="0">
                <a:latin typeface="Times New Roman" panose="02020603050405020304" pitchFamily="18" charset="0"/>
                <a:cs typeface="Times New Roman" panose="02020603050405020304" pitchFamily="18" charset="0"/>
              </a:rPr>
              <a:t>1. Công thức của các muối:</a:t>
            </a:r>
            <a:r>
              <a:rPr lang="vi-VN" sz="2300" dirty="0">
                <a:latin typeface="Times New Roman" panose="02020603050405020304" pitchFamily="18" charset="0"/>
                <a:cs typeface="Times New Roman" panose="02020603050405020304" pitchFamily="18" charset="0"/>
              </a:rPr>
              <a:t> </a:t>
            </a:r>
            <a:r>
              <a:rPr lang="en-US" altLang="vi-VN" sz="2300" dirty="0">
                <a:latin typeface="Times New Roman" panose="02020603050405020304" pitchFamily="18" charset="0"/>
                <a:cs typeface="Times New Roman" panose="02020603050405020304" pitchFamily="18" charset="0"/>
              </a:rPr>
              <a:t>P</a:t>
            </a:r>
            <a:r>
              <a:rPr lang="vi-VN" sz="2300" dirty="0">
                <a:latin typeface="Times New Roman" panose="02020603050405020304" pitchFamily="18" charset="0"/>
                <a:cs typeface="Times New Roman" panose="02020603050405020304" pitchFamily="18" charset="0"/>
              </a:rPr>
              <a:t>otassium sulfate: K</a:t>
            </a:r>
            <a:r>
              <a:rPr lang="vi-VN" sz="2300" baseline="-25000" dirty="0">
                <a:latin typeface="Times New Roman" panose="02020603050405020304" pitchFamily="18" charset="0"/>
                <a:cs typeface="Times New Roman" panose="02020603050405020304" pitchFamily="18" charset="0"/>
              </a:rPr>
              <a:t>2</a:t>
            </a:r>
            <a:r>
              <a:rPr lang="vi-VN" sz="2300" dirty="0">
                <a:latin typeface="Times New Roman" panose="02020603050405020304" pitchFamily="18" charset="0"/>
                <a:cs typeface="Times New Roman" panose="02020603050405020304" pitchFamily="18" charset="0"/>
              </a:rPr>
              <a:t>SO</a:t>
            </a:r>
            <a:r>
              <a:rPr lang="vi-VN" sz="2300" baseline="-25000" dirty="0">
                <a:latin typeface="Times New Roman" panose="02020603050405020304" pitchFamily="18" charset="0"/>
                <a:cs typeface="Times New Roman" panose="02020603050405020304" pitchFamily="18" charset="0"/>
              </a:rPr>
              <a:t>4</a:t>
            </a:r>
            <a:r>
              <a:rPr lang="vi-VN" sz="2300" dirty="0">
                <a:latin typeface="Times New Roman" panose="02020603050405020304" pitchFamily="18" charset="0"/>
                <a:cs typeface="Times New Roman" panose="02020603050405020304" pitchFamily="18" charset="0"/>
              </a:rPr>
              <a:t>; </a:t>
            </a:r>
            <a:r>
              <a:rPr lang="en-US" altLang="vi-VN" sz="2300" dirty="0">
                <a:latin typeface="Times New Roman" panose="02020603050405020304" pitchFamily="18" charset="0"/>
                <a:cs typeface="Times New Roman" panose="02020603050405020304" pitchFamily="18" charset="0"/>
              </a:rPr>
              <a:t>S</a:t>
            </a:r>
            <a:r>
              <a:rPr lang="vi-VN" sz="2300" dirty="0">
                <a:latin typeface="Times New Roman" panose="02020603050405020304" pitchFamily="18" charset="0"/>
                <a:cs typeface="Times New Roman" panose="02020603050405020304" pitchFamily="18" charset="0"/>
              </a:rPr>
              <a:t>odium hydrosulfate: NaHSO</a:t>
            </a:r>
            <a:r>
              <a:rPr lang="vi-VN" sz="2300" baseline="-25000" dirty="0">
                <a:latin typeface="Times New Roman" panose="02020603050405020304" pitchFamily="18" charset="0"/>
                <a:cs typeface="Times New Roman" panose="02020603050405020304" pitchFamily="18" charset="0"/>
              </a:rPr>
              <a:t>4</a:t>
            </a:r>
            <a:r>
              <a:rPr lang="vi-VN" sz="2300" dirty="0">
                <a:latin typeface="Times New Roman" panose="02020603050405020304" pitchFamily="18" charset="0"/>
                <a:cs typeface="Times New Roman" panose="02020603050405020304" pitchFamily="18" charset="0"/>
              </a:rPr>
              <a:t> </a:t>
            </a:r>
            <a:r>
              <a:rPr lang="en-US" altLang="vi-VN" sz="2300" dirty="0">
                <a:latin typeface="Times New Roman" panose="02020603050405020304" pitchFamily="18" charset="0"/>
                <a:cs typeface="Times New Roman" panose="02020603050405020304" pitchFamily="18" charset="0"/>
              </a:rPr>
              <a:t>S</a:t>
            </a:r>
            <a:r>
              <a:rPr lang="vi-VN" sz="2300" dirty="0">
                <a:latin typeface="Times New Roman" panose="02020603050405020304" pitchFamily="18" charset="0"/>
                <a:cs typeface="Times New Roman" panose="02020603050405020304" pitchFamily="18" charset="0"/>
              </a:rPr>
              <a:t>odium hydrocarbonate: NaHCO</a:t>
            </a:r>
            <a:r>
              <a:rPr lang="vi-VN" sz="2300" baseline="-25000" dirty="0">
                <a:latin typeface="Times New Roman" panose="02020603050405020304" pitchFamily="18" charset="0"/>
                <a:cs typeface="Times New Roman" panose="02020603050405020304" pitchFamily="18" charset="0"/>
              </a:rPr>
              <a:t>3</a:t>
            </a:r>
            <a:r>
              <a:rPr lang="vi-VN" sz="2300" dirty="0">
                <a:latin typeface="Times New Roman" panose="02020603050405020304" pitchFamily="18" charset="0"/>
                <a:cs typeface="Times New Roman" panose="02020603050405020304" pitchFamily="18" charset="0"/>
              </a:rPr>
              <a:t> </a:t>
            </a:r>
          </a:p>
          <a:p>
            <a:pPr marL="0" indent="0" fontAlgn="auto">
              <a:spcBef>
                <a:spcPts val="0"/>
              </a:spcBef>
              <a:buNone/>
            </a:pPr>
            <a:r>
              <a:rPr lang="en-US" altLang="vi-VN" sz="2300" dirty="0">
                <a:latin typeface="Times New Roman" panose="02020603050405020304" pitchFamily="18" charset="0"/>
                <a:cs typeface="Times New Roman" panose="02020603050405020304" pitchFamily="18" charset="0"/>
              </a:rPr>
              <a:t>S</a:t>
            </a:r>
            <a:r>
              <a:rPr lang="vi-VN" sz="2300" dirty="0">
                <a:latin typeface="Times New Roman" panose="02020603050405020304" pitchFamily="18" charset="0"/>
                <a:cs typeface="Times New Roman" panose="02020603050405020304" pitchFamily="18" charset="0"/>
              </a:rPr>
              <a:t>odium chloride: NaCl</a:t>
            </a:r>
          </a:p>
          <a:p>
            <a:pPr marL="0" indent="0" fontAlgn="auto">
              <a:spcBef>
                <a:spcPts val="0"/>
              </a:spcBef>
              <a:buNone/>
            </a:pPr>
            <a:r>
              <a:rPr lang="vi-VN" sz="2300" dirty="0">
                <a:latin typeface="Times New Roman" panose="02020603050405020304" pitchFamily="18" charset="0"/>
                <a:cs typeface="Times New Roman" panose="02020603050405020304" pitchFamily="18" charset="0"/>
              </a:rPr>
              <a:t> </a:t>
            </a:r>
            <a:r>
              <a:rPr lang="en-US" altLang="vi-VN" sz="2300" dirty="0">
                <a:latin typeface="Times New Roman" panose="02020603050405020304" pitchFamily="18" charset="0"/>
                <a:cs typeface="Times New Roman" panose="02020603050405020304" pitchFamily="18" charset="0"/>
              </a:rPr>
              <a:t>S</a:t>
            </a:r>
            <a:r>
              <a:rPr lang="vi-VN" sz="2300" dirty="0">
                <a:latin typeface="Times New Roman" panose="02020603050405020304" pitchFamily="18" charset="0"/>
                <a:cs typeface="Times New Roman" panose="02020603050405020304" pitchFamily="18" charset="0"/>
              </a:rPr>
              <a:t>odium nitrate: NaNO</a:t>
            </a:r>
            <a:r>
              <a:rPr lang="vi-VN" sz="2300" baseline="-25000" dirty="0">
                <a:latin typeface="Times New Roman" panose="02020603050405020304" pitchFamily="18" charset="0"/>
                <a:cs typeface="Times New Roman" panose="02020603050405020304" pitchFamily="18" charset="0"/>
              </a:rPr>
              <a:t>3</a:t>
            </a:r>
            <a:r>
              <a:rPr lang="vi-VN" sz="2300" dirty="0">
                <a:latin typeface="Times New Roman" panose="02020603050405020304" pitchFamily="18" charset="0"/>
                <a:cs typeface="Times New Roman" panose="02020603050405020304" pitchFamily="18" charset="0"/>
              </a:rPr>
              <a:t>; </a:t>
            </a:r>
            <a:r>
              <a:rPr lang="en-US" altLang="vi-VN" sz="2300" dirty="0">
                <a:latin typeface="Times New Roman" panose="02020603050405020304" pitchFamily="18" charset="0"/>
                <a:cs typeface="Times New Roman" panose="02020603050405020304" pitchFamily="18" charset="0"/>
              </a:rPr>
              <a:t>C</a:t>
            </a:r>
            <a:r>
              <a:rPr lang="vi-VN" sz="2300" dirty="0">
                <a:latin typeface="Times New Roman" panose="02020603050405020304" pitchFamily="18" charset="0"/>
                <a:cs typeface="Times New Roman" panose="02020603050405020304" pitchFamily="18" charset="0"/>
              </a:rPr>
              <a:t>alcium hydrophosphate: CaHPO</a:t>
            </a:r>
            <a:r>
              <a:rPr lang="vi-VN" sz="2300" baseline="-25000" dirty="0">
                <a:latin typeface="Times New Roman" panose="02020603050405020304" pitchFamily="18" charset="0"/>
                <a:cs typeface="Times New Roman" panose="02020603050405020304" pitchFamily="18" charset="0"/>
              </a:rPr>
              <a:t>4</a:t>
            </a:r>
            <a:r>
              <a:rPr lang="vi-VN" sz="2300" dirty="0">
                <a:latin typeface="Times New Roman" panose="02020603050405020304" pitchFamily="18" charset="0"/>
                <a:cs typeface="Times New Roman" panose="02020603050405020304" pitchFamily="18" charset="0"/>
              </a:rPr>
              <a:t> </a:t>
            </a:r>
          </a:p>
          <a:p>
            <a:pPr marL="0" indent="0" fontAlgn="auto">
              <a:spcBef>
                <a:spcPts val="0"/>
              </a:spcBef>
              <a:buNone/>
            </a:pPr>
            <a:r>
              <a:rPr lang="en-US" altLang="vi-VN" sz="2300" dirty="0">
                <a:latin typeface="Times New Roman" panose="02020603050405020304" pitchFamily="18" charset="0"/>
                <a:cs typeface="Times New Roman" panose="02020603050405020304" pitchFamily="18" charset="0"/>
              </a:rPr>
              <a:t>M</a:t>
            </a:r>
            <a:r>
              <a:rPr lang="vi-VN" sz="2300" dirty="0">
                <a:latin typeface="Times New Roman" panose="02020603050405020304" pitchFamily="18" charset="0"/>
                <a:cs typeface="Times New Roman" panose="02020603050405020304" pitchFamily="18" charset="0"/>
              </a:rPr>
              <a:t>agnesium sulfate: MgSO</a:t>
            </a:r>
            <a:r>
              <a:rPr lang="vi-VN" sz="2300" baseline="-25000" dirty="0">
                <a:latin typeface="Times New Roman" panose="02020603050405020304" pitchFamily="18" charset="0"/>
                <a:cs typeface="Times New Roman" panose="02020603050405020304" pitchFamily="18" charset="0"/>
              </a:rPr>
              <a:t>4</a:t>
            </a:r>
            <a:r>
              <a:rPr lang="vi-VN" sz="2300" dirty="0">
                <a:latin typeface="Times New Roman" panose="02020603050405020304" pitchFamily="18" charset="0"/>
                <a:cs typeface="Times New Roman" panose="02020603050405020304" pitchFamily="18" charset="0"/>
              </a:rPr>
              <a:t> Copper(II) sulfate: CuSO</a:t>
            </a:r>
            <a:r>
              <a:rPr lang="vi-VN" sz="2300" baseline="-25000" dirty="0">
                <a:latin typeface="Times New Roman" panose="02020603050405020304" pitchFamily="18" charset="0"/>
                <a:cs typeface="Times New Roman" panose="02020603050405020304" pitchFamily="18" charset="0"/>
              </a:rPr>
              <a:t>4</a:t>
            </a:r>
            <a:r>
              <a:rPr lang="vi-VN" sz="2300" dirty="0">
                <a:latin typeface="Times New Roman" panose="02020603050405020304" pitchFamily="18" charset="0"/>
                <a:cs typeface="Times New Roman" panose="02020603050405020304" pitchFamily="18" charset="0"/>
              </a:rPr>
              <a:t>.</a:t>
            </a:r>
          </a:p>
        </p:txBody>
      </p:sp>
      <p:pic>
        <p:nvPicPr>
          <p:cNvPr id="4" name="Picture 3"/>
          <p:cNvPicPr>
            <a:picLocks noChangeAspect="1"/>
          </p:cNvPicPr>
          <p:nvPr/>
        </p:nvPicPr>
        <p:blipFill>
          <a:blip r:embed="rId2"/>
          <a:stretch>
            <a:fillRect/>
          </a:stretch>
        </p:blipFill>
        <p:spPr>
          <a:xfrm>
            <a:off x="-1" y="-79803"/>
            <a:ext cx="12192001" cy="2846763"/>
          </a:xfrm>
          <a:prstGeom prst="rect">
            <a:avLst/>
          </a:prstGeom>
        </p:spPr>
      </p:pic>
      <p:sp>
        <p:nvSpPr>
          <p:cNvPr id="100" name="Text Box 99"/>
          <p:cNvSpPr txBox="1"/>
          <p:nvPr/>
        </p:nvSpPr>
        <p:spPr>
          <a:xfrm>
            <a:off x="4165600" y="2968625"/>
            <a:ext cx="3860800" cy="304609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indent="279400"/>
            <a:r>
              <a:rPr lang="en-US" sz="2400" b="1">
                <a:solidFill>
                  <a:srgbClr val="232323"/>
                </a:solidFill>
                <a:latin typeface="Times New Roman" panose="02020603050405020304" pitchFamily="18" charset="0"/>
              </a:rPr>
              <a:t>2. </a:t>
            </a:r>
            <a:r>
              <a:rPr lang="en-US" sz="2400" b="0">
                <a:latin typeface="Times New Roman" panose="02020603050405020304" pitchFamily="18" charset="0"/>
                <a:cs typeface="Segoe UI" panose="020B0502040204020203" charset="0"/>
              </a:rPr>
              <a:t> Tên gọi của các muối: AlCl</a:t>
            </a:r>
            <a:r>
              <a:rPr lang="en-US" sz="2400" b="0" baseline="-25000">
                <a:latin typeface="Times New Roman" panose="02020603050405020304" pitchFamily="18" charset="0"/>
                <a:cs typeface="Segoe UI" panose="020B0502040204020203" charset="0"/>
              </a:rPr>
              <a:t>3</a:t>
            </a:r>
            <a:r>
              <a:rPr lang="en-US" sz="2400" b="0">
                <a:latin typeface="Times New Roman" panose="02020603050405020304" pitchFamily="18" charset="0"/>
                <a:cs typeface="Segoe UI" panose="020B0502040204020203" charset="0"/>
              </a:rPr>
              <a:t>: aluminium chloride KC1: potassium chloride A1</a:t>
            </a:r>
            <a:r>
              <a:rPr lang="en-US" sz="2400" b="0" baseline="-25000">
                <a:latin typeface="Times New Roman" panose="02020603050405020304" pitchFamily="18" charset="0"/>
                <a:cs typeface="Segoe UI" panose="020B0502040204020203" charset="0"/>
              </a:rPr>
              <a:t>2</a:t>
            </a:r>
            <a:r>
              <a:rPr lang="en-US" sz="2400" b="0">
                <a:latin typeface="Times New Roman" panose="02020603050405020304" pitchFamily="18" charset="0"/>
                <a:cs typeface="Segoe UI" panose="020B0502040204020203" charset="0"/>
              </a:rPr>
              <a:t>(SO</a:t>
            </a:r>
            <a:r>
              <a:rPr lang="en-US" sz="2400" b="0" baseline="-25000">
                <a:latin typeface="Times New Roman" panose="02020603050405020304" pitchFamily="18" charset="0"/>
                <a:cs typeface="Segoe UI" panose="020B0502040204020203" charset="0"/>
              </a:rPr>
              <a:t>4</a:t>
            </a:r>
            <a:r>
              <a:rPr lang="en-US" sz="2400" b="0">
                <a:latin typeface="Times New Roman" panose="02020603050405020304" pitchFamily="18" charset="0"/>
                <a:cs typeface="Segoe UI" panose="020B0502040204020203" charset="0"/>
              </a:rPr>
              <a:t>)</a:t>
            </a:r>
            <a:r>
              <a:rPr lang="en-US" sz="2400" b="0" baseline="-25000">
                <a:latin typeface="Times New Roman" panose="02020603050405020304" pitchFamily="18" charset="0"/>
                <a:cs typeface="Segoe UI" panose="020B0502040204020203" charset="0"/>
              </a:rPr>
              <a:t>3</a:t>
            </a:r>
            <a:r>
              <a:rPr lang="en-US" sz="2400" b="0">
                <a:latin typeface="Times New Roman" panose="02020603050405020304" pitchFamily="18" charset="0"/>
                <a:cs typeface="Segoe UI" panose="020B0502040204020203" charset="0"/>
              </a:rPr>
              <a:t>: aluminium sulfate MgSO</a:t>
            </a:r>
            <a:r>
              <a:rPr lang="en-US" sz="2400" b="0" baseline="-25000">
                <a:latin typeface="Times New Roman" panose="02020603050405020304" pitchFamily="18" charset="0"/>
                <a:cs typeface="Segoe UI" panose="020B0502040204020203" charset="0"/>
              </a:rPr>
              <a:t>4</a:t>
            </a:r>
            <a:r>
              <a:rPr lang="en-US" sz="2400" b="0">
                <a:latin typeface="Times New Roman" panose="02020603050405020304" pitchFamily="18" charset="0"/>
                <a:cs typeface="Segoe UI" panose="020B0502040204020203" charset="0"/>
              </a:rPr>
              <a:t>: magnesium sulfate NH</a:t>
            </a:r>
            <a:r>
              <a:rPr lang="en-US" sz="2400" b="0" baseline="-25000">
                <a:latin typeface="Times New Roman" panose="02020603050405020304" pitchFamily="18" charset="0"/>
                <a:cs typeface="Segoe UI" panose="020B0502040204020203" charset="0"/>
              </a:rPr>
              <a:t>4</a:t>
            </a:r>
            <a:r>
              <a:rPr lang="en-US" sz="2400" b="0">
                <a:latin typeface="Times New Roman" panose="02020603050405020304" pitchFamily="18" charset="0"/>
                <a:cs typeface="Segoe UI" panose="020B0502040204020203" charset="0"/>
              </a:rPr>
              <a:t>NO</a:t>
            </a:r>
            <a:r>
              <a:rPr lang="en-US" sz="2400" b="0" baseline="-25000">
                <a:latin typeface="Times New Roman" panose="02020603050405020304" pitchFamily="18" charset="0"/>
                <a:cs typeface="Segoe UI" panose="020B0502040204020203" charset="0"/>
              </a:rPr>
              <a:t>3</a:t>
            </a:r>
            <a:r>
              <a:rPr lang="en-US" sz="2400" b="0">
                <a:latin typeface="Times New Roman" panose="02020603050405020304" pitchFamily="18" charset="0"/>
                <a:cs typeface="Segoe UI" panose="020B0502040204020203" charset="0"/>
              </a:rPr>
              <a:t>: ammonium nitrate NaHCO</a:t>
            </a:r>
            <a:r>
              <a:rPr lang="en-US" sz="2400" b="0" baseline="-25000">
                <a:latin typeface="Times New Roman" panose="02020603050405020304" pitchFamily="18" charset="0"/>
                <a:cs typeface="Segoe UI" panose="020B0502040204020203" charset="0"/>
              </a:rPr>
              <a:t>3</a:t>
            </a:r>
            <a:r>
              <a:rPr lang="en-US" sz="2400" b="0">
                <a:latin typeface="Times New Roman" panose="02020603050405020304" pitchFamily="18" charset="0"/>
                <a:cs typeface="Segoe UI" panose="020B0502040204020203" charset="0"/>
              </a:rPr>
              <a:t>: sodium hydrocarbonate.</a:t>
            </a:r>
            <a:endParaRPr lang="en-US" sz="2400"/>
          </a:p>
        </p:txBody>
      </p:sp>
      <p:sp>
        <p:nvSpPr>
          <p:cNvPr id="9" name="Text Box 8"/>
          <p:cNvSpPr txBox="1"/>
          <p:nvPr/>
        </p:nvSpPr>
        <p:spPr>
          <a:xfrm>
            <a:off x="7988935" y="3093720"/>
            <a:ext cx="3974465" cy="829945"/>
          </a:xfrm>
          <a:prstGeom prst="rect">
            <a:avLst/>
          </a:prstGeom>
          <a:noFill/>
          <a:ln w="9525">
            <a:noFill/>
          </a:ln>
        </p:spPr>
        <p:txBody>
          <a:bodyPr wrap="square">
            <a:spAutoFit/>
          </a:bodyPr>
          <a:lstStyle/>
          <a:p>
            <a:pPr indent="279400"/>
            <a:r>
              <a:rPr lang="en-US" sz="2400" b="1">
                <a:solidFill>
                  <a:srgbClr val="232323"/>
                </a:solidFill>
                <a:latin typeface="Times New Roman" panose="02020603050405020304" pitchFamily="18" charset="0"/>
              </a:rPr>
              <a:t>3. </a:t>
            </a:r>
            <a:r>
              <a:rPr lang="en-US" sz="2400" b="0">
                <a:latin typeface="Times New Roman" panose="02020603050405020304" pitchFamily="18" charset="0"/>
                <a:cs typeface="Segoe UI" panose="020B0502040204020203" charset="0"/>
              </a:rPr>
              <a:t> Phản ứng tạ muối KC1:</a:t>
            </a:r>
          </a:p>
          <a:p>
            <a:pPr indent="279400"/>
            <a:r>
              <a:rPr lang="en-US" sz="2400" b="0">
                <a:latin typeface="Times New Roman" panose="02020603050405020304" pitchFamily="18" charset="0"/>
                <a:cs typeface="Segoe UI" panose="020B0502040204020203" charset="0"/>
              </a:rPr>
              <a:t>KOH + HC1      KC1 + H</a:t>
            </a:r>
            <a:r>
              <a:rPr lang="en-US" sz="2400" b="0" baseline="-25000">
                <a:latin typeface="Times New Roman" panose="02020603050405020304" pitchFamily="18" charset="0"/>
                <a:cs typeface="Segoe UI" panose="020B0502040204020203" charset="0"/>
              </a:rPr>
              <a:t>2</a:t>
            </a:r>
            <a:r>
              <a:rPr lang="en-US" sz="2400" b="0">
                <a:latin typeface="Times New Roman" panose="02020603050405020304" pitchFamily="18" charset="0"/>
                <a:cs typeface="Segoe UI" panose="020B0502040204020203" charset="0"/>
              </a:rPr>
              <a:t>O</a:t>
            </a:r>
            <a:endParaRPr lang="en-US" sz="2400"/>
          </a:p>
        </p:txBody>
      </p:sp>
      <p:cxnSp>
        <p:nvCxnSpPr>
          <p:cNvPr id="1753064112" name="Straight Arrow Connector 1"/>
          <p:cNvCxnSpPr/>
          <p:nvPr/>
        </p:nvCxnSpPr>
        <p:spPr>
          <a:xfrm flipV="1">
            <a:off x="10023158" y="3703003"/>
            <a:ext cx="276225" cy="95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 Box 9"/>
          <p:cNvSpPr txBox="1"/>
          <p:nvPr/>
        </p:nvSpPr>
        <p:spPr>
          <a:xfrm>
            <a:off x="8196580" y="3962400"/>
            <a:ext cx="3711575" cy="460375"/>
          </a:xfrm>
          <a:prstGeom prst="rect">
            <a:avLst/>
          </a:prstGeom>
          <a:noFill/>
          <a:ln w="9525">
            <a:noFill/>
          </a:ln>
        </p:spPr>
        <p:txBody>
          <a:bodyPr wrap="square">
            <a:spAutoFit/>
          </a:bodyPr>
          <a:lstStyle/>
          <a:p>
            <a:pPr indent="0"/>
            <a:r>
              <a:rPr lang="en-US" sz="2400" b="0">
                <a:latin typeface="Times New Roman" panose="02020603050405020304" pitchFamily="18" charset="0"/>
                <a:ea typeface="SimSun" panose="02010600030101010101" pitchFamily="2" charset="-122"/>
              </a:rPr>
              <a:t>Phản ứng tạo muối MgSO</a:t>
            </a:r>
            <a:r>
              <a:rPr lang="en-US" sz="2400" b="0" baseline="-25000">
                <a:latin typeface="Times New Roman" panose="02020603050405020304" pitchFamily="18" charset="0"/>
                <a:ea typeface="SimSun" panose="02010600030101010101" pitchFamily="2" charset="-122"/>
              </a:rPr>
              <a:t>4</a:t>
            </a:r>
            <a:endParaRPr lang="en-US" sz="2400"/>
          </a:p>
        </p:txBody>
      </p:sp>
      <p:sp>
        <p:nvSpPr>
          <p:cNvPr id="11" name="Text Box 10"/>
          <p:cNvSpPr txBox="1"/>
          <p:nvPr/>
        </p:nvSpPr>
        <p:spPr>
          <a:xfrm>
            <a:off x="8216265" y="4421505"/>
            <a:ext cx="3975100" cy="460375"/>
          </a:xfrm>
          <a:prstGeom prst="rect">
            <a:avLst/>
          </a:prstGeom>
          <a:noFill/>
          <a:ln w="9525">
            <a:noFill/>
          </a:ln>
        </p:spPr>
        <p:txBody>
          <a:bodyPr wrap="square">
            <a:spAutoFit/>
          </a:bodyPr>
          <a:lstStyle/>
          <a:p>
            <a:pPr indent="0"/>
            <a:r>
              <a:rPr lang="en-US" sz="2400" b="0">
                <a:latin typeface="Times New Roman" panose="02020603050405020304" pitchFamily="18" charset="0"/>
                <a:ea typeface="SimSun" panose="02010600030101010101" pitchFamily="2" charset="-122"/>
              </a:rPr>
              <a:t>Mg + H</a:t>
            </a:r>
            <a:r>
              <a:rPr lang="en-US" sz="2400" b="0" baseline="-25000">
                <a:latin typeface="Times New Roman" panose="02020603050405020304" pitchFamily="18" charset="0"/>
                <a:ea typeface="SimSun" panose="02010600030101010101" pitchFamily="2" charset="-122"/>
              </a:rPr>
              <a:t>2</a:t>
            </a:r>
            <a:r>
              <a:rPr lang="en-US" sz="2400" b="0">
                <a:latin typeface="Times New Roman" panose="02020603050405020304" pitchFamily="18" charset="0"/>
                <a:ea typeface="SimSun" panose="02010600030101010101" pitchFamily="2" charset="-122"/>
              </a:rPr>
              <a:t>SO</a:t>
            </a:r>
            <a:r>
              <a:rPr lang="en-US" sz="2400" b="0" baseline="-25000">
                <a:latin typeface="Times New Roman" panose="02020603050405020304" pitchFamily="18" charset="0"/>
                <a:ea typeface="SimSun" panose="02010600030101010101" pitchFamily="2" charset="-122"/>
              </a:rPr>
              <a:t>4</a:t>
            </a:r>
            <a:r>
              <a:rPr lang="en-US" sz="2400" b="0">
                <a:latin typeface="Times New Roman" panose="02020603050405020304" pitchFamily="18" charset="0"/>
                <a:ea typeface="SimSun" panose="02010600030101010101" pitchFamily="2" charset="-122"/>
              </a:rPr>
              <a:t>        MgSO</a:t>
            </a:r>
            <a:r>
              <a:rPr lang="en-US" sz="2400" b="0" baseline="-25000">
                <a:latin typeface="Times New Roman" panose="02020603050405020304" pitchFamily="18" charset="0"/>
                <a:ea typeface="SimSun" panose="02010600030101010101" pitchFamily="2" charset="-122"/>
              </a:rPr>
              <a:t>4</a:t>
            </a:r>
            <a:r>
              <a:rPr lang="en-US" sz="2400" b="0">
                <a:latin typeface="Times New Roman" panose="02020603050405020304" pitchFamily="18" charset="0"/>
                <a:ea typeface="SimSun" panose="02010600030101010101" pitchFamily="2" charset="-122"/>
              </a:rPr>
              <a:t> + H</a:t>
            </a:r>
            <a:r>
              <a:rPr lang="en-US" sz="2400" b="0" baseline="-25000">
                <a:latin typeface="Times New Roman" panose="02020603050405020304" pitchFamily="18" charset="0"/>
                <a:ea typeface="SimSun" panose="02010600030101010101" pitchFamily="2" charset="-122"/>
              </a:rPr>
              <a:t>2</a:t>
            </a:r>
            <a:r>
              <a:rPr lang="en-US" sz="2400" b="0">
                <a:latin typeface="Times New Roman" panose="02020603050405020304" pitchFamily="18" charset="0"/>
                <a:ea typeface="SimSun" panose="02010600030101010101" pitchFamily="2" charset="-122"/>
              </a:rPr>
              <a:t> </a:t>
            </a:r>
            <a:endParaRPr lang="en-US" sz="2400"/>
          </a:p>
        </p:txBody>
      </p:sp>
      <p:cxnSp>
        <p:nvCxnSpPr>
          <p:cNvPr id="12" name="Straight Arrow Connector 1"/>
          <p:cNvCxnSpPr/>
          <p:nvPr/>
        </p:nvCxnSpPr>
        <p:spPr>
          <a:xfrm flipV="1">
            <a:off x="10054908" y="4687253"/>
            <a:ext cx="276225" cy="95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0"/>
                                        </p:tgtEl>
                                        <p:attrNameLst>
                                          <p:attrName>style.visibility</p:attrName>
                                        </p:attrNameLst>
                                      </p:cBhvr>
                                      <p:to>
                                        <p:strVal val="visible"/>
                                      </p:to>
                                    </p:set>
                                    <p:anim calcmode="lin" valueType="num">
                                      <p:cBhvr additive="base">
                                        <p:cTn id="37" dur="500" fill="hold"/>
                                        <p:tgtEl>
                                          <p:spTgt spid="100"/>
                                        </p:tgtEl>
                                        <p:attrNameLst>
                                          <p:attrName>ppt_x</p:attrName>
                                        </p:attrNameLst>
                                      </p:cBhvr>
                                      <p:tavLst>
                                        <p:tav tm="0">
                                          <p:val>
                                            <p:strVal val="#ppt_x"/>
                                          </p:val>
                                        </p:tav>
                                        <p:tav tm="100000">
                                          <p:val>
                                            <p:strVal val="#ppt_x"/>
                                          </p:val>
                                        </p:tav>
                                      </p:tavLst>
                                    </p:anim>
                                    <p:anim calcmode="lin" valueType="num">
                                      <p:cBhvr additive="base">
                                        <p:cTn id="3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753064112"/>
                                        </p:tgtEl>
                                        <p:attrNameLst>
                                          <p:attrName>style.visibility</p:attrName>
                                        </p:attrNameLst>
                                      </p:cBhvr>
                                      <p:to>
                                        <p:strVal val="visible"/>
                                      </p:to>
                                    </p:set>
                                    <p:anim calcmode="lin" valueType="num">
                                      <p:cBhvr additive="base">
                                        <p:cTn id="51" dur="500" fill="hold"/>
                                        <p:tgtEl>
                                          <p:spTgt spid="1753064112"/>
                                        </p:tgtEl>
                                        <p:attrNameLst>
                                          <p:attrName>ppt_x</p:attrName>
                                        </p:attrNameLst>
                                      </p:cBhvr>
                                      <p:tavLst>
                                        <p:tav tm="0">
                                          <p:val>
                                            <p:strVal val="#ppt_x"/>
                                          </p:val>
                                        </p:tav>
                                        <p:tav tm="100000">
                                          <p:val>
                                            <p:strVal val="#ppt_x"/>
                                          </p:val>
                                        </p:tav>
                                      </p:tavLst>
                                    </p:anim>
                                    <p:anim calcmode="lin" valueType="num">
                                      <p:cBhvr additive="base">
                                        <p:cTn id="52" dur="500" fill="hold"/>
                                        <p:tgtEl>
                                          <p:spTgt spid="1753064112"/>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500" fill="hold"/>
                                        <p:tgtEl>
                                          <p:spTgt spid="10"/>
                                        </p:tgtEl>
                                        <p:attrNameLst>
                                          <p:attrName>ppt_x</p:attrName>
                                        </p:attrNameLst>
                                      </p:cBhvr>
                                      <p:tavLst>
                                        <p:tav tm="0">
                                          <p:val>
                                            <p:strVal val="#ppt_x"/>
                                          </p:val>
                                        </p:tav>
                                        <p:tav tm="100000">
                                          <p:val>
                                            <p:strVal val="#ppt_x"/>
                                          </p:val>
                                        </p:tav>
                                      </p:tavLst>
                                    </p:anim>
                                    <p:anim calcmode="lin" valueType="num">
                                      <p:cBhvr additive="base">
                                        <p:cTn id="5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additive="base">
                                        <p:cTn id="63" dur="500" fill="hold"/>
                                        <p:tgtEl>
                                          <p:spTgt spid="11"/>
                                        </p:tgtEl>
                                        <p:attrNameLst>
                                          <p:attrName>ppt_x</p:attrName>
                                        </p:attrNameLst>
                                      </p:cBhvr>
                                      <p:tavLst>
                                        <p:tav tm="0">
                                          <p:val>
                                            <p:strVal val="#ppt_x"/>
                                          </p:val>
                                        </p:tav>
                                        <p:tav tm="100000">
                                          <p:val>
                                            <p:strVal val="#ppt_x"/>
                                          </p:val>
                                        </p:tav>
                                      </p:tavLst>
                                    </p:anim>
                                    <p:anim calcmode="lin" valueType="num">
                                      <p:cBhvr additive="base">
                                        <p:cTn id="64" dur="500" fill="hold"/>
                                        <p:tgtEl>
                                          <p:spTgt spid="11"/>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ppt_x"/>
                                          </p:val>
                                        </p:tav>
                                        <p:tav tm="100000">
                                          <p:val>
                                            <p:strVal val="#ppt_x"/>
                                          </p:val>
                                        </p:tav>
                                      </p:tavLst>
                                    </p:anim>
                                    <p:anim calcmode="lin" valueType="num">
                                      <p:cBhvr additive="base">
                                        <p:cTn id="6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build="p" animBg="1"/>
      <p:bldP spid="100" grpId="0" animBg="1"/>
      <p:bldP spid="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4784" y="988691"/>
            <a:ext cx="11181347" cy="1364615"/>
          </a:xfrm>
          <a:prstGeom prst="rect">
            <a:avLst/>
          </a:prstGeom>
        </p:spPr>
        <p:txBody>
          <a:bodyPr wrap="square">
            <a:spAutoFit/>
          </a:bodyPr>
          <a:lstStyle/>
          <a:p>
            <a:pPr>
              <a:lnSpc>
                <a:spcPct val="115000"/>
              </a:lnSpc>
              <a:spcAft>
                <a:spcPts val="1000"/>
              </a:spcAft>
            </a:pPr>
            <a:r>
              <a:rPr lang="vi-VN" sz="2400" b="1" u="sng"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1.Khái niệm:</a:t>
            </a:r>
            <a:r>
              <a:rPr lang="vi-VN"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Muối là hợp chất được hình thành từ sự thay thế ion H+ của acid bằng ion kim loại hoặc ion ammonium (NH</a:t>
            </a:r>
            <a:r>
              <a:rPr lang="vi-VN" sz="2400" baseline="-25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4</a:t>
            </a:r>
            <a:r>
              <a:rPr lang="vi-VN" sz="2400" baseline="30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Phân tử muối gồm có một hay nhiều cation kim loại liên kết với một hay nhiều anion gốc acid.</a:t>
            </a:r>
          </a:p>
        </p:txBody>
      </p:sp>
      <p:sp>
        <p:nvSpPr>
          <p:cNvPr id="3" name="TextBox 2"/>
          <p:cNvSpPr txBox="1"/>
          <p:nvPr/>
        </p:nvSpPr>
        <p:spPr>
          <a:xfrm>
            <a:off x="2526197" y="160188"/>
            <a:ext cx="6625389" cy="645160"/>
          </a:xfrm>
          <a:prstGeom prst="rect">
            <a:avLst/>
          </a:prstGeom>
          <a:noFill/>
        </p:spPr>
        <p:txBody>
          <a:bodyPr wrap="square" rtlCol="0">
            <a:spAutoFit/>
          </a:bodyPr>
          <a:lstStyle/>
          <a:p>
            <a:pPr algn="ctr"/>
            <a:r>
              <a:rPr lang="vi-VN" sz="3600" b="1" dirty="0">
                <a:solidFill>
                  <a:srgbClr val="002060"/>
                </a:solidFill>
                <a:latin typeface="Times New Roman" panose="02020603050405020304" pitchFamily="18" charset="0"/>
                <a:cs typeface="Times New Roman" panose="02020603050405020304" pitchFamily="18" charset="0"/>
              </a:rPr>
              <a:t>KẾT LUẬN</a:t>
            </a:r>
          </a:p>
        </p:txBody>
      </p:sp>
      <p:sp>
        <p:nvSpPr>
          <p:cNvPr id="100" name="Text Box 99"/>
          <p:cNvSpPr txBox="1"/>
          <p:nvPr/>
        </p:nvSpPr>
        <p:spPr>
          <a:xfrm>
            <a:off x="863600" y="5124450"/>
            <a:ext cx="10506710" cy="460375"/>
          </a:xfrm>
          <a:prstGeom prst="rect">
            <a:avLst/>
          </a:prstGeom>
          <a:ln w="28575"/>
        </p:spPr>
        <p:style>
          <a:lnRef idx="2">
            <a:schemeClr val="accent2"/>
          </a:lnRef>
          <a:fillRef idx="1">
            <a:schemeClr val="lt1"/>
          </a:fillRef>
          <a:effectRef idx="0">
            <a:schemeClr val="accent2"/>
          </a:effectRef>
          <a:fontRef idx="minor">
            <a:schemeClr val="dk1"/>
          </a:fontRef>
        </p:style>
        <p:txBody>
          <a:bodyPr wrap="square">
            <a:spAutoFit/>
          </a:bodyPr>
          <a:lstStyle/>
          <a:p>
            <a:pPr indent="0"/>
            <a:r>
              <a:rPr lang="en-US" sz="2400" b="1">
                <a:solidFill>
                  <a:srgbClr val="FF0000"/>
                </a:solidFill>
                <a:latin typeface="Times New Roman" panose="02020603050405020304" pitchFamily="18" charset="0"/>
                <a:cs typeface="Calibri" panose="020F0502020204030204" pitchFamily="34" charset="0"/>
              </a:rPr>
              <a:t>Tên muối</a:t>
            </a:r>
            <a:r>
              <a:rPr lang="en-US" sz="2400" b="0">
                <a:solidFill>
                  <a:srgbClr val="FF0000"/>
                </a:solidFill>
                <a:latin typeface="Times New Roman" panose="02020603050405020304" pitchFamily="18" charset="0"/>
                <a:cs typeface="Calibri" panose="020F0502020204030204" pitchFamily="34" charset="0"/>
              </a:rPr>
              <a:t> </a:t>
            </a:r>
            <a:r>
              <a:rPr lang="en-US" sz="2400" b="1">
                <a:solidFill>
                  <a:srgbClr val="FF0000"/>
                </a:solidFill>
                <a:latin typeface="Times New Roman" panose="02020603050405020304" pitchFamily="18" charset="0"/>
                <a:cs typeface="Calibri" panose="020F0502020204030204" pitchFamily="34" charset="0"/>
              </a:rPr>
              <a:t>= tên kim loại</a:t>
            </a:r>
            <a:r>
              <a:rPr lang="en-US" sz="2400" b="0">
                <a:latin typeface="Times New Roman" panose="02020603050405020304" pitchFamily="18" charset="0"/>
                <a:cs typeface="Calibri" panose="020F0502020204030204" pitchFamily="34" charset="0"/>
              </a:rPr>
              <a:t> ( kèm hoá trị với kim loại có nhiều hoá trị) + </a:t>
            </a:r>
            <a:r>
              <a:rPr lang="en-US" sz="2400" b="1">
                <a:solidFill>
                  <a:srgbClr val="FF0000"/>
                </a:solidFill>
                <a:latin typeface="Times New Roman" panose="02020603050405020304" pitchFamily="18" charset="0"/>
                <a:cs typeface="Calibri" panose="020F0502020204030204" pitchFamily="34" charset="0"/>
              </a:rPr>
              <a:t>tên gốc acid</a:t>
            </a:r>
            <a:r>
              <a:rPr lang="en-US" sz="2400" b="0">
                <a:latin typeface="Times New Roman" panose="02020603050405020304" pitchFamily="18" charset="0"/>
                <a:cs typeface="Calibri" panose="020F0502020204030204" pitchFamily="34" charset="0"/>
              </a:rPr>
              <a:t>.</a:t>
            </a:r>
            <a:endParaRPr lang="en-US" sz="2400"/>
          </a:p>
        </p:txBody>
      </p:sp>
      <p:pic>
        <p:nvPicPr>
          <p:cNvPr id="51" name="图片 5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84"/>
            <a:ext cx="2959931" cy="965371"/>
          </a:xfrm>
          <a:prstGeom prst="rect">
            <a:avLst/>
          </a:prstGeom>
        </p:spPr>
      </p:pic>
      <p:sp>
        <p:nvSpPr>
          <p:cNvPr id="5" name="Text Box 4"/>
          <p:cNvSpPr txBox="1"/>
          <p:nvPr/>
        </p:nvSpPr>
        <p:spPr>
          <a:xfrm>
            <a:off x="704850" y="2338705"/>
            <a:ext cx="10525760" cy="2306955"/>
          </a:xfrm>
          <a:prstGeom prst="rect">
            <a:avLst/>
          </a:prstGeom>
          <a:noFill/>
          <a:ln w="9525">
            <a:noFill/>
          </a:ln>
        </p:spPr>
        <p:txBody>
          <a:bodyPr wrap="square">
            <a:spAutoFit/>
          </a:bodyPr>
          <a:lstStyle/>
          <a:p>
            <a:pPr marL="228600" indent="-228600"/>
            <a:r>
              <a:rPr lang="en-US" sz="2400" b="1" u="sng">
                <a:latin typeface="Times New Roman" panose="02020603050405020304" pitchFamily="18" charset="0"/>
                <a:cs typeface="Calibri" panose="020F0502020204030204" pitchFamily="34" charset="0"/>
              </a:rPr>
              <a:t>2. Công thức hoá học của phân tử muối:</a:t>
            </a:r>
            <a:endParaRPr lang="en-US" sz="2400" b="1">
              <a:latin typeface="Times New Roman" panose="02020603050405020304" pitchFamily="18" charset="0"/>
              <a:cs typeface="Calibri" panose="020F0502020204030204" pitchFamily="34" charset="0"/>
            </a:endParaRPr>
          </a:p>
          <a:p>
            <a:pPr marL="228600" indent="-228600"/>
            <a:r>
              <a:rPr lang="en-US" sz="2400" b="1">
                <a:latin typeface="Times New Roman" panose="02020603050405020304" pitchFamily="18" charset="0"/>
                <a:cs typeface="Calibri" panose="020F0502020204030204" pitchFamily="34" charset="0"/>
              </a:rPr>
              <a:t>M</a:t>
            </a:r>
            <a:r>
              <a:rPr lang="en-US" sz="2400" b="1" baseline="-25000">
                <a:solidFill>
                  <a:srgbClr val="FF0000"/>
                </a:solidFill>
                <a:latin typeface="Times New Roman" panose="02020603050405020304" pitchFamily="18" charset="0"/>
                <a:cs typeface="Calibri" panose="020F0502020204030204" pitchFamily="34" charset="0"/>
              </a:rPr>
              <a:t>x</a:t>
            </a:r>
            <a:r>
              <a:rPr lang="en-US" sz="2400" b="1">
                <a:latin typeface="Times New Roman" panose="02020603050405020304" pitchFamily="18" charset="0"/>
                <a:cs typeface="Calibri" panose="020F0502020204030204" pitchFamily="34" charset="0"/>
              </a:rPr>
              <a:t>A</a:t>
            </a:r>
            <a:r>
              <a:rPr lang="en-US" sz="2400" b="1" baseline="-25000">
                <a:solidFill>
                  <a:srgbClr val="FF0000"/>
                </a:solidFill>
                <a:latin typeface="Times New Roman" panose="02020603050405020304" pitchFamily="18" charset="0"/>
                <a:cs typeface="Calibri" panose="020F0502020204030204" pitchFamily="34" charset="0"/>
              </a:rPr>
              <a:t>y</a:t>
            </a:r>
            <a:r>
              <a:rPr lang="en-US" sz="2400" b="1">
                <a:solidFill>
                  <a:srgbClr val="FF0000"/>
                </a:solidFill>
                <a:latin typeface="Times New Roman" panose="02020603050405020304" pitchFamily="18" charset="0"/>
                <a:cs typeface="Calibri" panose="020F0502020204030204" pitchFamily="34" charset="0"/>
              </a:rPr>
              <a:t> </a:t>
            </a:r>
            <a:endParaRPr lang="en-US" sz="2400" b="0">
              <a:latin typeface="Times New Roman" panose="02020603050405020304" pitchFamily="18" charset="0"/>
              <a:cs typeface="Calibri" panose="020F0502020204030204" pitchFamily="34" charset="0"/>
            </a:endParaRPr>
          </a:p>
          <a:p>
            <a:pPr marL="228600" indent="-228600"/>
            <a:r>
              <a:rPr lang="en-US" sz="2400" b="0">
                <a:latin typeface="Times New Roman" panose="02020603050405020304" pitchFamily="18" charset="0"/>
                <a:cs typeface="Calibri" panose="020F0502020204030204" pitchFamily="34" charset="0"/>
              </a:rPr>
              <a:t>Trong đó   </a:t>
            </a:r>
          </a:p>
          <a:p>
            <a:pPr marL="228600" indent="-228600"/>
            <a:r>
              <a:rPr lang="en-US" sz="2400" b="0">
                <a:latin typeface="Times New Roman" panose="02020603050405020304" pitchFamily="18" charset="0"/>
                <a:cs typeface="Calibri" panose="020F0502020204030204" pitchFamily="34" charset="0"/>
              </a:rPr>
              <a:t>- M: là cation kim loại.			- A: là anion gốc acid</a:t>
            </a:r>
          </a:p>
          <a:p>
            <a:pPr marL="228600" indent="-228600"/>
            <a:r>
              <a:rPr lang="en-US" sz="2400" b="0">
                <a:latin typeface="Times New Roman" panose="02020603050405020304" pitchFamily="18" charset="0"/>
                <a:cs typeface="Calibri" panose="020F0502020204030204" pitchFamily="34" charset="0"/>
              </a:rPr>
              <a:t>- x: là chỉ số của M.				- y: Là chỉ số của anion gốc acid.</a:t>
            </a:r>
          </a:p>
          <a:p>
            <a:pPr marL="228600" indent="-228600"/>
            <a:r>
              <a:rPr lang="en-US" sz="2400">
                <a:latin typeface="Times New Roman" panose="02020603050405020304" pitchFamily="18" charset="0"/>
                <a:cs typeface="Calibri" panose="020F0502020204030204" pitchFamily="34" charset="0"/>
                <a:sym typeface="+mn-ea"/>
              </a:rPr>
              <a:t> (x,y nguyên dương, tối giản)</a:t>
            </a:r>
            <a:endParaRPr lang="en-US" sz="2400"/>
          </a:p>
        </p:txBody>
      </p:sp>
      <p:sp>
        <p:nvSpPr>
          <p:cNvPr id="6" name="Text Box 5"/>
          <p:cNvSpPr txBox="1"/>
          <p:nvPr/>
        </p:nvSpPr>
        <p:spPr>
          <a:xfrm>
            <a:off x="803275" y="4626292"/>
            <a:ext cx="5080000" cy="460375"/>
          </a:xfrm>
          <a:prstGeom prst="rect">
            <a:avLst/>
          </a:prstGeom>
          <a:noFill/>
          <a:ln w="9525">
            <a:noFill/>
          </a:ln>
        </p:spPr>
        <p:txBody>
          <a:bodyPr>
            <a:spAutoFit/>
          </a:bodyPr>
          <a:lstStyle/>
          <a:p>
            <a:pPr marL="228600" indent="-228600"/>
            <a:r>
              <a:rPr lang="en-US" sz="2400" b="1" u="sng">
                <a:latin typeface="Times New Roman" panose="02020603050405020304" pitchFamily="18" charset="0"/>
                <a:cs typeface="Calibri" panose="020F0502020204030204" pitchFamily="34" charset="0"/>
              </a:rPr>
              <a:t>3. Tên gọi</a:t>
            </a:r>
          </a:p>
        </p:txBody>
      </p:sp>
      <p:sp>
        <p:nvSpPr>
          <p:cNvPr id="7" name="Text Box 6"/>
          <p:cNvSpPr txBox="1"/>
          <p:nvPr/>
        </p:nvSpPr>
        <p:spPr>
          <a:xfrm>
            <a:off x="1871980" y="5650230"/>
            <a:ext cx="6529705" cy="1198880"/>
          </a:xfrm>
          <a:prstGeom prst="rect">
            <a:avLst/>
          </a:prstGeom>
          <a:noFill/>
          <a:ln w="9525">
            <a:noFill/>
          </a:ln>
        </p:spPr>
        <p:txBody>
          <a:bodyPr wrap="square">
            <a:spAutoFit/>
          </a:bodyPr>
          <a:lstStyle/>
          <a:p>
            <a:pPr indent="228600"/>
            <a:r>
              <a:rPr lang="en-US" sz="2400" b="1">
                <a:latin typeface="Times New Roman" panose="02020603050405020304" pitchFamily="18" charset="0"/>
                <a:cs typeface="Calibri" panose="020F0502020204030204" pitchFamily="34" charset="0"/>
              </a:rPr>
              <a:t>VD:</a:t>
            </a:r>
            <a:r>
              <a:rPr lang="en-US" sz="2400" b="1">
                <a:solidFill>
                  <a:srgbClr val="C00000"/>
                </a:solidFill>
                <a:latin typeface="Times New Roman" panose="02020603050405020304" pitchFamily="18" charset="0"/>
                <a:cs typeface="Calibri" panose="020F0502020204030204" pitchFamily="34" charset="0"/>
              </a:rPr>
              <a:t>  </a:t>
            </a:r>
            <a:r>
              <a:rPr lang="en-US" sz="2400" b="0">
                <a:latin typeface="Times New Roman" panose="02020603050405020304" pitchFamily="18" charset="0"/>
              </a:rPr>
              <a:t>KCl:</a:t>
            </a:r>
            <a:r>
              <a:rPr lang="en-US" sz="2400" b="1">
                <a:solidFill>
                  <a:srgbClr val="C00000"/>
                </a:solidFill>
                <a:latin typeface="Times New Roman" panose="02020603050405020304" pitchFamily="18" charset="0"/>
                <a:cs typeface="Calibri" panose="020F0502020204030204" pitchFamily="34" charset="0"/>
              </a:rPr>
              <a:t> </a:t>
            </a:r>
            <a:r>
              <a:rPr lang="en-US" sz="2400" b="0">
                <a:latin typeface="Times New Roman" panose="02020603050405020304" pitchFamily="18" charset="0"/>
              </a:rPr>
              <a:t>Potassium chloride</a:t>
            </a:r>
            <a:endParaRPr lang="en-US" sz="2400" b="0">
              <a:latin typeface="Times New Roman" panose="02020603050405020304" pitchFamily="18" charset="0"/>
              <a:cs typeface="Calibri" panose="020F0502020204030204" pitchFamily="34" charset="0"/>
            </a:endParaRPr>
          </a:p>
          <a:p>
            <a:pPr indent="228600"/>
            <a:r>
              <a:rPr lang="en-US" sz="2400" b="0">
                <a:latin typeface="Times New Roman" panose="02020603050405020304" pitchFamily="18" charset="0"/>
                <a:cs typeface="Calibri" panose="020F0502020204030204" pitchFamily="34" charset="0"/>
              </a:rPr>
              <a:t>	CuSO</a:t>
            </a:r>
            <a:r>
              <a:rPr lang="en-US" sz="2400" b="0" baseline="-25000">
                <a:latin typeface="Times New Roman" panose="02020603050405020304" pitchFamily="18" charset="0"/>
                <a:cs typeface="Calibri" panose="020F0502020204030204" pitchFamily="34" charset="0"/>
              </a:rPr>
              <a:t>4</a:t>
            </a:r>
            <a:r>
              <a:rPr lang="en-US" sz="2400" b="0">
                <a:latin typeface="Times New Roman" panose="02020603050405020304" pitchFamily="18" charset="0"/>
                <a:cs typeface="Calibri" panose="020F0502020204030204" pitchFamily="34" charset="0"/>
              </a:rPr>
              <a:t>: Copper (II) sulfate</a:t>
            </a:r>
          </a:p>
          <a:p>
            <a:pPr indent="228600"/>
            <a:r>
              <a:rPr lang="en-US" sz="2400" b="0">
                <a:latin typeface="Times New Roman" panose="02020603050405020304" pitchFamily="18" charset="0"/>
                <a:cs typeface="Calibri" panose="020F0502020204030204" pitchFamily="34" charset="0"/>
              </a:rPr>
              <a:t>	NH</a:t>
            </a:r>
            <a:r>
              <a:rPr lang="en-US" sz="2400" b="0" baseline="-25000">
                <a:latin typeface="Times New Roman" panose="02020603050405020304" pitchFamily="18" charset="0"/>
                <a:cs typeface="Calibri" panose="020F0502020204030204" pitchFamily="34" charset="0"/>
              </a:rPr>
              <a:t>4</a:t>
            </a:r>
            <a:r>
              <a:rPr lang="en-US" sz="2400" b="0">
                <a:latin typeface="Times New Roman" panose="02020603050405020304" pitchFamily="18" charset="0"/>
                <a:cs typeface="Calibri" panose="020F0502020204030204" pitchFamily="34" charset="0"/>
              </a:rPr>
              <a:t>NO</a:t>
            </a:r>
            <a:r>
              <a:rPr lang="en-US" sz="2400" b="0" baseline="-25000">
                <a:latin typeface="Times New Roman" panose="02020603050405020304" pitchFamily="18" charset="0"/>
                <a:cs typeface="Calibri" panose="020F0502020204030204" pitchFamily="34" charset="0"/>
              </a:rPr>
              <a:t>3</a:t>
            </a:r>
            <a:r>
              <a:rPr lang="en-US" sz="2400" b="0">
                <a:latin typeface="Times New Roman" panose="02020603050405020304" pitchFamily="18" charset="0"/>
                <a:cs typeface="Calibri" panose="020F0502020204030204" pitchFamily="34" charset="0"/>
              </a:rPr>
              <a:t>: ammonium nitrate</a:t>
            </a:r>
            <a:endParaRPr lang="en-US" sz="2400"/>
          </a:p>
        </p:txBody>
      </p:sp>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0"/>
                                        </p:tgtEl>
                                        <p:attrNameLst>
                                          <p:attrName>style.visibility</p:attrName>
                                        </p:attrNameLst>
                                      </p:cBhvr>
                                      <p:to>
                                        <p:strVal val="visible"/>
                                      </p:to>
                                    </p:set>
                                    <p:anim calcmode="lin" valueType="num">
                                      <p:cBhvr additive="base">
                                        <p:cTn id="31" dur="500" fill="hold"/>
                                        <p:tgtEl>
                                          <p:spTgt spid="100"/>
                                        </p:tgtEl>
                                        <p:attrNameLst>
                                          <p:attrName>ppt_x</p:attrName>
                                        </p:attrNameLst>
                                      </p:cBhvr>
                                      <p:tavLst>
                                        <p:tav tm="0">
                                          <p:val>
                                            <p:strVal val="#ppt_x"/>
                                          </p:val>
                                        </p:tav>
                                        <p:tav tm="100000">
                                          <p:val>
                                            <p:strVal val="#ppt_x"/>
                                          </p:val>
                                        </p:tav>
                                      </p:tavLst>
                                    </p:anim>
                                    <p:anim calcmode="lin" valueType="num">
                                      <p:cBhvr additive="base">
                                        <p:cTn id="32"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0" grpId="0" animBg="1"/>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1"/>
          <p:cNvSpPr txBox="1"/>
          <p:nvPr/>
        </p:nvSpPr>
        <p:spPr>
          <a:xfrm>
            <a:off x="1331595" y="74930"/>
            <a:ext cx="5975350" cy="583565"/>
          </a:xfrm>
          <a:prstGeom prst="rect">
            <a:avLst/>
          </a:prstGeom>
          <a:noFill/>
        </p:spPr>
        <p:txBody>
          <a:bodyPr wrap="square" rtlCol="0">
            <a:spAutoFit/>
          </a:bodyPr>
          <a:lstStyle/>
          <a:p>
            <a:r>
              <a:rPr lang="vi-VN" altLang="zh-CN" sz="3200" b="1" dirty="0">
                <a:latin typeface="Times New Roman" panose="02020603050405020304" pitchFamily="18" charset="0"/>
                <a:ea typeface="Yeseva One" panose="00000500000000000000" charset="0"/>
                <a:cs typeface="Times New Roman" panose="02020603050405020304" pitchFamily="18" charset="0"/>
                <a:sym typeface="Yeseva One" panose="00000500000000000000" charset="0"/>
              </a:rPr>
              <a:t>I</a:t>
            </a:r>
            <a:r>
              <a:rPr lang="en-US" altLang="vi-VN" sz="3200" b="1" dirty="0">
                <a:latin typeface="Times New Roman" panose="02020603050405020304" pitchFamily="18" charset="0"/>
                <a:ea typeface="Yeseva One" panose="00000500000000000000" charset="0"/>
                <a:cs typeface="Times New Roman" panose="02020603050405020304" pitchFamily="18" charset="0"/>
                <a:sym typeface="Yeseva One" panose="00000500000000000000" charset="0"/>
              </a:rPr>
              <a:t>I</a:t>
            </a:r>
            <a:r>
              <a:rPr lang="vi-VN" altLang="zh-CN" sz="3200" b="1" dirty="0">
                <a:latin typeface="Times New Roman" panose="02020603050405020304" pitchFamily="18" charset="0"/>
                <a:ea typeface="Yeseva One" panose="00000500000000000000" charset="0"/>
                <a:cs typeface="Times New Roman" panose="02020603050405020304" pitchFamily="18" charset="0"/>
                <a:sym typeface="Yeseva One" panose="00000500000000000000" charset="0"/>
              </a:rPr>
              <a:t>. Tính </a:t>
            </a:r>
            <a:r>
              <a:rPr lang="en-US" altLang="vi-VN" sz="3200" b="1" dirty="0">
                <a:latin typeface="Times New Roman" panose="02020603050405020304" pitchFamily="18" charset="0"/>
                <a:ea typeface="Yeseva One" panose="00000500000000000000" charset="0"/>
                <a:cs typeface="Times New Roman" panose="02020603050405020304" pitchFamily="18" charset="0"/>
                <a:sym typeface="Yeseva One" panose="00000500000000000000" charset="0"/>
              </a:rPr>
              <a:t>tan của muối</a:t>
            </a:r>
            <a:r>
              <a:rPr lang="vi-VN" altLang="zh-CN" sz="2800" b="1" dirty="0">
                <a:solidFill>
                  <a:srgbClr val="002060"/>
                </a:solidFill>
                <a:ea typeface="Yeseva One" panose="00000500000000000000" charset="0"/>
                <a:sym typeface="Yeseva One" panose="00000500000000000000" charset="0"/>
              </a:rPr>
              <a:t> </a:t>
            </a:r>
            <a:endParaRPr lang="zh-CN" altLang="en-US" sz="2800" b="1" dirty="0">
              <a:solidFill>
                <a:srgbClr val="002060"/>
              </a:solidFill>
              <a:ea typeface="Yeseva One" panose="00000500000000000000" charset="0"/>
              <a:sym typeface="Yeseva One" panose="00000500000000000000" charset="0"/>
            </a:endParaRPr>
          </a:p>
        </p:txBody>
      </p:sp>
      <p:pic>
        <p:nvPicPr>
          <p:cNvPr id="2" name="Picture 1"/>
          <p:cNvPicPr>
            <a:picLocks noChangeAspect="1"/>
          </p:cNvPicPr>
          <p:nvPr/>
        </p:nvPicPr>
        <p:blipFill>
          <a:blip r:embed="rId2"/>
          <a:stretch>
            <a:fillRect/>
          </a:stretch>
        </p:blipFill>
        <p:spPr>
          <a:xfrm>
            <a:off x="1320800" y="657860"/>
            <a:ext cx="9782810" cy="4975860"/>
          </a:xfrm>
          <a:prstGeom prst="rect">
            <a:avLst/>
          </a:prstGeom>
        </p:spPr>
      </p:pic>
      <p:sp>
        <p:nvSpPr>
          <p:cNvPr id="100" name="Text Box 99"/>
          <p:cNvSpPr txBox="1"/>
          <p:nvPr/>
        </p:nvSpPr>
        <p:spPr>
          <a:xfrm>
            <a:off x="1436370" y="5716905"/>
            <a:ext cx="9562465" cy="521970"/>
          </a:xfrm>
          <a:prstGeom prst="rect">
            <a:avLst/>
          </a:prstGeom>
          <a:noFill/>
          <a:ln w="9525">
            <a:noFill/>
          </a:ln>
        </p:spPr>
        <p:txBody>
          <a:bodyPr wrap="square">
            <a:spAutoFit/>
          </a:bodyPr>
          <a:lstStyle/>
          <a:p>
            <a:pPr indent="0"/>
            <a:r>
              <a:rPr lang="en-US" sz="2800" b="0">
                <a:solidFill>
                  <a:srgbClr val="000000"/>
                </a:solidFill>
                <a:latin typeface="Times New Roman" panose="02020603050405020304" pitchFamily="18" charset="0"/>
              </a:rPr>
              <a:t>Em hãy nghiên cứu rút ra khái quát về tính tan của một số muối?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2"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0"/>
                                        </p:tgtEl>
                                        <p:attrNameLst>
                                          <p:attrName>style.visibility</p:attrName>
                                        </p:attrNameLst>
                                      </p:cBhvr>
                                      <p:to>
                                        <p:strVal val="visible"/>
                                      </p:to>
                                    </p:set>
                                    <p:anim calcmode="lin" valueType="num">
                                      <p:cBhvr additive="base">
                                        <p:cTn id="19" dur="500" fill="hold"/>
                                        <p:tgtEl>
                                          <p:spTgt spid="100"/>
                                        </p:tgtEl>
                                        <p:attrNameLst>
                                          <p:attrName>ppt_x</p:attrName>
                                        </p:attrNameLst>
                                      </p:cBhvr>
                                      <p:tavLst>
                                        <p:tav tm="0">
                                          <p:val>
                                            <p:strVal val="#ppt_x"/>
                                          </p:val>
                                        </p:tav>
                                        <p:tav tm="100000">
                                          <p:val>
                                            <p:strVal val="#ppt_x"/>
                                          </p:val>
                                        </p:tav>
                                      </p:tavLst>
                                    </p:anim>
                                    <p:anim calcmode="lin" valueType="num">
                                      <p:cBhvr additive="base">
                                        <p:cTn id="20"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2"/>
      <p:bldP spid="10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26197" y="160188"/>
            <a:ext cx="6625389" cy="645160"/>
          </a:xfrm>
          <a:prstGeom prst="rect">
            <a:avLst/>
          </a:prstGeom>
          <a:noFill/>
        </p:spPr>
        <p:txBody>
          <a:bodyPr wrap="square" rtlCol="0">
            <a:spAutoFit/>
          </a:bodyPr>
          <a:lstStyle/>
          <a:p>
            <a:pPr algn="ctr"/>
            <a:r>
              <a:rPr lang="vi-VN" sz="3600" b="1" dirty="0">
                <a:solidFill>
                  <a:srgbClr val="002060"/>
                </a:solidFill>
                <a:latin typeface="Times New Roman" panose="02020603050405020304" pitchFamily="18" charset="0"/>
                <a:cs typeface="Times New Roman" panose="02020603050405020304" pitchFamily="18" charset="0"/>
              </a:rPr>
              <a:t>KẾT LUẬN</a:t>
            </a:r>
          </a:p>
        </p:txBody>
      </p:sp>
      <p:sp>
        <p:nvSpPr>
          <p:cNvPr id="100" name="Text Box 99"/>
          <p:cNvSpPr txBox="1"/>
          <p:nvPr/>
        </p:nvSpPr>
        <p:spPr>
          <a:xfrm>
            <a:off x="1020445" y="1315085"/>
            <a:ext cx="10810240" cy="3538220"/>
          </a:xfrm>
          <a:prstGeom prst="rect">
            <a:avLst/>
          </a:prstGeom>
          <a:noFill/>
          <a:ln w="9525">
            <a:noFill/>
          </a:ln>
        </p:spPr>
        <p:txBody>
          <a:bodyPr wrap="square">
            <a:spAutoFit/>
          </a:bodyPr>
          <a:lstStyle/>
          <a:p>
            <a:pPr indent="0"/>
            <a:r>
              <a:rPr lang="en-US" sz="2800" b="0">
                <a:latin typeface="Times New Roman" panose="02020603050405020304" pitchFamily="18" charset="0"/>
              </a:rPr>
              <a:t>- Tất cả các muối </a:t>
            </a:r>
            <a:r>
              <a:rPr lang="en-US" sz="2800" b="0">
                <a:latin typeface="Times New Roman" panose="02020603050405020304" pitchFamily="18" charset="0"/>
                <a:cs typeface="Calibri" panose="020F0502020204030204" pitchFamily="34" charset="0"/>
              </a:rPr>
              <a:t>nitrate đều tan</a:t>
            </a:r>
          </a:p>
          <a:p>
            <a:pPr indent="0"/>
            <a:r>
              <a:rPr lang="en-US" sz="2800" b="0">
                <a:latin typeface="Times New Roman" panose="02020603050405020304" pitchFamily="18" charset="0"/>
                <a:cs typeface="Calibri" panose="020F0502020204030204" pitchFamily="34" charset="0"/>
              </a:rPr>
              <a:t>- Các muối </a:t>
            </a:r>
            <a:r>
              <a:rPr lang="en-US" sz="2800" b="0">
                <a:latin typeface="Times New Roman" panose="02020603050405020304" pitchFamily="18" charset="0"/>
              </a:rPr>
              <a:t>chloride đều tan trừ AgCl</a:t>
            </a:r>
          </a:p>
          <a:p>
            <a:pPr indent="0"/>
            <a:r>
              <a:rPr lang="en-US" sz="2800" b="0">
                <a:latin typeface="Times New Roman" panose="02020603050405020304" pitchFamily="18" charset="0"/>
              </a:rPr>
              <a:t>- Trong các muối carbonate thường gặp chỉ có muối carbonate của kim loại kiềm (như Na</a:t>
            </a:r>
            <a:r>
              <a:rPr lang="en-US" sz="2800" b="0" baseline="-25000">
                <a:latin typeface="Times New Roman" panose="02020603050405020304" pitchFamily="18" charset="0"/>
              </a:rPr>
              <a:t>2</a:t>
            </a:r>
            <a:r>
              <a:rPr lang="en-US" sz="2800" b="0">
                <a:latin typeface="Times New Roman" panose="02020603050405020304" pitchFamily="18" charset="0"/>
              </a:rPr>
              <a:t>CO</a:t>
            </a:r>
            <a:r>
              <a:rPr lang="en-US" sz="2800" b="0" baseline="-25000">
                <a:latin typeface="Times New Roman" panose="02020603050405020304" pitchFamily="18" charset="0"/>
              </a:rPr>
              <a:t>3</a:t>
            </a:r>
            <a:r>
              <a:rPr lang="en-US" sz="2800" b="0">
                <a:latin typeface="Times New Roman" panose="02020603050405020304" pitchFamily="18" charset="0"/>
              </a:rPr>
              <a:t>, K</a:t>
            </a:r>
            <a:r>
              <a:rPr lang="en-US" sz="2800" b="0" baseline="-25000">
                <a:latin typeface="Times New Roman" panose="02020603050405020304" pitchFamily="18" charset="0"/>
              </a:rPr>
              <a:t>2</a:t>
            </a:r>
            <a:r>
              <a:rPr lang="en-US" sz="2800" b="0">
                <a:latin typeface="Times New Roman" panose="02020603050405020304" pitchFamily="18" charset="0"/>
              </a:rPr>
              <a:t>CO</a:t>
            </a:r>
            <a:r>
              <a:rPr lang="en-US" sz="2800" b="0" baseline="-25000">
                <a:latin typeface="Times New Roman" panose="02020603050405020304" pitchFamily="18" charset="0"/>
              </a:rPr>
              <a:t>3</a:t>
            </a:r>
            <a:r>
              <a:rPr lang="en-US" sz="2800" b="0">
                <a:latin typeface="Times New Roman" panose="02020603050405020304" pitchFamily="18" charset="0"/>
              </a:rPr>
              <a:t>) và muối </a:t>
            </a:r>
            <a:r>
              <a:rPr lang="en-US" sz="2800" b="0">
                <a:latin typeface="Times New Roman" panose="02020603050405020304" pitchFamily="18" charset="0"/>
                <a:cs typeface="Calibri" panose="020F0502020204030204" pitchFamily="34" charset="0"/>
              </a:rPr>
              <a:t>ammonium </a:t>
            </a:r>
            <a:r>
              <a:rPr lang="en-US" sz="2800" b="0">
                <a:latin typeface="Times New Roman" panose="02020603050405020304" pitchFamily="18" charset="0"/>
              </a:rPr>
              <a:t>carbonate (</a:t>
            </a:r>
            <a:r>
              <a:rPr lang="en-US" sz="2800" b="0">
                <a:latin typeface="Times New Roman" panose="02020603050405020304" pitchFamily="18" charset="0"/>
                <a:cs typeface="Calibri" panose="020F0502020204030204" pitchFamily="34" charset="0"/>
              </a:rPr>
              <a:t>NH</a:t>
            </a:r>
            <a:r>
              <a:rPr lang="en-US" sz="2800" b="0" baseline="-25000">
                <a:latin typeface="Times New Roman" panose="02020603050405020304" pitchFamily="18" charset="0"/>
                <a:cs typeface="Calibri" panose="020F0502020204030204" pitchFamily="34" charset="0"/>
              </a:rPr>
              <a:t>4</a:t>
            </a:r>
            <a:r>
              <a:rPr lang="en-US" sz="2800" b="0">
                <a:latin typeface="Times New Roman" panose="02020603050405020304" pitchFamily="18" charset="0"/>
                <a:cs typeface="Calibri" panose="020F0502020204030204" pitchFamily="34" charset="0"/>
              </a:rPr>
              <a:t>)</a:t>
            </a:r>
            <a:r>
              <a:rPr lang="en-US" sz="2800" b="0" baseline="-25000">
                <a:latin typeface="Times New Roman" panose="02020603050405020304" pitchFamily="18" charset="0"/>
                <a:cs typeface="Calibri" panose="020F0502020204030204" pitchFamily="34" charset="0"/>
              </a:rPr>
              <a:t>2</a:t>
            </a:r>
            <a:r>
              <a:rPr lang="en-US" sz="2800" b="0">
                <a:latin typeface="Times New Roman" panose="02020603050405020304" pitchFamily="18" charset="0"/>
                <a:cs typeface="Calibri" panose="020F0502020204030204" pitchFamily="34" charset="0"/>
              </a:rPr>
              <a:t>CO</a:t>
            </a:r>
            <a:r>
              <a:rPr lang="en-US" sz="2800" b="0" baseline="-25000">
                <a:latin typeface="Times New Roman" panose="02020603050405020304" pitchFamily="18" charset="0"/>
                <a:cs typeface="Calibri" panose="020F0502020204030204" pitchFamily="34" charset="0"/>
              </a:rPr>
              <a:t>3</a:t>
            </a:r>
            <a:r>
              <a:rPr lang="en-US" sz="2800" b="0">
                <a:latin typeface="Times New Roman" panose="02020603050405020304" pitchFamily="18" charset="0"/>
                <a:cs typeface="Calibri" panose="020F0502020204030204" pitchFamily="34" charset="0"/>
              </a:rPr>
              <a:t> tan trong nước.</a:t>
            </a:r>
          </a:p>
          <a:p>
            <a:pPr indent="0"/>
            <a:r>
              <a:rPr lang="en-US" sz="2800" b="0">
                <a:latin typeface="Times New Roman" panose="02020603050405020304" pitchFamily="18" charset="0"/>
                <a:cs typeface="Calibri" panose="020F0502020204030204" pitchFamily="34" charset="0"/>
              </a:rPr>
              <a:t>- Tất cả cá muối K, Na, Li, ammonium đều tan.</a:t>
            </a:r>
          </a:p>
          <a:p>
            <a:pPr indent="0"/>
            <a:r>
              <a:rPr lang="en-US" sz="2800" b="0">
                <a:latin typeface="Times New Roman" panose="02020603050405020304" pitchFamily="18" charset="0"/>
                <a:cs typeface="Calibri" panose="020F0502020204030204" pitchFamily="34" charset="0"/>
              </a:rPr>
              <a:t>Hầu hết các muối sulfate đều tan, trừ BaSO</a:t>
            </a:r>
            <a:r>
              <a:rPr lang="en-US" sz="2800" b="0" baseline="-25000">
                <a:latin typeface="Times New Roman" panose="02020603050405020304" pitchFamily="18" charset="0"/>
                <a:cs typeface="Calibri" panose="020F0502020204030204" pitchFamily="34" charset="0"/>
              </a:rPr>
              <a:t>4</a:t>
            </a:r>
            <a:r>
              <a:rPr lang="en-US" sz="2800" b="0">
                <a:latin typeface="Times New Roman" panose="02020603050405020304" pitchFamily="18" charset="0"/>
                <a:cs typeface="Calibri" panose="020F0502020204030204" pitchFamily="34" charset="0"/>
              </a:rPr>
              <a:t> không tan, CaSO</a:t>
            </a:r>
            <a:r>
              <a:rPr lang="en-US" sz="2800" b="0" baseline="-25000">
                <a:latin typeface="Times New Roman" panose="02020603050405020304" pitchFamily="18" charset="0"/>
                <a:cs typeface="Calibri" panose="020F0502020204030204" pitchFamily="34" charset="0"/>
              </a:rPr>
              <a:t>4</a:t>
            </a:r>
            <a:r>
              <a:rPr lang="en-US" sz="2800" b="0">
                <a:latin typeface="Times New Roman" panose="02020603050405020304" pitchFamily="18" charset="0"/>
                <a:cs typeface="Calibri" panose="020F0502020204030204" pitchFamily="34" charset="0"/>
              </a:rPr>
              <a:t> và PbSO</a:t>
            </a:r>
            <a:r>
              <a:rPr lang="en-US" sz="2800" b="0" baseline="-25000">
                <a:latin typeface="Times New Roman" panose="02020603050405020304" pitchFamily="18" charset="0"/>
                <a:cs typeface="Calibri" panose="020F0502020204030204" pitchFamily="34" charset="0"/>
              </a:rPr>
              <a:t>4</a:t>
            </a:r>
            <a:r>
              <a:rPr lang="en-US" sz="2800" b="0">
                <a:latin typeface="Times New Roman" panose="02020603050405020304" pitchFamily="18" charset="0"/>
                <a:cs typeface="Calibri" panose="020F0502020204030204" pitchFamily="34" charset="0"/>
              </a:rPr>
              <a:t> ít tan</a:t>
            </a:r>
            <a:endParaRPr lang="en-US" sz="2800"/>
          </a:p>
        </p:txBody>
      </p:sp>
      <p:pic>
        <p:nvPicPr>
          <p:cNvPr id="51" name="图片 5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84"/>
            <a:ext cx="2959931" cy="965371"/>
          </a:xfrm>
          <a:prstGeom prst="rect">
            <a:avLst/>
          </a:prstGeom>
        </p:spPr>
      </p:pic>
      <p:pic>
        <p:nvPicPr>
          <p:cNvPr id="42"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4399915" y="5368290"/>
            <a:ext cx="7381240" cy="1489710"/>
          </a:xfrm>
          <a:prstGeom prst="rect">
            <a:avLst/>
          </a:prstGeom>
        </p:spPr>
      </p:pic>
      <p:pic>
        <p:nvPicPr>
          <p:cNvPr id="2" name="图片 5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5523230"/>
            <a:ext cx="4217670" cy="12382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additive="base">
                                        <p:cTn id="13" dur="500" fill="hold"/>
                                        <p:tgtEl>
                                          <p:spTgt spid="100"/>
                                        </p:tgtEl>
                                        <p:attrNameLst>
                                          <p:attrName>ppt_x</p:attrName>
                                        </p:attrNameLst>
                                      </p:cBhvr>
                                      <p:tavLst>
                                        <p:tav tm="0">
                                          <p:val>
                                            <p:strVal val="#ppt_x"/>
                                          </p:val>
                                        </p:tav>
                                        <p:tav tm="100000">
                                          <p:val>
                                            <p:strVal val="#ppt_x"/>
                                          </p:val>
                                        </p:tav>
                                      </p:tavLst>
                                    </p:anim>
                                    <p:anim calcmode="lin" valueType="num">
                                      <p:cBhvr additive="base">
                                        <p:cTn id="14"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2100</Words>
  <Application>Microsoft Office PowerPoint</Application>
  <PresentationFormat>Widescreen</PresentationFormat>
  <Paragraphs>187</Paragraphs>
  <Slides>21</Slides>
  <Notes>7</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Calibri Light</vt:lpstr>
      <vt:lpstr>等线</vt:lpstr>
      <vt:lpstr>Times New Roman</vt:lpstr>
      <vt:lpstr>Calibri</vt:lpstr>
      <vt:lpstr>Arial</vt:lpstr>
      <vt:lpstr>Yeseva One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TRO GIANG</dc:creator>
  <cp:lastModifiedBy>Soc Store</cp:lastModifiedBy>
  <cp:revision>127</cp:revision>
  <dcterms:created xsi:type="dcterms:W3CDTF">2018-10-29T09:59:00Z</dcterms:created>
  <dcterms:modified xsi:type="dcterms:W3CDTF">2026-04-08T03:04:04Z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961E1A8B0B684DC5986D651E5E0E087B</vt:lpwstr>
  </property>
  <property fmtid="{D5CDD505-2E9C-101B-9397-08002B2CF9AE}" pid="3" name="KSOProductBuildVer">
    <vt:lpwstr>1033-11.2.0.11537</vt:lpwstr>
  </property>
</Properties>
</file>