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92" r:id="rId3"/>
  </p:sldMasterIdLst>
  <p:notesMasterIdLst>
    <p:notesMasterId r:id="rId21"/>
  </p:notesMasterIdLst>
  <p:sldIdLst>
    <p:sldId id="298" r:id="rId4"/>
    <p:sldId id="282" r:id="rId5"/>
    <p:sldId id="260" r:id="rId6"/>
    <p:sldId id="284" r:id="rId7"/>
    <p:sldId id="288" r:id="rId8"/>
    <p:sldId id="299" r:id="rId9"/>
    <p:sldId id="259" r:id="rId10"/>
    <p:sldId id="283" r:id="rId11"/>
    <p:sldId id="300" r:id="rId12"/>
    <p:sldId id="301" r:id="rId13"/>
    <p:sldId id="302" r:id="rId14"/>
    <p:sldId id="303" r:id="rId15"/>
    <p:sldId id="304" r:id="rId16"/>
    <p:sldId id="305" r:id="rId17"/>
    <p:sldId id="308" r:id="rId18"/>
    <p:sldId id="306" r:id="rId19"/>
    <p:sldId id="307" r:id="rId20"/>
  </p:sldIdLst>
  <p:sldSz cx="12192000" cy="6858000"/>
  <p:notesSz cx="6858000" cy="9144000"/>
  <p:embeddedFontLst>
    <p:embeddedFont>
      <p:font typeface="Quicksand" panose="020B0604020202020204" charset="0"/>
      <p:regular r:id="rId22"/>
      <p:bold r:id="rId23"/>
    </p:embeddedFont>
    <p:embeddedFont>
      <p:font typeface="Calibri Light" panose="020F0302020204030204" pitchFamily="34" charset="0"/>
      <p:regular r:id="rId24"/>
      <p:italic r:id="rId25"/>
    </p:embeddedFont>
    <p:embeddedFont>
      <p:font typeface="Frank Ruhl Libre" panose="020B0604020202020204" charset="-79"/>
      <p:regular r:id="rId26"/>
      <p:bold r:id="rId27"/>
    </p:embeddedFont>
    <p:embeddedFont>
      <p:font typeface="Quicksand Medium" panose="020B0604020202020204" charset="0"/>
      <p:regular r:id="rId28"/>
      <p:bold r:id="rId29"/>
    </p:embeddedFont>
    <p:embeddedFont>
      <p:font typeface="Abril Fatface" panose="020B0604020202020204" charset="0"/>
      <p:regular r:id="rId30"/>
    </p:embeddedFont>
    <p:embeddedFont>
      <p:font typeface="Calibri" panose="020F0502020204030204" pitchFamily="34" charset="0"/>
      <p:regular r:id="rId31"/>
      <p:bold r:id="rId32"/>
      <p:italic r:id="rId33"/>
      <p:boldItalic r:id="rId34"/>
    </p:embeddedFont>
    <p:embeddedFont>
      <p:font typeface="Playfair Display SemiBold" panose="020B0604020202020204" charset="0"/>
      <p:regular r:id="rId35"/>
      <p:bold r:id="rId36"/>
      <p:italic r:id="rId37"/>
      <p:boldItalic r:id="rId38"/>
    </p:embeddedFont>
    <p:embeddedFont>
      <p:font typeface="Homemade Apple" panose="020B0604020202020204" charset="0"/>
      <p:regular r:id="rId39"/>
    </p:embeddedFont>
    <p:embeddedFont>
      <p:font typeface="Griffy" panose="020B0604020202020204" charset="0"/>
      <p:regular r:id="rId40"/>
    </p:embeddedFont>
    <p:embeddedFont>
      <p:font typeface="Playfair Display" panose="020B0604020202020204" charset="0"/>
      <p:regular r:id="rId41"/>
      <p:bold r:id="rId42"/>
      <p:italic r:id="rId43"/>
      <p:boldItalic r:id="rId44"/>
    </p:embeddedFont>
    <p:embeddedFont>
      <p:font typeface="Poppins"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164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85364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70990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386826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66200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77127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397818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25851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244103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06304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2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248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19247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Tì</a:t>
            </a:r>
            <a:r>
              <a:rPr lang="en-US" baseline="0" dirty="0" err="1" smtClean="0"/>
              <a:t>m</a:t>
            </a:r>
            <a:r>
              <a:rPr lang="en-US" baseline="0" dirty="0" smtClean="0"/>
              <a:t> </a:t>
            </a:r>
            <a:r>
              <a:rPr lang="en-US" baseline="0" dirty="0" err="1" smtClean="0"/>
              <a:t>hiểu</a:t>
            </a:r>
            <a:r>
              <a:rPr lang="en-US" baseline="0" dirty="0" smtClean="0"/>
              <a:t> </a:t>
            </a:r>
            <a:r>
              <a:rPr lang="en-US" baseline="0" dirty="0" err="1" smtClean="0"/>
              <a:t>chung</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8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0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13488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40228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a:p>
        </p:txBody>
      </p:sp>
    </p:spTree>
    <p:extLst>
      <p:ext uri="{BB962C8B-B14F-4D97-AF65-F5344CB8AC3E}">
        <p14:creationId xmlns:p14="http://schemas.microsoft.com/office/powerpoint/2010/main" val="12198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587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48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75388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7433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9399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79498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407445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748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extLst>
      <p:ext uri="{BB962C8B-B14F-4D97-AF65-F5344CB8AC3E}">
        <p14:creationId xmlns:p14="http://schemas.microsoft.com/office/powerpoint/2010/main" val="10305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a:endParaRPr/>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4941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4281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009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5871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44224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2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6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17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3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7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0891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2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06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41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54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58037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96961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46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9550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348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429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748511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pPr>
                <a:buClrTx/>
                <a:buFontTx/>
                <a:buNone/>
              </a:pPr>
              <a:t>8/15/2022</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750505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18663" y="2485142"/>
            <a:ext cx="5425806" cy="3301508"/>
          </a:xfrm>
          <a:prstGeom prst="rect">
            <a:avLst/>
          </a:prstGeom>
        </p:spPr>
      </p:pic>
      <p:pic>
        <p:nvPicPr>
          <p:cNvPr id="2" name="Picture 1"/>
          <p:cNvPicPr>
            <a:picLocks noChangeAspect="1"/>
          </p:cNvPicPr>
          <p:nvPr/>
        </p:nvPicPr>
        <p:blipFill>
          <a:blip r:embed="rId4"/>
          <a:stretch>
            <a:fillRect/>
          </a:stretch>
        </p:blipFill>
        <p:spPr>
          <a:xfrm>
            <a:off x="1200913" y="1004790"/>
            <a:ext cx="9689577" cy="1480352"/>
          </a:xfrm>
          <a:prstGeom prst="rect">
            <a:avLst/>
          </a:prstGeom>
        </p:spPr>
      </p:pic>
      <p:sp>
        <p:nvSpPr>
          <p:cNvPr id="6" name="TextBox 5"/>
          <p:cNvSpPr txBox="1"/>
          <p:nvPr/>
        </p:nvSpPr>
        <p:spPr>
          <a:xfrm>
            <a:off x="911320" y="2462663"/>
            <a:ext cx="4929921" cy="353943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Hình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thức</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smtClean="0">
                <a:solidFill>
                  <a:prstClr val="black"/>
                </a:solidFill>
                <a:latin typeface="Times New Roman" panose="02020603050405020304" pitchFamily="18" charset="0"/>
                <a:cs typeface="Times New Roman" panose="02020603050405020304" pitchFamily="18" charset="0"/>
              </a:rPr>
              <a:t>GV </a:t>
            </a:r>
            <a:r>
              <a:rPr lang="en-US" sz="2800" kern="1200" dirty="0" err="1" smtClean="0">
                <a:solidFill>
                  <a:prstClr val="black"/>
                </a:solidFill>
                <a:latin typeface="Times New Roman" panose="02020603050405020304" pitchFamily="18" charset="0"/>
                <a:cs typeface="Times New Roman" panose="02020603050405020304" pitchFamily="18" charset="0"/>
              </a:rPr>
              <a:t>chiếu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ảnh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10 </a:t>
            </a:r>
            <a:r>
              <a:rPr lang="en-US" sz="2800" kern="1200" dirty="0" err="1" smtClean="0">
                <a:solidFill>
                  <a:prstClr val="black"/>
                </a:solidFill>
                <a:latin typeface="Times New Roman" panose="02020603050405020304" pitchFamily="18" charset="0"/>
                <a:cs typeface="Times New Roman" panose="02020603050405020304" pitchFamily="18" charset="0"/>
              </a:rPr>
              <a:t>giây</a:t>
            </a:r>
            <a:endParaRPr lang="en-US" sz="2800" kern="1200" dirty="0" smtClean="0">
              <a:solidFill>
                <a:prstClr val="black"/>
              </a:solidFill>
              <a:latin typeface="Times New Roman" panose="02020603050405020304" pitchFamily="18" charset="0"/>
              <a:cs typeface="Times New Roman" panose="02020603050405020304" pitchFamily="18" charset="0"/>
            </a:endParaRPr>
          </a:p>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Yêu</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cầu</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ghi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nhớ</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đúng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gian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xuất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hiện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ảnh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chọn</a:t>
            </a:r>
            <a:r>
              <a:rPr lang="en-US" sz="2800" kern="1200" dirty="0" smtClean="0">
                <a:solidFill>
                  <a:prstClr val="black"/>
                </a:solidFill>
                <a:latin typeface="Times New Roman" panose="02020603050405020304" pitchFamily="18" charset="0"/>
                <a:cs typeface="Times New Roman" panose="02020603050405020304" pitchFamily="18" charset="0"/>
              </a:rPr>
              <a:t> 1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yêu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thích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giới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thiệu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bạn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nghe</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hiểu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3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8426522" y="671044"/>
            <a:ext cx="2467391" cy="1585932"/>
          </a:xfrm>
          <a:prstGeom prst="rect">
            <a:avLst/>
          </a:prstGeom>
        </p:spPr>
      </p:pic>
      <p:sp>
        <p:nvSpPr>
          <p:cNvPr id="8"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sp>
        <p:nvSpPr>
          <p:cNvPr id="10" name="TextBox 9"/>
          <p:cNvSpPr txBox="1"/>
          <p:nvPr/>
        </p:nvSpPr>
        <p:spPr>
          <a:xfrm>
            <a:off x="763124" y="2058462"/>
            <a:ext cx="11001686" cy="523220"/>
          </a:xfrm>
          <a:prstGeom prst="rect">
            <a:avLst/>
          </a:prstGeom>
          <a:noFill/>
        </p:spPr>
        <p:txBody>
          <a:bodyPr wrap="square" rtlCol="0">
            <a:spAutoFit/>
          </a:bodyPr>
          <a:lstStyle/>
          <a:p>
            <a:pPr algn="just">
              <a:buClrTx/>
              <a:buFontTx/>
              <a:buNone/>
            </a:pP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Tìm</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cho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bài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viết</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bằng</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cách</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đặt</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và</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trả</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lời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câu</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hỏi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sau</a:t>
            </a:r>
            <a:r>
              <a:rPr lang="en-US" sz="2800" kern="1200" dirty="0" smtClean="0">
                <a:solidFill>
                  <a:srgbClr val="FF000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596982" y="2853124"/>
            <a:ext cx="2064332" cy="3108543"/>
          </a:xfrm>
          <a:prstGeom prst="rect">
            <a:avLst/>
          </a:prstGeom>
          <a:solidFill>
            <a:schemeClr val="accent5"/>
          </a:solidFill>
        </p:spPr>
        <p:txBody>
          <a:bodyPr wrap="square" rtlCol="0" anchor="ctr">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gì</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Diễn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ra</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đâu</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algn="just">
              <a:buClrTx/>
              <a:buFontTx/>
              <a:buNone/>
            </a:pP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97303" y="2853124"/>
            <a:ext cx="2074459" cy="3108543"/>
          </a:xfrm>
          <a:prstGeom prst="rect">
            <a:avLst/>
          </a:prstGeom>
          <a:solidFill>
            <a:schemeClr val="accent3">
              <a:lumMod val="90000"/>
            </a:schemeClr>
          </a:solidFill>
        </p:spPr>
        <p:txBody>
          <a:bodyPr wrap="square" rtlCol="0" anchor="ctr">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Mục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đích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gì</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Đối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tượng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tham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ai</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5207751" y="2853124"/>
            <a:ext cx="2078777" cy="3108543"/>
          </a:xfrm>
          <a:prstGeom prst="rect">
            <a:avLst/>
          </a:prstGeom>
          <a:solidFill>
            <a:schemeClr val="accent4"/>
          </a:solidFill>
        </p:spPr>
        <p:txBody>
          <a:bodyPr wrap="square" rtlCol="0" anchor="ctr">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Trình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tiến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như</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thế</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nào</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algn="just">
              <a:buClrTx/>
              <a:buFontTx/>
              <a:buNone/>
            </a:pP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522517" y="2853124"/>
            <a:ext cx="1953916" cy="3108543"/>
          </a:xfrm>
          <a:prstGeom prst="rect">
            <a:avLst/>
          </a:prstGeom>
          <a:solidFill>
            <a:schemeClr val="accent1"/>
          </a:solidFill>
        </p:spPr>
        <p:txBody>
          <a:bodyPr wrap="square" rtlCol="0" anchor="ctr">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Có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định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gì</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algn="just">
              <a:buClrTx/>
              <a:buFontTx/>
              <a:buNone/>
            </a:pP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712422" y="2853124"/>
            <a:ext cx="1874528" cy="3108543"/>
          </a:xfrm>
          <a:prstGeom prst="rect">
            <a:avLst/>
          </a:prstGeom>
          <a:solidFill>
            <a:schemeClr val="accent6"/>
          </a:solidFill>
        </p:spPr>
        <p:txBody>
          <a:bodyPr wrap="square" rtlCol="0" anchor="ctr">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Giá</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trị</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gì</a:t>
            </a:r>
            <a:r>
              <a:rPr lang="en-US" sz="28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endParaRPr lang="en-US" sz="2800"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957536" y="2245078"/>
            <a:ext cx="4731182" cy="2031325"/>
          </a:xfrm>
          <a:prstGeom prst="rect">
            <a:avLst/>
          </a:prstGeom>
          <a:noFill/>
        </p:spPr>
        <p:txBody>
          <a:bodyPr wrap="square" rtlCol="0">
            <a:spAutoFit/>
          </a:bodyPr>
          <a:lstStyle/>
          <a:p>
            <a:pPr algn="just">
              <a:lnSpc>
                <a:spcPct val="150000"/>
              </a:lnSpc>
              <a:buClrTx/>
              <a:buFontTx/>
              <a:buNone/>
            </a:pP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Lập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dàn</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cho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bài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viết</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bằng</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cách</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lựa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chọn</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sắp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xếp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theo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bố</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cục</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phần</a:t>
            </a:r>
            <a:endParaRPr lang="en-US" sz="2800" kern="1200" dirty="0" smtClean="0">
              <a:solidFill>
                <a:srgbClr val="FF0000"/>
              </a:solidFill>
              <a:latin typeface="Times New Roman" panose="02020603050405020304" pitchFamily="18" charset="0"/>
              <a:cs typeface="Times New Roman" panose="02020603050405020304" pitchFamily="18" charset="0"/>
            </a:endParaRPr>
          </a:p>
        </p:txBody>
      </p:sp>
      <p:sp>
        <p:nvSpPr>
          <p:cNvPr id="22"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23" name="TextBox 22"/>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257" y="857128"/>
            <a:ext cx="2553837" cy="2002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a:blip r:embed="rId4"/>
          <a:stretch>
            <a:fillRect/>
          </a:stretch>
        </p:blipFill>
        <p:spPr>
          <a:xfrm>
            <a:off x="5306905" y="3888305"/>
            <a:ext cx="2865270" cy="2068279"/>
          </a:xfrm>
          <a:prstGeom prst="rect">
            <a:avLst/>
          </a:prstGeom>
        </p:spPr>
      </p:pic>
      <p:pic>
        <p:nvPicPr>
          <p:cNvPr id="26" name="Picture 25"/>
          <p:cNvPicPr>
            <a:picLocks noChangeAspect="1"/>
          </p:cNvPicPr>
          <p:nvPr/>
        </p:nvPicPr>
        <p:blipFill>
          <a:blip r:embed="rId5"/>
          <a:stretch>
            <a:fillRect/>
          </a:stretch>
        </p:blipFill>
        <p:spPr>
          <a:xfrm>
            <a:off x="8457510" y="3259444"/>
            <a:ext cx="2757266" cy="2033917"/>
          </a:xfrm>
          <a:prstGeom prst="rect">
            <a:avLst/>
          </a:prstGeom>
        </p:spPr>
      </p:pic>
    </p:spTree>
    <p:extLst>
      <p:ext uri="{BB962C8B-B14F-4D97-AF65-F5344CB8AC3E}">
        <p14:creationId xmlns:p14="http://schemas.microsoft.com/office/powerpoint/2010/main" val="1794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chemeClr val="accent1">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Mở</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4939" y="553234"/>
            <a:ext cx="9259682" cy="1692771"/>
          </a:xfrm>
          <a:prstGeom prst="rect">
            <a:avLst/>
          </a:prstGeom>
          <a:solidFill>
            <a:schemeClr val="bg1"/>
          </a:solidFill>
          <a:ln w="28575">
            <a:solidFill>
              <a:schemeClr val="accent1">
                <a:lumMod val="50000"/>
              </a:schemeClr>
            </a:solidFill>
          </a:ln>
        </p:spPr>
        <p:txBody>
          <a:bodyPr wrap="square" rtlCol="0">
            <a:spAutoFit/>
          </a:bodyPr>
          <a:lstStyle/>
          <a:p>
            <a:pPr algn="just">
              <a:buClrTx/>
              <a:buFontTx/>
              <a:buNone/>
            </a:pPr>
            <a:r>
              <a:rPr lang="en-US" sz="2600" kern="1200" dirty="0" err="1" smtClean="0">
                <a:solidFill>
                  <a:prstClr val="black"/>
                </a:solidFill>
                <a:latin typeface="Times New Roman" panose="02020603050405020304" pitchFamily="18" charset="0"/>
                <a:cs typeface="Times New Roman" panose="02020603050405020304" pitchFamily="18" charset="0"/>
              </a:rPr>
              <a:t>Giới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thiệu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hoạt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động</a:t>
            </a:r>
            <a:r>
              <a:rPr lang="en-US" sz="2600" kern="1200" dirty="0" smtClean="0">
                <a:solidFill>
                  <a:prstClr val="black"/>
                </a:solidFill>
                <a:latin typeface="Times New Roman" panose="02020603050405020304" pitchFamily="18" charset="0"/>
                <a:cs typeface="Times New Roman" panose="02020603050405020304" pitchFamily="18" charset="0"/>
              </a:rPr>
              <a:t> hay </a:t>
            </a:r>
            <a:r>
              <a:rPr lang="en-US" sz="2600" kern="1200" dirty="0" err="1" smtClean="0">
                <a:solidFill>
                  <a:prstClr val="black"/>
                </a:solidFill>
                <a:latin typeface="Times New Roman" panose="02020603050405020304" pitchFamily="18" charset="0"/>
                <a:cs typeface="Times New Roman" panose="02020603050405020304" pitchFamily="18" charset="0"/>
              </a:rPr>
              <a:t>trò</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chơi</a:t>
            </a:r>
            <a:r>
              <a:rPr lang="en-US" sz="2600" kern="1200" dirty="0" smtClean="0">
                <a:solidFill>
                  <a:prstClr val="black"/>
                </a:solidFill>
                <a:latin typeface="Times New Roman" panose="02020603050405020304" pitchFamily="18" charset="0"/>
                <a:cs typeface="Times New Roman" panose="02020603050405020304" pitchFamily="18" charset="0"/>
              </a:rPr>
              <a:t>. </a:t>
            </a:r>
            <a:endParaRPr lang="en-US" sz="2600" kern="1200" dirty="0">
              <a:solidFill>
                <a:prstClr val="black"/>
              </a:solidFill>
              <a:latin typeface="Times New Roman" panose="02020603050405020304" pitchFamily="18" charset="0"/>
              <a:cs typeface="Times New Roman" panose="02020603050405020304" pitchFamily="18" charset="0"/>
            </a:endParaRPr>
          </a:p>
          <a:p>
            <a:pPr algn="just">
              <a:buClrTx/>
              <a:buFontTx/>
              <a:buNone/>
            </a:pPr>
            <a:r>
              <a:rPr lang="en-US" sz="2600" kern="1200" dirty="0" err="1" smtClean="0">
                <a:solidFill>
                  <a:prstClr val="black"/>
                </a:solidFill>
                <a:latin typeface="Times New Roman" panose="02020603050405020304" pitchFamily="18" charset="0"/>
                <a:cs typeface="Times New Roman" panose="02020603050405020304" pitchFamily="18" charset="0"/>
              </a:rPr>
              <a:t>Ví</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dụ</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là</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một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trong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những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hoạt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động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văn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hóa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rất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đặc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sắc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vùng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Cố</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đô</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Trong</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có</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nhiều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quy</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tắc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luật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lệ</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rất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độc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đáo</a:t>
            </a:r>
            <a:r>
              <a:rPr lang="en-US" sz="2600" kern="1200" dirty="0" smtClean="0">
                <a:solidFill>
                  <a:prstClr val="black"/>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832733" y="2795155"/>
            <a:ext cx="1356851" cy="954107"/>
          </a:xfrm>
          <a:prstGeom prst="rect">
            <a:avLst/>
          </a:prstGeom>
          <a:solidFill>
            <a:schemeClr val="accent3">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Thân</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54939" y="2387610"/>
            <a:ext cx="9259682" cy="2092881"/>
          </a:xfrm>
          <a:prstGeom prst="rect">
            <a:avLst/>
          </a:prstGeom>
          <a:solidFill>
            <a:schemeClr val="bg1"/>
          </a:solidFill>
          <a:ln w="28575">
            <a:solidFill>
              <a:schemeClr val="accent3">
                <a:lumMod val="50000"/>
              </a:schemeClr>
            </a:solidFill>
          </a:ln>
        </p:spPr>
        <p:txBody>
          <a:bodyPr wrap="square" rtlCol="0">
            <a:spAutoFit/>
          </a:bodyPr>
          <a:lstStyle/>
          <a:p>
            <a:pPr algn="just">
              <a:buClrTx/>
              <a:buFontTx/>
              <a:buNone/>
            </a:pPr>
            <a:r>
              <a:rPr lang="en-US" sz="2600" kern="1200" dirty="0" err="1" smtClean="0">
                <a:solidFill>
                  <a:prstClr val="black"/>
                </a:solidFill>
                <a:latin typeface="Times New Roman" panose="02020603050405020304" pitchFamily="18" charset="0"/>
                <a:cs typeface="Times New Roman" panose="02020603050405020304" pitchFamily="18" charset="0"/>
              </a:rPr>
              <a:t>Giới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thiệu</a:t>
            </a:r>
            <a:r>
              <a:rPr lang="en-US" sz="2600" kern="1200" dirty="0" smtClean="0">
                <a:solidFill>
                  <a:prstClr val="black"/>
                </a:solidFill>
                <a:latin typeface="Times New Roman" panose="02020603050405020304" pitchFamily="18" charset="0"/>
                <a:cs typeface="Times New Roman" panose="02020603050405020304" pitchFamily="18" charset="0"/>
              </a:rPr>
              <a:t> chi </a:t>
            </a:r>
            <a:r>
              <a:rPr lang="en-US" sz="2600" kern="1200" dirty="0" err="1" smtClean="0">
                <a:solidFill>
                  <a:prstClr val="black"/>
                </a:solidFill>
                <a:latin typeface="Times New Roman" panose="02020603050405020304" pitchFamily="18" charset="0"/>
                <a:cs typeface="Times New Roman" panose="02020603050405020304" pitchFamily="18" charset="0"/>
              </a:rPr>
              <a:t>tiết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quy</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tắc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luật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lệ</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hoạt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động</a:t>
            </a:r>
            <a:r>
              <a:rPr lang="en-US" sz="2600" kern="1200" dirty="0" smtClean="0">
                <a:solidFill>
                  <a:prstClr val="black"/>
                </a:solidFill>
                <a:latin typeface="Times New Roman" panose="02020603050405020304" pitchFamily="18" charset="0"/>
                <a:cs typeface="Times New Roman" panose="02020603050405020304" pitchFamily="18" charset="0"/>
              </a:rPr>
              <a:t> hay </a:t>
            </a:r>
            <a:r>
              <a:rPr lang="en-US" sz="2600" kern="1200" dirty="0" err="1" smtClean="0">
                <a:solidFill>
                  <a:prstClr val="black"/>
                </a:solidFill>
                <a:latin typeface="Times New Roman" panose="02020603050405020304" pitchFamily="18" charset="0"/>
                <a:cs typeface="Times New Roman" panose="02020603050405020304" pitchFamily="18" charset="0"/>
              </a:rPr>
              <a:t>trò</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chơi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theo</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một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tự</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định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Ví</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dụ</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về</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Môi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trường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diễn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xướng</a:t>
            </a:r>
            <a:r>
              <a:rPr lang="en-US" sz="26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Số</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lượng</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sĩ</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công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người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nghe</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và</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nhạc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cụ</a:t>
            </a:r>
            <a:r>
              <a:rPr lang="en-US" sz="2600" kern="1200" dirty="0" smtClean="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Phong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cách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biểu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diễn</a:t>
            </a:r>
            <a:r>
              <a:rPr lang="en-US" sz="2600" kern="1200" dirty="0" smtClean="0">
                <a:solidFill>
                  <a:prstClr val="black"/>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32733" y="5108749"/>
            <a:ext cx="1356851" cy="523220"/>
          </a:xfrm>
          <a:prstGeom prst="rect">
            <a:avLst/>
          </a:prstGeom>
          <a:solidFill>
            <a:schemeClr val="accent6">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Kết</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54939" y="4622096"/>
            <a:ext cx="9259682" cy="1692771"/>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600" kern="1200" dirty="0" err="1" smtClean="0">
                <a:solidFill>
                  <a:prstClr val="black"/>
                </a:solidFill>
                <a:latin typeface="Times New Roman" panose="02020603050405020304" pitchFamily="18" charset="0"/>
                <a:cs typeface="Times New Roman" panose="02020603050405020304" pitchFamily="18" charset="0"/>
              </a:rPr>
              <a:t>Nêu</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giá</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trị</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và</a:t>
            </a:r>
            <a:r>
              <a:rPr lang="en-US" sz="2600" kern="1200" dirty="0" smtClean="0">
                <a:solidFill>
                  <a:prstClr val="black"/>
                </a:solidFill>
                <a:latin typeface="Times New Roman" panose="02020603050405020304" pitchFamily="18" charset="0"/>
                <a:cs typeface="Times New Roman" panose="02020603050405020304" pitchFamily="18" charset="0"/>
              </a:rPr>
              <a:t> ý </a:t>
            </a:r>
            <a:r>
              <a:rPr lang="en-US" sz="2600" kern="1200" dirty="0" err="1" smtClean="0">
                <a:solidFill>
                  <a:prstClr val="black"/>
                </a:solidFill>
                <a:latin typeface="Times New Roman" panose="02020603050405020304" pitchFamily="18" charset="0"/>
                <a:cs typeface="Times New Roman" panose="02020603050405020304" pitchFamily="18" charset="0"/>
              </a:rPr>
              <a:t>nghĩa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hoạt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động</a:t>
            </a:r>
            <a:r>
              <a:rPr lang="en-US" sz="2600" kern="1200" dirty="0" smtClean="0">
                <a:solidFill>
                  <a:prstClr val="black"/>
                </a:solidFill>
                <a:latin typeface="Times New Roman" panose="02020603050405020304" pitchFamily="18" charset="0"/>
                <a:cs typeface="Times New Roman" panose="02020603050405020304" pitchFamily="18" charset="0"/>
              </a:rPr>
              <a:t> hay </a:t>
            </a:r>
            <a:r>
              <a:rPr lang="en-US" sz="2600" kern="1200" dirty="0" err="1" smtClean="0">
                <a:solidFill>
                  <a:prstClr val="black"/>
                </a:solidFill>
                <a:latin typeface="Times New Roman" panose="02020603050405020304" pitchFamily="18" charset="0"/>
                <a:cs typeface="Times New Roman" panose="02020603050405020304" pitchFamily="18" charset="0"/>
              </a:rPr>
              <a:t>trò</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chơi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Ví</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dụ</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Đã</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từ</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lâu</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đã</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trở</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thành</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một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đặc</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sản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văn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hóa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nổi</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tiếng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vùng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đất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Cố</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đô</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Không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những</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thế</a:t>
            </a:r>
            <a:r>
              <a:rPr lang="en-US" sz="2600" kern="1200" dirty="0" smtClean="0">
                <a:solidFill>
                  <a:prstClr val="black"/>
                </a:solidFill>
                <a:latin typeface="Times New Roman" panose="02020603050405020304" pitchFamily="18" charset="0"/>
                <a:cs typeface="Times New Roman" panose="02020603050405020304" pitchFamily="18" charset="0"/>
              </a:rPr>
              <a:t>, ca </a:t>
            </a:r>
            <a:r>
              <a:rPr lang="en-US" sz="2600" kern="1200" dirty="0" err="1" smtClean="0">
                <a:solidFill>
                  <a:prstClr val="black"/>
                </a:solidFill>
                <a:latin typeface="Times New Roman" panose="02020603050405020304" pitchFamily="18" charset="0"/>
                <a:cs typeface="Times New Roman" panose="02020603050405020304" pitchFamily="18" charset="0"/>
              </a:rPr>
              <a:t>Huế</a:t>
            </a:r>
            <a:r>
              <a:rPr lang="en-US" sz="2600" kern="1200" dirty="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đã</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trở</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thành</a:t>
            </a:r>
            <a:r>
              <a:rPr lang="en-US" sz="2600" kern="1200" dirty="0" smtClean="0">
                <a:solidFill>
                  <a:prstClr val="black"/>
                </a:solidFill>
                <a:latin typeface="Times New Roman" panose="02020603050405020304" pitchFamily="18" charset="0"/>
                <a:cs typeface="Times New Roman" panose="02020603050405020304" pitchFamily="18" charset="0"/>
              </a:rPr>
              <a:t> di </a:t>
            </a:r>
            <a:r>
              <a:rPr lang="en-US" sz="2600" kern="1200" dirty="0" err="1" smtClean="0">
                <a:solidFill>
                  <a:prstClr val="black"/>
                </a:solidFill>
                <a:latin typeface="Times New Roman" panose="02020603050405020304" pitchFamily="18" charset="0"/>
                <a:cs typeface="Times New Roman" panose="02020603050405020304" pitchFamily="18" charset="0"/>
              </a:rPr>
              <a:t>sản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văn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hóa</a:t>
            </a:r>
            <a:r>
              <a:rPr lang="en-US" sz="2600" kern="1200" dirty="0" smtClean="0">
                <a:solidFill>
                  <a:prstClr val="black"/>
                </a:solidFill>
                <a:latin typeface="Times New Roman" panose="02020603050405020304" pitchFamily="18" charset="0"/>
                <a:cs typeface="Times New Roman" panose="02020603050405020304" pitchFamily="18" charset="0"/>
              </a:rPr>
              <a:t> phi </a:t>
            </a:r>
            <a:r>
              <a:rPr lang="en-US" sz="2600" kern="1200" dirty="0" err="1" smtClean="0">
                <a:solidFill>
                  <a:prstClr val="black"/>
                </a:solidFill>
                <a:latin typeface="Times New Roman" panose="02020603050405020304" pitchFamily="18" charset="0"/>
                <a:cs typeface="Times New Roman" panose="02020603050405020304" pitchFamily="18" charset="0"/>
              </a:rPr>
              <a:t>vật</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thể</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của</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cả</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dân</a:t>
            </a:r>
            <a:r>
              <a:rPr lang="en-US" sz="2600" kern="1200" dirty="0" smtClean="0">
                <a:solidFill>
                  <a:prstClr val="black"/>
                </a:solidFill>
                <a:latin typeface="Times New Roman" panose="02020603050405020304" pitchFamily="18" charset="0"/>
                <a:cs typeface="Times New Roman" panose="02020603050405020304" pitchFamily="18" charset="0"/>
              </a:rPr>
              <a:t> </a:t>
            </a:r>
            <a:r>
              <a:rPr lang="en-US" sz="2600" kern="1200" dirty="0" err="1" smtClean="0">
                <a:solidFill>
                  <a:prstClr val="black"/>
                </a:solidFill>
                <a:latin typeface="Times New Roman" panose="02020603050405020304" pitchFamily="18" charset="0"/>
                <a:cs typeface="Times New Roman" panose="02020603050405020304" pitchFamily="18" charset="0"/>
              </a:rPr>
              <a:t>tộc</a:t>
            </a:r>
            <a:r>
              <a:rPr lang="en-US" sz="2600"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4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26206" y="2340214"/>
            <a:ext cx="10114142" cy="954107"/>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Dựa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vào</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đã</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thực</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hành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viết</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với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những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yêu</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cầu</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khác</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nhau</a:t>
            </a:r>
            <a:r>
              <a:rPr lang="en-US" sz="2800" b="1" kern="1200" dirty="0" smtClean="0">
                <a:solidFill>
                  <a:prstClr val="black"/>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1126206" y="3604584"/>
            <a:ext cx="10114142"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Rèn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luyện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đoạn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mở</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lớn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phần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tâm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đắc</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1126206" y="4863113"/>
            <a:ext cx="10114142"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 </a:t>
            </a:r>
            <a:r>
              <a:rPr lang="en-US" sz="2800" kern="1200" dirty="0" err="1" smtClean="0">
                <a:solidFill>
                  <a:prstClr val="black"/>
                </a:solidFill>
                <a:latin typeface="Times New Roman" panose="02020603050405020304" pitchFamily="18" charset="0"/>
                <a:cs typeface="Times New Roman" panose="02020603050405020304" pitchFamily="18" charset="0"/>
              </a:rPr>
              <a:t>hoàn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chỉnh</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80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4120589" y="85350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3" name="TextBox 12"/>
          <p:cNvSpPr txBox="1"/>
          <p:nvPr/>
        </p:nvSpPr>
        <p:spPr>
          <a:xfrm>
            <a:off x="5296160" y="1062894"/>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13751" y="1999021"/>
            <a:ext cx="9718357"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đoạn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văn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hoặc</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bài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văn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đã</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viết</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theo</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cả</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hai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yêu</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cầu</a:t>
            </a:r>
            <a:r>
              <a:rPr lang="en-US" sz="2800" b="1" kern="1200" dirty="0" smtClean="0">
                <a:solidFill>
                  <a:prstClr val="black"/>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1513751" y="2826663"/>
            <a:ext cx="9718357" cy="1384995"/>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xét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cục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nội</a:t>
            </a:r>
            <a:r>
              <a:rPr lang="en-US" sz="2800" kern="1200" dirty="0" smtClean="0">
                <a:solidFill>
                  <a:prstClr val="black"/>
                </a:solidFill>
                <a:latin typeface="Times New Roman" panose="02020603050405020304" pitchFamily="18" charset="0"/>
                <a:cs typeface="Times New Roman" panose="02020603050405020304" pitchFamily="18" charset="0"/>
              </a:rPr>
              <a:t> dung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đoạn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luật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lệ</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hợp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lí</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đầy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đủ</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chưa</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1513751" y="4516080"/>
            <a:ext cx="9718357"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Rà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soát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hiện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sửa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lỗi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trình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diễn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đạt</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20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 name="AutoShape 2" descr="Đập niêu đất - Trò chơi dân gian độc đáo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52500" y="1146413"/>
            <a:ext cx="8848560" cy="4893078"/>
          </a:xfrm>
          <a:prstGeom prst="rect">
            <a:avLst/>
          </a:prstGeom>
        </p:spPr>
      </p:pic>
      <p:pic>
        <p:nvPicPr>
          <p:cNvPr id="7" name="Picture 6"/>
          <p:cNvPicPr>
            <a:picLocks noChangeAspect="1"/>
          </p:cNvPicPr>
          <p:nvPr/>
        </p:nvPicPr>
        <p:blipFill>
          <a:blip r:embed="rId5"/>
          <a:stretch>
            <a:fillRect/>
          </a:stretch>
        </p:blipFill>
        <p:spPr>
          <a:xfrm>
            <a:off x="578832" y="1318847"/>
            <a:ext cx="2068039" cy="4099313"/>
          </a:xfrm>
          <a:prstGeom prst="rect">
            <a:avLst/>
          </a:prstGeom>
        </p:spPr>
      </p:pic>
    </p:spTree>
    <p:extLst>
      <p:ext uri="{BB962C8B-B14F-4D97-AF65-F5344CB8AC3E}">
        <p14:creationId xmlns:p14="http://schemas.microsoft.com/office/powerpoint/2010/main" val="735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8736" y="818046"/>
            <a:ext cx="8262619" cy="1270062"/>
          </a:xfrm>
          <a:prstGeom prst="rect">
            <a:avLst/>
          </a:prstGeom>
        </p:spPr>
      </p:pic>
      <p:sp>
        <p:nvSpPr>
          <p:cNvPr id="3" name="Rectangle 2"/>
          <p:cNvSpPr/>
          <p:nvPr/>
        </p:nvSpPr>
        <p:spPr>
          <a:xfrm>
            <a:off x="726003" y="1661701"/>
            <a:ext cx="10768084" cy="4693593"/>
          </a:xfrm>
          <a:prstGeom prst="rect">
            <a:avLst/>
          </a:prstGeom>
        </p:spPr>
        <p:txBody>
          <a:bodyPr wrap="square">
            <a:spAutoFit/>
          </a:bodyPr>
          <a:lstStyle/>
          <a:p>
            <a:pPr algn="just"/>
            <a:r>
              <a:rPr lang="en-US" sz="2300" dirty="0" smtClean="0">
                <a:solidFill>
                  <a:schemeClr val="tx1">
                    <a:lumMod val="95000"/>
                    <a:lumOff val="5000"/>
                  </a:schemeClr>
                </a:solidFill>
                <a:latin typeface="+mj-lt"/>
              </a:rPr>
              <a:t>     </a:t>
            </a:r>
            <a:r>
              <a:rPr lang="vi-VN" sz="2300" dirty="0" smtClean="0">
                <a:solidFill>
                  <a:schemeClr val="tx1">
                    <a:lumMod val="95000"/>
                    <a:lumOff val="5000"/>
                  </a:schemeClr>
                </a:solidFill>
                <a:latin typeface="+mj-lt"/>
              </a:rPr>
              <a:t>Đập </a:t>
            </a:r>
            <a:r>
              <a:rPr lang="vi-VN" sz="2300" dirty="0">
                <a:solidFill>
                  <a:schemeClr val="tx1">
                    <a:lumMod val="95000"/>
                    <a:lumOff val="5000"/>
                  </a:schemeClr>
                </a:solidFill>
                <a:latin typeface="+mj-lt"/>
              </a:rPr>
              <a:t>niêu đất là trò chơi đã có từ rất lâu về trước nó đã trở thành hoạt động không thể thiếu trên quê hương em trong những ngày đầu xuân năm mới</a:t>
            </a:r>
            <a:r>
              <a:rPr lang="vi-VN" sz="2300" dirty="0" smtClean="0">
                <a:solidFill>
                  <a:schemeClr val="tx1">
                    <a:lumMod val="95000"/>
                    <a:lumOff val="5000"/>
                  </a:schemeClr>
                </a:solidFill>
                <a:latin typeface="+mj-lt"/>
              </a:rPr>
              <a:t>.</a:t>
            </a:r>
            <a:endParaRPr lang="vi-VN" sz="2300" dirty="0">
              <a:solidFill>
                <a:schemeClr val="tx1">
                  <a:lumMod val="95000"/>
                  <a:lumOff val="5000"/>
                </a:schemeClr>
              </a:solidFill>
              <a:latin typeface="+mj-lt"/>
            </a:endParaRPr>
          </a:p>
          <a:p>
            <a:pPr algn="just"/>
            <a:r>
              <a:rPr lang="en-US" sz="2300" dirty="0" smtClean="0">
                <a:solidFill>
                  <a:schemeClr val="tx1">
                    <a:lumMod val="95000"/>
                    <a:lumOff val="5000"/>
                  </a:schemeClr>
                </a:solidFill>
                <a:latin typeface="+mj-lt"/>
              </a:rPr>
              <a:t>     </a:t>
            </a:r>
            <a:r>
              <a:rPr lang="vi-VN" sz="2300" dirty="0" smtClean="0">
                <a:solidFill>
                  <a:schemeClr val="tx1">
                    <a:lumMod val="95000"/>
                    <a:lumOff val="5000"/>
                  </a:schemeClr>
                </a:solidFill>
                <a:latin typeface="+mj-lt"/>
              </a:rPr>
              <a:t>Đập </a:t>
            </a:r>
            <a:r>
              <a:rPr lang="vi-VN" sz="2300" dirty="0">
                <a:solidFill>
                  <a:schemeClr val="tx1">
                    <a:lumMod val="95000"/>
                    <a:lumOff val="5000"/>
                  </a:schemeClr>
                </a:solidFill>
                <a:latin typeface="+mj-lt"/>
              </a:rPr>
              <a:t>niêu đất là một trò chơi thú vị. Vì vậy, nó đã thu hút sự tham gia cổ vũ của rất nhiều người. Trò chơi thường được làng em tổ chức vào mồng 4 Tết hàng năm. Trong làng lại có các thôn, xóm nhỏ nên các thôn, xóm sẽ cử ra hai người làm thành một đội chơi tham gia tranh tài</a:t>
            </a:r>
            <a:r>
              <a:rPr lang="vi-VN" sz="2300" dirty="0" smtClean="0">
                <a:solidFill>
                  <a:schemeClr val="tx1">
                    <a:lumMod val="95000"/>
                    <a:lumOff val="5000"/>
                  </a:schemeClr>
                </a:solidFill>
                <a:latin typeface="+mj-lt"/>
              </a:rPr>
              <a:t>.</a:t>
            </a:r>
            <a:endParaRPr lang="vi-VN" sz="2300" dirty="0">
              <a:solidFill>
                <a:schemeClr val="tx1">
                  <a:lumMod val="95000"/>
                  <a:lumOff val="5000"/>
                </a:schemeClr>
              </a:solidFill>
              <a:latin typeface="+mj-lt"/>
            </a:endParaRPr>
          </a:p>
          <a:p>
            <a:pPr algn="just"/>
            <a:r>
              <a:rPr lang="en-US" sz="2300" dirty="0" smtClean="0">
                <a:solidFill>
                  <a:schemeClr val="tx1">
                    <a:lumMod val="95000"/>
                    <a:lumOff val="5000"/>
                  </a:schemeClr>
                </a:solidFill>
                <a:latin typeface="+mj-lt"/>
              </a:rPr>
              <a:t>     </a:t>
            </a:r>
            <a:r>
              <a:rPr lang="vi-VN" sz="2300" dirty="0" smtClean="0">
                <a:solidFill>
                  <a:schemeClr val="tx1">
                    <a:lumMod val="95000"/>
                    <a:lumOff val="5000"/>
                  </a:schemeClr>
                </a:solidFill>
                <a:latin typeface="+mj-lt"/>
              </a:rPr>
              <a:t>Để </a:t>
            </a:r>
            <a:r>
              <a:rPr lang="vi-VN" sz="2300" dirty="0">
                <a:solidFill>
                  <a:schemeClr val="tx1">
                    <a:lumMod val="95000"/>
                    <a:lumOff val="5000"/>
                  </a:schemeClr>
                </a:solidFill>
                <a:latin typeface="+mj-lt"/>
              </a:rPr>
              <a:t>chơi trò chơi, người ta dựng hai đoạn tre to, chắc khỏe cao khoảng hai mét xuống đất. Sau đó, nối hai cây lại với nhau bằng một đoạn tre nằm ngang. Lúc này ba đoạn tre đã tạo thành hình giống như một cái cổng nhà. Trên thanh tre nằm ngang, ban tổ chức sẽ treo khoảng năm, sáu niêu đất lủng lẳng. Nhiệm vụ của các đội chơi là bịt mặt rồi cầm gậy gỗ đập hết các niêu đất đó sớm nhất để giành chiến thắng. Để cho cuộc chơi thêm phần hấp dẫn, mỗi đội chơi gồm 2 người và 1 người trong đó phải cõng người còn lại, cả hai người sẽ cùng bị bịt mắt và dựa vào trí nhớ của mình để đập niêu đất</a:t>
            </a:r>
            <a:r>
              <a:rPr lang="vi-VN" sz="2300" dirty="0" smtClean="0">
                <a:solidFill>
                  <a:schemeClr val="tx1">
                    <a:lumMod val="95000"/>
                    <a:lumOff val="5000"/>
                  </a:schemeClr>
                </a:solidFill>
                <a:latin typeface="+mj-lt"/>
              </a:rPr>
              <a:t>.</a:t>
            </a:r>
            <a:endParaRPr lang="vi-VN" sz="2300" dirty="0">
              <a:solidFill>
                <a:schemeClr val="tx1">
                  <a:lumMod val="95000"/>
                  <a:lumOff val="5000"/>
                </a:schemeClr>
              </a:solidFill>
              <a:latin typeface="+mj-lt"/>
            </a:endParaRPr>
          </a:p>
        </p:txBody>
      </p:sp>
    </p:spTree>
    <p:extLst>
      <p:ext uri="{BB962C8B-B14F-4D97-AF65-F5344CB8AC3E}">
        <p14:creationId xmlns:p14="http://schemas.microsoft.com/office/powerpoint/2010/main" val="45838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726003" y="1293212"/>
            <a:ext cx="10768084" cy="4524315"/>
          </a:xfrm>
          <a:prstGeom prst="rect">
            <a:avLst/>
          </a:prstGeom>
        </p:spPr>
        <p:txBody>
          <a:bodyPr wrap="square">
            <a:spAutoFit/>
          </a:bodyPr>
          <a:lstStyle/>
          <a:p>
            <a:pPr algn="just"/>
            <a:r>
              <a:rPr lang="en-US" sz="2400" dirty="0" smtClean="0">
                <a:latin typeface="Times New Roman" panose="02020603050405020304" pitchFamily="18" charset="0"/>
              </a:rPr>
              <a:t>     </a:t>
            </a:r>
            <a:r>
              <a:rPr lang="vi-VN" sz="2400" dirty="0" smtClean="0">
                <a:latin typeface="Times New Roman" panose="02020603050405020304" pitchFamily="18" charset="0"/>
              </a:rPr>
              <a:t>Để </a:t>
            </a:r>
            <a:r>
              <a:rPr lang="vi-VN" sz="2400" dirty="0">
                <a:latin typeface="Times New Roman" panose="02020603050405020304" pitchFamily="18" charset="0"/>
              </a:rPr>
              <a:t>công bằng, các đội chơi sẽ lần lượt chơi và có trọng tài bấm giờ. Mỗi khi có hiệu lệnh xuất phát, các đội chơi sẽ phải dựa vào trí nhớ của mình và sự chỉ dẫn của dân làng để xác định và tiến đến vị trí của niêu đất; người được cõng trên lưng sẽ cố gắng đập vỡ niêu đất, còn người cõng sẽ cố gắng đứng vững và di chuyển theo sự chỉ dẫn của dân làng. Vì thế, mỗi khi một đội chơi xuất phát là tiếng hò reo, cổ vũ lại vang lên tạo thành một bầu không khí rất vui nhộn</a:t>
            </a:r>
            <a:r>
              <a:rPr lang="vi-VN" sz="2400" dirty="0" smtClean="0">
                <a:latin typeface="Times New Roman" panose="02020603050405020304" pitchFamily="18" charset="0"/>
              </a:rPr>
              <a:t>.</a:t>
            </a:r>
            <a:endParaRPr lang="vi-VN" sz="2400" dirty="0">
              <a:latin typeface="Times New Roman" panose="02020603050405020304" pitchFamily="18" charset="0"/>
            </a:endParaRPr>
          </a:p>
          <a:p>
            <a:pPr algn="just"/>
            <a:r>
              <a:rPr lang="en-US" sz="2400" dirty="0" smtClean="0">
                <a:latin typeface="Times New Roman" panose="02020603050405020304" pitchFamily="18" charset="0"/>
              </a:rPr>
              <a:t>     </a:t>
            </a:r>
            <a:r>
              <a:rPr lang="vi-VN" sz="2400" dirty="0" smtClean="0">
                <a:latin typeface="Times New Roman" panose="02020603050405020304" pitchFamily="18" charset="0"/>
              </a:rPr>
              <a:t>Sau </a:t>
            </a:r>
            <a:r>
              <a:rPr lang="vi-VN" sz="2400" dirty="0">
                <a:latin typeface="Times New Roman" panose="02020603050405020304" pitchFamily="18" charset="0"/>
              </a:rPr>
              <a:t>khi các đội chơi của các thôn, xóm đã chơi xong, người dân trong làng và du khách có thể trực tiếp tham gia trò chơi để tự mình trải nghiệm</a:t>
            </a:r>
            <a:r>
              <a:rPr lang="vi-VN" sz="2400" dirty="0" smtClean="0">
                <a:latin typeface="Times New Roman" panose="02020603050405020304" pitchFamily="18" charset="0"/>
              </a:rPr>
              <a:t>.</a:t>
            </a:r>
            <a:endParaRPr lang="vi-VN" sz="2400" dirty="0">
              <a:latin typeface="Times New Roman" panose="02020603050405020304" pitchFamily="18" charset="0"/>
            </a:endParaRPr>
          </a:p>
          <a:p>
            <a:pPr algn="just"/>
            <a:r>
              <a:rPr lang="en-US" sz="2400" dirty="0" smtClean="0">
                <a:latin typeface="Times New Roman" panose="02020603050405020304" pitchFamily="18" charset="0"/>
              </a:rPr>
              <a:t>     </a:t>
            </a:r>
            <a:r>
              <a:rPr lang="vi-VN" sz="2400" dirty="0" smtClean="0">
                <a:latin typeface="Times New Roman" panose="02020603050405020304" pitchFamily="18" charset="0"/>
              </a:rPr>
              <a:t>Em </a:t>
            </a:r>
            <a:r>
              <a:rPr lang="vi-VN" sz="2400" dirty="0">
                <a:latin typeface="Times New Roman" panose="02020603050405020304" pitchFamily="18" charset="0"/>
              </a:rPr>
              <a:t>rất yêu thích và mong chờ trò chơi đập niêu đất. Trò chơi đã trở thành niềm vui, thành nét văn hóa độc đáo trên quê hương em. Nó giúp cho mọi người cảm thấy vui vẻ hơn khi tết đến, xuân về và nó cũng làm cho con người ở làng quê trở nên gần gũi, thân thuộc với nhau hơn</a:t>
            </a:r>
          </a:p>
        </p:txBody>
      </p:sp>
    </p:spTree>
    <p:extLst>
      <p:ext uri="{BB962C8B-B14F-4D97-AF65-F5344CB8AC3E}">
        <p14:creationId xmlns:p14="http://schemas.microsoft.com/office/powerpoint/2010/main" val="332601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845" y="1501255"/>
            <a:ext cx="8852743" cy="4252176"/>
          </a:xfrm>
          <a:prstGeom prst="rect">
            <a:avLst/>
          </a:prstGeom>
        </p:spPr>
      </p:pic>
    </p:spTree>
    <p:extLst>
      <p:ext uri="{BB962C8B-B14F-4D97-AF65-F5344CB8AC3E}">
        <p14:creationId xmlns:p14="http://schemas.microsoft.com/office/powerpoint/2010/main" val="13696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smtClean="0"/>
              <a:t>Đ</a:t>
            </a:r>
            <a:r>
              <a:rPr lang="en" dirty="0" smtClean="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0" i="1">
                <a:latin typeface="Playfair Display SemiBold"/>
                <a:ea typeface="Playfair Display SemiBold"/>
                <a:cs typeface="Playfair Display SemiBold"/>
                <a:sym typeface="Playfair Display SemiBold"/>
              </a:rPr>
              <a:t>1</a:t>
            </a:r>
            <a:endParaRPr sz="10000" i="1">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1048006"/>
            <a:ext cx="11577481" cy="523220"/>
          </a:xfrm>
          <a:prstGeom prst="rect">
            <a:avLst/>
          </a:prstGeom>
          <a:noFill/>
        </p:spPr>
        <p:txBody>
          <a:bodyPr wrap="square" rtlCol="0">
            <a:spAutoFit/>
          </a:bodyPr>
          <a:lstStyle/>
          <a:p>
            <a:pPr algn="jus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42220" y="1701862"/>
            <a:ext cx="9821398" cy="1953868"/>
          </a:xfrm>
          <a:prstGeom prst="rect">
            <a:avLst/>
          </a:prstGeom>
          <a:noFill/>
        </p:spPr>
        <p:txBody>
          <a:bodyPr wrap="square" rtlCol="0">
            <a:spAutoFit/>
          </a:bodyPr>
          <a:lstStyle/>
          <a:p>
            <a:pPr algn="just">
              <a:lnSpc>
                <a:spcPct val="150000"/>
              </a:lnSpc>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luật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lệ</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giới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thiệu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định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tham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cần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trọng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tuân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thủ</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7956644" y="3853751"/>
            <a:ext cx="3579450" cy="2300715"/>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099318" y="3820058"/>
            <a:ext cx="3157467" cy="2368100"/>
          </a:xfrm>
          <a:prstGeom prst="rect">
            <a:avLst/>
          </a:prstGeom>
        </p:spPr>
      </p:pic>
      <p:pic>
        <p:nvPicPr>
          <p:cNvPr id="8" name="Picture 7"/>
          <p:cNvPicPr>
            <a:picLocks noChangeAspect="1"/>
          </p:cNvPicPr>
          <p:nvPr/>
        </p:nvPicPr>
        <p:blipFill>
          <a:blip r:embed="rId6"/>
          <a:stretch>
            <a:fillRect/>
          </a:stretch>
        </p:blipFill>
        <p:spPr>
          <a:xfrm>
            <a:off x="818866" y="4120103"/>
            <a:ext cx="2580593" cy="1932954"/>
          </a:xfrm>
          <a:prstGeom prst="rect">
            <a:avLst/>
          </a:prstGeom>
        </p:spPr>
      </p:pic>
    </p:spTree>
    <p:extLst>
      <p:ext uri="{BB962C8B-B14F-4D97-AF65-F5344CB8AC3E}">
        <p14:creationId xmlns:p14="http://schemas.microsoft.com/office/powerpoint/2010/main" val="1798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71797" y="3457100"/>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08496" y="3436653"/>
            <a:ext cx="9770015" cy="898549"/>
            <a:chOff x="967668" y="1045"/>
            <a:chExt cx="9770015" cy="898549"/>
          </a:xfrm>
        </p:grpSpPr>
        <p:sp>
          <p:nvSpPr>
            <p:cNvPr id="20" name="Round Same Side Corner Rectangle 19"/>
            <p:cNvSpPr/>
            <p:nvPr/>
          </p:nvSpPr>
          <p:spPr>
            <a:xfrm rot="5400000">
              <a:off x="5403401" y="-4434688"/>
              <a:ext cx="898549" cy="977001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6"/>
            <p:cNvSpPr/>
            <p:nvPr/>
          </p:nvSpPr>
          <p:spPr>
            <a:xfrm>
              <a:off x="967668" y="44909"/>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8" name="Group 7"/>
          <p:cNvGrpSpPr/>
          <p:nvPr/>
        </p:nvGrpSpPr>
        <p:grpSpPr>
          <a:xfrm>
            <a:off x="947824" y="4546725"/>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784523" y="4540345"/>
            <a:ext cx="9770015" cy="898549"/>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47825" y="5647553"/>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752081" y="5642098"/>
            <a:ext cx="9770015" cy="689540"/>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971796" y="999415"/>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08495" y="980202"/>
            <a:ext cx="9770015" cy="587818"/>
            <a:chOff x="967668" y="1186210"/>
            <a:chExt cx="9770015" cy="898549"/>
          </a:xfrm>
        </p:grpSpPr>
        <p:sp>
          <p:nvSpPr>
            <p:cNvPr id="28" name="Round Same Side Corner Rectangle 27"/>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74265" y="1915971"/>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30108" y="1898345"/>
            <a:ext cx="9770015" cy="1338518"/>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sp>
        <p:nvSpPr>
          <p:cNvPr id="36" name="Rectangle 35"/>
          <p:cNvSpPr/>
          <p:nvPr/>
        </p:nvSpPr>
        <p:spPr>
          <a:xfrm>
            <a:off x="1830806" y="999415"/>
            <a:ext cx="8158381" cy="461665"/>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Xác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định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động</a:t>
            </a:r>
            <a:r>
              <a:rPr lang="en-US" sz="2400" kern="1200" dirty="0">
                <a:solidFill>
                  <a:prstClr val="black"/>
                </a:solidFill>
                <a:latin typeface="Times New Roman" panose="02020603050405020304" pitchFamily="18" charset="0"/>
                <a:cs typeface="Times New Roman" panose="02020603050405020304" pitchFamily="18" charset="0"/>
              </a:rPr>
              <a:t> hay </a:t>
            </a:r>
            <a:r>
              <a:rPr lang="en-US" sz="2400" kern="1200" dirty="0" err="1">
                <a:solidFill>
                  <a:prstClr val="black"/>
                </a:solidFill>
                <a:latin typeface="Times New Roman" panose="02020603050405020304" pitchFamily="18" charset="0"/>
                <a:cs typeface="Times New Roman" panose="02020603050405020304" pitchFamily="18" charset="0"/>
              </a:rPr>
              <a:t>trò</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chơi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cần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thuyết</a:t>
            </a:r>
            <a:r>
              <a:rPr lang="en-US" sz="2400" kern="1200" dirty="0">
                <a:solidFill>
                  <a:prstClr val="black"/>
                </a:solidFill>
                <a:latin typeface="Times New Roman" panose="02020603050405020304" pitchFamily="18" charset="0"/>
                <a:cs typeface="Times New Roman" panose="02020603050405020304" pitchFamily="18" charset="0"/>
              </a:rPr>
              <a:t> minh.</a:t>
            </a:r>
          </a:p>
        </p:txBody>
      </p:sp>
      <p:sp>
        <p:nvSpPr>
          <p:cNvPr id="37" name="Rectangle 36"/>
          <p:cNvSpPr/>
          <p:nvPr/>
        </p:nvSpPr>
        <p:spPr>
          <a:xfrm>
            <a:off x="1852041" y="1934326"/>
            <a:ext cx="9599376" cy="1200329"/>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Tìm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thông</a:t>
            </a:r>
            <a:r>
              <a:rPr lang="en-US" sz="2400" kern="1200" dirty="0">
                <a:solidFill>
                  <a:prstClr val="black"/>
                </a:solidFill>
                <a:latin typeface="Times New Roman" panose="02020603050405020304" pitchFamily="18" charset="0"/>
                <a:cs typeface="Times New Roman" panose="02020603050405020304" pitchFamily="18" charset="0"/>
              </a:rPr>
              <a:t> tin </a:t>
            </a:r>
            <a:r>
              <a:rPr lang="en-US" sz="2400" kern="1200" dirty="0" err="1">
                <a:solidFill>
                  <a:prstClr val="black"/>
                </a:solidFill>
                <a:latin typeface="Times New Roman" panose="02020603050405020304" pitchFamily="18" charset="0"/>
                <a:cs typeface="Times New Roman" panose="02020603050405020304" pitchFamily="18" charset="0"/>
              </a:rPr>
              <a:t>về</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động</a:t>
            </a:r>
            <a:r>
              <a:rPr lang="en-US" sz="2400" kern="1200" dirty="0">
                <a:solidFill>
                  <a:prstClr val="black"/>
                </a:solidFill>
                <a:latin typeface="Times New Roman" panose="02020603050405020304" pitchFamily="18" charset="0"/>
                <a:cs typeface="Times New Roman" panose="02020603050405020304" pitchFamily="18" charset="0"/>
              </a:rPr>
              <a:t> hay </a:t>
            </a:r>
            <a:r>
              <a:rPr lang="en-US" sz="2400" kern="1200" dirty="0" err="1">
                <a:solidFill>
                  <a:prstClr val="black"/>
                </a:solidFill>
                <a:latin typeface="Times New Roman" panose="02020603050405020304" pitchFamily="18" charset="0"/>
                <a:cs typeface="Times New Roman" panose="02020603050405020304" pitchFamily="18" charset="0"/>
              </a:rPr>
              <a:t>trò</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chơi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đó</a:t>
            </a:r>
            <a:r>
              <a:rPr lang="en-US" sz="2400" kern="1200" dirty="0">
                <a:solidFill>
                  <a:prstClr val="black"/>
                </a:solidFill>
                <a:latin typeface="Times New Roman" panose="02020603050405020304" pitchFamily="18" charset="0"/>
                <a:cs typeface="Times New Roman" panose="02020603050405020304" pitchFamily="18" charset="0"/>
              </a:rPr>
              <a:t> ở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nguồn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khác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nhau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chọn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lọc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thông</a:t>
            </a:r>
            <a:r>
              <a:rPr lang="en-US" sz="2400" kern="1200" dirty="0">
                <a:solidFill>
                  <a:prstClr val="black"/>
                </a:solidFill>
                <a:latin typeface="Times New Roman" panose="02020603050405020304" pitchFamily="18" charset="0"/>
                <a:cs typeface="Times New Roman" panose="02020603050405020304" pitchFamily="18" charset="0"/>
              </a:rPr>
              <a:t> tin </a:t>
            </a:r>
            <a:r>
              <a:rPr lang="en-US" sz="2400" kern="1200" dirty="0" err="1">
                <a:solidFill>
                  <a:prstClr val="black"/>
                </a:solidFill>
                <a:latin typeface="Times New Roman" panose="02020603050405020304" pitchFamily="18" charset="0"/>
                <a:cs typeface="Times New Roman" panose="02020603050405020304" pitchFamily="18" charset="0"/>
              </a:rPr>
              <a:t>quan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trọng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tập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trung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vào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thông</a:t>
            </a:r>
            <a:r>
              <a:rPr lang="en-US" sz="2400" kern="1200" dirty="0">
                <a:solidFill>
                  <a:prstClr val="black"/>
                </a:solidFill>
                <a:latin typeface="Times New Roman" panose="02020603050405020304" pitchFamily="18" charset="0"/>
                <a:cs typeface="Times New Roman" panose="02020603050405020304" pitchFamily="18" charset="0"/>
              </a:rPr>
              <a:t> tin </a:t>
            </a:r>
            <a:r>
              <a:rPr lang="en-US" sz="2400" kern="1200" dirty="0" err="1">
                <a:solidFill>
                  <a:prstClr val="black"/>
                </a:solidFill>
                <a:latin typeface="Times New Roman" panose="02020603050405020304" pitchFamily="18" charset="0"/>
                <a:cs typeface="Times New Roman" panose="02020603050405020304" pitchFamily="18" charset="0"/>
              </a:rPr>
              <a:t>liên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quan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đến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tắc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lệ</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động</a:t>
            </a:r>
            <a:r>
              <a:rPr lang="en-US" sz="2400" kern="1200" dirty="0">
                <a:solidFill>
                  <a:prstClr val="black"/>
                </a:solidFill>
                <a:latin typeface="Times New Roman" panose="02020603050405020304" pitchFamily="18" charset="0"/>
                <a:cs typeface="Times New Roman" panose="02020603050405020304" pitchFamily="18" charset="0"/>
              </a:rPr>
              <a:t> hay </a:t>
            </a:r>
            <a:r>
              <a:rPr lang="en-US" sz="2400" kern="1200" dirty="0" err="1">
                <a:solidFill>
                  <a:prstClr val="black"/>
                </a:solidFill>
                <a:latin typeface="Times New Roman" panose="02020603050405020304" pitchFamily="18" charset="0"/>
                <a:cs typeface="Times New Roman" panose="02020603050405020304" pitchFamily="18" charset="0"/>
              </a:rPr>
              <a:t>trò</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chơi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đã</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xác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định</a:t>
            </a:r>
            <a:r>
              <a:rPr lang="en-US" sz="2400" kern="1200" dirty="0">
                <a:solidFill>
                  <a:prstClr val="black"/>
                </a:solidFill>
                <a:latin typeface="Times New Roman" panose="02020603050405020304" pitchFamily="18" charset="0"/>
                <a:cs typeface="Times New Roman" panose="02020603050405020304" pitchFamily="18" charset="0"/>
              </a:rPr>
              <a:t>.</a:t>
            </a:r>
          </a:p>
        </p:txBody>
      </p:sp>
      <p:sp>
        <p:nvSpPr>
          <p:cNvPr id="38" name="Rectangle 37"/>
          <p:cNvSpPr/>
          <p:nvPr/>
        </p:nvSpPr>
        <p:spPr>
          <a:xfrm>
            <a:off x="1871883" y="3494700"/>
            <a:ext cx="9599376" cy="830997"/>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Xác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định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bố</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cục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bài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lựa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chọn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tự</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sắp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xếp</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thông</a:t>
            </a:r>
            <a:r>
              <a:rPr lang="en-US" sz="2400" kern="1200" dirty="0">
                <a:solidFill>
                  <a:prstClr val="black"/>
                </a:solidFill>
                <a:latin typeface="Times New Roman" panose="02020603050405020304" pitchFamily="18" charset="0"/>
                <a:cs typeface="Times New Roman" panose="02020603050405020304" pitchFamily="18" charset="0"/>
              </a:rPr>
              <a:t> tin </a:t>
            </a:r>
            <a:r>
              <a:rPr lang="en-US" sz="2400" kern="1200" dirty="0" err="1">
                <a:solidFill>
                  <a:prstClr val="black"/>
                </a:solidFill>
                <a:latin typeface="Times New Roman" panose="02020603050405020304" pitchFamily="18" charset="0"/>
                <a:cs typeface="Times New Roman" panose="02020603050405020304" pitchFamily="18" charset="0"/>
              </a:rPr>
              <a:t>chính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chú</a:t>
            </a:r>
            <a:r>
              <a:rPr lang="en-US" sz="2400" kern="1200" dirty="0">
                <a:solidFill>
                  <a:prstClr val="black"/>
                </a:solidFill>
                <a:latin typeface="Times New Roman" panose="02020603050405020304" pitchFamily="18" charset="0"/>
                <a:cs typeface="Times New Roman" panose="02020603050405020304" pitchFamily="18" charset="0"/>
              </a:rPr>
              <a:t> ý </a:t>
            </a: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nổi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thông</a:t>
            </a:r>
            <a:r>
              <a:rPr lang="en-US" sz="2400" kern="1200" dirty="0">
                <a:solidFill>
                  <a:prstClr val="black"/>
                </a:solidFill>
                <a:latin typeface="Times New Roman" panose="02020603050405020304" pitchFamily="18" charset="0"/>
                <a:cs typeface="Times New Roman" panose="02020603050405020304" pitchFamily="18" charset="0"/>
              </a:rPr>
              <a:t> tin </a:t>
            </a:r>
            <a:r>
              <a:rPr lang="en-US" sz="2400" kern="1200" dirty="0" err="1">
                <a:solidFill>
                  <a:prstClr val="black"/>
                </a:solidFill>
                <a:latin typeface="Times New Roman" panose="02020603050405020304" pitchFamily="18" charset="0"/>
                <a:cs typeface="Times New Roman" panose="02020603050405020304" pitchFamily="18" charset="0"/>
              </a:rPr>
              <a:t>về</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tắc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lệ</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động</a:t>
            </a:r>
            <a:r>
              <a:rPr lang="en-US" sz="2400" kern="1200" dirty="0">
                <a:solidFill>
                  <a:prstClr val="black"/>
                </a:solidFill>
                <a:latin typeface="Times New Roman" panose="02020603050405020304" pitchFamily="18" charset="0"/>
                <a:cs typeface="Times New Roman" panose="02020603050405020304" pitchFamily="18" charset="0"/>
              </a:rPr>
              <a:t> hay </a:t>
            </a:r>
            <a:r>
              <a:rPr lang="en-US" sz="2400" kern="1200" dirty="0" err="1">
                <a:solidFill>
                  <a:prstClr val="black"/>
                </a:solidFill>
                <a:latin typeface="Times New Roman" panose="02020603050405020304" pitchFamily="18" charset="0"/>
                <a:cs typeface="Times New Roman" panose="02020603050405020304" pitchFamily="18" charset="0"/>
              </a:rPr>
              <a:t>trò</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chơi</a:t>
            </a:r>
            <a:r>
              <a:rPr lang="en-US" sz="2400" kern="1200" dirty="0">
                <a:solidFill>
                  <a:prstClr val="black"/>
                </a:solidFill>
                <a:latin typeface="Times New Roman" panose="02020603050405020304" pitchFamily="18" charset="0"/>
                <a:cs typeface="Times New Roman" panose="02020603050405020304" pitchFamily="18" charset="0"/>
              </a:rPr>
              <a:t>.</a:t>
            </a:r>
          </a:p>
        </p:txBody>
      </p:sp>
      <p:sp>
        <p:nvSpPr>
          <p:cNvPr id="39" name="Rectangle 38"/>
          <p:cNvSpPr/>
          <p:nvPr/>
        </p:nvSpPr>
        <p:spPr>
          <a:xfrm>
            <a:off x="1833842" y="4611311"/>
            <a:ext cx="9599376" cy="830997"/>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Xác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định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hình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thức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trình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bày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chữ</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kèm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theo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hình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hoặc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tranh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ảnh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để</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giới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thiệu</a:t>
            </a:r>
            <a:r>
              <a:rPr lang="en-US" sz="2400" kern="1200" dirty="0">
                <a:solidFill>
                  <a:prstClr val="black"/>
                </a:solidFill>
                <a:latin typeface="Times New Roman" panose="02020603050405020304" pitchFamily="18" charset="0"/>
                <a:cs typeface="Times New Roman" panose="02020603050405020304" pitchFamily="18" charset="0"/>
              </a:rPr>
              <a:t>, minh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về</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tắc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lệ</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hoạt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động</a:t>
            </a:r>
            <a:r>
              <a:rPr lang="en-US" sz="2400" kern="1200" dirty="0">
                <a:solidFill>
                  <a:prstClr val="black"/>
                </a:solidFill>
                <a:latin typeface="Times New Roman" panose="02020603050405020304" pitchFamily="18" charset="0"/>
                <a:cs typeface="Times New Roman" panose="02020603050405020304" pitchFamily="18" charset="0"/>
              </a:rPr>
              <a:t> hay </a:t>
            </a:r>
            <a:r>
              <a:rPr lang="en-US" sz="2400" kern="1200" dirty="0" err="1">
                <a:solidFill>
                  <a:prstClr val="black"/>
                </a:solidFill>
                <a:latin typeface="Times New Roman" panose="02020603050405020304" pitchFamily="18" charset="0"/>
                <a:cs typeface="Times New Roman" panose="02020603050405020304" pitchFamily="18" charset="0"/>
              </a:rPr>
              <a:t>trò</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chơi</a:t>
            </a:r>
            <a:r>
              <a:rPr lang="en-US" sz="2400" kern="1200" dirty="0">
                <a:solidFill>
                  <a:prstClr val="black"/>
                </a:solidFill>
                <a:latin typeface="Times New Roman" panose="02020603050405020304" pitchFamily="18" charset="0"/>
                <a:cs typeface="Times New Roman" panose="02020603050405020304" pitchFamily="18" charset="0"/>
              </a:rPr>
              <a:t>.</a:t>
            </a:r>
          </a:p>
        </p:txBody>
      </p:sp>
      <p:sp>
        <p:nvSpPr>
          <p:cNvPr id="40" name="Rectangle 39"/>
          <p:cNvSpPr/>
          <p:nvPr/>
        </p:nvSpPr>
        <p:spPr>
          <a:xfrm>
            <a:off x="1784524" y="5850761"/>
            <a:ext cx="9535988" cy="461665"/>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thể</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trình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bày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bài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bằng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tay</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hoặc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kế</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trên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máy</a:t>
            </a:r>
            <a:r>
              <a:rPr lang="en-US" sz="2400" kern="1200" dirty="0">
                <a:solidFill>
                  <a:prstClr val="black"/>
                </a:solidFill>
                <a:latin typeface="Times New Roman" panose="02020603050405020304" pitchFamily="18" charset="0"/>
                <a:cs typeface="Times New Roman" panose="02020603050405020304" pitchFamily="18" charset="0"/>
              </a:rPr>
              <a:t> vi </a:t>
            </a:r>
            <a:r>
              <a:rPr lang="en-US" sz="2400" kern="1200" dirty="0" err="1">
                <a:solidFill>
                  <a:prstClr val="black"/>
                </a:solidFill>
                <a:latin typeface="Times New Roman" panose="02020603050405020304" pitchFamily="18" charset="0"/>
                <a:cs typeface="Times New Roman" panose="02020603050405020304" pitchFamily="18" charset="0"/>
              </a:rPr>
              <a:t>tính</a:t>
            </a:r>
            <a:r>
              <a:rPr lang="en-US" sz="2400" kern="1200" dirty="0">
                <a:solidFill>
                  <a:prstClr val="black"/>
                </a:solidFill>
                <a:latin typeface="Times New Roman" panose="02020603050405020304" pitchFamily="18" charset="0"/>
                <a:cs typeface="Times New Roman" panose="02020603050405020304" pitchFamily="18" charset="0"/>
              </a:rPr>
              <a:t>.</a:t>
            </a:r>
          </a:p>
        </p:txBody>
      </p:sp>
      <p:pic>
        <p:nvPicPr>
          <p:cNvPr id="41" name="Picture 40"/>
          <p:cNvPicPr>
            <a:picLocks noChangeAspect="1"/>
          </p:cNvPicPr>
          <p:nvPr/>
        </p:nvPicPr>
        <p:blipFill>
          <a:blip r:embed="rId3"/>
          <a:stretch>
            <a:fillRect/>
          </a:stretch>
        </p:blipFill>
        <p:spPr>
          <a:xfrm>
            <a:off x="-500362" y="-327190"/>
            <a:ext cx="2944314" cy="1668110"/>
          </a:xfrm>
          <a:prstGeom prst="rect">
            <a:avLst/>
          </a:prstGeom>
        </p:spPr>
      </p:pic>
    </p:spTree>
    <p:extLst>
      <p:ext uri="{BB962C8B-B14F-4D97-AF65-F5344CB8AC3E}">
        <p14:creationId xmlns:p14="http://schemas.microsoft.com/office/powerpoint/2010/main" val="44785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par>
                                <p:cTn id="49" presetID="16" presetClass="entr" presetSubtype="21"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smtClean="0"/>
              <a:t>Thực</a:t>
            </a:r>
            <a:r>
              <a:rPr lang="en-US" dirty="0" smtClean="0"/>
              <a:t> </a:t>
            </a:r>
            <a:r>
              <a:rPr lang="en-US" dirty="0" err="1" smtClean="0"/>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0000" i="1" dirty="0" smtClean="0">
                <a:latin typeface="Playfair Display SemiBold"/>
                <a:ea typeface="Playfair Display SemiBold"/>
                <a:cs typeface="Playfair Display SemiBold"/>
                <a:sym typeface="Playfair Display SemiBold"/>
              </a:rPr>
              <a:t>2</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
                <a:solidFill>
                  <a:srgbClr val="000000"/>
                </a:solidFill>
              </a:rPr>
              <a:pPr/>
              <a:t>6</a:t>
            </a:fld>
            <a:endParaRPr>
              <a:solidFill>
                <a:srgbClr val="000000"/>
              </a:solidFill>
            </a:endParaRPr>
          </a:p>
        </p:txBody>
      </p:sp>
    </p:spTree>
    <p:extLst>
      <p:ext uri="{BB962C8B-B14F-4D97-AF65-F5344CB8AC3E}">
        <p14:creationId xmlns:p14="http://schemas.microsoft.com/office/powerpoint/2010/main" val="114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885281"/>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smtClean="0">
                <a:solidFill>
                  <a:schemeClr val="bg1"/>
                </a:solidFill>
                <a:latin typeface="Times New Roman" panose="02020603050405020304" pitchFamily="18" charset="0"/>
                <a:cs typeface="Times New Roman" panose="02020603050405020304" pitchFamily="18" charset="0"/>
              </a:rPr>
              <a:t>Bài</a:t>
            </a:r>
            <a:r>
              <a:rPr lang="en-US" sz="3200" b="1" kern="1200" dirty="0" smtClean="0">
                <a:solidFill>
                  <a:schemeClr val="bg1"/>
                </a:solidFill>
                <a:latin typeface="Times New Roman" panose="02020603050405020304" pitchFamily="18" charset="0"/>
                <a:cs typeface="Times New Roman" panose="02020603050405020304" pitchFamily="18" charset="0"/>
              </a:rPr>
              <a:t> </a:t>
            </a:r>
            <a:r>
              <a:rPr lang="en-US" sz="3200" b="1" kern="1200" dirty="0" err="1" smtClean="0">
                <a:solidFill>
                  <a:schemeClr val="bg1"/>
                </a:solidFill>
                <a:latin typeface="Times New Roman" panose="02020603050405020304" pitchFamily="18" charset="0"/>
                <a:cs typeface="Times New Roman" panose="02020603050405020304" pitchFamily="18" charset="0"/>
              </a:rPr>
              <a:t>tập</a:t>
            </a:r>
            <a:endParaRPr lang="en-US" sz="3200" b="1" kern="1200" dirty="0" smtClean="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04871" y="1746133"/>
            <a:ext cx="10391486" cy="2246769"/>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Dựa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bản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học</a:t>
            </a:r>
            <a:r>
              <a:rPr lang="en-US" sz="2800" kern="1200" dirty="0" smtClean="0">
                <a:solidFill>
                  <a:prstClr val="black"/>
                </a:solidFill>
                <a:latin typeface="Times New Roman" panose="02020603050405020304" pitchFamily="18" charset="0"/>
                <a:cs typeface="Times New Roman" panose="02020603050405020304" pitchFamily="18" charset="0"/>
              </a:rPr>
              <a:t> (“Ca </a:t>
            </a:r>
            <a:r>
              <a:rPr lang="en-US" sz="2800" kern="1200" dirty="0" err="1" smtClean="0">
                <a:solidFill>
                  <a:prstClr val="black"/>
                </a:solidFill>
                <a:latin typeface="Times New Roman" panose="02020603050405020304" pitchFamily="18" charset="0"/>
                <a:cs typeface="Times New Roman" panose="02020603050405020304" pitchFamily="18" charset="0"/>
              </a:rPr>
              <a:t>Huế</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Hội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thổi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cơm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nét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Giang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hãy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luật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lệ</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một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trong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đã</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giới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thiệu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tương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địa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phương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210" y="4120256"/>
            <a:ext cx="2553837" cy="2002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4"/>
          <a:stretch>
            <a:fillRect/>
          </a:stretch>
        </p:blipFill>
        <p:spPr>
          <a:xfrm>
            <a:off x="4497688" y="4120256"/>
            <a:ext cx="2865270" cy="2068279"/>
          </a:xfrm>
          <a:prstGeom prst="rect">
            <a:avLst/>
          </a:prstGeom>
        </p:spPr>
      </p:pic>
      <p:pic>
        <p:nvPicPr>
          <p:cNvPr id="25" name="Picture 24"/>
          <p:cNvPicPr>
            <a:picLocks noChangeAspect="1"/>
          </p:cNvPicPr>
          <p:nvPr/>
        </p:nvPicPr>
        <p:blipFill>
          <a:blip r:embed="rId5"/>
          <a:stretch>
            <a:fillRect/>
          </a:stretch>
        </p:blipFill>
        <p:spPr>
          <a:xfrm>
            <a:off x="7911599" y="4137436"/>
            <a:ext cx="2757266" cy="2033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84690" y="2917802"/>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492" y="5142460"/>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4242304" y="1076094"/>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4500" i="1" dirty="0" smtClean="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5416060" y="1289851"/>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97280" y="2641305"/>
            <a:ext cx="10036164"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định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tắc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luật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lệ</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1097280" y="3899834"/>
            <a:ext cx="10036164" cy="523220"/>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Xem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bản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đọc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hiểu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đó</a:t>
            </a:r>
            <a:r>
              <a:rPr lang="en-US" sz="2800" kern="1200" dirty="0" smtClean="0">
                <a:solidFill>
                  <a:prstClr val="black"/>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1097280" y="4727476"/>
            <a:ext cx="10036164"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Tìm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hiểu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thêm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thông</a:t>
            </a:r>
            <a:r>
              <a:rPr lang="en-US" sz="2800" kern="1200" dirty="0" smtClean="0">
                <a:solidFill>
                  <a:prstClr val="black"/>
                </a:solidFill>
                <a:latin typeface="Times New Roman" panose="02020603050405020304" pitchFamily="18" charset="0"/>
                <a:cs typeface="Times New Roman" panose="02020603050405020304" pitchFamily="18" charset="0"/>
              </a:rPr>
              <a:t> tin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thập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ảnh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hay </a:t>
            </a:r>
            <a:r>
              <a:rPr lang="en-US" sz="2800" kern="1200" dirty="0" err="1" smtClean="0">
                <a:solidFill>
                  <a:prstClr val="black"/>
                </a:solidFill>
                <a:latin typeface="Times New Roman" panose="02020603050405020304" pitchFamily="18" charset="0"/>
                <a:cs typeface="Times New Roman" panose="02020603050405020304" pitchFamily="18" charset="0"/>
              </a:rPr>
              <a:t>trò</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mà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em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định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viết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bài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thuyết</a:t>
            </a:r>
            <a:r>
              <a:rPr lang="en-US" sz="2800" kern="1200" dirty="0" smtClean="0">
                <a:solidFill>
                  <a:prstClr val="black"/>
                </a:solidFill>
                <a:latin typeface="Times New Roman" panose="02020603050405020304" pitchFamily="18" charset="0"/>
                <a:cs typeface="Times New Roman" panose="02020603050405020304" pitchFamily="18" charset="0"/>
              </a:rPr>
              <a:t> minh.</a:t>
            </a:r>
          </a:p>
        </p:txBody>
      </p:sp>
      <p:pic>
        <p:nvPicPr>
          <p:cNvPr id="18" name="Picture 17"/>
          <p:cNvPicPr>
            <a:picLocks noChangeAspect="1"/>
          </p:cNvPicPr>
          <p:nvPr/>
        </p:nvPicPr>
        <p:blipFill>
          <a:blip r:embed="rId3"/>
          <a:stretch>
            <a:fillRect/>
          </a:stretch>
        </p:blipFill>
        <p:spPr>
          <a:xfrm>
            <a:off x="8358282" y="827703"/>
            <a:ext cx="2467391" cy="1585932"/>
          </a:xfrm>
          <a:prstGeom prst="rect">
            <a:avLst/>
          </a:prstGeom>
        </p:spPr>
      </p:pic>
    </p:spTree>
    <p:extLst>
      <p:ext uri="{BB962C8B-B14F-4D97-AF65-F5344CB8AC3E}">
        <p14:creationId xmlns:p14="http://schemas.microsoft.com/office/powerpoint/2010/main" val="293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1431</Words>
  <Application>Microsoft Office PowerPoint</Application>
  <PresentationFormat>Widescreen</PresentationFormat>
  <Paragraphs>84</Paragraphs>
  <Slides>17</Slides>
  <Notes>17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17</vt:i4>
      </vt:variant>
    </vt:vector>
  </HeadingPairs>
  <TitlesOfParts>
    <vt:vector size="34" baseType="lpstr">
      <vt:lpstr>Times New Roman</vt:lpstr>
      <vt:lpstr>Quicksand</vt:lpstr>
      <vt:lpstr>Calibri Light</vt:lpstr>
      <vt:lpstr>Frank Ruhl Libre</vt:lpstr>
      <vt:lpstr>Quicksand Medium</vt:lpstr>
      <vt:lpstr>Abril Fatface</vt:lpstr>
      <vt:lpstr>Calibri</vt:lpstr>
      <vt:lpstr>Playfair Display SemiBold</vt:lpstr>
      <vt:lpstr>Homemade Apple</vt:lpstr>
      <vt:lpstr>Griffy</vt:lpstr>
      <vt:lpstr>Aldrich</vt:lpstr>
      <vt:lpstr>Playfair Display</vt:lpstr>
      <vt:lpstr>Poppins</vt:lpstr>
      <vt:lpstr>Arial</vt:lpstr>
      <vt:lpstr>SlidesMania</vt:lpstr>
      <vt:lpstr>1_SlidesMania</vt:lpstr>
      <vt:lpstr>Office Theme</vt:lpstr>
      <vt:lpstr>PowerPoint Presentation</vt:lpstr>
      <vt:lpstr>PowerPoint Presentation</vt:lpstr>
      <vt:lpstr>Định hướng</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33</cp:revision>
  <dcterms:modified xsi:type="dcterms:W3CDTF">2022-08-15T04:29:12Z</dcterms:modified>
</cp:coreProperties>
</file>