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71" r:id="rId7"/>
    <p:sldMasterId id="2147483885" r:id="rId8"/>
    <p:sldMasterId id="2147484025" r:id="rId9"/>
    <p:sldMasterId id="2147484037" r:id="rId10"/>
    <p:sldMasterId id="2147484059" r:id="rId11"/>
    <p:sldMasterId id="2147484065" r:id="rId12"/>
    <p:sldMasterId id="2147484071" r:id="rId13"/>
    <p:sldMasterId id="2147484081" r:id="rId14"/>
  </p:sldMasterIdLst>
  <p:notesMasterIdLst>
    <p:notesMasterId r:id="rId44"/>
  </p:notesMasterIdLst>
  <p:sldIdLst>
    <p:sldId id="1010" r:id="rId15"/>
    <p:sldId id="1178" r:id="rId16"/>
    <p:sldId id="1091" r:id="rId17"/>
    <p:sldId id="1184" r:id="rId18"/>
    <p:sldId id="1194" r:id="rId19"/>
    <p:sldId id="1195" r:id="rId20"/>
    <p:sldId id="1197" r:id="rId21"/>
    <p:sldId id="1196" r:id="rId22"/>
    <p:sldId id="1198" r:id="rId23"/>
    <p:sldId id="1199" r:id="rId24"/>
    <p:sldId id="1200" r:id="rId25"/>
    <p:sldId id="1226" r:id="rId26"/>
    <p:sldId id="1201" r:id="rId27"/>
    <p:sldId id="1228" r:id="rId28"/>
    <p:sldId id="1229" r:id="rId29"/>
    <p:sldId id="1231" r:id="rId30"/>
    <p:sldId id="1230" r:id="rId31"/>
    <p:sldId id="1232" r:id="rId32"/>
    <p:sldId id="1233" r:id="rId33"/>
    <p:sldId id="1234" r:id="rId34"/>
    <p:sldId id="1235" r:id="rId35"/>
    <p:sldId id="1236" r:id="rId36"/>
    <p:sldId id="1237" r:id="rId37"/>
    <p:sldId id="1238" r:id="rId38"/>
    <p:sldId id="1242" r:id="rId39"/>
    <p:sldId id="1244" r:id="rId40"/>
    <p:sldId id="1246" r:id="rId41"/>
    <p:sldId id="1247" r:id="rId42"/>
    <p:sldId id="124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F8FA"/>
    <a:srgbClr val="DBEEF4"/>
    <a:srgbClr val="DFF0F5"/>
    <a:srgbClr val="E2863A"/>
    <a:srgbClr val="FFE285"/>
    <a:srgbClr val="FFEFBD"/>
    <a:srgbClr val="DD8E19"/>
    <a:srgbClr val="FFFFFF"/>
    <a:srgbClr val="FDEAD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67" d="100"/>
          <a:sy n="67" d="100"/>
        </p:scale>
        <p:origin x="48" y="8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8/30/2022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p:txBody>
      </p:sp>
    </p:spTree>
    <p:extLst>
      <p:ext uri="{BB962C8B-B14F-4D97-AF65-F5344CB8AC3E}">
        <p14:creationId xmlns:p14="http://schemas.microsoft.com/office/powerpoint/2010/main" val="149676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67823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11</a:t>
            </a:fld>
            <a:endParaRPr lang="en-US"/>
          </a:p>
        </p:txBody>
      </p:sp>
    </p:spTree>
    <p:extLst>
      <p:ext uri="{BB962C8B-B14F-4D97-AF65-F5344CB8AC3E}">
        <p14:creationId xmlns:p14="http://schemas.microsoft.com/office/powerpoint/2010/main" val="385808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12</a:t>
            </a:fld>
            <a:endParaRPr lang="en-US"/>
          </a:p>
        </p:txBody>
      </p:sp>
    </p:spTree>
    <p:extLst>
      <p:ext uri="{BB962C8B-B14F-4D97-AF65-F5344CB8AC3E}">
        <p14:creationId xmlns:p14="http://schemas.microsoft.com/office/powerpoint/2010/main" val="305843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13</a:t>
            </a:fld>
            <a:endParaRPr lang="en-US"/>
          </a:p>
        </p:txBody>
      </p:sp>
    </p:spTree>
    <p:extLst>
      <p:ext uri="{BB962C8B-B14F-4D97-AF65-F5344CB8AC3E}">
        <p14:creationId xmlns:p14="http://schemas.microsoft.com/office/powerpoint/2010/main" val="332979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14</a:t>
            </a:fld>
            <a:endParaRPr lang="en-US"/>
          </a:p>
        </p:txBody>
      </p:sp>
    </p:spTree>
    <p:extLst>
      <p:ext uri="{BB962C8B-B14F-4D97-AF65-F5344CB8AC3E}">
        <p14:creationId xmlns:p14="http://schemas.microsoft.com/office/powerpoint/2010/main" val="43828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15</a:t>
            </a:fld>
            <a:endParaRPr lang="en-US"/>
          </a:p>
        </p:txBody>
      </p:sp>
    </p:spTree>
    <p:extLst>
      <p:ext uri="{BB962C8B-B14F-4D97-AF65-F5344CB8AC3E}">
        <p14:creationId xmlns:p14="http://schemas.microsoft.com/office/powerpoint/2010/main" val="1081881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16</a:t>
            </a:fld>
            <a:endParaRPr lang="en-US"/>
          </a:p>
        </p:txBody>
      </p:sp>
    </p:spTree>
    <p:extLst>
      <p:ext uri="{BB962C8B-B14F-4D97-AF65-F5344CB8AC3E}">
        <p14:creationId xmlns:p14="http://schemas.microsoft.com/office/powerpoint/2010/main" val="386728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17</a:t>
            </a:fld>
            <a:endParaRPr lang="en-US"/>
          </a:p>
        </p:txBody>
      </p:sp>
    </p:spTree>
    <p:extLst>
      <p:ext uri="{BB962C8B-B14F-4D97-AF65-F5344CB8AC3E}">
        <p14:creationId xmlns:p14="http://schemas.microsoft.com/office/powerpoint/2010/main" val="3691133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18</a:t>
            </a:fld>
            <a:endParaRPr lang="en-US"/>
          </a:p>
        </p:txBody>
      </p:sp>
    </p:spTree>
    <p:extLst>
      <p:ext uri="{BB962C8B-B14F-4D97-AF65-F5344CB8AC3E}">
        <p14:creationId xmlns:p14="http://schemas.microsoft.com/office/powerpoint/2010/main" val="352177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19</a:t>
            </a:fld>
            <a:endParaRPr lang="en-US"/>
          </a:p>
        </p:txBody>
      </p:sp>
    </p:spTree>
    <p:extLst>
      <p:ext uri="{BB962C8B-B14F-4D97-AF65-F5344CB8AC3E}">
        <p14:creationId xmlns:p14="http://schemas.microsoft.com/office/powerpoint/2010/main" val="270692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333599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20</a:t>
            </a:fld>
            <a:endParaRPr lang="en-US"/>
          </a:p>
        </p:txBody>
      </p:sp>
    </p:spTree>
    <p:extLst>
      <p:ext uri="{BB962C8B-B14F-4D97-AF65-F5344CB8AC3E}">
        <p14:creationId xmlns:p14="http://schemas.microsoft.com/office/powerpoint/2010/main" val="2650489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21</a:t>
            </a:fld>
            <a:endParaRPr lang="en-US"/>
          </a:p>
        </p:txBody>
      </p:sp>
    </p:spTree>
    <p:extLst>
      <p:ext uri="{BB962C8B-B14F-4D97-AF65-F5344CB8AC3E}">
        <p14:creationId xmlns:p14="http://schemas.microsoft.com/office/powerpoint/2010/main" val="16320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22</a:t>
            </a:fld>
            <a:endParaRPr lang="en-US"/>
          </a:p>
        </p:txBody>
      </p:sp>
    </p:spTree>
    <p:extLst>
      <p:ext uri="{BB962C8B-B14F-4D97-AF65-F5344CB8AC3E}">
        <p14:creationId xmlns:p14="http://schemas.microsoft.com/office/powerpoint/2010/main" val="1689384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23</a:t>
            </a:fld>
            <a:endParaRPr lang="en-US"/>
          </a:p>
        </p:txBody>
      </p:sp>
    </p:spTree>
    <p:extLst>
      <p:ext uri="{BB962C8B-B14F-4D97-AF65-F5344CB8AC3E}">
        <p14:creationId xmlns:p14="http://schemas.microsoft.com/office/powerpoint/2010/main" val="1836307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24</a:t>
            </a:fld>
            <a:endParaRPr lang="en-US"/>
          </a:p>
        </p:txBody>
      </p:sp>
    </p:spTree>
    <p:extLst>
      <p:ext uri="{BB962C8B-B14F-4D97-AF65-F5344CB8AC3E}">
        <p14:creationId xmlns:p14="http://schemas.microsoft.com/office/powerpoint/2010/main" val="1114651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293564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248077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27</a:t>
            </a:fld>
            <a:endParaRPr lang="en-US"/>
          </a:p>
        </p:txBody>
      </p:sp>
    </p:spTree>
    <p:extLst>
      <p:ext uri="{BB962C8B-B14F-4D97-AF65-F5344CB8AC3E}">
        <p14:creationId xmlns:p14="http://schemas.microsoft.com/office/powerpoint/2010/main" val="402149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28</a:t>
            </a:fld>
            <a:endParaRPr lang="en-US"/>
          </a:p>
        </p:txBody>
      </p:sp>
    </p:spTree>
    <p:extLst>
      <p:ext uri="{BB962C8B-B14F-4D97-AF65-F5344CB8AC3E}">
        <p14:creationId xmlns:p14="http://schemas.microsoft.com/office/powerpoint/2010/main" val="191707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smtClean="0"/>
              <a:t> 0979818956</a:t>
            </a:r>
            <a:endParaRPr lang="en-US" altLang="en-US" smtClean="0"/>
          </a:p>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290313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3</a:t>
            </a:fld>
            <a:endParaRPr lang="en-SG">
              <a:solidFill>
                <a:prstClr val="black"/>
              </a:solidFill>
            </a:endParaRPr>
          </a:p>
        </p:txBody>
      </p:sp>
    </p:spTree>
    <p:extLst>
      <p:ext uri="{BB962C8B-B14F-4D97-AF65-F5344CB8AC3E}">
        <p14:creationId xmlns:p14="http://schemas.microsoft.com/office/powerpoint/2010/main" val="305964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59563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9143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2585014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72519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137671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t>Giáo</a:t>
            </a:r>
            <a:r>
              <a:rPr lang="en-US" altLang="en-US" baseline="0" dirty="0" smtClean="0"/>
              <a:t> </a:t>
            </a:r>
            <a:r>
              <a:rPr lang="en-US" altLang="en-US" baseline="0" dirty="0" err="1" smtClean="0"/>
              <a:t>án</a:t>
            </a:r>
            <a:r>
              <a:rPr lang="en-US" altLang="en-US" baseline="0" dirty="0" smtClean="0"/>
              <a:t> </a:t>
            </a:r>
            <a:r>
              <a:rPr lang="en-US" altLang="en-US" baseline="0" dirty="0" err="1" smtClean="0"/>
              <a:t>của</a:t>
            </a:r>
            <a:r>
              <a:rPr lang="en-US" altLang="en-US" baseline="0" dirty="0" smtClean="0"/>
              <a:t> </a:t>
            </a:r>
            <a:r>
              <a:rPr lang="en-US" altLang="en-US" baseline="0" dirty="0" err="1" smtClean="0"/>
              <a:t>Thảo</a:t>
            </a:r>
            <a:r>
              <a:rPr lang="en-US" altLang="en-US" baseline="0" dirty="0" smtClean="0"/>
              <a:t> </a:t>
            </a:r>
            <a:r>
              <a:rPr lang="en-US" altLang="en-US" baseline="0" dirty="0" err="1" smtClean="0"/>
              <a:t>Nguyên</a:t>
            </a:r>
            <a:r>
              <a:rPr lang="en-US" altLang="en-US" baseline="0" dirty="0" smtClean="0"/>
              <a:t> 0979818956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78948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8/30/2022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8/30/2022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8/30/2022</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8/30/2022</a:t>
            </a:fld>
            <a:endParaRPr lang="en-US" sz="2133">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8/30/2022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36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6461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5158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4421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8579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8819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912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36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963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54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672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0743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085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2022/8/30</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8/30/2022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8/30/2022</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1.emf"/><Relationship Id="rId5" Type="http://schemas.openxmlformats.org/officeDocument/2006/relationships/slideLayout" Target="../slideLayouts/slideLayout83.xml"/><Relationship Id="rId10" Type="http://schemas.openxmlformats.org/officeDocument/2006/relationships/theme" Target="../theme/theme10.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5" Type="http://schemas.openxmlformats.org/officeDocument/2006/relationships/theme" Target="../theme/theme11.xml"/><Relationship Id="rId4"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5" Type="http://schemas.openxmlformats.org/officeDocument/2006/relationships/theme" Target="../theme/theme12.xml"/><Relationship Id="rId4"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1.emf"/><Relationship Id="rId5" Type="http://schemas.openxmlformats.org/officeDocument/2006/relationships/slideLayout" Target="../slideLayouts/slideLayout100.xml"/><Relationship Id="rId10" Type="http://schemas.openxmlformats.org/officeDocument/2006/relationships/theme" Target="../theme/theme13.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4.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767021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186" y="239409"/>
            <a:ext cx="5722431" cy="31389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14" y="239409"/>
            <a:ext cx="5805559" cy="313897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186" y="3603131"/>
            <a:ext cx="5714999" cy="3050410"/>
          </a:xfrm>
          <a:prstGeom prst="rect">
            <a:avLst/>
          </a:prstGeom>
        </p:spPr>
      </p:pic>
      <p:pic>
        <p:nvPicPr>
          <p:cNvPr id="11" name="Picture 10"/>
          <p:cNvPicPr>
            <a:picLocks noChangeAspect="1"/>
          </p:cNvPicPr>
          <p:nvPr/>
        </p:nvPicPr>
        <p:blipFill>
          <a:blip r:embed="rId6"/>
          <a:stretch>
            <a:fillRect/>
          </a:stretch>
        </p:blipFill>
        <p:spPr>
          <a:xfrm>
            <a:off x="207314" y="3596286"/>
            <a:ext cx="5808297" cy="3057255"/>
          </a:xfrm>
          <a:prstGeom prst="rect">
            <a:avLst/>
          </a:prstGeom>
        </p:spPr>
      </p:pic>
      <p:sp>
        <p:nvSpPr>
          <p:cNvPr id="12" name="Rectangle 11"/>
          <p:cNvSpPr/>
          <p:nvPr/>
        </p:nvSpPr>
        <p:spPr>
          <a:xfrm rot="18882913">
            <a:off x="4066813" y="1382417"/>
            <a:ext cx="4099432" cy="4133549"/>
          </a:xfrm>
          <a:prstGeom prst="rect">
            <a:avLst/>
          </a:prstGeom>
          <a:solidFill>
            <a:schemeClr val="bg1"/>
          </a:solidFill>
          <a:ln>
            <a:solidFill>
              <a:srgbClr val="E286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3684216" y="1884219"/>
            <a:ext cx="4859328" cy="3230504"/>
          </a:xfrm>
          <a:prstGeom prst="rect">
            <a:avLst/>
          </a:prstGeom>
        </p:spPr>
      </p:pic>
    </p:spTree>
    <p:extLst>
      <p:ext uri="{BB962C8B-B14F-4D97-AF65-F5344CB8AC3E}">
        <p14:creationId xmlns:p14="http://schemas.microsoft.com/office/powerpoint/2010/main" val="40878901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5009" y="213408"/>
            <a:ext cx="6674416" cy="496647"/>
            <a:chOff x="644526" y="2766774"/>
            <a:chExt cx="13350569" cy="993289"/>
          </a:xfrm>
        </p:grpSpPr>
        <p:sp>
          <p:nvSpPr>
            <p:cNvPr id="4" name="TextBox 3"/>
            <p:cNvSpPr txBox="1"/>
            <p:nvPr/>
          </p:nvSpPr>
          <p:spPr>
            <a:xfrm>
              <a:off x="1906586" y="2766774"/>
              <a:ext cx="12088509"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văn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bản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tin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6" name="TextBox 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8" name="TextBox 7">
            <a:extLst>
              <a:ext uri="{FF2B5EF4-FFF2-40B4-BE49-F238E27FC236}">
                <a16:creationId xmlns:a16="http://schemas.microsoft.com/office/drawing/2014/main" xmlns="" id="{37934291-9B0C-43D1-A269-035C2538A8B9}"/>
              </a:ext>
            </a:extLst>
          </p:cNvPr>
          <p:cNvSpPr txBox="1"/>
          <p:nvPr/>
        </p:nvSpPr>
        <p:spPr>
          <a:xfrm>
            <a:off x="2006280" y="1664739"/>
            <a:ext cx="2175439" cy="830997"/>
          </a:xfrm>
          <a:prstGeom prst="rect">
            <a:avLst/>
          </a:prstGeom>
          <a:solidFill>
            <a:schemeClr val="accent5">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3200" b="1" i="1" dirty="0" err="1" smtClean="0">
                <a:solidFill>
                  <a:schemeClr val="bg1"/>
                </a:solidFill>
                <a:latin typeface="Times New Roman" panose="02020603050405020304" pitchFamily="18" charset="0"/>
                <a:cs typeface="Times New Roman" panose="02020603050405020304" pitchFamily="18" charset="0"/>
              </a:rPr>
              <a:t>Đoạn</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văn</a:t>
            </a:r>
            <a:endParaRPr lang="en-US" sz="3200" b="1" i="1" dirty="0">
              <a:solidFill>
                <a:schemeClr val="bg1"/>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6038483" y="1464709"/>
            <a:ext cx="11967" cy="3353919"/>
          </a:xfrm>
          <a:prstGeom prst="line">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7934291-9B0C-43D1-A269-035C2538A8B9}"/>
              </a:ext>
            </a:extLst>
          </p:cNvPr>
          <p:cNvSpPr txBox="1"/>
          <p:nvPr/>
        </p:nvSpPr>
        <p:spPr>
          <a:xfrm>
            <a:off x="7867650" y="1664739"/>
            <a:ext cx="2175439" cy="742511"/>
          </a:xfrm>
          <a:prstGeom prst="rect">
            <a:avLst/>
          </a:prstGeom>
          <a:solidFill>
            <a:schemeClr val="accent5">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3200" b="1" i="1" dirty="0" err="1" smtClean="0">
                <a:solidFill>
                  <a:schemeClr val="bg1"/>
                </a:solidFill>
                <a:latin typeface="Times New Roman" panose="02020603050405020304" pitchFamily="18" charset="0"/>
                <a:cs typeface="Times New Roman" panose="02020603050405020304" pitchFamily="18" charset="0"/>
              </a:rPr>
              <a:t>Hình</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ảnh</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71697" y="5096607"/>
            <a:ext cx="12420360" cy="1754326"/>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14" name="Rectangle 13"/>
          <p:cNvSpPr/>
          <p:nvPr/>
        </p:nvSpPr>
        <p:spPr>
          <a:xfrm>
            <a:off x="1071563" y="2773715"/>
            <a:ext cx="4266833" cy="1384995"/>
          </a:xfrm>
          <a:prstGeom prst="rect">
            <a:avLst/>
          </a:prstGeom>
        </p:spPr>
        <p:txBody>
          <a:bodyPr wrap="square">
            <a:spAutoFit/>
          </a:bodyPr>
          <a:lstStyle/>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C</a:t>
            </a:r>
            <a:r>
              <a:rPr lang="vi-VN" sz="2800" dirty="0" smtClean="0">
                <a:solidFill>
                  <a:schemeClr val="tx1">
                    <a:lumMod val="95000"/>
                    <a:lumOff val="5000"/>
                  </a:schemeClr>
                </a:solidFill>
                <a:latin typeface="+mj-lt"/>
              </a:rPr>
              <a:t>ung </a:t>
            </a:r>
            <a:r>
              <a:rPr lang="vi-VN" sz="2800" dirty="0">
                <a:solidFill>
                  <a:schemeClr val="tx1">
                    <a:lumMod val="95000"/>
                    <a:lumOff val="5000"/>
                  </a:schemeClr>
                </a:solidFill>
                <a:latin typeface="+mj-lt"/>
              </a:rPr>
              <a:t>cấp thông tin cụ thể về các lễ hội được trình bày.</a:t>
            </a:r>
          </a:p>
        </p:txBody>
      </p:sp>
      <p:sp>
        <p:nvSpPr>
          <p:cNvPr id="15" name="Rectangle 14"/>
          <p:cNvSpPr/>
          <p:nvPr/>
        </p:nvSpPr>
        <p:spPr>
          <a:xfrm>
            <a:off x="6981825" y="2773714"/>
            <a:ext cx="4266833" cy="1384995"/>
          </a:xfrm>
          <a:prstGeom prst="rect">
            <a:avLst/>
          </a:prstGeom>
        </p:spPr>
        <p:txBody>
          <a:bodyPr wrap="square">
            <a:spAutoFit/>
          </a:bodyPr>
          <a:lstStyle/>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họa</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lễ</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thổi</a:t>
            </a: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smtClean="0">
                <a:solidFill>
                  <a:schemeClr val="tx1">
                    <a:lumMod val="95000"/>
                    <a:lumOff val="5000"/>
                  </a:schemeClr>
                </a:solidFill>
                <a:latin typeface="Times New Roman" panose="02020603050405020304" pitchFamily="18" charset="0"/>
                <a:cs typeface="Times New Roman" panose="02020603050405020304" pitchFamily="18" charset="0"/>
              </a:rPr>
              <a:t>cơm</a:t>
            </a:r>
            <a:endParaRPr lang="vi-VN" sz="2800" dirty="0">
              <a:solidFill>
                <a:schemeClr val="tx1">
                  <a:lumMod val="95000"/>
                  <a:lumOff val="5000"/>
                </a:schemeClr>
              </a:solidFill>
              <a:latin typeface="+mj-lt"/>
            </a:endParaRPr>
          </a:p>
        </p:txBody>
      </p:sp>
      <p:sp>
        <p:nvSpPr>
          <p:cNvPr id="16" name="Rectangle 15"/>
          <p:cNvSpPr/>
          <p:nvPr/>
        </p:nvSpPr>
        <p:spPr>
          <a:xfrm>
            <a:off x="1528763" y="5664167"/>
            <a:ext cx="10177095" cy="584775"/>
          </a:xfrm>
          <a:prstGeom prst="rect">
            <a:avLst/>
          </a:prstGeom>
        </p:spPr>
        <p:txBody>
          <a:bodyPr wrap="square">
            <a:spAutoFit/>
          </a:bodyPr>
          <a:lstStyle/>
          <a:p>
            <a:r>
              <a:rPr lang="vi-VN" sz="3200" dirty="0">
                <a:solidFill>
                  <a:srgbClr val="FF0000"/>
                </a:solidFill>
                <a:latin typeface="+mj-lt"/>
              </a:rPr>
              <a:t>Giúp người đọc hình dung được khung cảnh hội thi thổi cơm</a:t>
            </a:r>
            <a:endParaRPr lang="en-US" sz="3200" dirty="0">
              <a:solidFill>
                <a:srgbClr val="FF0000"/>
              </a:solidFill>
              <a:latin typeface="+mj-lt"/>
            </a:endParaRPr>
          </a:p>
        </p:txBody>
      </p:sp>
      <p:pic>
        <p:nvPicPr>
          <p:cNvPr id="17" name="Picture 16">
            <a:extLst>
              <a:ext uri="{FF2B5EF4-FFF2-40B4-BE49-F238E27FC236}">
                <a16:creationId xmlns:a16="http://schemas.microsoft.com/office/drawing/2014/main" xmlns="" id="{5A716459-8E3A-41CD-A0E8-B4DA092A027F}"/>
              </a:ext>
            </a:extLst>
          </p:cNvPr>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412787">
            <a:off x="348074" y="5261783"/>
            <a:ext cx="1389542" cy="1389542"/>
          </a:xfrm>
          <a:prstGeom prst="rect">
            <a:avLst/>
          </a:prstGeom>
        </p:spPr>
      </p:pic>
    </p:spTree>
    <p:extLst>
      <p:ext uri="{BB962C8B-B14F-4D97-AF65-F5344CB8AC3E}">
        <p14:creationId xmlns:p14="http://schemas.microsoft.com/office/powerpoint/2010/main" val="127657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3914775" y="1409717"/>
            <a:ext cx="3715515" cy="3576215"/>
            <a:chOff x="30480" y="591820"/>
            <a:chExt cx="12736830" cy="12259310"/>
          </a:xfrm>
        </p:grpSpPr>
        <p:sp>
          <p:nvSpPr>
            <p:cNvPr id="4" name="Freeform 3"/>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11634" t="-5134" r="-11147" b="5134"/>
              </a:stretch>
            </a:blipFill>
          </p:spPr>
        </p:sp>
      </p:grpSp>
      <p:sp>
        <p:nvSpPr>
          <p:cNvPr id="13" name="TextBox 12"/>
          <p:cNvSpPr txBox="1"/>
          <p:nvPr/>
        </p:nvSpPr>
        <p:spPr>
          <a:xfrm>
            <a:off x="1501564" y="3117720"/>
            <a:ext cx="1831300"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Nhan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đề</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50952" y="1461617"/>
            <a:ext cx="1831300"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Sapo</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856881" y="210519"/>
            <a:ext cx="1831300"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Đề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mục</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285499" y="3117719"/>
            <a:ext cx="1987214"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Hình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ảnh</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630289" y="1409717"/>
            <a:ext cx="2070923"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Đoạn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văn</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0" y="4785904"/>
            <a:ext cx="12420360" cy="2241960"/>
          </a:xfrm>
          <a:prstGeom prst="rect">
            <a:avLst/>
          </a:prstGeom>
          <a:solidFill>
            <a:schemeClr val="accent5">
              <a:lumMod val="75000"/>
              <a:alpha val="83137"/>
            </a:scheme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2" name="Rectangle 1"/>
          <p:cNvSpPr/>
          <p:nvPr/>
        </p:nvSpPr>
        <p:spPr>
          <a:xfrm>
            <a:off x="214315" y="4953065"/>
            <a:ext cx="11725154" cy="1569660"/>
          </a:xfrm>
          <a:prstGeom prst="rect">
            <a:avLst/>
          </a:prstGeom>
        </p:spPr>
        <p:txBody>
          <a:bodyPr wrap="square">
            <a:spAutoFit/>
          </a:bodyPr>
          <a:lstStyle/>
          <a:p>
            <a:pPr algn="just"/>
            <a:r>
              <a:rPr lang="vi-VN" sz="3200" b="1" i="1" u="sng" dirty="0">
                <a:solidFill>
                  <a:schemeClr val="bg1"/>
                </a:solidFill>
                <a:latin typeface="+mj-lt"/>
              </a:rPr>
              <a:t>Nhận xét:</a:t>
            </a:r>
            <a:r>
              <a:rPr lang="vi-VN" sz="3200" dirty="0">
                <a:solidFill>
                  <a:schemeClr val="bg1"/>
                </a:solidFill>
                <a:latin typeface="+mj-lt"/>
              </a:rPr>
              <a:t> Văn bản có đầy đủ các yếu tố cơ bản của một văn bản thông tin. Qua đó, văn bản cung cấp cho người đọc những thông tin về các lễ hội thi thổi cơm ở khắp nơi trên mảnh đất hình chữ S xinh đẹp.</a:t>
            </a:r>
          </a:p>
        </p:txBody>
      </p:sp>
    </p:spTree>
    <p:extLst>
      <p:ext uri="{BB962C8B-B14F-4D97-AF65-F5344CB8AC3E}">
        <p14:creationId xmlns:p14="http://schemas.microsoft.com/office/powerpoint/2010/main" val="422833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71482" y="485418"/>
            <a:ext cx="3936561" cy="2986452"/>
          </a:xfrm>
          <a:prstGeom prst="rect">
            <a:avLst/>
          </a:prstGeom>
        </p:spPr>
      </p:pic>
      <p:pic>
        <p:nvPicPr>
          <p:cNvPr id="12" name="Picture 11"/>
          <p:cNvPicPr>
            <a:picLocks noChangeAspect="1"/>
          </p:cNvPicPr>
          <p:nvPr/>
        </p:nvPicPr>
        <p:blipFill>
          <a:blip r:embed="rId4"/>
          <a:stretch>
            <a:fillRect/>
          </a:stretch>
        </p:blipFill>
        <p:spPr>
          <a:xfrm>
            <a:off x="4569789" y="485418"/>
            <a:ext cx="3955948" cy="2986452"/>
          </a:xfrm>
          <a:prstGeom prst="rect">
            <a:avLst/>
          </a:prstGeom>
        </p:spPr>
      </p:pic>
      <p:pic>
        <p:nvPicPr>
          <p:cNvPr id="13" name="Picture 12"/>
          <p:cNvPicPr>
            <a:picLocks noChangeAspect="1"/>
          </p:cNvPicPr>
          <p:nvPr/>
        </p:nvPicPr>
        <p:blipFill>
          <a:blip r:embed="rId5"/>
          <a:stretch>
            <a:fillRect/>
          </a:stretch>
        </p:blipFill>
        <p:spPr>
          <a:xfrm>
            <a:off x="371483" y="3724725"/>
            <a:ext cx="3946176" cy="2704658"/>
          </a:xfrm>
          <a:prstGeom prst="rect">
            <a:avLst/>
          </a:prstGeom>
        </p:spPr>
      </p:pic>
      <p:pic>
        <p:nvPicPr>
          <p:cNvPr id="2" name="Picture 1"/>
          <p:cNvPicPr>
            <a:picLocks noChangeAspect="1"/>
          </p:cNvPicPr>
          <p:nvPr/>
        </p:nvPicPr>
        <p:blipFill>
          <a:blip r:embed="rId6"/>
          <a:stretch>
            <a:fillRect/>
          </a:stretch>
        </p:blipFill>
        <p:spPr>
          <a:xfrm>
            <a:off x="4569790" y="3724725"/>
            <a:ext cx="3955948" cy="2704658"/>
          </a:xfrm>
          <a:prstGeom prst="rect">
            <a:avLst/>
          </a:prstGeom>
        </p:spPr>
      </p:pic>
      <p:sp>
        <p:nvSpPr>
          <p:cNvPr id="10" name="Rectangle 9"/>
          <p:cNvSpPr/>
          <p:nvPr/>
        </p:nvSpPr>
        <p:spPr>
          <a:xfrm>
            <a:off x="8930175" y="-71440"/>
            <a:ext cx="3261825" cy="7294305"/>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9325551" y="485418"/>
            <a:ext cx="2518785" cy="6175444"/>
          </a:xfrm>
          <a:prstGeom prst="rect">
            <a:avLst/>
          </a:prstGeom>
        </p:spPr>
      </p:pic>
    </p:spTree>
    <p:extLst>
      <p:ext uri="{BB962C8B-B14F-4D97-AF65-F5344CB8AC3E}">
        <p14:creationId xmlns:p14="http://schemas.microsoft.com/office/powerpoint/2010/main" val="1850835023"/>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354150" y="1081507"/>
            <a:ext cx="8604113" cy="5262979"/>
          </a:xfrm>
          <a:prstGeom prst="rect">
            <a:avLst/>
          </a:prstGeom>
        </p:spPr>
        <p:txBody>
          <a:bodyPr wrap="square">
            <a:spAutoFit/>
          </a:bodyPr>
          <a:lstStyle/>
          <a:p>
            <a:pPr algn="just">
              <a:lnSpc>
                <a:spcPct val="150000"/>
              </a:lnSpc>
            </a:pPr>
            <a:r>
              <a:rPr lang="vi-VN" sz="2800" b="1" i="1" dirty="0">
                <a:solidFill>
                  <a:srgbClr val="FF0000"/>
                </a:solidFill>
                <a:latin typeface="Times New Roman" panose="02020603050405020304" pitchFamily="18" charset="0"/>
                <a:cs typeface="Times New Roman" panose="02020603050405020304" pitchFamily="18" charset="0"/>
              </a:rPr>
              <a:t>a. Thi nấu cơm ở hội Thị Cấm (Từ Liêm - Hà Nội)</a:t>
            </a:r>
            <a:endParaRPr lang="vi-VN" sz="2800" i="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vi-VN" sz="2800" b="1" dirty="0">
                <a:latin typeface="Times New Roman" panose="02020603050405020304" pitchFamily="18" charset="0"/>
                <a:cs typeface="Times New Roman" panose="02020603050405020304" pitchFamily="18" charset="0"/>
              </a:rPr>
              <a:t>- Mục đích</a:t>
            </a:r>
            <a:r>
              <a:rPr lang="vi-VN" sz="2800" dirty="0">
                <a:latin typeface="Times New Roman" panose="02020603050405020304" pitchFamily="18" charset="0"/>
                <a:cs typeface="Times New Roman" panose="02020603050405020304" pitchFamily="18" charset="0"/>
              </a:rPr>
              <a:t>: Diễn lại tích của Phan Tây Nhạc, vị tướng thời vua Hùng thứ 18.</a:t>
            </a:r>
          </a:p>
          <a:p>
            <a:pPr algn="just">
              <a:lnSpc>
                <a:spcPct val="150000"/>
              </a:lnSpc>
            </a:pPr>
            <a:r>
              <a:rPr lang="vi-VN" sz="2800" b="1" dirty="0">
                <a:latin typeface="Times New Roman" panose="02020603050405020304" pitchFamily="18" charset="0"/>
                <a:cs typeface="Times New Roman" panose="02020603050405020304" pitchFamily="18" charset="0"/>
              </a:rPr>
              <a:t>- Thể lệ:</a:t>
            </a:r>
            <a:r>
              <a:rPr lang="vi-VN" sz="2800" dirty="0">
                <a:latin typeface="Times New Roman" panose="02020603050405020304" pitchFamily="18" charset="0"/>
                <a:cs typeface="Times New Roman" panose="02020603050405020304" pitchFamily="18" charset="0"/>
              </a:rPr>
              <a:t> </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Nguyên </a:t>
            </a:r>
            <a:r>
              <a:rPr lang="vi-VN" sz="2800" dirty="0">
                <a:latin typeface="Times New Roman" panose="02020603050405020304" pitchFamily="18" charset="0"/>
                <a:cs typeface="Times New Roman" panose="02020603050405020304" pitchFamily="18" charset="0"/>
              </a:rPr>
              <a:t>liệu: thóc, củi chưa có lửa, chưa có </a:t>
            </a:r>
            <a:r>
              <a:rPr lang="vi-VN" sz="2800" dirty="0" smtClean="0">
                <a:latin typeface="Times New Roman" panose="02020603050405020304" pitchFamily="18" charset="0"/>
                <a:cs typeface="Times New Roman" panose="02020603050405020304" pitchFamily="18" charset="0"/>
              </a:rPr>
              <a:t>nước.</a:t>
            </a:r>
            <a:endParaRPr lang="en-US" sz="2800" dirty="0" smtClean="0">
              <a:latin typeface="Times New Roman" panose="02020603050405020304" pitchFamily="18" charset="0"/>
              <a:cs typeface="Times New Roman" panose="02020603050405020304" pitchFamily="18" charset="0"/>
            </a:endParaRP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Các </a:t>
            </a:r>
            <a:r>
              <a:rPr lang="vi-VN" sz="2800" dirty="0">
                <a:latin typeface="Times New Roman" panose="02020603050405020304" pitchFamily="18" charset="0"/>
                <a:cs typeface="Times New Roman" panose="02020603050405020304" pitchFamily="18" charset="0"/>
              </a:rPr>
              <a:t>đội phải tạo ra gạo, tạo ra lửa, đi lấy nước nấu cơm.</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phần thi.</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Thành </a:t>
            </a:r>
            <a:r>
              <a:rPr lang="vi-VN" sz="2800" dirty="0">
                <a:latin typeface="Times New Roman" panose="02020603050405020304" pitchFamily="18" charset="0"/>
                <a:cs typeface="Times New Roman" panose="02020603050405020304" pitchFamily="18" charset="0"/>
              </a:rPr>
              <a:t>viên tham gia: mỗi đội 10 người (cả nam và nữ</a:t>
            </a:r>
            <a:r>
              <a:rPr lang="vi-VN"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4013" y="284844"/>
            <a:ext cx="2715086" cy="3580026"/>
          </a:xfrm>
          <a:prstGeom prst="rect">
            <a:avLst/>
          </a:prstGeom>
        </p:spPr>
      </p:pic>
    </p:spTree>
    <p:extLst>
      <p:ext uri="{BB962C8B-B14F-4D97-AF65-F5344CB8AC3E}">
        <p14:creationId xmlns:p14="http://schemas.microsoft.com/office/powerpoint/2010/main" val="20972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fade">
                                      <p:cBhvr>
                                        <p:cTn id="22" dur="1000"/>
                                        <p:tgtEl>
                                          <p:spTgt spid="23">
                                            <p:txEl>
                                              <p:pRg st="2" end="2"/>
                                            </p:txEl>
                                          </p:spTgt>
                                        </p:tgtEl>
                                      </p:cBhvr>
                                    </p:animEffect>
                                    <p:anim calcmode="lin" valueType="num">
                                      <p:cBhvr>
                                        <p:cTn id="23"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80">
                                          <p:stCondLst>
                                            <p:cond delay="0"/>
                                          </p:stCondLst>
                                        </p:cTn>
                                        <p:tgtEl>
                                          <p:spTgt spid="23">
                                            <p:txEl>
                                              <p:pRg st="3" end="3"/>
                                            </p:txEl>
                                          </p:spTgt>
                                        </p:tgtEl>
                                      </p:cBhvr>
                                    </p:animEffect>
                                    <p:anim calcmode="lin" valueType="num">
                                      <p:cBhvr>
                                        <p:cTn id="30" dur="1822" tmFilter="0,0; 0.14,0.36; 0.43,0.73; 0.71,0.91; 1.0,1.0">
                                          <p:stCondLst>
                                            <p:cond delay="0"/>
                                          </p:stCondLst>
                                        </p:cTn>
                                        <p:tgtEl>
                                          <p:spTgt spid="23">
                                            <p:txEl>
                                              <p:pRg st="3" end="3"/>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xEl>
                                              <p:pRg st="3" end="3"/>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xEl>
                                              <p:pRg st="3" end="3"/>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xEl>
                                              <p:pRg st="3" end="3"/>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xEl>
                                              <p:pRg st="3" end="3"/>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xEl>
                                              <p:pRg st="3" end="3"/>
                                            </p:txEl>
                                          </p:spTgt>
                                        </p:tgtEl>
                                      </p:cBhvr>
                                      <p:to x="100000" y="60000"/>
                                    </p:animScale>
                                    <p:animScale>
                                      <p:cBhvr>
                                        <p:cTn id="36" dur="166" decel="50000">
                                          <p:stCondLst>
                                            <p:cond delay="676"/>
                                          </p:stCondLst>
                                        </p:cTn>
                                        <p:tgtEl>
                                          <p:spTgt spid="23">
                                            <p:txEl>
                                              <p:pRg st="3" end="3"/>
                                            </p:txEl>
                                          </p:spTgt>
                                        </p:tgtEl>
                                      </p:cBhvr>
                                      <p:to x="100000" y="100000"/>
                                    </p:animScale>
                                    <p:animScale>
                                      <p:cBhvr>
                                        <p:cTn id="37" dur="26">
                                          <p:stCondLst>
                                            <p:cond delay="1312"/>
                                          </p:stCondLst>
                                        </p:cTn>
                                        <p:tgtEl>
                                          <p:spTgt spid="23">
                                            <p:txEl>
                                              <p:pRg st="3" end="3"/>
                                            </p:txEl>
                                          </p:spTgt>
                                        </p:tgtEl>
                                      </p:cBhvr>
                                      <p:to x="100000" y="80000"/>
                                    </p:animScale>
                                    <p:animScale>
                                      <p:cBhvr>
                                        <p:cTn id="38" dur="166" decel="50000">
                                          <p:stCondLst>
                                            <p:cond delay="1338"/>
                                          </p:stCondLst>
                                        </p:cTn>
                                        <p:tgtEl>
                                          <p:spTgt spid="23">
                                            <p:txEl>
                                              <p:pRg st="3" end="3"/>
                                            </p:txEl>
                                          </p:spTgt>
                                        </p:tgtEl>
                                      </p:cBhvr>
                                      <p:to x="100000" y="100000"/>
                                    </p:animScale>
                                    <p:animScale>
                                      <p:cBhvr>
                                        <p:cTn id="39" dur="26">
                                          <p:stCondLst>
                                            <p:cond delay="1642"/>
                                          </p:stCondLst>
                                        </p:cTn>
                                        <p:tgtEl>
                                          <p:spTgt spid="23">
                                            <p:txEl>
                                              <p:pRg st="3" end="3"/>
                                            </p:txEl>
                                          </p:spTgt>
                                        </p:tgtEl>
                                      </p:cBhvr>
                                      <p:to x="100000" y="90000"/>
                                    </p:animScale>
                                    <p:animScale>
                                      <p:cBhvr>
                                        <p:cTn id="40" dur="166" decel="50000">
                                          <p:stCondLst>
                                            <p:cond delay="1668"/>
                                          </p:stCondLst>
                                        </p:cTn>
                                        <p:tgtEl>
                                          <p:spTgt spid="23">
                                            <p:txEl>
                                              <p:pRg st="3" end="3"/>
                                            </p:txEl>
                                          </p:spTgt>
                                        </p:tgtEl>
                                      </p:cBhvr>
                                      <p:to x="100000" y="100000"/>
                                    </p:animScale>
                                    <p:animScale>
                                      <p:cBhvr>
                                        <p:cTn id="41" dur="26">
                                          <p:stCondLst>
                                            <p:cond delay="1808"/>
                                          </p:stCondLst>
                                        </p:cTn>
                                        <p:tgtEl>
                                          <p:spTgt spid="23">
                                            <p:txEl>
                                              <p:pRg st="3" end="3"/>
                                            </p:txEl>
                                          </p:spTgt>
                                        </p:tgtEl>
                                      </p:cBhvr>
                                      <p:to x="100000" y="95000"/>
                                    </p:animScale>
                                    <p:animScale>
                                      <p:cBhvr>
                                        <p:cTn id="42" dur="166" decel="50000">
                                          <p:stCondLst>
                                            <p:cond delay="1834"/>
                                          </p:stCondLst>
                                        </p:cTn>
                                        <p:tgtEl>
                                          <p:spTgt spid="23">
                                            <p:txEl>
                                              <p:pRg st="3" end="3"/>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23">
                                            <p:txEl>
                                              <p:pRg st="4" end="4"/>
                                            </p:txEl>
                                          </p:spTgt>
                                        </p:tgtEl>
                                        <p:attrNameLst>
                                          <p:attrName>style.visibility</p:attrName>
                                        </p:attrNameLst>
                                      </p:cBhvr>
                                      <p:to>
                                        <p:strVal val="visible"/>
                                      </p:to>
                                    </p:set>
                                    <p:animEffect transition="in" filter="wipe(down)">
                                      <p:cBhvr>
                                        <p:cTn id="45" dur="580">
                                          <p:stCondLst>
                                            <p:cond delay="0"/>
                                          </p:stCondLst>
                                        </p:cTn>
                                        <p:tgtEl>
                                          <p:spTgt spid="23">
                                            <p:txEl>
                                              <p:pRg st="4" end="4"/>
                                            </p:txEl>
                                          </p:spTgt>
                                        </p:tgtEl>
                                      </p:cBhvr>
                                    </p:animEffect>
                                    <p:anim calcmode="lin" valueType="num">
                                      <p:cBhvr>
                                        <p:cTn id="46" dur="1822" tmFilter="0,0; 0.14,0.36; 0.43,0.73; 0.71,0.91; 1.0,1.0">
                                          <p:stCondLst>
                                            <p:cond delay="0"/>
                                          </p:stCondLst>
                                        </p:cTn>
                                        <p:tgtEl>
                                          <p:spTgt spid="23">
                                            <p:txEl>
                                              <p:pRg st="4" end="4"/>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3">
                                            <p:txEl>
                                              <p:pRg st="4" end="4"/>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3">
                                            <p:txEl>
                                              <p:pRg st="4" end="4"/>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3">
                                            <p:txEl>
                                              <p:pRg st="4" end="4"/>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3">
                                            <p:txEl>
                                              <p:pRg st="4" end="4"/>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23">
                                            <p:txEl>
                                              <p:pRg st="4" end="4"/>
                                            </p:txEl>
                                          </p:spTgt>
                                        </p:tgtEl>
                                      </p:cBhvr>
                                      <p:to x="100000" y="60000"/>
                                    </p:animScale>
                                    <p:animScale>
                                      <p:cBhvr>
                                        <p:cTn id="52" dur="166" decel="50000">
                                          <p:stCondLst>
                                            <p:cond delay="676"/>
                                          </p:stCondLst>
                                        </p:cTn>
                                        <p:tgtEl>
                                          <p:spTgt spid="23">
                                            <p:txEl>
                                              <p:pRg st="4" end="4"/>
                                            </p:txEl>
                                          </p:spTgt>
                                        </p:tgtEl>
                                      </p:cBhvr>
                                      <p:to x="100000" y="100000"/>
                                    </p:animScale>
                                    <p:animScale>
                                      <p:cBhvr>
                                        <p:cTn id="53" dur="26">
                                          <p:stCondLst>
                                            <p:cond delay="1312"/>
                                          </p:stCondLst>
                                        </p:cTn>
                                        <p:tgtEl>
                                          <p:spTgt spid="23">
                                            <p:txEl>
                                              <p:pRg st="4" end="4"/>
                                            </p:txEl>
                                          </p:spTgt>
                                        </p:tgtEl>
                                      </p:cBhvr>
                                      <p:to x="100000" y="80000"/>
                                    </p:animScale>
                                    <p:animScale>
                                      <p:cBhvr>
                                        <p:cTn id="54" dur="166" decel="50000">
                                          <p:stCondLst>
                                            <p:cond delay="1338"/>
                                          </p:stCondLst>
                                        </p:cTn>
                                        <p:tgtEl>
                                          <p:spTgt spid="23">
                                            <p:txEl>
                                              <p:pRg st="4" end="4"/>
                                            </p:txEl>
                                          </p:spTgt>
                                        </p:tgtEl>
                                      </p:cBhvr>
                                      <p:to x="100000" y="100000"/>
                                    </p:animScale>
                                    <p:animScale>
                                      <p:cBhvr>
                                        <p:cTn id="55" dur="26">
                                          <p:stCondLst>
                                            <p:cond delay="1642"/>
                                          </p:stCondLst>
                                        </p:cTn>
                                        <p:tgtEl>
                                          <p:spTgt spid="23">
                                            <p:txEl>
                                              <p:pRg st="4" end="4"/>
                                            </p:txEl>
                                          </p:spTgt>
                                        </p:tgtEl>
                                      </p:cBhvr>
                                      <p:to x="100000" y="90000"/>
                                    </p:animScale>
                                    <p:animScale>
                                      <p:cBhvr>
                                        <p:cTn id="56" dur="166" decel="50000">
                                          <p:stCondLst>
                                            <p:cond delay="1668"/>
                                          </p:stCondLst>
                                        </p:cTn>
                                        <p:tgtEl>
                                          <p:spTgt spid="23">
                                            <p:txEl>
                                              <p:pRg st="4" end="4"/>
                                            </p:txEl>
                                          </p:spTgt>
                                        </p:tgtEl>
                                      </p:cBhvr>
                                      <p:to x="100000" y="100000"/>
                                    </p:animScale>
                                    <p:animScale>
                                      <p:cBhvr>
                                        <p:cTn id="57" dur="26">
                                          <p:stCondLst>
                                            <p:cond delay="1808"/>
                                          </p:stCondLst>
                                        </p:cTn>
                                        <p:tgtEl>
                                          <p:spTgt spid="23">
                                            <p:txEl>
                                              <p:pRg st="4" end="4"/>
                                            </p:txEl>
                                          </p:spTgt>
                                        </p:tgtEl>
                                      </p:cBhvr>
                                      <p:to x="100000" y="95000"/>
                                    </p:animScale>
                                    <p:animScale>
                                      <p:cBhvr>
                                        <p:cTn id="58" dur="166" decel="50000">
                                          <p:stCondLst>
                                            <p:cond delay="1834"/>
                                          </p:stCondLst>
                                        </p:cTn>
                                        <p:tgtEl>
                                          <p:spTgt spid="23">
                                            <p:txEl>
                                              <p:pRg st="4" end="4"/>
                                            </p:txEl>
                                          </p:spTgt>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23">
                                            <p:txEl>
                                              <p:pRg st="5" end="5"/>
                                            </p:txEl>
                                          </p:spTgt>
                                        </p:tgtEl>
                                        <p:attrNameLst>
                                          <p:attrName>style.visibility</p:attrName>
                                        </p:attrNameLst>
                                      </p:cBhvr>
                                      <p:to>
                                        <p:strVal val="visible"/>
                                      </p:to>
                                    </p:set>
                                    <p:animEffect transition="in" filter="wipe(down)">
                                      <p:cBhvr>
                                        <p:cTn id="61" dur="580">
                                          <p:stCondLst>
                                            <p:cond delay="0"/>
                                          </p:stCondLst>
                                        </p:cTn>
                                        <p:tgtEl>
                                          <p:spTgt spid="23">
                                            <p:txEl>
                                              <p:pRg st="5" end="5"/>
                                            </p:txEl>
                                          </p:spTgt>
                                        </p:tgtEl>
                                      </p:cBhvr>
                                    </p:animEffect>
                                    <p:anim calcmode="lin" valueType="num">
                                      <p:cBhvr>
                                        <p:cTn id="62" dur="1822" tmFilter="0,0; 0.14,0.36; 0.43,0.73; 0.71,0.91; 1.0,1.0">
                                          <p:stCondLst>
                                            <p:cond delay="0"/>
                                          </p:stCondLst>
                                        </p:cTn>
                                        <p:tgtEl>
                                          <p:spTgt spid="23">
                                            <p:txEl>
                                              <p:pRg st="5" end="5"/>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3">
                                            <p:txEl>
                                              <p:pRg st="5" end="5"/>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3">
                                            <p:txEl>
                                              <p:pRg st="5" end="5"/>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3">
                                            <p:txEl>
                                              <p:pRg st="5" end="5"/>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3">
                                            <p:txEl>
                                              <p:pRg st="5" end="5"/>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3">
                                            <p:txEl>
                                              <p:pRg st="5" end="5"/>
                                            </p:txEl>
                                          </p:spTgt>
                                        </p:tgtEl>
                                      </p:cBhvr>
                                      <p:to x="100000" y="60000"/>
                                    </p:animScale>
                                    <p:animScale>
                                      <p:cBhvr>
                                        <p:cTn id="68" dur="166" decel="50000">
                                          <p:stCondLst>
                                            <p:cond delay="676"/>
                                          </p:stCondLst>
                                        </p:cTn>
                                        <p:tgtEl>
                                          <p:spTgt spid="23">
                                            <p:txEl>
                                              <p:pRg st="5" end="5"/>
                                            </p:txEl>
                                          </p:spTgt>
                                        </p:tgtEl>
                                      </p:cBhvr>
                                      <p:to x="100000" y="100000"/>
                                    </p:animScale>
                                    <p:animScale>
                                      <p:cBhvr>
                                        <p:cTn id="69" dur="26">
                                          <p:stCondLst>
                                            <p:cond delay="1312"/>
                                          </p:stCondLst>
                                        </p:cTn>
                                        <p:tgtEl>
                                          <p:spTgt spid="23">
                                            <p:txEl>
                                              <p:pRg st="5" end="5"/>
                                            </p:txEl>
                                          </p:spTgt>
                                        </p:tgtEl>
                                      </p:cBhvr>
                                      <p:to x="100000" y="80000"/>
                                    </p:animScale>
                                    <p:animScale>
                                      <p:cBhvr>
                                        <p:cTn id="70" dur="166" decel="50000">
                                          <p:stCondLst>
                                            <p:cond delay="1338"/>
                                          </p:stCondLst>
                                        </p:cTn>
                                        <p:tgtEl>
                                          <p:spTgt spid="23">
                                            <p:txEl>
                                              <p:pRg st="5" end="5"/>
                                            </p:txEl>
                                          </p:spTgt>
                                        </p:tgtEl>
                                      </p:cBhvr>
                                      <p:to x="100000" y="100000"/>
                                    </p:animScale>
                                    <p:animScale>
                                      <p:cBhvr>
                                        <p:cTn id="71" dur="26">
                                          <p:stCondLst>
                                            <p:cond delay="1642"/>
                                          </p:stCondLst>
                                        </p:cTn>
                                        <p:tgtEl>
                                          <p:spTgt spid="23">
                                            <p:txEl>
                                              <p:pRg st="5" end="5"/>
                                            </p:txEl>
                                          </p:spTgt>
                                        </p:tgtEl>
                                      </p:cBhvr>
                                      <p:to x="100000" y="90000"/>
                                    </p:animScale>
                                    <p:animScale>
                                      <p:cBhvr>
                                        <p:cTn id="72" dur="166" decel="50000">
                                          <p:stCondLst>
                                            <p:cond delay="1668"/>
                                          </p:stCondLst>
                                        </p:cTn>
                                        <p:tgtEl>
                                          <p:spTgt spid="23">
                                            <p:txEl>
                                              <p:pRg st="5" end="5"/>
                                            </p:txEl>
                                          </p:spTgt>
                                        </p:tgtEl>
                                      </p:cBhvr>
                                      <p:to x="100000" y="100000"/>
                                    </p:animScale>
                                    <p:animScale>
                                      <p:cBhvr>
                                        <p:cTn id="73" dur="26">
                                          <p:stCondLst>
                                            <p:cond delay="1808"/>
                                          </p:stCondLst>
                                        </p:cTn>
                                        <p:tgtEl>
                                          <p:spTgt spid="23">
                                            <p:txEl>
                                              <p:pRg st="5" end="5"/>
                                            </p:txEl>
                                          </p:spTgt>
                                        </p:tgtEl>
                                      </p:cBhvr>
                                      <p:to x="100000" y="95000"/>
                                    </p:animScale>
                                    <p:animScale>
                                      <p:cBhvr>
                                        <p:cTn id="74" dur="166" decel="50000">
                                          <p:stCondLst>
                                            <p:cond delay="1834"/>
                                          </p:stCondLst>
                                        </p:cTn>
                                        <p:tgtEl>
                                          <p:spTgt spid="23">
                                            <p:txEl>
                                              <p:pRg st="5" end="5"/>
                                            </p:txEl>
                                          </p:spTgt>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23">
                                            <p:txEl>
                                              <p:pRg st="6" end="6"/>
                                            </p:txEl>
                                          </p:spTgt>
                                        </p:tgtEl>
                                        <p:attrNameLst>
                                          <p:attrName>style.visibility</p:attrName>
                                        </p:attrNameLst>
                                      </p:cBhvr>
                                      <p:to>
                                        <p:strVal val="visible"/>
                                      </p:to>
                                    </p:set>
                                    <p:animEffect transition="in" filter="wipe(down)">
                                      <p:cBhvr>
                                        <p:cTn id="77" dur="580">
                                          <p:stCondLst>
                                            <p:cond delay="0"/>
                                          </p:stCondLst>
                                        </p:cTn>
                                        <p:tgtEl>
                                          <p:spTgt spid="23">
                                            <p:txEl>
                                              <p:pRg st="6" end="6"/>
                                            </p:txEl>
                                          </p:spTgt>
                                        </p:tgtEl>
                                      </p:cBhvr>
                                    </p:animEffect>
                                    <p:anim calcmode="lin" valueType="num">
                                      <p:cBhvr>
                                        <p:cTn id="78" dur="1822" tmFilter="0,0; 0.14,0.36; 0.43,0.73; 0.71,0.91; 1.0,1.0">
                                          <p:stCondLst>
                                            <p:cond delay="0"/>
                                          </p:stCondLst>
                                        </p:cTn>
                                        <p:tgtEl>
                                          <p:spTgt spid="23">
                                            <p:txEl>
                                              <p:pRg st="6" end="6"/>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3">
                                            <p:txEl>
                                              <p:pRg st="6" end="6"/>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3">
                                            <p:txEl>
                                              <p:pRg st="6" end="6"/>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3">
                                            <p:txEl>
                                              <p:pRg st="6" end="6"/>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3">
                                            <p:txEl>
                                              <p:pRg st="6" end="6"/>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23">
                                            <p:txEl>
                                              <p:pRg st="6" end="6"/>
                                            </p:txEl>
                                          </p:spTgt>
                                        </p:tgtEl>
                                      </p:cBhvr>
                                      <p:to x="100000" y="60000"/>
                                    </p:animScale>
                                    <p:animScale>
                                      <p:cBhvr>
                                        <p:cTn id="84" dur="166" decel="50000">
                                          <p:stCondLst>
                                            <p:cond delay="676"/>
                                          </p:stCondLst>
                                        </p:cTn>
                                        <p:tgtEl>
                                          <p:spTgt spid="23">
                                            <p:txEl>
                                              <p:pRg st="6" end="6"/>
                                            </p:txEl>
                                          </p:spTgt>
                                        </p:tgtEl>
                                      </p:cBhvr>
                                      <p:to x="100000" y="100000"/>
                                    </p:animScale>
                                    <p:animScale>
                                      <p:cBhvr>
                                        <p:cTn id="85" dur="26">
                                          <p:stCondLst>
                                            <p:cond delay="1312"/>
                                          </p:stCondLst>
                                        </p:cTn>
                                        <p:tgtEl>
                                          <p:spTgt spid="23">
                                            <p:txEl>
                                              <p:pRg st="6" end="6"/>
                                            </p:txEl>
                                          </p:spTgt>
                                        </p:tgtEl>
                                      </p:cBhvr>
                                      <p:to x="100000" y="80000"/>
                                    </p:animScale>
                                    <p:animScale>
                                      <p:cBhvr>
                                        <p:cTn id="86" dur="166" decel="50000">
                                          <p:stCondLst>
                                            <p:cond delay="1338"/>
                                          </p:stCondLst>
                                        </p:cTn>
                                        <p:tgtEl>
                                          <p:spTgt spid="23">
                                            <p:txEl>
                                              <p:pRg st="6" end="6"/>
                                            </p:txEl>
                                          </p:spTgt>
                                        </p:tgtEl>
                                      </p:cBhvr>
                                      <p:to x="100000" y="100000"/>
                                    </p:animScale>
                                    <p:animScale>
                                      <p:cBhvr>
                                        <p:cTn id="87" dur="26">
                                          <p:stCondLst>
                                            <p:cond delay="1642"/>
                                          </p:stCondLst>
                                        </p:cTn>
                                        <p:tgtEl>
                                          <p:spTgt spid="23">
                                            <p:txEl>
                                              <p:pRg st="6" end="6"/>
                                            </p:txEl>
                                          </p:spTgt>
                                        </p:tgtEl>
                                      </p:cBhvr>
                                      <p:to x="100000" y="90000"/>
                                    </p:animScale>
                                    <p:animScale>
                                      <p:cBhvr>
                                        <p:cTn id="88" dur="166" decel="50000">
                                          <p:stCondLst>
                                            <p:cond delay="1668"/>
                                          </p:stCondLst>
                                        </p:cTn>
                                        <p:tgtEl>
                                          <p:spTgt spid="23">
                                            <p:txEl>
                                              <p:pRg st="6" end="6"/>
                                            </p:txEl>
                                          </p:spTgt>
                                        </p:tgtEl>
                                      </p:cBhvr>
                                      <p:to x="100000" y="100000"/>
                                    </p:animScale>
                                    <p:animScale>
                                      <p:cBhvr>
                                        <p:cTn id="89" dur="26">
                                          <p:stCondLst>
                                            <p:cond delay="1808"/>
                                          </p:stCondLst>
                                        </p:cTn>
                                        <p:tgtEl>
                                          <p:spTgt spid="23">
                                            <p:txEl>
                                              <p:pRg st="6" end="6"/>
                                            </p:txEl>
                                          </p:spTgt>
                                        </p:tgtEl>
                                      </p:cBhvr>
                                      <p:to x="100000" y="95000"/>
                                    </p:animScale>
                                    <p:animScale>
                                      <p:cBhvr>
                                        <p:cTn id="90" dur="166" decel="50000">
                                          <p:stCondLst>
                                            <p:cond delay="1834"/>
                                          </p:stCondLst>
                                        </p:cTn>
                                        <p:tgtEl>
                                          <p:spTgt spid="2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336825" y="1009680"/>
            <a:ext cx="11450363" cy="1384995"/>
          </a:xfrm>
          <a:prstGeom prst="rect">
            <a:avLst/>
          </a:prstGeom>
        </p:spPr>
        <p:txBody>
          <a:bodyPr wrap="square">
            <a:spAutoFit/>
          </a:bodyPr>
          <a:lstStyle/>
          <a:p>
            <a:pPr algn="just">
              <a:lnSpc>
                <a:spcPct val="150000"/>
              </a:lnSpc>
            </a:pPr>
            <a:r>
              <a:rPr lang="vi-VN" sz="2800" b="1" i="1" dirty="0">
                <a:solidFill>
                  <a:srgbClr val="FF0000"/>
                </a:solidFill>
                <a:latin typeface="Times New Roman" panose="02020603050405020304" pitchFamily="18" charset="0"/>
                <a:cs typeface="Times New Roman" panose="02020603050405020304" pitchFamily="18" charset="0"/>
              </a:rPr>
              <a:t>a. Thi nấu cơm ở hội Thị Cấm (Từ Liêm - Hà Nội)</a:t>
            </a:r>
            <a:endParaRPr lang="vi-VN" sz="2800" i="1" dirty="0">
              <a:solidFill>
                <a:srgbClr val="FF0000"/>
              </a:solidFill>
              <a:latin typeface="Times New Roman" panose="02020603050405020304" pitchFamily="18" charset="0"/>
              <a:cs typeface="Times New Roman" panose="02020603050405020304" pitchFamily="18" charset="0"/>
            </a:endParaRPr>
          </a:p>
          <a:p>
            <a:pPr algn="just">
              <a:lnSpc>
                <a:spcPct val="150000"/>
              </a:lnSpc>
            </a:pP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549877" y="1876455"/>
            <a:ext cx="11450363" cy="2677656"/>
          </a:xfrm>
          <a:prstGeom prst="rect">
            <a:avLst/>
          </a:prstGeom>
        </p:spPr>
        <p:txBody>
          <a:bodyPr wrap="square">
            <a:spAutoFit/>
          </a:bodyPr>
          <a:lstStyle/>
          <a:p>
            <a:pPr algn="just">
              <a:lnSpc>
                <a:spcPct val="150000"/>
              </a:lnSpc>
            </a:pPr>
            <a:r>
              <a:rPr lang="vi-VN" sz="2800" b="1" dirty="0" smtClean="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Diễn biến cuộc thi:</a:t>
            </a: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Thi </a:t>
            </a:r>
            <a:r>
              <a:rPr lang="vi-VN" sz="2800" dirty="0">
                <a:solidFill>
                  <a:prstClr val="black"/>
                </a:solidFill>
                <a:latin typeface="Times New Roman" panose="02020603050405020304" pitchFamily="18" charset="0"/>
                <a:cs typeface="Times New Roman" panose="02020603050405020304" pitchFamily="18" charset="0"/>
              </a:rPr>
              <a:t>làm gạo.</a:t>
            </a: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Thi </a:t>
            </a:r>
            <a:r>
              <a:rPr lang="vi-VN" sz="2800" dirty="0">
                <a:solidFill>
                  <a:prstClr val="black"/>
                </a:solidFill>
                <a:latin typeface="Times New Roman" panose="02020603050405020304" pitchFamily="18" charset="0"/>
                <a:cs typeface="Times New Roman" panose="02020603050405020304" pitchFamily="18" charset="0"/>
              </a:rPr>
              <a:t>tạo lửa và lấy nước.</a:t>
            </a:r>
          </a:p>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Thi </a:t>
            </a:r>
            <a:r>
              <a:rPr lang="vi-VN" sz="2800" dirty="0">
                <a:solidFill>
                  <a:prstClr val="black"/>
                </a:solidFill>
                <a:latin typeface="Times New Roman" panose="02020603050405020304" pitchFamily="18" charset="0"/>
                <a:cs typeface="Times New Roman" panose="02020603050405020304" pitchFamily="18" charset="0"/>
              </a:rPr>
              <a:t>thổi cơm</a:t>
            </a:r>
            <a:r>
              <a:rPr lang="vi-VN"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729" y="3925836"/>
            <a:ext cx="2706147" cy="2647195"/>
          </a:xfrm>
          <a:prstGeom prst="ellipse">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929" y="3925836"/>
            <a:ext cx="2744460" cy="2647195"/>
          </a:xfrm>
          <a:prstGeom prst="ellipse">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7021" y="3925835"/>
            <a:ext cx="2673022" cy="2647195"/>
          </a:xfrm>
          <a:prstGeom prst="ellipse">
            <a:avLst/>
          </a:prstGeom>
          <a:ln>
            <a:noFill/>
          </a:ln>
          <a:effectLst>
            <a:softEdge rad="112500"/>
          </a:effectLst>
        </p:spPr>
      </p:pic>
    </p:spTree>
    <p:extLst>
      <p:ext uri="{BB962C8B-B14F-4D97-AF65-F5344CB8AC3E}">
        <p14:creationId xmlns:p14="http://schemas.microsoft.com/office/powerpoint/2010/main" val="331714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Rectangle 22"/>
          <p:cNvSpPr/>
          <p:nvPr/>
        </p:nvSpPr>
        <p:spPr>
          <a:xfrm>
            <a:off x="336825" y="1009680"/>
            <a:ext cx="11450363" cy="1384995"/>
          </a:xfrm>
          <a:prstGeom prst="rect">
            <a:avLst/>
          </a:prstGeom>
        </p:spPr>
        <p:txBody>
          <a:bodyPr wrap="square">
            <a:spAutoFit/>
          </a:bodyPr>
          <a:lstStyle/>
          <a:p>
            <a:pPr algn="just">
              <a:lnSpc>
                <a:spcPct val="150000"/>
              </a:lnSpc>
            </a:pPr>
            <a:r>
              <a:rPr lang="vi-VN" sz="2800" b="1" i="1" dirty="0">
                <a:solidFill>
                  <a:srgbClr val="FF0000"/>
                </a:solidFill>
                <a:latin typeface="Times New Roman" panose="02020603050405020304" pitchFamily="18" charset="0"/>
                <a:cs typeface="Times New Roman" panose="02020603050405020304" pitchFamily="18" charset="0"/>
              </a:rPr>
              <a:t>a. Thi nấu cơm ở hội Thị Cấm (Từ Liêm - Hà Nội)</a:t>
            </a:r>
            <a:endParaRPr lang="vi-VN" sz="2800" i="1" dirty="0">
              <a:solidFill>
                <a:srgbClr val="FF0000"/>
              </a:solidFill>
              <a:latin typeface="Times New Roman" panose="02020603050405020304" pitchFamily="18" charset="0"/>
              <a:cs typeface="Times New Roman" panose="02020603050405020304" pitchFamily="18" charset="0"/>
            </a:endParaRPr>
          </a:p>
          <a:p>
            <a:pPr algn="just">
              <a:lnSpc>
                <a:spcPct val="150000"/>
              </a:lnSpc>
            </a:pP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826" y="1981591"/>
            <a:ext cx="2706147" cy="2647195"/>
          </a:xfrm>
          <a:prstGeom prst="ellipse">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030" y="2011311"/>
            <a:ext cx="2744460" cy="2647195"/>
          </a:xfrm>
          <a:prstGeom prst="ellipse">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0547" y="2016086"/>
            <a:ext cx="2673022" cy="2647195"/>
          </a:xfrm>
          <a:prstGeom prst="ellipse">
            <a:avLst/>
          </a:prstGeom>
          <a:ln>
            <a:noFill/>
          </a:ln>
          <a:effectLst>
            <a:softEdge rad="112500"/>
          </a:effectLst>
        </p:spPr>
      </p:pic>
      <p:sp>
        <p:nvSpPr>
          <p:cNvPr id="13" name="Rectangle 12"/>
          <p:cNvSpPr/>
          <p:nvPr/>
        </p:nvSpPr>
        <p:spPr>
          <a:xfrm>
            <a:off x="-171697" y="4839423"/>
            <a:ext cx="12420360" cy="2241960"/>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14" name="TextBox 13"/>
          <p:cNvSpPr txBox="1"/>
          <p:nvPr/>
        </p:nvSpPr>
        <p:spPr>
          <a:xfrm>
            <a:off x="488180" y="4839422"/>
            <a:ext cx="11100606" cy="2031325"/>
          </a:xfrm>
          <a:prstGeom prst="rect">
            <a:avLst/>
          </a:prstGeom>
          <a:noFill/>
        </p:spPr>
        <p:txBody>
          <a:bodyPr wrap="square" rtlCol="0">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28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316003" y="817685"/>
            <a:ext cx="11450363" cy="1384995"/>
          </a:xfrm>
          <a:prstGeom prst="rect">
            <a:avLst/>
          </a:prstGeom>
        </p:spPr>
        <p:txBody>
          <a:bodyPr wrap="square">
            <a:spAutoFit/>
          </a:bodyPr>
          <a:lstStyle/>
          <a:p>
            <a:pPr algn="just">
              <a:lnSpc>
                <a:spcPct val="150000"/>
              </a:lnSpc>
            </a:pPr>
            <a:r>
              <a:rPr lang="en-US" sz="2800" b="1" i="1" dirty="0">
                <a:solidFill>
                  <a:srgbClr val="FF0000"/>
                </a:solidFill>
                <a:latin typeface="Times New Roman" panose="02020603050405020304" pitchFamily="18" charset="0"/>
                <a:cs typeface="Times New Roman" panose="02020603050405020304" pitchFamily="18" charset="0"/>
              </a:rPr>
              <a:t>b</a:t>
            </a:r>
            <a:r>
              <a:rPr lang="vi-VN" sz="2800" b="1" i="1" dirty="0" smtClean="0">
                <a:solidFill>
                  <a:srgbClr val="FF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Thi nấu cơm ở hội </a:t>
            </a:r>
            <a:r>
              <a:rPr lang="en-US" sz="2800" b="1" i="1" dirty="0" err="1" smtClean="0">
                <a:solidFill>
                  <a:srgbClr val="FF0000"/>
                </a:solidFill>
                <a:latin typeface="Times New Roman" panose="02020603050405020304" pitchFamily="18" charset="0"/>
                <a:cs typeface="Times New Roman" panose="02020603050405020304" pitchFamily="18" charset="0"/>
              </a:rPr>
              <a:t>làng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Chuông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vi-VN" sz="2800" b="1" i="1" dirty="0" smtClean="0">
                <a:solidFill>
                  <a:srgbClr val="FF0000"/>
                </a:solidFill>
                <a:latin typeface="Times New Roman" panose="02020603050405020304" pitchFamily="18" charset="0"/>
                <a:cs typeface="Times New Roman" panose="02020603050405020304" pitchFamily="18" charset="0"/>
              </a:rPr>
              <a:t>(Hà </a:t>
            </a:r>
            <a:r>
              <a:rPr lang="vi-VN" sz="2800" b="1" i="1" dirty="0">
                <a:solidFill>
                  <a:srgbClr val="FF0000"/>
                </a:solidFill>
                <a:latin typeface="Times New Roman" panose="02020603050405020304" pitchFamily="18" charset="0"/>
                <a:cs typeface="Times New Roman" panose="02020603050405020304" pitchFamily="18" charset="0"/>
              </a:rPr>
              <a:t>Nội)</a:t>
            </a:r>
            <a:endParaRPr lang="vi-VN" sz="2800" i="1" dirty="0">
              <a:solidFill>
                <a:srgbClr val="FF0000"/>
              </a:solidFill>
              <a:latin typeface="Times New Roman" panose="02020603050405020304" pitchFamily="18" charset="0"/>
              <a:cs typeface="Times New Roman" panose="02020603050405020304" pitchFamily="18" charset="0"/>
            </a:endParaRPr>
          </a:p>
          <a:p>
            <a:pPr algn="just">
              <a:lnSpc>
                <a:spcPct val="150000"/>
              </a:lnSpc>
            </a:pP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9" name="Google Shape;1810;p66"/>
          <p:cNvSpPr/>
          <p:nvPr/>
        </p:nvSpPr>
        <p:spPr>
          <a:xfrm rot="16200000">
            <a:off x="6297058" y="3827809"/>
            <a:ext cx="3611987" cy="4571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pic>
        <p:nvPicPr>
          <p:cNvPr id="2" name="Picture 1"/>
          <p:cNvPicPr>
            <a:picLocks noChangeAspect="1"/>
          </p:cNvPicPr>
          <p:nvPr/>
        </p:nvPicPr>
        <p:blipFill>
          <a:blip r:embed="rId3"/>
          <a:stretch>
            <a:fillRect/>
          </a:stretch>
        </p:blipFill>
        <p:spPr>
          <a:xfrm>
            <a:off x="3988446" y="2139325"/>
            <a:ext cx="4520496" cy="980263"/>
          </a:xfrm>
          <a:prstGeom prst="rect">
            <a:avLst/>
          </a:prstGeom>
        </p:spPr>
      </p:pic>
      <p:pic>
        <p:nvPicPr>
          <p:cNvPr id="3" name="Picture 2"/>
          <p:cNvPicPr>
            <a:picLocks noChangeAspect="1"/>
          </p:cNvPicPr>
          <p:nvPr/>
        </p:nvPicPr>
        <p:blipFill>
          <a:blip r:embed="rId4"/>
          <a:stretch>
            <a:fillRect/>
          </a:stretch>
        </p:blipFill>
        <p:spPr>
          <a:xfrm>
            <a:off x="7796799" y="2104470"/>
            <a:ext cx="4520496" cy="980263"/>
          </a:xfrm>
          <a:prstGeom prst="rect">
            <a:avLst/>
          </a:prstGeom>
        </p:spPr>
      </p:pic>
      <p:sp>
        <p:nvSpPr>
          <p:cNvPr id="13" name="Google Shape;1810;p66"/>
          <p:cNvSpPr/>
          <p:nvPr/>
        </p:nvSpPr>
        <p:spPr>
          <a:xfrm rot="10800000" flipV="1">
            <a:off x="4700588" y="3010915"/>
            <a:ext cx="7065778" cy="59743"/>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75" y="2104470"/>
            <a:ext cx="3700202" cy="355219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605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7836" y="5661866"/>
            <a:ext cx="12420360" cy="2241960"/>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9" name="Google Shape;1810;p66"/>
          <p:cNvSpPr/>
          <p:nvPr/>
        </p:nvSpPr>
        <p:spPr>
          <a:xfrm rot="16200000" flipV="1">
            <a:off x="8223632" y="2950253"/>
            <a:ext cx="5198037" cy="6074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pic>
        <p:nvPicPr>
          <p:cNvPr id="2" name="Picture 1"/>
          <p:cNvPicPr>
            <a:picLocks noChangeAspect="1"/>
          </p:cNvPicPr>
          <p:nvPr/>
        </p:nvPicPr>
        <p:blipFill>
          <a:blip r:embed="rId3"/>
          <a:stretch>
            <a:fillRect/>
          </a:stretch>
        </p:blipFill>
        <p:spPr>
          <a:xfrm>
            <a:off x="356475" y="192890"/>
            <a:ext cx="4520496" cy="980263"/>
          </a:xfrm>
          <a:prstGeom prst="rect">
            <a:avLst/>
          </a:prstGeom>
        </p:spPr>
      </p:pic>
      <p:sp>
        <p:nvSpPr>
          <p:cNvPr id="13" name="Google Shape;1810;p66"/>
          <p:cNvSpPr/>
          <p:nvPr/>
        </p:nvSpPr>
        <p:spPr>
          <a:xfrm rot="10800000" flipV="1">
            <a:off x="728963" y="1127433"/>
            <a:ext cx="10786762" cy="4571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sp>
        <p:nvSpPr>
          <p:cNvPr id="4" name="Rectangle 3"/>
          <p:cNvSpPr/>
          <p:nvPr/>
        </p:nvSpPr>
        <p:spPr>
          <a:xfrm>
            <a:off x="628950" y="1335905"/>
            <a:ext cx="9816225" cy="3970318"/>
          </a:xfrm>
          <a:prstGeom prst="rect">
            <a:avLst/>
          </a:prstGeom>
        </p:spPr>
        <p:txBody>
          <a:bodyPr wrap="square">
            <a:spAutoFit/>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Người </a:t>
            </a:r>
            <a:r>
              <a:rPr lang="vi-VN" sz="2800" dirty="0">
                <a:latin typeface="Times New Roman" panose="02020603050405020304" pitchFamily="18" charset="0"/>
                <a:cs typeface="Times New Roman" panose="02020603050405020304" pitchFamily="18" charset="0"/>
              </a:rPr>
              <a:t>dự thi trong một vòng tròn đường kính 1,5 mét.</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Người </a:t>
            </a:r>
            <a:r>
              <a:rPr lang="vi-VN" sz="2800" dirty="0">
                <a:latin typeface="Times New Roman" panose="02020603050405020304" pitchFamily="18" charset="0"/>
                <a:cs typeface="Times New Roman" panose="02020603050405020304" pitchFamily="18" charset="0"/>
              </a:rPr>
              <a:t>dự thi vừa trông chừng một đứa trẻ 7-8 tháng, vừa canh chừng một con cóc không để nó nhảy ra khỏi vòng tròn.</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Người </a:t>
            </a:r>
            <a:r>
              <a:rPr lang="vi-VN" sz="2800" dirty="0">
                <a:latin typeface="Times New Roman" panose="02020603050405020304" pitchFamily="18" charset="0"/>
                <a:cs typeface="Times New Roman" panose="02020603050405020304" pitchFamily="18" charset="0"/>
              </a:rPr>
              <a:t>chơi dùng lửa lấy từ bùi nhùi rơn, nhóm củi, đặt bếp, trông đứa trẻ, trông chừng con cóc.</a:t>
            </a:r>
          </a:p>
          <a:p>
            <a:pPr algn="just">
              <a:lnSpc>
                <a:spcPct val="150000"/>
              </a:lnSpc>
            </a:pP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Cơm </a:t>
            </a:r>
            <a:r>
              <a:rPr lang="vi-VN" sz="2800" dirty="0">
                <a:latin typeface="Times New Roman" panose="02020603050405020304" pitchFamily="18" charset="0"/>
                <a:cs typeface="Times New Roman" panose="02020603050405020304" pitchFamily="18" charset="0"/>
              </a:rPr>
              <a:t>chín trước, dẻo, thơm ngon là chiến thắng</a:t>
            </a:r>
            <a:r>
              <a:rPr lang="vi-VN"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28950" y="5742398"/>
            <a:ext cx="11196638" cy="738664"/>
          </a:xfrm>
          <a:prstGeom prst="rect">
            <a:avLst/>
          </a:prstGeom>
        </p:spPr>
        <p:txBody>
          <a:bodyPr wrap="square">
            <a:spAutoFit/>
          </a:bodyPr>
          <a:lstStyle/>
          <a:p>
            <a:pPr algn="just">
              <a:lnSpc>
                <a:spcPct val="150000"/>
              </a:lnSpc>
            </a:pPr>
            <a:r>
              <a:rPr lang="vi-VN"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b="1" i="1" dirty="0">
                <a:solidFill>
                  <a:srgbClr val="FF0000"/>
                </a:solidFill>
                <a:latin typeface="Times New Roman" panose="02020603050405020304" pitchFamily="18" charset="0"/>
                <a:cs typeface="Times New Roman" panose="02020603050405020304" pitchFamily="18" charset="0"/>
              </a:rPr>
              <a:t> Cuộc thi thử thách sự khéo léo, đảm đang, tài giỏi của người phụ nữ.</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3416" y="683021"/>
            <a:ext cx="1179921" cy="113272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497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1000"/>
                                        <p:tgtEl>
                                          <p:spTgt spid="4">
                                            <p:txEl>
                                              <p:pRg st="0" end="0"/>
                                            </p:txEl>
                                          </p:spTgt>
                                        </p:tgtEl>
                                      </p:cBhvr>
                                    </p:animEffect>
                                    <p:anim calcmode="lin" valueType="num">
                                      <p:cBhvr>
                                        <p:cTn id="2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circle(in)">
                                      <p:cBhvr>
                                        <p:cTn id="42" dur="20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87836" y="5661866"/>
            <a:ext cx="12420360" cy="2241960"/>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9" name="Google Shape;1810;p66"/>
          <p:cNvSpPr/>
          <p:nvPr/>
        </p:nvSpPr>
        <p:spPr>
          <a:xfrm rot="16200000" flipV="1">
            <a:off x="-1191831" y="2907390"/>
            <a:ext cx="5198037" cy="6074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sp>
        <p:nvSpPr>
          <p:cNvPr id="13" name="Google Shape;1810;p66"/>
          <p:cNvSpPr/>
          <p:nvPr/>
        </p:nvSpPr>
        <p:spPr>
          <a:xfrm rot="10800000" flipV="1">
            <a:off x="728963" y="1127433"/>
            <a:ext cx="10786762" cy="4571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pic>
        <p:nvPicPr>
          <p:cNvPr id="10" name="Picture 9"/>
          <p:cNvPicPr>
            <a:picLocks noChangeAspect="1"/>
          </p:cNvPicPr>
          <p:nvPr/>
        </p:nvPicPr>
        <p:blipFill>
          <a:blip r:embed="rId3"/>
          <a:stretch>
            <a:fillRect/>
          </a:stretch>
        </p:blipFill>
        <p:spPr>
          <a:xfrm>
            <a:off x="1238836" y="338745"/>
            <a:ext cx="4520496" cy="980263"/>
          </a:xfrm>
          <a:prstGeom prst="rect">
            <a:avLst/>
          </a:prstGeom>
        </p:spPr>
      </p:pic>
      <p:sp>
        <p:nvSpPr>
          <p:cNvPr id="3" name="Rectangle 2"/>
          <p:cNvSpPr/>
          <p:nvPr/>
        </p:nvSpPr>
        <p:spPr>
          <a:xfrm>
            <a:off x="1575540" y="1141415"/>
            <a:ext cx="9940185" cy="4539191"/>
          </a:xfrm>
          <a:prstGeom prst="rect">
            <a:avLst/>
          </a:prstGeom>
        </p:spPr>
        <p:txBody>
          <a:bodyPr wrap="square">
            <a:spAutoFit/>
          </a:bodyPr>
          <a:lstStyle/>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Bếp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đặt sẵn bên một cái ao hoặc bờ đầm.</a:t>
            </a:r>
          </a:p>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Mỗi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người dự thi một bếp.</a:t>
            </a:r>
          </a:p>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Sau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khi có trống lệnh, các chàng trai bơi thuyền nan bằng tay sang bờ bên kia, áp vào bờ và thực hiện hết thảy các việc trên thuyền bồng bềnh.</a:t>
            </a:r>
          </a:p>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Tay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ướt vẫn phải đánh lửa, thổi cơm, giữ thuyền.</a:t>
            </a:r>
          </a:p>
          <a:p>
            <a:pPr algn="just">
              <a:lnSpc>
                <a:spcPct val="150000"/>
              </a:lnSpc>
            </a:pPr>
            <a:r>
              <a:rPr lang="en-US" sz="28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Ai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thổi được cơm dẻo, ngon, xong trước là người chiến thắng</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5355" y="5918181"/>
            <a:ext cx="11509008" cy="523220"/>
          </a:xfrm>
          <a:prstGeom prst="rect">
            <a:avLst/>
          </a:prstGeom>
        </p:spPr>
        <p:txBody>
          <a:bodyPr wrap="square">
            <a:spAutoFit/>
          </a:bodyPr>
          <a:lstStyle/>
          <a:p>
            <a:pPr algn="just"/>
            <a:r>
              <a:rPr lang="vi-VN"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Cuộc thi thử thách tài năng, sức khỏe, sự khéo léo của người đàn </a:t>
            </a:r>
            <a:r>
              <a:rPr lang="vi-VN" sz="2800" b="1" dirty="0" smtClean="0">
                <a:solidFill>
                  <a:srgbClr val="FF0000"/>
                </a:solidFill>
                <a:latin typeface="Times New Roman" panose="02020603050405020304" pitchFamily="18" charset="0"/>
                <a:cs typeface="Times New Roman" panose="02020603050405020304" pitchFamily="18" charset="0"/>
              </a:rPr>
              <a:t>ông</a:t>
            </a:r>
            <a:r>
              <a:rPr lang="vi-VN"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911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circle(in)">
                                      <p:cBhvr>
                                        <p:cTn id="45" dur="20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4" name="Group 13"/>
          <p:cNvGrpSpPr>
            <a:grpSpLocks noChangeAspect="1"/>
          </p:cNvGrpSpPr>
          <p:nvPr/>
        </p:nvGrpSpPr>
        <p:grpSpPr>
          <a:xfrm>
            <a:off x="197872" y="2089361"/>
            <a:ext cx="5250848" cy="5053986"/>
            <a:chOff x="30480" y="591820"/>
            <a:chExt cx="12736830" cy="12259310"/>
          </a:xfrm>
        </p:grpSpPr>
        <p:sp>
          <p:nvSpPr>
            <p:cNvPr id="15" name="Freeform 14"/>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11634" t="-5134" r="-11147" b="5134"/>
              </a:stretch>
            </a:blipFill>
          </p:spPr>
        </p:sp>
      </p:grpSp>
      <p:pic>
        <p:nvPicPr>
          <p:cNvPr id="4" name="Picture 3"/>
          <p:cNvPicPr>
            <a:picLocks noChangeAspect="1"/>
          </p:cNvPicPr>
          <p:nvPr/>
        </p:nvPicPr>
        <p:blipFill>
          <a:blip r:embed="rId4"/>
          <a:stretch>
            <a:fillRect/>
          </a:stretch>
        </p:blipFill>
        <p:spPr>
          <a:xfrm>
            <a:off x="4791863" y="1284539"/>
            <a:ext cx="6344350" cy="1258637"/>
          </a:xfrm>
          <a:prstGeom prst="rect">
            <a:avLst/>
          </a:prstGeom>
        </p:spPr>
      </p:pic>
      <p:sp>
        <p:nvSpPr>
          <p:cNvPr id="16" name="Google Shape;1810;p66"/>
          <p:cNvSpPr/>
          <p:nvPr/>
        </p:nvSpPr>
        <p:spPr>
          <a:xfrm rot="10800000" flipV="1">
            <a:off x="4431149" y="2277299"/>
            <a:ext cx="7065778" cy="59743"/>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91425" tIns="91425" rIns="91425" bIns="91425" anchor="ctr" anchorCtr="0">
            <a:noAutofit/>
          </a:bodyPr>
          <a:lstStyle/>
          <a:p>
            <a:r>
              <a:rPr lang="en-GB">
                <a:solidFill>
                  <a:prstClr val="black"/>
                </a:solidFill>
              </a:rPr>
              <a:t> </a:t>
            </a:r>
            <a:endParaRPr>
              <a:solidFill>
                <a:prstClr val="black"/>
              </a:solidFill>
            </a:endParaRPr>
          </a:p>
        </p:txBody>
      </p:sp>
      <p:sp>
        <p:nvSpPr>
          <p:cNvPr id="17" name="Rectangle 16"/>
          <p:cNvSpPr/>
          <p:nvPr/>
        </p:nvSpPr>
        <p:spPr>
          <a:xfrm>
            <a:off x="5743574" y="2731113"/>
            <a:ext cx="5553327" cy="3539430"/>
          </a:xfrm>
          <a:prstGeom prst="rect">
            <a:avLst/>
          </a:prstGeom>
        </p:spPr>
        <p:txBody>
          <a:bodyPr wrap="square">
            <a:spAutoFit/>
          </a:bodyPr>
          <a:lstStyle/>
          <a:p>
            <a:pPr algn="just">
              <a:lnSpc>
                <a:spcPct val="200000"/>
              </a:lnSpc>
            </a:pPr>
            <a:r>
              <a:rPr lang="vi-VN" sz="2800" dirty="0" smtClean="0">
                <a:solidFill>
                  <a:srgbClr val="FF0000"/>
                </a:solidFill>
                <a:latin typeface="Times New Roman" panose="02020603050405020304" pitchFamily="18" charset="0"/>
                <a:cs typeface="Times New Roman" panose="02020603050405020304" pitchFamily="18" charset="0"/>
              </a:rPr>
              <a:t>NHÓM 1+2</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 Thi nấu cơm ở hội Từ Trọng (Hoằng Hóa, Thanh Hóa)</a:t>
            </a:r>
          </a:p>
          <a:p>
            <a:pPr algn="just">
              <a:lnSpc>
                <a:spcPct val="200000"/>
              </a:lnSpc>
            </a:pPr>
            <a:r>
              <a:rPr lang="vi-VN" sz="2800" dirty="0" smtClean="0">
                <a:solidFill>
                  <a:srgbClr val="FF0000"/>
                </a:solidFill>
                <a:latin typeface="Times New Roman" panose="02020603050405020304" pitchFamily="18" charset="0"/>
                <a:cs typeface="Times New Roman" panose="02020603050405020304" pitchFamily="18" charset="0"/>
              </a:rPr>
              <a:t>NHÓM 3+4: </a:t>
            </a: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Thi nấu cơm ở hội Hành Thiện (Nam Định)</a:t>
            </a:r>
            <a:endParaRPr lang="vi-VN"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15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146" t="38999" r="36950" b="2189"/>
          <a:stretch/>
        </p:blipFill>
        <p:spPr>
          <a:xfrm>
            <a:off x="5192857" y="-557213"/>
            <a:ext cx="12660385" cy="7672388"/>
          </a:xfrm>
          <a:prstGeom prst="rect">
            <a:avLst/>
          </a:prstGeom>
        </p:spPr>
      </p:pic>
      <p:pic>
        <p:nvPicPr>
          <p:cNvPr id="5" name="Picture 4"/>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6" name="Picture 5"/>
          <p:cNvPicPr>
            <a:picLocks noChangeAspect="1"/>
          </p:cNvPicPr>
          <p:nvPr/>
        </p:nvPicPr>
        <p:blipFill>
          <a:blip r:embed="rId5"/>
          <a:stretch>
            <a:fillRect/>
          </a:stretch>
        </p:blipFill>
        <p:spPr>
          <a:xfrm>
            <a:off x="-142693" y="994716"/>
            <a:ext cx="6477088" cy="4868568"/>
          </a:xfrm>
          <a:prstGeom prst="rect">
            <a:avLst/>
          </a:prstGeom>
        </p:spPr>
      </p:pic>
    </p:spTree>
    <p:extLst>
      <p:ext uri="{BB962C8B-B14F-4D97-AF65-F5344CB8AC3E}">
        <p14:creationId xmlns:p14="http://schemas.microsoft.com/office/powerpoint/2010/main" val="2751459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316003" y="817685"/>
            <a:ext cx="11450363" cy="661207"/>
          </a:xfrm>
          <a:prstGeom prst="rect">
            <a:avLst/>
          </a:prstGeom>
        </p:spPr>
        <p:txBody>
          <a:bodyPr wrap="square">
            <a:spAutoFit/>
          </a:bodyPr>
          <a:lstStyle/>
          <a:p>
            <a:pPr algn="just">
              <a:lnSpc>
                <a:spcPct val="150000"/>
              </a:lnSpc>
            </a:pPr>
            <a:r>
              <a:rPr lang="vi-VN" sz="2800" b="1" i="1" dirty="0" smtClean="0">
                <a:solidFill>
                  <a:srgbClr val="FF0000"/>
                </a:solidFill>
                <a:latin typeface="Times New Roman" panose="02020603050405020304" pitchFamily="18" charset="0"/>
                <a:cs typeface="Times New Roman" panose="02020603050405020304" pitchFamily="18" charset="0"/>
              </a:rPr>
              <a:t>c. </a:t>
            </a:r>
            <a:r>
              <a:rPr lang="vi-VN" sz="2800" b="1" i="1" dirty="0">
                <a:solidFill>
                  <a:srgbClr val="FF0000"/>
                </a:solidFill>
                <a:latin typeface="Times New Roman" panose="02020603050405020304" pitchFamily="18" charset="0"/>
                <a:cs typeface="Times New Roman" panose="02020603050405020304" pitchFamily="18" charset="0"/>
              </a:rPr>
              <a:t>Thi nấu cơm ở hội </a:t>
            </a:r>
            <a:r>
              <a:rPr lang="vi-VN" sz="2800" b="1" i="1" dirty="0" smtClean="0">
                <a:solidFill>
                  <a:srgbClr val="FF0000"/>
                </a:solidFill>
                <a:latin typeface="Times New Roman" panose="02020603050405020304" pitchFamily="18" charset="0"/>
                <a:cs typeface="Times New Roman" panose="02020603050405020304" pitchFamily="18" charset="0"/>
              </a:rPr>
              <a:t>Từ Trọng (Hoằng Hóa- Thanh Hóa)</a:t>
            </a:r>
            <a:endParaRPr lang="vi-VN" sz="2800"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32804" y="1796654"/>
            <a:ext cx="9715500" cy="3970318"/>
          </a:xfrm>
          <a:prstGeom prst="rect">
            <a:avLst/>
          </a:prstGeom>
        </p:spPr>
        <p:txBody>
          <a:bodyPr wrap="square">
            <a:spAutoFit/>
          </a:bodyPr>
          <a:lstStyle/>
          <a:p>
            <a:pPr algn="just">
              <a:lnSpc>
                <a:spcPct val="150000"/>
              </a:lnSpc>
            </a:pPr>
            <a:r>
              <a:rPr lang="vi-VN" sz="2800" b="1" dirty="0" smtClean="0">
                <a:latin typeface="+mj-lt"/>
              </a:rPr>
              <a:t>- Địa </a:t>
            </a:r>
            <a:r>
              <a:rPr lang="vi-VN" sz="2800" b="1" dirty="0">
                <a:latin typeface="+mj-lt"/>
              </a:rPr>
              <a:t>điểm thi: </a:t>
            </a:r>
            <a:r>
              <a:rPr lang="vi-VN" sz="2800" dirty="0">
                <a:latin typeface="+mj-lt"/>
              </a:rPr>
              <a:t>trên thuyền thúng tại một đầm rộng, lộng gió.</a:t>
            </a:r>
          </a:p>
          <a:p>
            <a:pPr algn="just">
              <a:lnSpc>
                <a:spcPct val="150000"/>
              </a:lnSpc>
            </a:pPr>
            <a:r>
              <a:rPr lang="vi-VN" sz="2800" b="1" dirty="0">
                <a:latin typeface="+mj-lt"/>
              </a:rPr>
              <a:t>- Chuẩn bị:</a:t>
            </a:r>
          </a:p>
          <a:p>
            <a:pPr algn="just">
              <a:lnSpc>
                <a:spcPct val="150000"/>
              </a:lnSpc>
            </a:pPr>
            <a:r>
              <a:rPr lang="vi-VN" sz="2800" dirty="0" smtClean="0">
                <a:latin typeface="+mj-lt"/>
              </a:rPr>
              <a:t>+ Kiềng</a:t>
            </a:r>
            <a:r>
              <a:rPr lang="vi-VN" sz="2800" dirty="0">
                <a:latin typeface="+mj-lt"/>
              </a:rPr>
              <a:t>.</a:t>
            </a:r>
          </a:p>
          <a:p>
            <a:pPr algn="just">
              <a:lnSpc>
                <a:spcPct val="150000"/>
              </a:lnSpc>
            </a:pPr>
            <a:r>
              <a:rPr lang="vi-VN" sz="2800" dirty="0" smtClean="0">
                <a:latin typeface="+mj-lt"/>
              </a:rPr>
              <a:t>+ Rơm </a:t>
            </a:r>
            <a:r>
              <a:rPr lang="vi-VN" sz="2800" dirty="0">
                <a:latin typeface="+mj-lt"/>
              </a:rPr>
              <a:t>ẩm.</a:t>
            </a:r>
          </a:p>
          <a:p>
            <a:pPr algn="just">
              <a:lnSpc>
                <a:spcPct val="150000"/>
              </a:lnSpc>
            </a:pPr>
            <a:r>
              <a:rPr lang="vi-VN" sz="2800" dirty="0" smtClean="0">
                <a:latin typeface="+mj-lt"/>
              </a:rPr>
              <a:t>+ Bã </a:t>
            </a:r>
            <a:r>
              <a:rPr lang="vi-VN" sz="2800" dirty="0">
                <a:latin typeface="+mj-lt"/>
              </a:rPr>
              <a:t>mía tươi.</a:t>
            </a:r>
          </a:p>
          <a:p>
            <a:pPr algn="just">
              <a:lnSpc>
                <a:spcPct val="150000"/>
              </a:lnSpc>
            </a:pPr>
            <a:r>
              <a:rPr lang="vi-VN" sz="2800" dirty="0" smtClean="0">
                <a:latin typeface="+mj-lt"/>
              </a:rPr>
              <a:t>+ Trang </a:t>
            </a:r>
            <a:r>
              <a:rPr lang="vi-VN" sz="2800" dirty="0">
                <a:latin typeface="+mj-lt"/>
              </a:rPr>
              <a:t>bị khác</a:t>
            </a:r>
            <a:r>
              <a:rPr lang="vi-VN" sz="2800" dirty="0" smtClean="0">
                <a:latin typeface="+mj-lt"/>
              </a:rPr>
              <a:t>.</a:t>
            </a:r>
            <a:endParaRPr lang="vi-VN" sz="2800" dirty="0">
              <a:latin typeface="+mj-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209" y="2632397"/>
            <a:ext cx="3569025" cy="3134575"/>
          </a:xfrm>
          <a:prstGeom prst="rect">
            <a:avLst/>
          </a:prstGeom>
        </p:spPr>
      </p:pic>
    </p:spTree>
    <p:extLst>
      <p:ext uri="{BB962C8B-B14F-4D97-AF65-F5344CB8AC3E}">
        <p14:creationId xmlns:p14="http://schemas.microsoft.com/office/powerpoint/2010/main" val="17515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316003" y="817685"/>
            <a:ext cx="11450363" cy="661207"/>
          </a:xfrm>
          <a:prstGeom prst="rect">
            <a:avLst/>
          </a:prstGeom>
        </p:spPr>
        <p:txBody>
          <a:bodyPr wrap="square">
            <a:spAutoFit/>
          </a:bodyPr>
          <a:lstStyle/>
          <a:p>
            <a:pPr algn="just">
              <a:lnSpc>
                <a:spcPct val="150000"/>
              </a:lnSpc>
            </a:pPr>
            <a:r>
              <a:rPr lang="vi-VN" sz="2800" b="1" i="1" dirty="0" smtClean="0">
                <a:solidFill>
                  <a:srgbClr val="FF0000"/>
                </a:solidFill>
                <a:latin typeface="Times New Roman" panose="02020603050405020304" pitchFamily="18" charset="0"/>
                <a:cs typeface="Times New Roman" panose="02020603050405020304" pitchFamily="18" charset="0"/>
              </a:rPr>
              <a:t>c. </a:t>
            </a:r>
            <a:r>
              <a:rPr lang="vi-VN" sz="2800" b="1" i="1" dirty="0">
                <a:solidFill>
                  <a:srgbClr val="FF0000"/>
                </a:solidFill>
                <a:latin typeface="Times New Roman" panose="02020603050405020304" pitchFamily="18" charset="0"/>
                <a:cs typeface="Times New Roman" panose="02020603050405020304" pitchFamily="18" charset="0"/>
              </a:rPr>
              <a:t>Thi nấu cơm ở hội </a:t>
            </a:r>
            <a:r>
              <a:rPr lang="vi-VN" sz="2800" b="1" i="1" dirty="0" smtClean="0">
                <a:solidFill>
                  <a:srgbClr val="FF0000"/>
                </a:solidFill>
                <a:latin typeface="Times New Roman" panose="02020603050405020304" pitchFamily="18" charset="0"/>
                <a:cs typeface="Times New Roman" panose="02020603050405020304" pitchFamily="18" charset="0"/>
              </a:rPr>
              <a:t>Từ Trọng (Hoằng Hóa- Thanh Hóa)</a:t>
            </a:r>
            <a:endParaRPr lang="vi-VN" sz="2800"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457700" y="1595021"/>
            <a:ext cx="7308666" cy="5262979"/>
          </a:xfrm>
          <a:prstGeom prst="rect">
            <a:avLst/>
          </a:prstGeom>
        </p:spPr>
        <p:txBody>
          <a:bodyPr wrap="square">
            <a:spAutoFit/>
          </a:bodyPr>
          <a:lstStyle/>
          <a:p>
            <a:pPr algn="just">
              <a:lnSpc>
                <a:spcPct val="150000"/>
              </a:lnSpc>
            </a:pPr>
            <a:r>
              <a:rPr lang="vi-VN" sz="2800" b="1" dirty="0" smtClean="0">
                <a:solidFill>
                  <a:prstClr val="black"/>
                </a:solidFill>
                <a:latin typeface="Times New Roman" panose="02020603050405020304" pitchFamily="18" charset="0"/>
              </a:rPr>
              <a:t>- </a:t>
            </a:r>
            <a:r>
              <a:rPr lang="vi-VN" sz="2800" b="1" dirty="0">
                <a:solidFill>
                  <a:prstClr val="black"/>
                </a:solidFill>
                <a:latin typeface="Times New Roman" panose="02020603050405020304" pitchFamily="18" charset="0"/>
              </a:rPr>
              <a:t>Diễn biến</a:t>
            </a:r>
            <a:r>
              <a:rPr lang="vi-VN" sz="2800" dirty="0">
                <a:solidFill>
                  <a:prstClr val="black"/>
                </a:solidFill>
                <a:latin typeface="Times New Roman" panose="02020603050405020304" pitchFamily="18" charset="0"/>
              </a:rPr>
              <a:t>:</a:t>
            </a:r>
          </a:p>
          <a:p>
            <a:pPr algn="just">
              <a:lnSpc>
                <a:spcPct val="150000"/>
              </a:lnSpc>
            </a:pPr>
            <a:r>
              <a:rPr lang="vi-VN" sz="2800" dirty="0" smtClean="0">
                <a:solidFill>
                  <a:prstClr val="black"/>
                </a:solidFill>
                <a:latin typeface="Times New Roman" panose="02020603050405020304" pitchFamily="18" charset="0"/>
              </a:rPr>
              <a:t>+ Người </a:t>
            </a:r>
            <a:r>
              <a:rPr lang="vi-VN" sz="2800" dirty="0">
                <a:solidFill>
                  <a:prstClr val="black"/>
                </a:solidFill>
                <a:latin typeface="Times New Roman" panose="02020603050405020304" pitchFamily="18" charset="0"/>
              </a:rPr>
              <a:t>chơi bơi thuyền ra giữa đầm.</a:t>
            </a:r>
          </a:p>
          <a:p>
            <a:pPr algn="just">
              <a:lnSpc>
                <a:spcPct val="150000"/>
              </a:lnSpc>
            </a:pPr>
            <a:r>
              <a:rPr lang="vi-VN" sz="2800" dirty="0" smtClean="0">
                <a:solidFill>
                  <a:prstClr val="black"/>
                </a:solidFill>
                <a:latin typeface="Times New Roman" panose="02020603050405020304" pitchFamily="18" charset="0"/>
              </a:rPr>
              <a:t>+ Nhóm </a:t>
            </a:r>
            <a:r>
              <a:rPr lang="vi-VN" sz="2800" dirty="0">
                <a:solidFill>
                  <a:prstClr val="black"/>
                </a:solidFill>
                <a:latin typeface="Times New Roman" panose="02020603050405020304" pitchFamily="18" charset="0"/>
              </a:rPr>
              <a:t>lửa nấu cơm trong điều kiện gió lộng, củi ẩm, phải giữ thuyền ổn định.</a:t>
            </a:r>
          </a:p>
          <a:p>
            <a:pPr algn="just">
              <a:lnSpc>
                <a:spcPct val="150000"/>
              </a:lnSpc>
            </a:pPr>
            <a:r>
              <a:rPr lang="vi-VN" sz="2800" dirty="0" smtClean="0">
                <a:solidFill>
                  <a:prstClr val="black"/>
                </a:solidFill>
                <a:latin typeface="Times New Roman" panose="02020603050405020304" pitchFamily="18" charset="0"/>
              </a:rPr>
              <a:t>+ Ai </a:t>
            </a:r>
            <a:r>
              <a:rPr lang="vi-VN" sz="2800" dirty="0">
                <a:solidFill>
                  <a:prstClr val="black"/>
                </a:solidFill>
                <a:latin typeface="Times New Roman" panose="02020603050405020304" pitchFamily="18" charset="0"/>
              </a:rPr>
              <a:t>có nồi cơm hoặc chõ xôi chín dẻo, ngon là thắng cuộc.</a:t>
            </a:r>
          </a:p>
          <a:p>
            <a:pPr algn="just">
              <a:lnSpc>
                <a:spcPct val="150000"/>
              </a:lnSpc>
            </a:pPr>
            <a:r>
              <a:rPr lang="vi-VN" sz="2800" dirty="0" smtClean="0">
                <a:solidFill>
                  <a:srgbClr val="FF0000"/>
                </a:solidFill>
                <a:latin typeface="Times New Roman" panose="02020603050405020304" pitchFamily="18" charset="0"/>
                <a:sym typeface="Wingdings" panose="05000000000000000000" pitchFamily="2" charset="2"/>
              </a:rPr>
              <a:t></a:t>
            </a:r>
            <a:r>
              <a:rPr lang="vi-VN" sz="2800" dirty="0" smtClean="0">
                <a:solidFill>
                  <a:srgbClr val="FF0000"/>
                </a:solidFill>
                <a:latin typeface="Times New Roman" panose="02020603050405020304" pitchFamily="18" charset="0"/>
              </a:rPr>
              <a:t> </a:t>
            </a:r>
            <a:r>
              <a:rPr lang="vi-VN" sz="2800" dirty="0">
                <a:solidFill>
                  <a:srgbClr val="FF0000"/>
                </a:solidFill>
                <a:latin typeface="Times New Roman" panose="02020603050405020304" pitchFamily="18" charset="0"/>
              </a:rPr>
              <a:t>Người chơi cần có sự khéo léo, sức khỏe, thành thạo việc nấu cơm</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32" y="2182786"/>
            <a:ext cx="3569025" cy="3134575"/>
          </a:xfrm>
          <a:prstGeom prst="rect">
            <a:avLst/>
          </a:prstGeom>
        </p:spPr>
      </p:pic>
    </p:spTree>
    <p:extLst>
      <p:ext uri="{BB962C8B-B14F-4D97-AF65-F5344CB8AC3E}">
        <p14:creationId xmlns:p14="http://schemas.microsoft.com/office/powerpoint/2010/main" val="255743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barn(inVertic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circle(in)">
                                      <p:cBhvr>
                                        <p:cTn id="26"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7872" y="341996"/>
            <a:ext cx="6674416" cy="496647"/>
            <a:chOff x="644526" y="2766774"/>
            <a:chExt cx="13350569" cy="993289"/>
          </a:xfrm>
        </p:grpSpPr>
        <p:sp>
          <p:nvSpPr>
            <p:cNvPr id="20" name="TextBox 19"/>
            <p:cNvSpPr txBox="1"/>
            <p:nvPr/>
          </p:nvSpPr>
          <p:spPr>
            <a:xfrm>
              <a:off x="1906586" y="2766774"/>
              <a:ext cx="12088509" cy="923325"/>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hội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thổi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2" name="TextBox 21"/>
            <p:cNvSpPr txBox="1"/>
            <p:nvPr/>
          </p:nvSpPr>
          <p:spPr>
            <a:xfrm>
              <a:off x="957123" y="2795828"/>
              <a:ext cx="783010" cy="964235"/>
            </a:xfrm>
            <a:prstGeom prst="rect">
              <a:avLst/>
            </a:prstGeom>
            <a:noFill/>
          </p:spPr>
          <p:txBody>
            <a:bodyPr wrap="none" rtlCol="0">
              <a:spAutoFit/>
            </a:bodyPr>
            <a:lstStyle/>
            <a:p>
              <a:pPr algn="ctr" defTabSz="1076536"/>
              <a:r>
                <a:rPr lang="en-US" sz="2533"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8" name="Rectangle 7"/>
          <p:cNvSpPr/>
          <p:nvPr/>
        </p:nvSpPr>
        <p:spPr>
          <a:xfrm>
            <a:off x="316003" y="817685"/>
            <a:ext cx="11450363" cy="738664"/>
          </a:xfrm>
          <a:prstGeom prst="rect">
            <a:avLst/>
          </a:prstGeom>
        </p:spPr>
        <p:txBody>
          <a:bodyPr wrap="square">
            <a:spAutoFit/>
          </a:bodyPr>
          <a:lstStyle/>
          <a:p>
            <a:pPr algn="just">
              <a:lnSpc>
                <a:spcPct val="150000"/>
              </a:lnSpc>
            </a:pPr>
            <a:r>
              <a:rPr lang="vi-VN" sz="2800" b="1" i="1" dirty="0">
                <a:solidFill>
                  <a:srgbClr val="FF0000"/>
                </a:solidFill>
                <a:latin typeface="Times New Roman" panose="02020603050405020304" pitchFamily="18" charset="0"/>
                <a:cs typeface="Times New Roman" panose="02020603050405020304" pitchFamily="18" charset="0"/>
              </a:rPr>
              <a:t>d</a:t>
            </a:r>
            <a:r>
              <a:rPr lang="vi-VN" sz="2800" b="1" i="1" dirty="0" smtClean="0">
                <a:solidFill>
                  <a:srgbClr val="FF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Thi nấu cơm ở hội </a:t>
            </a:r>
            <a:r>
              <a:rPr lang="vi-VN" sz="2800" b="1" i="1" dirty="0" smtClean="0">
                <a:solidFill>
                  <a:srgbClr val="FF0000"/>
                </a:solidFill>
                <a:latin typeface="Times New Roman" panose="02020603050405020304" pitchFamily="18" charset="0"/>
                <a:cs typeface="Times New Roman" panose="02020603050405020304" pitchFamily="18" charset="0"/>
              </a:rPr>
              <a:t>Hành Thiện (Nam Định)</a:t>
            </a:r>
            <a:endParaRPr lang="vi-VN" sz="2800" i="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4150" y="1783526"/>
            <a:ext cx="11190150" cy="3970318"/>
          </a:xfrm>
          <a:prstGeom prst="rect">
            <a:avLst/>
          </a:prstGeom>
        </p:spPr>
        <p:txBody>
          <a:bodyPr wrap="square">
            <a:spAutoFit/>
          </a:bodyPr>
          <a:lstStyle/>
          <a:p>
            <a:pPr algn="just">
              <a:lnSpc>
                <a:spcPct val="150000"/>
              </a:lnSpc>
            </a:pPr>
            <a:r>
              <a:rPr lang="vi-VN" sz="2800" b="1" dirty="0" smtClean="0">
                <a:latin typeface="+mj-lt"/>
              </a:rPr>
              <a:t>- Đối </a:t>
            </a:r>
            <a:r>
              <a:rPr lang="vi-VN" sz="2800" b="1" dirty="0">
                <a:latin typeface="+mj-lt"/>
              </a:rPr>
              <a:t>tượng</a:t>
            </a:r>
            <a:r>
              <a:rPr lang="vi-VN" sz="2800" dirty="0">
                <a:latin typeface="+mj-lt"/>
              </a:rPr>
              <a:t>: nam giới.</a:t>
            </a:r>
          </a:p>
          <a:p>
            <a:pPr algn="just">
              <a:lnSpc>
                <a:spcPct val="150000"/>
              </a:lnSpc>
            </a:pPr>
            <a:r>
              <a:rPr lang="vi-VN" sz="2800" b="1" dirty="0" smtClean="0">
                <a:latin typeface="+mj-lt"/>
              </a:rPr>
              <a:t>- Diễn biến</a:t>
            </a:r>
            <a:r>
              <a:rPr lang="vi-VN" sz="2800" dirty="0" smtClean="0">
                <a:latin typeface="+mj-lt"/>
              </a:rPr>
              <a:t>:</a:t>
            </a:r>
          </a:p>
          <a:p>
            <a:pPr algn="just"/>
            <a:r>
              <a:rPr lang="vi-VN" sz="2800" dirty="0">
                <a:latin typeface="+mj-lt"/>
              </a:rPr>
              <a:t>+</a:t>
            </a:r>
            <a:r>
              <a:rPr lang="vi-VN" sz="2800" dirty="0" smtClean="0">
                <a:latin typeface="+mj-lt"/>
              </a:rPr>
              <a:t> </a:t>
            </a:r>
            <a:r>
              <a:rPr lang="vi-VN" sz="2800" dirty="0">
                <a:latin typeface="+mj-lt"/>
              </a:rPr>
              <a:t>Mỗi nhóm hai người, xếp thành hàng ngang.</a:t>
            </a:r>
          </a:p>
          <a:p>
            <a:pPr algn="just"/>
            <a:r>
              <a:rPr lang="vi-VN" sz="2800" dirty="0" smtClean="0">
                <a:latin typeface="+mj-lt"/>
              </a:rPr>
              <a:t>+ </a:t>
            </a:r>
            <a:r>
              <a:rPr lang="vi-VN" sz="2800" dirty="0">
                <a:latin typeface="+mj-lt"/>
              </a:rPr>
              <a:t>Buộc một cành tre dẻo, dai vào lưng một người, ngọn tre cao hơn đầu. Trên ngọn tre treo sẵn một niêu cơm.</a:t>
            </a:r>
          </a:p>
          <a:p>
            <a:pPr algn="just"/>
            <a:r>
              <a:rPr lang="vi-VN" sz="2800" dirty="0" smtClean="0">
                <a:latin typeface="+mj-lt"/>
              </a:rPr>
              <a:t>+ </a:t>
            </a:r>
            <a:r>
              <a:rPr lang="vi-VN" sz="2800" dirty="0">
                <a:latin typeface="+mj-lt"/>
              </a:rPr>
              <a:t>Người còn lại có nhiệm vụ đun nấu.</a:t>
            </a:r>
          </a:p>
          <a:p>
            <a:pPr algn="just"/>
            <a:r>
              <a:rPr lang="vi-VN" sz="2800" dirty="0" smtClean="0">
                <a:latin typeface="+mj-lt"/>
              </a:rPr>
              <a:t>+ </a:t>
            </a:r>
            <a:r>
              <a:rPr lang="vi-VN" sz="2800" dirty="0">
                <a:latin typeface="+mj-lt"/>
              </a:rPr>
              <a:t>Cả hai vừa nấu vừa đi quanh sân đình</a:t>
            </a:r>
            <a:r>
              <a:rPr lang="vi-VN" sz="2800" dirty="0" smtClean="0">
                <a:latin typeface="+mj-lt"/>
              </a:rPr>
              <a:t>.</a:t>
            </a:r>
          </a:p>
          <a:p>
            <a:pPr algn="just"/>
            <a:r>
              <a:rPr lang="vi-VN" sz="2800" dirty="0">
                <a:latin typeface="+mj-lt"/>
              </a:rPr>
              <a:t>+</a:t>
            </a:r>
            <a:r>
              <a:rPr lang="vi-VN" sz="2800" dirty="0" smtClean="0">
                <a:latin typeface="+mj-lt"/>
              </a:rPr>
              <a:t> Hết 1 tuần hương, ai có niêu cơm chín đều, dẻo ngon thì thắng cuộc.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344" y="0"/>
            <a:ext cx="3538022" cy="2741967"/>
          </a:xfrm>
          <a:prstGeom prst="rect">
            <a:avLst/>
          </a:prstGeom>
        </p:spPr>
      </p:pic>
      <p:sp>
        <p:nvSpPr>
          <p:cNvPr id="3" name="Rectangle 2"/>
          <p:cNvSpPr/>
          <p:nvPr/>
        </p:nvSpPr>
        <p:spPr>
          <a:xfrm>
            <a:off x="1719262" y="5981021"/>
            <a:ext cx="8910638" cy="523220"/>
          </a:xfrm>
          <a:prstGeom prst="rect">
            <a:avLst/>
          </a:prstGeom>
          <a:solidFill>
            <a:schemeClr val="accent5">
              <a:lumMod val="20000"/>
              <a:lumOff val="80000"/>
            </a:schemeClr>
          </a:solidFill>
        </p:spPr>
        <p:txBody>
          <a:bodyPr wrap="square">
            <a:spAutoFit/>
          </a:bodyPr>
          <a:lstStyle/>
          <a:p>
            <a:pPr algn="just"/>
            <a:r>
              <a:rPr lang="vi-VN" sz="2800" dirty="0">
                <a:latin typeface="+mj-lt"/>
                <a:sym typeface="Wingdings" panose="05000000000000000000" pitchFamily="2" charset="2"/>
              </a:rPr>
              <a:t></a:t>
            </a:r>
            <a:r>
              <a:rPr lang="vi-VN" sz="2800" dirty="0">
                <a:latin typeface="+mj-lt"/>
              </a:rPr>
              <a:t> Hội thi thử thách sự khéo léo của những người đàn ông.</a:t>
            </a:r>
          </a:p>
        </p:txBody>
      </p:sp>
    </p:spTree>
    <p:extLst>
      <p:ext uri="{BB962C8B-B14F-4D97-AF65-F5344CB8AC3E}">
        <p14:creationId xmlns:p14="http://schemas.microsoft.com/office/powerpoint/2010/main" val="40541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arn(inVertical)">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wipe(down)">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429249" y="381718"/>
            <a:ext cx="6762751" cy="6186309"/>
          </a:xfrm>
          <a:prstGeom prst="rect">
            <a:avLst/>
          </a:prstGeom>
          <a:solidFill>
            <a:srgbClr val="F0F8FA">
              <a:alpha val="83137"/>
            </a:srgbClr>
          </a:solidFill>
        </p:spPr>
        <p:txBody>
          <a:bodyPr wrap="square">
            <a:spAutoFit/>
          </a:bodyPr>
          <a:lstStyle/>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5572132" y="1500184"/>
            <a:ext cx="3126274" cy="2371732"/>
          </a:xfrm>
          <a:prstGeom prst="rect">
            <a:avLst/>
          </a:prstGeom>
        </p:spPr>
      </p:pic>
      <p:pic>
        <p:nvPicPr>
          <p:cNvPr id="21" name="Picture 20"/>
          <p:cNvPicPr>
            <a:picLocks noChangeAspect="1"/>
          </p:cNvPicPr>
          <p:nvPr/>
        </p:nvPicPr>
        <p:blipFill>
          <a:blip r:embed="rId4"/>
          <a:stretch>
            <a:fillRect/>
          </a:stretch>
        </p:blipFill>
        <p:spPr>
          <a:xfrm>
            <a:off x="8810624" y="1500184"/>
            <a:ext cx="3141671" cy="2371732"/>
          </a:xfrm>
          <a:prstGeom prst="rect">
            <a:avLst/>
          </a:prstGeom>
        </p:spPr>
      </p:pic>
      <p:pic>
        <p:nvPicPr>
          <p:cNvPr id="22" name="Picture 21"/>
          <p:cNvPicPr>
            <a:picLocks noChangeAspect="1"/>
          </p:cNvPicPr>
          <p:nvPr/>
        </p:nvPicPr>
        <p:blipFill>
          <a:blip r:embed="rId5"/>
          <a:stretch>
            <a:fillRect/>
          </a:stretch>
        </p:blipFill>
        <p:spPr>
          <a:xfrm>
            <a:off x="5564497" y="4026557"/>
            <a:ext cx="3133909" cy="2147941"/>
          </a:xfrm>
          <a:prstGeom prst="rect">
            <a:avLst/>
          </a:prstGeom>
        </p:spPr>
      </p:pic>
      <p:pic>
        <p:nvPicPr>
          <p:cNvPr id="23" name="Picture 22"/>
          <p:cNvPicPr>
            <a:picLocks noChangeAspect="1"/>
          </p:cNvPicPr>
          <p:nvPr/>
        </p:nvPicPr>
        <p:blipFill>
          <a:blip r:embed="rId6"/>
          <a:stretch>
            <a:fillRect/>
          </a:stretch>
        </p:blipFill>
        <p:spPr>
          <a:xfrm>
            <a:off x="8810624" y="4026557"/>
            <a:ext cx="3141670" cy="2147941"/>
          </a:xfrm>
          <a:prstGeom prst="rect">
            <a:avLst/>
          </a:prstGeom>
        </p:spPr>
      </p:pic>
      <p:pic>
        <p:nvPicPr>
          <p:cNvPr id="2" name="Picture 1"/>
          <p:cNvPicPr>
            <a:picLocks noChangeAspect="1"/>
          </p:cNvPicPr>
          <p:nvPr/>
        </p:nvPicPr>
        <p:blipFill>
          <a:blip r:embed="rId7"/>
          <a:stretch>
            <a:fillRect/>
          </a:stretch>
        </p:blipFill>
        <p:spPr>
          <a:xfrm>
            <a:off x="5794780" y="603131"/>
            <a:ext cx="5919471" cy="1007047"/>
          </a:xfrm>
          <a:prstGeom prst="rect">
            <a:avLst/>
          </a:prstGeom>
        </p:spPr>
      </p:pic>
      <p:pic>
        <p:nvPicPr>
          <p:cNvPr id="24" name="Picture 23" descr="22858PICdbgea5Gz679dY_PIC2018.png"/>
          <p:cNvPicPr>
            <a:picLocks noChangeAspect="1"/>
          </p:cNvPicPr>
          <p:nvPr/>
        </p:nvPicPr>
        <p:blipFill>
          <a:blip r:embed="rId8" cstate="print"/>
          <a:stretch>
            <a:fillRect/>
          </a:stretch>
        </p:blipFill>
        <p:spPr>
          <a:xfrm flipH="1">
            <a:off x="-637895" y="2671763"/>
            <a:ext cx="3955492" cy="4186237"/>
          </a:xfrm>
          <a:prstGeom prst="rect">
            <a:avLst/>
          </a:prstGeom>
        </p:spPr>
      </p:pic>
      <p:sp>
        <p:nvSpPr>
          <p:cNvPr id="25" name="Cloud Callout 24"/>
          <p:cNvSpPr/>
          <p:nvPr/>
        </p:nvSpPr>
        <p:spPr>
          <a:xfrm>
            <a:off x="1307457" y="381718"/>
            <a:ext cx="4065683" cy="2675807"/>
          </a:xfrm>
          <a:prstGeom prst="cloudCallout">
            <a:avLst/>
          </a:prstGeom>
          <a:solidFill>
            <a:srgbClr val="F0F8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97876" y="688569"/>
            <a:ext cx="3295551" cy="2062103"/>
          </a:xfrm>
          <a:prstGeom prst="rect">
            <a:avLst/>
          </a:prstGeom>
        </p:spPr>
        <p:txBody>
          <a:bodyPr wrap="square">
            <a:spAutoFit/>
          </a:bodyPr>
          <a:lstStyle/>
          <a:p>
            <a:pPr algn="ctr"/>
            <a:r>
              <a:rPr lang="vi-VN" sz="3200" b="1" i="1" dirty="0" smtClean="0">
                <a:latin typeface="Times New Roman" panose="02020603050405020304" pitchFamily="18" charset="0"/>
                <a:cs typeface="Times New Roman" panose="02020603050405020304" pitchFamily="18" charset="0"/>
              </a:rPr>
              <a:t>Theo em, đâu là điểm chung (giống nhau) giữa các hội thi?</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47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146" t="38999" r="36950" b="2189"/>
          <a:stretch/>
        </p:blipFill>
        <p:spPr>
          <a:xfrm>
            <a:off x="5192857" y="-557213"/>
            <a:ext cx="12660385" cy="7672388"/>
          </a:xfrm>
          <a:prstGeom prst="rect">
            <a:avLst/>
          </a:prstGeom>
        </p:spPr>
      </p:pic>
      <p:pic>
        <p:nvPicPr>
          <p:cNvPr id="5" name="Picture 4"/>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0" name="TextBox 19"/>
          <p:cNvSpPr txBox="1"/>
          <p:nvPr/>
        </p:nvSpPr>
        <p:spPr>
          <a:xfrm>
            <a:off x="204960" y="689223"/>
            <a:ext cx="5710065" cy="6124754"/>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prstClr val="black"/>
                </a:solidFill>
                <a:latin typeface="Times New Roman" panose="02020603050405020304" pitchFamily="18" charset="0"/>
                <a:cs typeface="Times New Roman" panose="02020603050405020304" pitchFamily="18" charset="0"/>
              </a:rPr>
              <a:t>Các </a:t>
            </a:r>
            <a:r>
              <a:rPr lang="vi-VN" sz="2800" dirty="0">
                <a:solidFill>
                  <a:prstClr val="black"/>
                </a:solidFill>
                <a:latin typeface="Times New Roman" panose="02020603050405020304" pitchFamily="18" charset="0"/>
                <a:cs typeface="Times New Roman" panose="02020603050405020304" pitchFamily="18" charset="0"/>
              </a:rPr>
              <a:t>cuộc thi thổi cơm ở các vùng đất khác nhau có những quy định, luật lệ, đặc trưng riêng nhưng mục đích chung của những hội thi đó là để thử thách tài năng, sự khéo léo, đảm đang của con </a:t>
            </a:r>
            <a:r>
              <a:rPr lang="vi-VN" sz="2800" dirty="0" smtClean="0">
                <a:solidFill>
                  <a:prstClr val="black"/>
                </a:solidFill>
                <a:latin typeface="Times New Roman" panose="02020603050405020304" pitchFamily="18" charset="0"/>
                <a:cs typeface="Times New Roman" panose="02020603050405020304" pitchFamily="18" charset="0"/>
              </a:rPr>
              <a:t>người. </a:t>
            </a:r>
            <a:r>
              <a:rPr lang="vi-VN" sz="2800" dirty="0">
                <a:solidFill>
                  <a:prstClr val="black"/>
                </a:solidFill>
                <a:latin typeface="Times New Roman" panose="02020603050405020304" pitchFamily="18" charset="0"/>
                <a:cs typeface="Times New Roman" panose="02020603050405020304" pitchFamily="18" charset="0"/>
              </a:rPr>
              <a:t>Đồng thời, qua các hội thi, nhân dân ta thể hiện sự coi trọng lúa gạo - một sản vật giản dị mà vô cùng quý giá, kết tinh những điều tinh túy nhất của đất trời. Văn bản cũng </a:t>
            </a:r>
            <a:r>
              <a:rPr lang="en-US" sz="2800" dirty="0" err="1" smtClean="0">
                <a:solidFill>
                  <a:prstClr val="black"/>
                </a:solidFill>
                <a:latin typeface="Times New Roman" panose="02020603050405020304" pitchFamily="18" charset="0"/>
                <a:cs typeface="Times New Roman" panose="02020603050405020304" pitchFamily="18" charset="0"/>
              </a:rPr>
              <a:t>khơi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gợi</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cho </a:t>
            </a:r>
            <a:r>
              <a:rPr lang="vi-VN" sz="2800" dirty="0">
                <a:solidFill>
                  <a:prstClr val="black"/>
                </a:solidFill>
                <a:latin typeface="Times New Roman" panose="02020603050405020304" pitchFamily="18" charset="0"/>
                <a:cs typeface="Times New Roman" panose="02020603050405020304" pitchFamily="18" charset="0"/>
              </a:rPr>
              <a:t>người </a:t>
            </a:r>
            <a:r>
              <a:rPr lang="vi-VN" sz="2800" dirty="0" smtClean="0">
                <a:solidFill>
                  <a:prstClr val="black"/>
                </a:solidFill>
                <a:latin typeface="Times New Roman" panose="02020603050405020304" pitchFamily="18" charset="0"/>
                <a:cs typeface="Times New Roman" panose="02020603050405020304" pitchFamily="18" charset="0"/>
              </a:rPr>
              <a:t>đọc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niềm</a:t>
            </a:r>
            <a:r>
              <a:rPr lang="en-US" sz="2800" dirty="0" smtClean="0">
                <a:solidFill>
                  <a:prstClr val="black"/>
                </a:solidFill>
                <a:latin typeface="Times New Roman" panose="02020603050405020304" pitchFamily="18" charset="0"/>
                <a:cs typeface="Times New Roman" panose="02020603050405020304" pitchFamily="18" charset="0"/>
              </a:rPr>
              <a:t> t</a:t>
            </a:r>
            <a:r>
              <a:rPr lang="vi-VN" sz="2800" dirty="0" smtClean="0">
                <a:solidFill>
                  <a:prstClr val="black"/>
                </a:solidFill>
                <a:latin typeface="Times New Roman" panose="02020603050405020304" pitchFamily="18" charset="0"/>
                <a:cs typeface="Times New Roman" panose="02020603050405020304" pitchFamily="18" charset="0"/>
              </a:rPr>
              <a:t>ự hào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giữ</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gìn</a:t>
            </a:r>
            <a:r>
              <a:rPr lang="vi-VN" sz="2800" dirty="0" smtClean="0">
                <a:solidFill>
                  <a:prstClr val="black"/>
                </a:solidFill>
                <a:latin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những truyền thống văn hóa tốt đẹp của dân tộc.</a:t>
            </a:r>
          </a:p>
        </p:txBody>
      </p:sp>
    </p:spTree>
    <p:extLst>
      <p:ext uri="{BB962C8B-B14F-4D97-AF65-F5344CB8AC3E}">
        <p14:creationId xmlns:p14="http://schemas.microsoft.com/office/powerpoint/2010/main" val="40521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5" y="1828800"/>
              <a:ext cx="1716938"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sp>
        <p:nvSpPr>
          <p:cNvPr id="7" name="Rectangle 6"/>
          <p:cNvSpPr/>
          <p:nvPr/>
        </p:nvSpPr>
        <p:spPr>
          <a:xfrm>
            <a:off x="-89217" y="1481859"/>
            <a:ext cx="6147117" cy="1200329"/>
          </a:xfrm>
          <a:prstGeom prst="rect">
            <a:avLst/>
          </a:prstGeom>
          <a:solidFill>
            <a:srgbClr val="F0F8FA">
              <a:alpha val="83137"/>
            </a:srgbClr>
          </a:solidFill>
        </p:spPr>
        <p:txBody>
          <a:bodyPr wrap="square">
            <a:spAutoFit/>
          </a:bodyPr>
          <a:lstStyle/>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80918" y="1481859"/>
            <a:ext cx="5006845" cy="1565195"/>
          </a:xfrm>
          <a:prstGeom prst="rect">
            <a:avLst/>
          </a:prstGeom>
        </p:spPr>
      </p:pic>
      <p:pic>
        <p:nvPicPr>
          <p:cNvPr id="9" name="Picture 8"/>
          <p:cNvPicPr>
            <a:picLocks noChangeAspect="1"/>
          </p:cNvPicPr>
          <p:nvPr/>
        </p:nvPicPr>
        <p:blipFill>
          <a:blip r:embed="rId4"/>
          <a:stretch>
            <a:fillRect/>
          </a:stretch>
        </p:blipFill>
        <p:spPr>
          <a:xfrm>
            <a:off x="6628035" y="765330"/>
            <a:ext cx="2530253" cy="1916858"/>
          </a:xfrm>
          <a:prstGeom prst="rect">
            <a:avLst/>
          </a:prstGeom>
        </p:spPr>
      </p:pic>
      <p:pic>
        <p:nvPicPr>
          <p:cNvPr id="10" name="Picture 9"/>
          <p:cNvPicPr>
            <a:picLocks noChangeAspect="1"/>
          </p:cNvPicPr>
          <p:nvPr/>
        </p:nvPicPr>
        <p:blipFill>
          <a:blip r:embed="rId5"/>
          <a:stretch>
            <a:fillRect/>
          </a:stretch>
        </p:blipFill>
        <p:spPr>
          <a:xfrm>
            <a:off x="9365844" y="765331"/>
            <a:ext cx="2595012" cy="1916858"/>
          </a:xfrm>
          <a:prstGeom prst="rect">
            <a:avLst/>
          </a:prstGeom>
        </p:spPr>
      </p:pic>
      <p:sp>
        <p:nvSpPr>
          <p:cNvPr id="11" name="Rectangle 10"/>
          <p:cNvSpPr/>
          <p:nvPr/>
        </p:nvSpPr>
        <p:spPr>
          <a:xfrm>
            <a:off x="2875363" y="3377079"/>
            <a:ext cx="7254475" cy="2308324"/>
          </a:xfrm>
          <a:prstGeom prst="rect">
            <a:avLst/>
          </a:prstGeom>
        </p:spPr>
        <p:txBody>
          <a:bodyPr wrap="square">
            <a:spAutoFit/>
          </a:bodyPr>
          <a:lstStyle/>
          <a:p>
            <a:pPr>
              <a:lnSpc>
                <a:spcPct val="150000"/>
              </a:lnSpc>
            </a:pPr>
            <a:r>
              <a:rPr lang="vi-VN" sz="3200" dirty="0">
                <a:solidFill>
                  <a:prstClr val="black"/>
                </a:solidFill>
                <a:latin typeface="Times New Roman" panose="02020603050405020304" pitchFamily="18" charset="0"/>
                <a:cs typeface="Times New Roman" panose="02020603050405020304" pitchFamily="18" charset="0"/>
              </a:rPr>
              <a:t>- Thông tin cụ thể chính xác.</a:t>
            </a:r>
          </a:p>
          <a:p>
            <a:pPr>
              <a:lnSpc>
                <a:spcPct val="150000"/>
              </a:lnSpc>
            </a:pPr>
            <a:r>
              <a:rPr lang="vi-VN" sz="3200" dirty="0" smtClean="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Kết hợp chữ viết cùng tranh minh họa làm văn bản sinh động, hấp dẫn, lôi cuốn.</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43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5" y="1828800"/>
              <a:ext cx="1716938"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r>
                <a:rPr lang="vi-VN"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sp>
        <p:nvSpPr>
          <p:cNvPr id="7" name="Rectangle 6"/>
          <p:cNvSpPr/>
          <p:nvPr/>
        </p:nvSpPr>
        <p:spPr>
          <a:xfrm>
            <a:off x="-89217" y="1481859"/>
            <a:ext cx="6147117" cy="1200329"/>
          </a:xfrm>
          <a:prstGeom prst="rect">
            <a:avLst/>
          </a:prstGeom>
          <a:solidFill>
            <a:srgbClr val="F0F8FA">
              <a:alpha val="83137"/>
            </a:srgbClr>
          </a:solidFill>
        </p:spPr>
        <p:txBody>
          <a:bodyPr wrap="square">
            <a:spAutoFit/>
          </a:bodyPr>
          <a:lstStyle/>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628035" y="765330"/>
            <a:ext cx="2530253" cy="1916858"/>
          </a:xfrm>
          <a:prstGeom prst="rect">
            <a:avLst/>
          </a:prstGeom>
        </p:spPr>
      </p:pic>
      <p:pic>
        <p:nvPicPr>
          <p:cNvPr id="10" name="Picture 9"/>
          <p:cNvPicPr>
            <a:picLocks noChangeAspect="1"/>
          </p:cNvPicPr>
          <p:nvPr/>
        </p:nvPicPr>
        <p:blipFill>
          <a:blip r:embed="rId4"/>
          <a:stretch>
            <a:fillRect/>
          </a:stretch>
        </p:blipFill>
        <p:spPr>
          <a:xfrm>
            <a:off x="9365844" y="765331"/>
            <a:ext cx="2595012" cy="1916858"/>
          </a:xfrm>
          <a:prstGeom prst="rect">
            <a:avLst/>
          </a:prstGeom>
        </p:spPr>
      </p:pic>
      <p:pic>
        <p:nvPicPr>
          <p:cNvPr id="12" name="Picture 11"/>
          <p:cNvPicPr>
            <a:picLocks noChangeAspect="1"/>
          </p:cNvPicPr>
          <p:nvPr/>
        </p:nvPicPr>
        <p:blipFill>
          <a:blip r:embed="rId5"/>
          <a:stretch>
            <a:fillRect/>
          </a:stretch>
        </p:blipFill>
        <p:spPr>
          <a:xfrm>
            <a:off x="372028" y="1481859"/>
            <a:ext cx="5006845" cy="1565195"/>
          </a:xfrm>
          <a:prstGeom prst="rect">
            <a:avLst/>
          </a:prstGeom>
        </p:spPr>
      </p:pic>
      <p:sp>
        <p:nvSpPr>
          <p:cNvPr id="17" name="Rectangle 16"/>
          <p:cNvSpPr/>
          <p:nvPr/>
        </p:nvSpPr>
        <p:spPr>
          <a:xfrm>
            <a:off x="1962227" y="3153114"/>
            <a:ext cx="8191345" cy="2308324"/>
          </a:xfrm>
          <a:prstGeom prst="rect">
            <a:avLst/>
          </a:prstGeom>
        </p:spPr>
        <p:txBody>
          <a:bodyPr wrap="square">
            <a:spAutoFit/>
          </a:bodyPr>
          <a:lstStyle/>
          <a:p>
            <a:pPr>
              <a:lnSpc>
                <a:spcPct val="150000"/>
              </a:lnSpc>
            </a:pPr>
            <a:r>
              <a:rPr lang="vi-VN" sz="3200" dirty="0">
                <a:solidFill>
                  <a:prstClr val="black"/>
                </a:solidFill>
                <a:latin typeface="Times New Roman" panose="02020603050405020304" pitchFamily="18" charset="0"/>
                <a:cs typeface="Times New Roman" panose="02020603050405020304" pitchFamily="18" charset="0"/>
              </a:rPr>
              <a:t>Văn bản cung cấp thông tin, những hiểu biết cho người đọc về lễ hội thi thổi cơm ở các vùng đất khác nhau trên đất nước </a:t>
            </a:r>
            <a:r>
              <a:rPr lang="vi-VN" sz="3200" dirty="0" smtClean="0">
                <a:solidFill>
                  <a:prstClr val="black"/>
                </a:solidFill>
                <a:latin typeface="Times New Roman" panose="02020603050405020304" pitchFamily="18" charset="0"/>
                <a:cs typeface="Times New Roman" panose="02020603050405020304" pitchFamily="18" charset="0"/>
              </a:rPr>
              <a:t>ta.</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81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7"/>
            <a:ext cx="12192000" cy="7294305"/>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3" name="Rectangle 2"/>
          <p:cNvSpPr/>
          <p:nvPr/>
        </p:nvSpPr>
        <p:spPr>
          <a:xfrm>
            <a:off x="2025738" y="184839"/>
            <a:ext cx="2335157" cy="1200329"/>
          </a:xfrm>
          <a:prstGeom prst="rect">
            <a:avLst/>
          </a:prstGeom>
          <a:solidFill>
            <a:schemeClr val="bg1"/>
          </a:solidFill>
          <a:ln>
            <a:solidFill>
              <a:schemeClr val="tx1"/>
            </a:solidFill>
            <a:prstDash val="lgDash"/>
          </a:ln>
        </p:spPr>
        <p:txBody>
          <a:bodyPr wrap="square">
            <a:spAutoFit/>
          </a:bodyPr>
          <a:lstStyle/>
          <a:p>
            <a:pPr algn="ctr"/>
            <a:r>
              <a:rPr lang="vi-VN" sz="2400" dirty="0" smtClean="0">
                <a:solidFill>
                  <a:prstClr val="black"/>
                </a:solidFill>
                <a:latin typeface="Times New Roman" panose="02020603050405020304" pitchFamily="18" charset="0"/>
                <a:cs typeface="Times New Roman" panose="02020603050405020304" pitchFamily="18" charset="0"/>
              </a:rPr>
              <a:t>Áp bùi nhùi, rơm khô vào cho bén lửa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48812" y="206536"/>
            <a:ext cx="7350918"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Ai tạo được lửa và lấy được nước về trước là chiến thắng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2025739" y="1509298"/>
            <a:ext cx="1964646" cy="830997"/>
          </a:xfrm>
          <a:prstGeom prst="rect">
            <a:avLst/>
          </a:prstGeom>
          <a:solidFill>
            <a:schemeClr val="bg1"/>
          </a:solidFill>
          <a:ln>
            <a:solidFill>
              <a:schemeClr val="tx1"/>
            </a:solidFill>
            <a:prstDash val="lgDash"/>
          </a:ln>
        </p:spPr>
        <p:txBody>
          <a:bodyPr wrap="square">
            <a:spAutoFit/>
          </a:bodyPr>
          <a:lstStyle/>
          <a:p>
            <a:pPr algn="ctr"/>
            <a:r>
              <a:rPr lang="vi-VN" sz="2400" dirty="0" smtClean="0">
                <a:solidFill>
                  <a:prstClr val="black"/>
                </a:solidFill>
                <a:latin typeface="Times New Roman" panose="02020603050405020304" pitchFamily="18" charset="0"/>
                <a:cs typeface="Times New Roman" panose="02020603050405020304" pitchFamily="18" charset="0"/>
              </a:rPr>
              <a:t>Thi tạo lửa và lấy nước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29150" y="1016159"/>
            <a:ext cx="2479480"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Thi nấu cơm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7200900" y="1003908"/>
            <a:ext cx="4898830"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Gạo trắng trước nhất là thắng cuộc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025739" y="2651196"/>
            <a:ext cx="1939641"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Thi làm gạo</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144570" y="1860369"/>
            <a:ext cx="4857750" cy="579967"/>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Lấy nước cách đó khoảng 1km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129090" y="2650242"/>
            <a:ext cx="7970640"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Đội nào cơm chín dẻo, ngon và xong trước là thắng cuộc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9156505" y="1751046"/>
            <a:ext cx="2943225" cy="830997"/>
          </a:xfrm>
          <a:prstGeom prst="rect">
            <a:avLst/>
          </a:prstGeom>
          <a:solidFill>
            <a:schemeClr val="bg1"/>
          </a:solidFill>
          <a:ln>
            <a:solidFill>
              <a:schemeClr val="tx1"/>
            </a:solidFill>
            <a:prstDash val="lgDash"/>
          </a:ln>
        </p:spPr>
        <p:txBody>
          <a:bodyPr wrap="square">
            <a:spAutoFit/>
          </a:bodyPr>
          <a:lstStyle/>
          <a:p>
            <a:pPr algn="ctr"/>
            <a:r>
              <a:rPr lang="vi-VN" sz="2400" dirty="0" smtClean="0">
                <a:solidFill>
                  <a:prstClr val="black"/>
                </a:solidFill>
                <a:latin typeface="Times New Roman" panose="02020603050405020304" pitchFamily="18" charset="0"/>
                <a:cs typeface="Times New Roman" panose="02020603050405020304" pitchFamily="18" charset="0"/>
              </a:rPr>
              <a:t>Tạo lửa từ hai thanh nứa già cọ vào nhau</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56214" y="3447838"/>
            <a:ext cx="10043516"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Các đội đổ thóc vào xay, giã, giần, sàng</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9264" y="206536"/>
            <a:ext cx="2225233" cy="4079701"/>
          </a:xfrm>
          <a:prstGeom prst="rect">
            <a:avLst/>
          </a:prstGeom>
        </p:spPr>
      </p:pic>
      <p:grpSp>
        <p:nvGrpSpPr>
          <p:cNvPr id="16" name="Group 15"/>
          <p:cNvGrpSpPr/>
          <p:nvPr/>
        </p:nvGrpSpPr>
        <p:grpSpPr>
          <a:xfrm>
            <a:off x="1008702" y="4218299"/>
            <a:ext cx="3120388" cy="732192"/>
            <a:chOff x="2540" y="1247793"/>
            <a:chExt cx="2476500" cy="990600"/>
          </a:xfrm>
        </p:grpSpPr>
        <p:sp>
          <p:nvSpPr>
            <p:cNvPr id="32" name="Rectangle 31"/>
            <p:cNvSpPr/>
            <p:nvPr/>
          </p:nvSpPr>
          <p:spPr>
            <a:xfrm>
              <a:off x="2540" y="1247793"/>
              <a:ext cx="2476500" cy="990600"/>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3" name="Rectangle 32"/>
            <p:cNvSpPr/>
            <p:nvPr/>
          </p:nvSpPr>
          <p:spPr>
            <a:xfrm>
              <a:off x="2540" y="124779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US" sz="4400" kern="1200"/>
            </a:p>
          </p:txBody>
        </p:sp>
      </p:grpSp>
      <p:grpSp>
        <p:nvGrpSpPr>
          <p:cNvPr id="17" name="Group 16"/>
          <p:cNvGrpSpPr/>
          <p:nvPr/>
        </p:nvGrpSpPr>
        <p:grpSpPr>
          <a:xfrm>
            <a:off x="1008702" y="5062509"/>
            <a:ext cx="3120388" cy="1713953"/>
            <a:chOff x="2540" y="2238393"/>
            <a:chExt cx="2476500" cy="1932480"/>
          </a:xfrm>
        </p:grpSpPr>
        <p:sp>
          <p:nvSpPr>
            <p:cNvPr id="30" name="Rectangle 29"/>
            <p:cNvSpPr/>
            <p:nvPr/>
          </p:nvSpPr>
          <p:spPr>
            <a:xfrm>
              <a:off x="2540" y="2238393"/>
              <a:ext cx="2476500" cy="1932480"/>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2540" y="2238393"/>
              <a:ext cx="2476500" cy="193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US" sz="4400" kern="1200"/>
            </a:p>
            <a:p>
              <a:pPr marL="285750" lvl="1" indent="-285750" algn="l" defTabSz="1955800">
                <a:lnSpc>
                  <a:spcPct val="90000"/>
                </a:lnSpc>
                <a:spcBef>
                  <a:spcPct val="0"/>
                </a:spcBef>
                <a:spcAft>
                  <a:spcPct val="15000"/>
                </a:spcAft>
                <a:buChar char="••"/>
              </a:pPr>
              <a:endParaRPr lang="en-US" sz="4400" kern="1200"/>
            </a:p>
          </p:txBody>
        </p:sp>
      </p:grpSp>
      <p:grpSp>
        <p:nvGrpSpPr>
          <p:cNvPr id="18" name="Group 17"/>
          <p:cNvGrpSpPr/>
          <p:nvPr/>
        </p:nvGrpSpPr>
        <p:grpSpPr>
          <a:xfrm>
            <a:off x="4360895" y="4218299"/>
            <a:ext cx="3120388" cy="732192"/>
            <a:chOff x="2825750" y="1247793"/>
            <a:chExt cx="2476500" cy="990600"/>
          </a:xfrm>
        </p:grpSpPr>
        <p:sp>
          <p:nvSpPr>
            <p:cNvPr id="28" name="Rectangle 27"/>
            <p:cNvSpPr/>
            <p:nvPr/>
          </p:nvSpPr>
          <p:spPr>
            <a:xfrm>
              <a:off x="2825750" y="1247793"/>
              <a:ext cx="2476500" cy="990600"/>
            </a:xfrm>
            <a:prstGeom prst="rect">
              <a:avLst/>
            </a:prstGeom>
          </p:spPr>
          <p:style>
            <a:lnRef idx="2">
              <a:schemeClr val="accent3">
                <a:hueOff val="5625132"/>
                <a:satOff val="-8440"/>
                <a:lumOff val="-1373"/>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9" name="Rectangle 28"/>
            <p:cNvSpPr/>
            <p:nvPr/>
          </p:nvSpPr>
          <p:spPr>
            <a:xfrm>
              <a:off x="2825750" y="124779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US" sz="4400" kern="1200"/>
            </a:p>
          </p:txBody>
        </p:sp>
      </p:grpSp>
      <p:grpSp>
        <p:nvGrpSpPr>
          <p:cNvPr id="19" name="Group 18"/>
          <p:cNvGrpSpPr/>
          <p:nvPr/>
        </p:nvGrpSpPr>
        <p:grpSpPr>
          <a:xfrm>
            <a:off x="4360895" y="5062509"/>
            <a:ext cx="3120388" cy="1713953"/>
            <a:chOff x="2825750" y="2238393"/>
            <a:chExt cx="2476500" cy="1932480"/>
          </a:xfrm>
        </p:grpSpPr>
        <p:sp>
          <p:nvSpPr>
            <p:cNvPr id="26" name="Rectangle 25"/>
            <p:cNvSpPr/>
            <p:nvPr/>
          </p:nvSpPr>
          <p:spPr>
            <a:xfrm>
              <a:off x="2825750" y="2238393"/>
              <a:ext cx="2476500" cy="1932480"/>
            </a:xfrm>
            <a:prstGeom prst="rect">
              <a:avLst/>
            </a:prstGeom>
          </p:spPr>
          <p:style>
            <a:lnRef idx="2">
              <a:schemeClr val="accent3">
                <a:tint val="40000"/>
                <a:alpha val="90000"/>
                <a:hueOff val="5358427"/>
                <a:satOff val="-6896"/>
                <a:lumOff val="-537"/>
                <a:alphaOff val="0"/>
              </a:schemeClr>
            </a:lnRef>
            <a:fillRef idx="1">
              <a:schemeClr val="accent3">
                <a:tint val="40000"/>
                <a:alpha val="90000"/>
                <a:hueOff val="5358427"/>
                <a:satOff val="-6896"/>
                <a:lumOff val="-537"/>
                <a:alphaOff val="0"/>
              </a:schemeClr>
            </a:fillRef>
            <a:effectRef idx="0">
              <a:schemeClr val="accent3">
                <a:tint val="40000"/>
                <a:alpha val="90000"/>
                <a:hueOff val="5358427"/>
                <a:satOff val="-6896"/>
                <a:lumOff val="-537"/>
                <a:alphaOff val="0"/>
              </a:schemeClr>
            </a:effectRef>
            <a:fontRef idx="minor">
              <a:schemeClr val="dk1">
                <a:hueOff val="0"/>
                <a:satOff val="0"/>
                <a:lumOff val="0"/>
                <a:alphaOff val="0"/>
              </a:schemeClr>
            </a:fontRef>
          </p:style>
        </p:sp>
        <p:sp>
          <p:nvSpPr>
            <p:cNvPr id="27" name="Rectangle 26"/>
            <p:cNvSpPr/>
            <p:nvPr/>
          </p:nvSpPr>
          <p:spPr>
            <a:xfrm>
              <a:off x="2825750" y="2238393"/>
              <a:ext cx="2476500" cy="193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US" sz="4400" kern="1200"/>
            </a:p>
            <a:p>
              <a:pPr marL="285750" lvl="1" indent="-285750" algn="l" defTabSz="1955800">
                <a:lnSpc>
                  <a:spcPct val="90000"/>
                </a:lnSpc>
                <a:spcBef>
                  <a:spcPct val="0"/>
                </a:spcBef>
                <a:spcAft>
                  <a:spcPct val="15000"/>
                </a:spcAft>
                <a:buChar char="••"/>
              </a:pPr>
              <a:endParaRPr lang="en-US" sz="4400" kern="1200"/>
            </a:p>
          </p:txBody>
        </p:sp>
      </p:grpSp>
      <p:grpSp>
        <p:nvGrpSpPr>
          <p:cNvPr id="20" name="Group 19"/>
          <p:cNvGrpSpPr/>
          <p:nvPr/>
        </p:nvGrpSpPr>
        <p:grpSpPr>
          <a:xfrm>
            <a:off x="7713088" y="4218299"/>
            <a:ext cx="3120388" cy="732192"/>
            <a:chOff x="5648960" y="1247793"/>
            <a:chExt cx="2476500" cy="990600"/>
          </a:xfrm>
        </p:grpSpPr>
        <p:sp>
          <p:nvSpPr>
            <p:cNvPr id="24" name="Rectangle 23"/>
            <p:cNvSpPr/>
            <p:nvPr/>
          </p:nvSpPr>
          <p:spPr>
            <a:xfrm>
              <a:off x="5648960" y="1247793"/>
              <a:ext cx="2476500" cy="990600"/>
            </a:xfrm>
            <a:prstGeom prst="rect">
              <a:avLst/>
            </a:prstGeom>
          </p:spPr>
          <p:style>
            <a:lnRef idx="2">
              <a:schemeClr val="accent3">
                <a:hueOff val="11250264"/>
                <a:satOff val="-16880"/>
                <a:lumOff val="-2745"/>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ectangle 24"/>
            <p:cNvSpPr/>
            <p:nvPr/>
          </p:nvSpPr>
          <p:spPr>
            <a:xfrm>
              <a:off x="5648960" y="124779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US" sz="4400" kern="1200"/>
            </a:p>
          </p:txBody>
        </p:sp>
      </p:grpSp>
      <p:grpSp>
        <p:nvGrpSpPr>
          <p:cNvPr id="21" name="Group 20"/>
          <p:cNvGrpSpPr/>
          <p:nvPr/>
        </p:nvGrpSpPr>
        <p:grpSpPr>
          <a:xfrm>
            <a:off x="7713088" y="5062509"/>
            <a:ext cx="3120388" cy="1713953"/>
            <a:chOff x="5648960" y="2238393"/>
            <a:chExt cx="2476500" cy="1932480"/>
          </a:xfrm>
        </p:grpSpPr>
        <p:sp>
          <p:nvSpPr>
            <p:cNvPr id="22" name="Rectangle 21"/>
            <p:cNvSpPr/>
            <p:nvPr/>
          </p:nvSpPr>
          <p:spPr>
            <a:xfrm>
              <a:off x="5648960" y="2238393"/>
              <a:ext cx="2476500" cy="1932480"/>
            </a:xfrm>
            <a:prstGeom prst="rect">
              <a:avLst/>
            </a:prstGeom>
          </p:spPr>
          <p:style>
            <a:lnRef idx="2">
              <a:schemeClr val="accent3">
                <a:tint val="40000"/>
                <a:alpha val="90000"/>
                <a:hueOff val="10716854"/>
                <a:satOff val="-13793"/>
                <a:lumOff val="-1075"/>
                <a:alphaOff val="0"/>
              </a:schemeClr>
            </a:lnRef>
            <a:fillRef idx="1">
              <a:schemeClr val="accent3">
                <a:tint val="40000"/>
                <a:alpha val="90000"/>
                <a:hueOff val="10716854"/>
                <a:satOff val="-13793"/>
                <a:lumOff val="-1075"/>
                <a:alphaOff val="0"/>
              </a:schemeClr>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sp>
        <p:sp>
          <p:nvSpPr>
            <p:cNvPr id="23" name="Rectangle 22"/>
            <p:cNvSpPr/>
            <p:nvPr/>
          </p:nvSpPr>
          <p:spPr>
            <a:xfrm>
              <a:off x="5648960" y="2238393"/>
              <a:ext cx="2476500" cy="193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US" sz="4400" kern="1200"/>
            </a:p>
            <a:p>
              <a:pPr marL="285750" lvl="1" indent="-285750" algn="l" defTabSz="1955800">
                <a:lnSpc>
                  <a:spcPct val="90000"/>
                </a:lnSpc>
                <a:spcBef>
                  <a:spcPct val="0"/>
                </a:spcBef>
                <a:spcAft>
                  <a:spcPct val="15000"/>
                </a:spcAft>
                <a:buChar char="••"/>
              </a:pPr>
              <a:endParaRPr lang="en-US" sz="4400" kern="1200"/>
            </a:p>
          </p:txBody>
        </p:sp>
      </p:grpSp>
      <p:sp>
        <p:nvSpPr>
          <p:cNvPr id="34" name="Rectangle 33"/>
          <p:cNvSpPr/>
          <p:nvPr/>
        </p:nvSpPr>
        <p:spPr>
          <a:xfrm>
            <a:off x="1706184" y="4183621"/>
            <a:ext cx="2068112" cy="830997"/>
          </a:xfrm>
          <a:prstGeom prst="rect">
            <a:avLst/>
          </a:prstGeom>
        </p:spPr>
        <p:txBody>
          <a:bodyPr wrap="square">
            <a:spAutoFit/>
          </a:bodyPr>
          <a:lstStyle/>
          <a:p>
            <a:pPr algn="ctr">
              <a:lnSpc>
                <a:spcPct val="150000"/>
              </a:lnSpc>
            </a:pPr>
            <a:r>
              <a:rPr lang="vi-VN" sz="3200" b="1" dirty="0" smtClean="0">
                <a:solidFill>
                  <a:schemeClr val="bg1"/>
                </a:solidFill>
                <a:latin typeface="Times New Roman" panose="02020603050405020304" pitchFamily="18" charset="0"/>
                <a:cs typeface="Times New Roman" panose="02020603050405020304" pitchFamily="18" charset="0"/>
              </a:rPr>
              <a:t>BƯỚC 1</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4748812" y="4191097"/>
            <a:ext cx="2068112" cy="830997"/>
          </a:xfrm>
          <a:prstGeom prst="rect">
            <a:avLst/>
          </a:prstGeom>
        </p:spPr>
        <p:txBody>
          <a:bodyPr wrap="square">
            <a:spAutoFit/>
          </a:bodyPr>
          <a:lstStyle/>
          <a:p>
            <a:pPr algn="ctr">
              <a:lnSpc>
                <a:spcPct val="150000"/>
              </a:lnSpc>
            </a:pPr>
            <a:r>
              <a:rPr lang="vi-VN" sz="3200" b="1" dirty="0" smtClean="0">
                <a:solidFill>
                  <a:schemeClr val="bg1"/>
                </a:solidFill>
                <a:latin typeface="Times New Roman" panose="02020603050405020304" pitchFamily="18" charset="0"/>
                <a:cs typeface="Times New Roman" panose="02020603050405020304" pitchFamily="18" charset="0"/>
              </a:rPr>
              <a:t>BƯỚC 2</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8239226" y="4171693"/>
            <a:ext cx="2068112" cy="830997"/>
          </a:xfrm>
          <a:prstGeom prst="rect">
            <a:avLst/>
          </a:prstGeom>
        </p:spPr>
        <p:txBody>
          <a:bodyPr wrap="square">
            <a:spAutoFit/>
          </a:bodyPr>
          <a:lstStyle/>
          <a:p>
            <a:pPr algn="ctr">
              <a:lnSpc>
                <a:spcPct val="150000"/>
              </a:lnSpc>
            </a:pPr>
            <a:r>
              <a:rPr lang="vi-VN" sz="3200" b="1" dirty="0" smtClean="0">
                <a:solidFill>
                  <a:schemeClr val="bg1"/>
                </a:solidFill>
                <a:latin typeface="Times New Roman" panose="02020603050405020304" pitchFamily="18" charset="0"/>
                <a:cs typeface="Times New Roman" panose="02020603050405020304" pitchFamily="18" charset="0"/>
              </a:rPr>
              <a:t>BƯỚC 3</a:t>
            </a:r>
            <a:endParaRPr lang="en-US"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9573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4" y="274949"/>
            <a:ext cx="3120388" cy="732192"/>
            <a:chOff x="2540" y="1247793"/>
            <a:chExt cx="2476500" cy="990600"/>
          </a:xfrm>
        </p:grpSpPr>
        <p:sp>
          <p:nvSpPr>
            <p:cNvPr id="4" name="Rectangle 3"/>
            <p:cNvSpPr/>
            <p:nvPr/>
          </p:nvSpPr>
          <p:spPr>
            <a:xfrm>
              <a:off x="2540" y="1247793"/>
              <a:ext cx="2476500" cy="990600"/>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 name="Rectangle 4"/>
            <p:cNvSpPr/>
            <p:nvPr/>
          </p:nvSpPr>
          <p:spPr>
            <a:xfrm>
              <a:off x="2540" y="124779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US" sz="4400" kern="1200"/>
            </a:p>
          </p:txBody>
        </p:sp>
      </p:grpSp>
      <p:grpSp>
        <p:nvGrpSpPr>
          <p:cNvPr id="6" name="Group 5"/>
          <p:cNvGrpSpPr/>
          <p:nvPr/>
        </p:nvGrpSpPr>
        <p:grpSpPr>
          <a:xfrm>
            <a:off x="480064" y="1119159"/>
            <a:ext cx="3120388" cy="5238779"/>
            <a:chOff x="2540" y="2238393"/>
            <a:chExt cx="2476500" cy="1932480"/>
          </a:xfrm>
        </p:grpSpPr>
        <p:sp>
          <p:nvSpPr>
            <p:cNvPr id="7" name="Rectangle 6"/>
            <p:cNvSpPr/>
            <p:nvPr/>
          </p:nvSpPr>
          <p:spPr>
            <a:xfrm>
              <a:off x="2540" y="2238393"/>
              <a:ext cx="2476500" cy="1932480"/>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8" name="Rectangle 7"/>
            <p:cNvSpPr/>
            <p:nvPr/>
          </p:nvSpPr>
          <p:spPr>
            <a:xfrm>
              <a:off x="2540" y="2238393"/>
              <a:ext cx="2476500" cy="193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US" sz="4400" kern="1200"/>
            </a:p>
            <a:p>
              <a:pPr marL="285750" lvl="1" indent="-285750" algn="l" defTabSz="1955800">
                <a:lnSpc>
                  <a:spcPct val="90000"/>
                </a:lnSpc>
                <a:spcBef>
                  <a:spcPct val="0"/>
                </a:spcBef>
                <a:spcAft>
                  <a:spcPct val="15000"/>
                </a:spcAft>
                <a:buChar char="••"/>
              </a:pPr>
              <a:endParaRPr lang="en-US" sz="4400" kern="1200"/>
            </a:p>
          </p:txBody>
        </p:sp>
      </p:grpSp>
      <p:grpSp>
        <p:nvGrpSpPr>
          <p:cNvPr id="9" name="Group 8"/>
          <p:cNvGrpSpPr/>
          <p:nvPr/>
        </p:nvGrpSpPr>
        <p:grpSpPr>
          <a:xfrm>
            <a:off x="3832257" y="274949"/>
            <a:ext cx="4366604" cy="732192"/>
            <a:chOff x="2825750" y="1247793"/>
            <a:chExt cx="2476500" cy="990600"/>
          </a:xfrm>
        </p:grpSpPr>
        <p:sp>
          <p:nvSpPr>
            <p:cNvPr id="10" name="Rectangle 9"/>
            <p:cNvSpPr/>
            <p:nvPr/>
          </p:nvSpPr>
          <p:spPr>
            <a:xfrm>
              <a:off x="2825750" y="1247793"/>
              <a:ext cx="2476500" cy="990600"/>
            </a:xfrm>
            <a:prstGeom prst="rect">
              <a:avLst/>
            </a:prstGeom>
          </p:spPr>
          <p:style>
            <a:lnRef idx="2">
              <a:schemeClr val="accent3">
                <a:hueOff val="5625132"/>
                <a:satOff val="-8440"/>
                <a:lumOff val="-1373"/>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1" name="Rectangle 10"/>
            <p:cNvSpPr/>
            <p:nvPr/>
          </p:nvSpPr>
          <p:spPr>
            <a:xfrm>
              <a:off x="2825750" y="124779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US" sz="4400" kern="1200"/>
            </a:p>
          </p:txBody>
        </p:sp>
      </p:grpSp>
      <p:grpSp>
        <p:nvGrpSpPr>
          <p:cNvPr id="12" name="Group 11"/>
          <p:cNvGrpSpPr/>
          <p:nvPr/>
        </p:nvGrpSpPr>
        <p:grpSpPr>
          <a:xfrm>
            <a:off x="3832257" y="1119159"/>
            <a:ext cx="4366604" cy="5238779"/>
            <a:chOff x="2825750" y="2238393"/>
            <a:chExt cx="2476500" cy="1932480"/>
          </a:xfrm>
        </p:grpSpPr>
        <p:sp>
          <p:nvSpPr>
            <p:cNvPr id="13" name="Rectangle 12"/>
            <p:cNvSpPr/>
            <p:nvPr/>
          </p:nvSpPr>
          <p:spPr>
            <a:xfrm>
              <a:off x="2825750" y="2238393"/>
              <a:ext cx="2476500" cy="1932480"/>
            </a:xfrm>
            <a:prstGeom prst="rect">
              <a:avLst/>
            </a:prstGeom>
          </p:spPr>
          <p:style>
            <a:lnRef idx="2">
              <a:schemeClr val="accent3">
                <a:tint val="40000"/>
                <a:alpha val="90000"/>
                <a:hueOff val="5358427"/>
                <a:satOff val="-6896"/>
                <a:lumOff val="-537"/>
                <a:alphaOff val="0"/>
              </a:schemeClr>
            </a:lnRef>
            <a:fillRef idx="1">
              <a:schemeClr val="accent3">
                <a:tint val="40000"/>
                <a:alpha val="90000"/>
                <a:hueOff val="5358427"/>
                <a:satOff val="-6896"/>
                <a:lumOff val="-537"/>
                <a:alphaOff val="0"/>
              </a:schemeClr>
            </a:fillRef>
            <a:effectRef idx="0">
              <a:schemeClr val="accent3">
                <a:tint val="40000"/>
                <a:alpha val="90000"/>
                <a:hueOff val="5358427"/>
                <a:satOff val="-6896"/>
                <a:lumOff val="-537"/>
                <a:alphaOff val="0"/>
              </a:schemeClr>
            </a:effectRef>
            <a:fontRef idx="minor">
              <a:schemeClr val="dk1">
                <a:hueOff val="0"/>
                <a:satOff val="0"/>
                <a:lumOff val="0"/>
                <a:alphaOff val="0"/>
              </a:schemeClr>
            </a:fontRef>
          </p:style>
        </p:sp>
        <p:sp>
          <p:nvSpPr>
            <p:cNvPr id="14" name="Rectangle 13"/>
            <p:cNvSpPr/>
            <p:nvPr/>
          </p:nvSpPr>
          <p:spPr>
            <a:xfrm>
              <a:off x="2825750" y="2238393"/>
              <a:ext cx="2476500" cy="193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US" sz="4400" kern="1200"/>
            </a:p>
            <a:p>
              <a:pPr marL="285750" lvl="1" indent="-285750" algn="l" defTabSz="1955800">
                <a:lnSpc>
                  <a:spcPct val="90000"/>
                </a:lnSpc>
                <a:spcBef>
                  <a:spcPct val="0"/>
                </a:spcBef>
                <a:spcAft>
                  <a:spcPct val="15000"/>
                </a:spcAft>
                <a:buChar char="••"/>
              </a:pPr>
              <a:endParaRPr lang="en-US" sz="4400" kern="1200"/>
            </a:p>
          </p:txBody>
        </p:sp>
      </p:grpSp>
      <p:grpSp>
        <p:nvGrpSpPr>
          <p:cNvPr id="15" name="Group 14"/>
          <p:cNvGrpSpPr/>
          <p:nvPr/>
        </p:nvGrpSpPr>
        <p:grpSpPr>
          <a:xfrm>
            <a:off x="8427463" y="286877"/>
            <a:ext cx="3120388" cy="732192"/>
            <a:chOff x="5648960" y="1247793"/>
            <a:chExt cx="2476500" cy="990600"/>
          </a:xfrm>
        </p:grpSpPr>
        <p:sp>
          <p:nvSpPr>
            <p:cNvPr id="16" name="Rectangle 15"/>
            <p:cNvSpPr/>
            <p:nvPr/>
          </p:nvSpPr>
          <p:spPr>
            <a:xfrm>
              <a:off x="5648960" y="1247793"/>
              <a:ext cx="2476500" cy="990600"/>
            </a:xfrm>
            <a:prstGeom prst="rect">
              <a:avLst/>
            </a:prstGeom>
          </p:spPr>
          <p:style>
            <a:lnRef idx="2">
              <a:schemeClr val="accent3">
                <a:hueOff val="11250264"/>
                <a:satOff val="-16880"/>
                <a:lumOff val="-2745"/>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7" name="Rectangle 16"/>
            <p:cNvSpPr/>
            <p:nvPr/>
          </p:nvSpPr>
          <p:spPr>
            <a:xfrm>
              <a:off x="5648960" y="1247793"/>
              <a:ext cx="247650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endParaRPr lang="en-US" sz="4400" kern="1200"/>
            </a:p>
          </p:txBody>
        </p:sp>
      </p:grpSp>
      <p:grpSp>
        <p:nvGrpSpPr>
          <p:cNvPr id="18" name="Group 17"/>
          <p:cNvGrpSpPr/>
          <p:nvPr/>
        </p:nvGrpSpPr>
        <p:grpSpPr>
          <a:xfrm>
            <a:off x="8427463" y="1131087"/>
            <a:ext cx="3120388" cy="5238779"/>
            <a:chOff x="5648960" y="2238393"/>
            <a:chExt cx="2476500" cy="1932480"/>
          </a:xfrm>
        </p:grpSpPr>
        <p:sp>
          <p:nvSpPr>
            <p:cNvPr id="19" name="Rectangle 18"/>
            <p:cNvSpPr/>
            <p:nvPr/>
          </p:nvSpPr>
          <p:spPr>
            <a:xfrm>
              <a:off x="5648960" y="2238393"/>
              <a:ext cx="2476500" cy="1932480"/>
            </a:xfrm>
            <a:prstGeom prst="rect">
              <a:avLst/>
            </a:prstGeom>
          </p:spPr>
          <p:style>
            <a:lnRef idx="2">
              <a:schemeClr val="accent3">
                <a:tint val="40000"/>
                <a:alpha val="90000"/>
                <a:hueOff val="10716854"/>
                <a:satOff val="-13793"/>
                <a:lumOff val="-1075"/>
                <a:alphaOff val="0"/>
              </a:schemeClr>
            </a:lnRef>
            <a:fillRef idx="1">
              <a:schemeClr val="accent3">
                <a:tint val="40000"/>
                <a:alpha val="90000"/>
                <a:hueOff val="10716854"/>
                <a:satOff val="-13793"/>
                <a:lumOff val="-1075"/>
                <a:alphaOff val="0"/>
              </a:schemeClr>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sp>
        <p:sp>
          <p:nvSpPr>
            <p:cNvPr id="20" name="Rectangle 19"/>
            <p:cNvSpPr/>
            <p:nvPr/>
          </p:nvSpPr>
          <p:spPr>
            <a:xfrm>
              <a:off x="5648960" y="2238393"/>
              <a:ext cx="2476500" cy="19324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34696" tIns="234696" rIns="312928" bIns="352044" numCol="1" spcCol="1270" anchor="t" anchorCtr="0">
              <a:noAutofit/>
            </a:bodyPr>
            <a:lstStyle/>
            <a:p>
              <a:pPr marL="285750" lvl="1" indent="-285750" algn="l" defTabSz="1955800">
                <a:lnSpc>
                  <a:spcPct val="90000"/>
                </a:lnSpc>
                <a:spcBef>
                  <a:spcPct val="0"/>
                </a:spcBef>
                <a:spcAft>
                  <a:spcPct val="15000"/>
                </a:spcAft>
                <a:buChar char="••"/>
              </a:pPr>
              <a:endParaRPr lang="en-US" sz="4400" kern="1200"/>
            </a:p>
            <a:p>
              <a:pPr marL="285750" lvl="1" indent="-285750" algn="l" defTabSz="1955800">
                <a:lnSpc>
                  <a:spcPct val="90000"/>
                </a:lnSpc>
                <a:spcBef>
                  <a:spcPct val="0"/>
                </a:spcBef>
                <a:spcAft>
                  <a:spcPct val="15000"/>
                </a:spcAft>
                <a:buChar char="••"/>
              </a:pPr>
              <a:endParaRPr lang="en-US" sz="4400" kern="1200"/>
            </a:p>
          </p:txBody>
        </p:sp>
      </p:grpSp>
      <p:sp>
        <p:nvSpPr>
          <p:cNvPr id="21" name="Rectangle 20"/>
          <p:cNvSpPr/>
          <p:nvPr/>
        </p:nvSpPr>
        <p:spPr>
          <a:xfrm>
            <a:off x="1177546" y="240271"/>
            <a:ext cx="2068112" cy="830997"/>
          </a:xfrm>
          <a:prstGeom prst="rect">
            <a:avLst/>
          </a:prstGeom>
        </p:spPr>
        <p:txBody>
          <a:bodyPr wrap="square">
            <a:spAutoFit/>
          </a:bodyPr>
          <a:lstStyle/>
          <a:p>
            <a:pPr algn="ctr">
              <a:lnSpc>
                <a:spcPct val="150000"/>
              </a:lnSpc>
            </a:pPr>
            <a:r>
              <a:rPr lang="vi-VN" sz="3200" b="1" dirty="0" smtClean="0">
                <a:solidFill>
                  <a:schemeClr val="bg1"/>
                </a:solidFill>
                <a:latin typeface="Times New Roman" panose="02020603050405020304" pitchFamily="18" charset="0"/>
                <a:cs typeface="Times New Roman" panose="02020603050405020304" pitchFamily="18" charset="0"/>
              </a:rPr>
              <a:t>BƯỚC 1</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884533" y="232153"/>
            <a:ext cx="2068112" cy="830997"/>
          </a:xfrm>
          <a:prstGeom prst="rect">
            <a:avLst/>
          </a:prstGeom>
        </p:spPr>
        <p:txBody>
          <a:bodyPr wrap="square">
            <a:spAutoFit/>
          </a:bodyPr>
          <a:lstStyle/>
          <a:p>
            <a:pPr algn="ctr">
              <a:lnSpc>
                <a:spcPct val="150000"/>
              </a:lnSpc>
            </a:pPr>
            <a:r>
              <a:rPr lang="vi-VN" sz="3200" b="1" dirty="0" smtClean="0">
                <a:solidFill>
                  <a:schemeClr val="bg1"/>
                </a:solidFill>
                <a:latin typeface="Times New Roman" panose="02020603050405020304" pitchFamily="18" charset="0"/>
                <a:cs typeface="Times New Roman" panose="02020603050405020304" pitchFamily="18" charset="0"/>
              </a:rPr>
              <a:t>BƯỚC 2</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8953601" y="240271"/>
            <a:ext cx="2068112" cy="830997"/>
          </a:xfrm>
          <a:prstGeom prst="rect">
            <a:avLst/>
          </a:prstGeom>
        </p:spPr>
        <p:txBody>
          <a:bodyPr wrap="square">
            <a:spAutoFit/>
          </a:bodyPr>
          <a:lstStyle/>
          <a:p>
            <a:pPr algn="ctr">
              <a:lnSpc>
                <a:spcPct val="150000"/>
              </a:lnSpc>
            </a:pPr>
            <a:r>
              <a:rPr lang="vi-VN" sz="3200" b="1" dirty="0" smtClean="0">
                <a:solidFill>
                  <a:schemeClr val="bg1"/>
                </a:solidFill>
                <a:latin typeface="Times New Roman" panose="02020603050405020304" pitchFamily="18" charset="0"/>
                <a:cs typeface="Times New Roman" panose="02020603050405020304" pitchFamily="18" charset="0"/>
              </a:rPr>
              <a:t>BƯỚC 3</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84613" y="3310098"/>
            <a:ext cx="2687237" cy="1200329"/>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Gạo trắng trước nhất là thắng cuộc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668426" y="1201109"/>
            <a:ext cx="1939641"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Thi làm gạo</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84613" y="1997751"/>
            <a:ext cx="2687237" cy="1200329"/>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Các đội đổ thóc vào xay, giã, giần, sàng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003707" y="4982898"/>
            <a:ext cx="3997294" cy="1200329"/>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Ai tạo được lửa và lấy được nước về trước là chiến thắng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989419" y="1232209"/>
            <a:ext cx="3120388"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Thi tạo lửa và lấy nước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989419" y="4204762"/>
            <a:ext cx="3997294"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Lấy nước cách đó khoảng 1km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989419" y="1971768"/>
            <a:ext cx="3997294" cy="830997"/>
          </a:xfrm>
          <a:prstGeom prst="rect">
            <a:avLst/>
          </a:prstGeom>
          <a:solidFill>
            <a:schemeClr val="bg1"/>
          </a:solidFill>
          <a:ln>
            <a:solidFill>
              <a:schemeClr val="tx1"/>
            </a:solidFill>
            <a:prstDash val="lgDash"/>
          </a:ln>
        </p:spPr>
        <p:txBody>
          <a:bodyPr wrap="square">
            <a:spAutoFit/>
          </a:bodyPr>
          <a:lstStyle/>
          <a:p>
            <a:pPr algn="ctr"/>
            <a:r>
              <a:rPr lang="vi-VN" sz="2400" dirty="0" smtClean="0">
                <a:solidFill>
                  <a:prstClr val="black"/>
                </a:solidFill>
                <a:latin typeface="Times New Roman" panose="02020603050405020304" pitchFamily="18" charset="0"/>
                <a:cs typeface="Times New Roman" panose="02020603050405020304" pitchFamily="18" charset="0"/>
              </a:rPr>
              <a:t>Tạo lửa từ hai thanh nứa già cọ vào nhau</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89419" y="2901204"/>
            <a:ext cx="3997294" cy="1200329"/>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Áp bùi nhùi, rơm khô vào cho bén lửa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8578939" y="1236446"/>
            <a:ext cx="2108111" cy="646331"/>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Thi nấu cơm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8595126" y="2033088"/>
            <a:ext cx="2820587" cy="2308324"/>
          </a:xfrm>
          <a:prstGeom prst="rect">
            <a:avLst/>
          </a:prstGeom>
          <a:solidFill>
            <a:schemeClr val="bg1"/>
          </a:solidFill>
          <a:ln>
            <a:solidFill>
              <a:schemeClr val="tx1"/>
            </a:solidFill>
            <a:prstDash val="lgDash"/>
          </a:ln>
        </p:spPr>
        <p:txBody>
          <a:bodyPr wrap="square">
            <a:spAutoFit/>
          </a:bodyPr>
          <a:lstStyle/>
          <a:p>
            <a:pPr algn="ctr">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Đội nào thổi được cơm chín dẻo, ngon và xong trước là người thắng cuộc</a:t>
            </a:r>
            <a:endParaRPr lang="vi-VN"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22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down)">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circle(in)">
                                      <p:cBhvr>
                                        <p:cTn id="6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88" y="-61676"/>
            <a:ext cx="12222588" cy="7294305"/>
          </a:xfrm>
          <a:prstGeom prst="rect">
            <a:avLst/>
          </a:prstGeom>
          <a:solidFill>
            <a:srgbClr val="F0F8FA">
              <a:alpha val="83137"/>
            </a:srgbClr>
          </a:solidFill>
        </p:spPr>
        <p:txBody>
          <a:bodyPr wrap="square">
            <a:spAutoFit/>
          </a:bodyPr>
          <a:lstStyle/>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a:p>
            <a:pPr defTabSz="914103">
              <a:lnSpc>
                <a:spcPct val="150000"/>
              </a:lnSpc>
              <a:spcBef>
                <a:spcPct val="0"/>
              </a:spcBef>
            </a:pPr>
            <a:endParaRPr lang="vi-VN" altLang="en-US" sz="2400" i="1" dirty="0">
              <a:solidFill>
                <a:prstClr val="white"/>
              </a:solidFill>
              <a:latin typeface="Times New Roman" panose="02020603050405020304" pitchFamily="18" charset="0"/>
            </a:endParaRPr>
          </a:p>
        </p:txBody>
      </p:sp>
      <p:sp>
        <p:nvSpPr>
          <p:cNvPr id="3" name="Rectangle 2"/>
          <p:cNvSpPr/>
          <p:nvPr/>
        </p:nvSpPr>
        <p:spPr>
          <a:xfrm rot="18882913">
            <a:off x="5595575" y="1661575"/>
            <a:ext cx="4099432" cy="4133549"/>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a:stretch>
            <a:fillRect/>
          </a:stretch>
        </p:blipFill>
        <p:spPr>
          <a:xfrm>
            <a:off x="-1337119" y="674773"/>
            <a:ext cx="6990904" cy="1189324"/>
          </a:xfrm>
          <a:prstGeom prst="rect">
            <a:avLst/>
          </a:prstGeom>
        </p:spPr>
      </p:pic>
      <p:pic>
        <p:nvPicPr>
          <p:cNvPr id="7" name="Picture 6"/>
          <p:cNvPicPr>
            <a:picLocks noChangeAspect="1"/>
          </p:cNvPicPr>
          <p:nvPr/>
        </p:nvPicPr>
        <p:blipFill>
          <a:blip r:embed="rId4"/>
          <a:stretch>
            <a:fillRect/>
          </a:stretch>
        </p:blipFill>
        <p:spPr>
          <a:xfrm>
            <a:off x="5316301" y="2006971"/>
            <a:ext cx="4900657" cy="3517007"/>
          </a:xfrm>
          <a:prstGeom prst="rect">
            <a:avLst/>
          </a:prstGeom>
        </p:spPr>
      </p:pic>
      <p:pic>
        <p:nvPicPr>
          <p:cNvPr id="8" name="Picture 7" descr="22858PICdbgea5Gz679dY_PIC2018.png"/>
          <p:cNvPicPr>
            <a:picLocks noChangeAspect="1"/>
          </p:cNvPicPr>
          <p:nvPr/>
        </p:nvPicPr>
        <p:blipFill>
          <a:blip r:embed="rId5" cstate="print"/>
          <a:stretch>
            <a:fillRect/>
          </a:stretch>
        </p:blipFill>
        <p:spPr>
          <a:xfrm flipH="1">
            <a:off x="508977" y="2369521"/>
            <a:ext cx="4225491" cy="4471987"/>
          </a:xfrm>
          <a:prstGeom prst="rect">
            <a:avLst/>
          </a:prstGeom>
        </p:spPr>
      </p:pic>
    </p:spTree>
    <p:extLst>
      <p:ext uri="{BB962C8B-B14F-4D97-AF65-F5344CB8AC3E}">
        <p14:creationId xmlns:p14="http://schemas.microsoft.com/office/powerpoint/2010/main" val="291293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4378036" y="0"/>
            <a:ext cx="11011743" cy="6858000"/>
          </a:xfrm>
          <a:prstGeom prst="rect">
            <a:avLst/>
          </a:prstGeom>
        </p:spPr>
      </p:pic>
      <p:sp>
        <p:nvSpPr>
          <p:cNvPr id="73" name="Rectangle 7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p:nvSpPr>
        <p:spPr>
          <a:xfrm>
            <a:off x="309581" y="475896"/>
            <a:ext cx="6473356" cy="5911045"/>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38" name="Group 37"/>
          <p:cNvGrpSpPr/>
          <p:nvPr/>
        </p:nvGrpSpPr>
        <p:grpSpPr>
          <a:xfrm>
            <a:off x="225824" y="763921"/>
            <a:ext cx="4471066" cy="497825"/>
            <a:chOff x="2840539" y="3818711"/>
            <a:chExt cx="9739219" cy="99564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solidFill>
                <a:latin typeface="Times New Roman" pitchFamily="18" charset="0"/>
                <a:cs typeface="Times New Roman" pitchFamily="18" charset="0"/>
              </a:endParaRPr>
            </a:p>
          </p:txBody>
        </p:sp>
        <p:grpSp>
          <p:nvGrpSpPr>
            <p:cNvPr id="40" name="Group 39"/>
            <p:cNvGrpSpPr/>
            <p:nvPr/>
          </p:nvGrpSpPr>
          <p:grpSpPr>
            <a:xfrm>
              <a:off x="2840539" y="3886200"/>
              <a:ext cx="9739219" cy="928159"/>
              <a:chOff x="2840539" y="3733800"/>
              <a:chExt cx="9739219" cy="92815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solidFill>
                  <a:latin typeface="Times New Roman" pitchFamily="18" charset="0"/>
                  <a:cs typeface="Times New Roman" pitchFamily="18" charset="0"/>
                </a:endParaRPr>
              </a:p>
            </p:txBody>
          </p:sp>
          <p:sp>
            <p:nvSpPr>
              <p:cNvPr id="43" name="Rectangle 42"/>
              <p:cNvSpPr/>
              <p:nvPr/>
            </p:nvSpPr>
            <p:spPr>
              <a:xfrm>
                <a:off x="4460663" y="3738630"/>
                <a:ext cx="8119095" cy="923329"/>
              </a:xfrm>
              <a:prstGeom prst="rect">
                <a:avLst/>
              </a:prstGeom>
            </p:spPr>
            <p:txBody>
              <a:bodyPr wrap="none">
                <a:spAutoFit/>
              </a:bodyPr>
              <a:lstStyle/>
              <a:p>
                <a:pPr defTabSz="455883">
                  <a:spcBef>
                    <a:spcPts val="600"/>
                  </a:spcBef>
                  <a:defRPr/>
                </a:pPr>
                <a:r>
                  <a:rPr lang="en-US" sz="2400" b="1" i="1" kern="0" dirty="0" smtClean="0">
                    <a:solidFill>
                      <a:schemeClr val="bg1"/>
                    </a:solidFill>
                    <a:latin typeface="Times New Roman" pitchFamily="18" charset="0"/>
                    <a:cs typeface="Times New Roman" pitchFamily="18" charset="0"/>
                  </a:rPr>
                  <a:t> </a:t>
                </a:r>
                <a:r>
                  <a:rPr lang="en-US" sz="2400" b="1" i="1" kern="0" dirty="0" smtClean="0">
                    <a:solidFill>
                      <a:schemeClr val="bg1"/>
                    </a:solidFill>
                    <a:latin typeface="Times New Roman" pitchFamily="18" charset="0"/>
                    <a:cs typeface="Times New Roman" pitchFamily="18" charset="0"/>
                  </a:rPr>
                  <a:t>ĐỌC- </a:t>
                </a:r>
                <a:r>
                  <a:rPr lang="en-US" sz="2400" b="1" i="1" kern="0" dirty="0" smtClean="0">
                    <a:solidFill>
                      <a:schemeClr val="bg1"/>
                    </a:solidFill>
                    <a:latin typeface="Times New Roman" pitchFamily="18" charset="0"/>
                    <a:cs typeface="Times New Roman" pitchFamily="18" charset="0"/>
                  </a:rPr>
                  <a:t>TÌM </a:t>
                </a:r>
                <a:r>
                  <a:rPr lang="en-US" sz="2400" b="1" i="1" kern="0" dirty="0">
                    <a:solidFill>
                      <a:schemeClr val="bg1"/>
                    </a:solidFill>
                    <a:latin typeface="Times New Roman" pitchFamily="18" charset="0"/>
                    <a:cs typeface="Times New Roman" pitchFamily="18" charset="0"/>
                  </a:rPr>
                  <a:t>HIỂU </a:t>
                </a:r>
                <a:r>
                  <a:rPr lang="en-US" sz="2400" b="1" i="1" kern="0" dirty="0" smtClean="0">
                    <a:solidFill>
                      <a:schemeClr val="bg1"/>
                    </a:solidFill>
                    <a:latin typeface="Times New Roman" pitchFamily="18" charset="0"/>
                    <a:cs typeface="Times New Roman" pitchFamily="18" charset="0"/>
                  </a:rPr>
                  <a:t>CHUNG</a:t>
                </a:r>
                <a:endParaRPr lang="en-US" sz="2400" i="1" kern="0" dirty="0">
                  <a:solidFill>
                    <a:schemeClr val="bg1"/>
                  </a:solidFill>
                  <a:latin typeface="Times New Roman" pitchFamily="18" charset="0"/>
                  <a:cs typeface="Times New Roman" pitchFamily="18" charset="0"/>
                </a:endParaRPr>
              </a:p>
            </p:txBody>
          </p:sp>
          <p:sp>
            <p:nvSpPr>
              <p:cNvPr id="44" name="TextBox 43"/>
              <p:cNvSpPr txBox="1"/>
              <p:nvPr/>
            </p:nvSpPr>
            <p:spPr>
              <a:xfrm>
                <a:off x="3267627" y="3733800"/>
                <a:ext cx="664139" cy="923329"/>
              </a:xfrm>
              <a:prstGeom prst="rect">
                <a:avLst/>
              </a:prstGeom>
              <a:noFill/>
            </p:spPr>
            <p:txBody>
              <a:bodyPr wrap="none" rtlCol="0">
                <a:spAutoFit/>
              </a:bodyPr>
              <a:lstStyle/>
              <a:p>
                <a:pPr algn="ctr" defTabSz="1085340"/>
                <a:r>
                  <a:rPr lang="en-US" sz="2400" b="1" i="1" dirty="0">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225824" y="2459835"/>
            <a:ext cx="7493939" cy="509050"/>
            <a:chOff x="2840539" y="3818711"/>
            <a:chExt cx="16323882" cy="1018074"/>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solidFill>
                <a:latin typeface="Times New Roman" pitchFamily="18" charset="0"/>
                <a:cs typeface="Times New Roman" pitchFamily="18" charset="0"/>
              </a:endParaRPr>
            </a:p>
          </p:txBody>
        </p:sp>
        <p:grpSp>
          <p:nvGrpSpPr>
            <p:cNvPr id="47" name="Group 46"/>
            <p:cNvGrpSpPr/>
            <p:nvPr/>
          </p:nvGrpSpPr>
          <p:grpSpPr>
            <a:xfrm>
              <a:off x="2840539" y="3886200"/>
              <a:ext cx="16323882" cy="950585"/>
              <a:chOff x="2840539" y="3733800"/>
              <a:chExt cx="16323882" cy="950585"/>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solidFill>
                  <a:latin typeface="Times New Roman" pitchFamily="18" charset="0"/>
                  <a:cs typeface="Times New Roman" pitchFamily="18" charset="0"/>
                </a:endParaRPr>
              </a:p>
            </p:txBody>
          </p:sp>
          <p:sp>
            <p:nvSpPr>
              <p:cNvPr id="50" name="Rectangle 49"/>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bg1"/>
                    </a:solidFill>
                    <a:latin typeface="Times New Roman" pitchFamily="18" charset="0"/>
                    <a:cs typeface="Times New Roman" pitchFamily="18" charset="0"/>
                  </a:rPr>
                  <a:t>TÌM HIỂU </a:t>
                </a:r>
                <a:r>
                  <a:rPr lang="en-US" sz="2400" b="1" i="1" kern="0" dirty="0" smtClean="0">
                    <a:solidFill>
                      <a:schemeClr val="bg1"/>
                    </a:solidFill>
                    <a:latin typeface="Times New Roman" pitchFamily="18" charset="0"/>
                    <a:cs typeface="Times New Roman" pitchFamily="18" charset="0"/>
                  </a:rPr>
                  <a:t>CHI TIẾT</a:t>
                </a:r>
                <a:endParaRPr lang="en-US" sz="2400" i="1" kern="0" dirty="0">
                  <a:solidFill>
                    <a:schemeClr val="bg1"/>
                  </a:solidFill>
                  <a:latin typeface="Times New Roman" pitchFamily="18" charset="0"/>
                  <a:cs typeface="Times New Roman" pitchFamily="18" charset="0"/>
                </a:endParaRPr>
              </a:p>
            </p:txBody>
          </p:sp>
          <p:sp>
            <p:nvSpPr>
              <p:cNvPr id="51" name="TextBox 50"/>
              <p:cNvSpPr txBox="1"/>
              <p:nvPr/>
            </p:nvSpPr>
            <p:spPr>
              <a:xfrm>
                <a:off x="3136685" y="3733800"/>
                <a:ext cx="926021" cy="923306"/>
              </a:xfrm>
              <a:prstGeom prst="rect">
                <a:avLst/>
              </a:prstGeom>
              <a:noFill/>
            </p:spPr>
            <p:txBody>
              <a:bodyPr wrap="none" rtlCol="0">
                <a:spAutoFit/>
              </a:bodyPr>
              <a:lstStyle/>
              <a:p>
                <a:pPr algn="ctr" defTabSz="1085340"/>
                <a:r>
                  <a:rPr lang="en-US" sz="2400" b="1" i="1" dirty="0">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225824" y="4445600"/>
            <a:ext cx="4328507" cy="575963"/>
            <a:chOff x="2840539" y="3818711"/>
            <a:chExt cx="9428687" cy="1007552"/>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solidFill>
                <a:latin typeface="Times New Roman" pitchFamily="18" charset="0"/>
                <a:cs typeface="Times New Roman" pitchFamily="18" charset="0"/>
              </a:endParaRPr>
            </a:p>
          </p:txBody>
        </p:sp>
        <p:grpSp>
          <p:nvGrpSpPr>
            <p:cNvPr id="54" name="Group 53"/>
            <p:cNvGrpSpPr/>
            <p:nvPr/>
          </p:nvGrpSpPr>
          <p:grpSpPr>
            <a:xfrm>
              <a:off x="2840539" y="3951329"/>
              <a:ext cx="9428687" cy="874934"/>
              <a:chOff x="2840539" y="3798929"/>
              <a:chExt cx="9428687" cy="874934"/>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solidFill>
                  <a:latin typeface="Times New Roman" pitchFamily="18" charset="0"/>
                  <a:cs typeface="Times New Roman" pitchFamily="18" charset="0"/>
                </a:endParaRPr>
              </a:p>
            </p:txBody>
          </p:sp>
          <p:sp>
            <p:nvSpPr>
              <p:cNvPr id="57" name="Rectangle 56"/>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bg1"/>
                    </a:solidFill>
                    <a:latin typeface="Times New Roman" pitchFamily="18" charset="0"/>
                    <a:cs typeface="Times New Roman" pitchFamily="18" charset="0"/>
                  </a:rPr>
                  <a:t>TỔNG KẾT</a:t>
                </a:r>
                <a:endParaRPr lang="en-US" sz="2400" i="1" kern="0" dirty="0">
                  <a:solidFill>
                    <a:schemeClr val="bg1"/>
                  </a:solidFill>
                  <a:latin typeface="Times New Roman" pitchFamily="18" charset="0"/>
                  <a:cs typeface="Times New Roman" pitchFamily="18" charset="0"/>
                </a:endParaRPr>
              </a:p>
            </p:txBody>
          </p:sp>
          <p:sp>
            <p:nvSpPr>
              <p:cNvPr id="58" name="TextBox 57"/>
              <p:cNvSpPr txBox="1"/>
              <p:nvPr/>
            </p:nvSpPr>
            <p:spPr>
              <a:xfrm>
                <a:off x="3005762" y="3829962"/>
                <a:ext cx="1187906" cy="807607"/>
              </a:xfrm>
              <a:prstGeom prst="rect">
                <a:avLst/>
              </a:prstGeom>
              <a:noFill/>
            </p:spPr>
            <p:txBody>
              <a:bodyPr wrap="none" rtlCol="0">
                <a:spAutoFit/>
              </a:bodyPr>
              <a:lstStyle/>
              <a:p>
                <a:pPr algn="ctr" defTabSz="1085340"/>
                <a:r>
                  <a:rPr lang="en-US" sz="2400" b="1" i="1" dirty="0">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640956" y="1259112"/>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Thể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loại</a:t>
            </a:r>
            <a:endParaRPr lang="vi-VN" sz="24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Bố</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cục</a:t>
            </a:r>
            <a:endParaRPr lang="vi-VN" sz="2400" b="1" i="1" dirty="0">
              <a:latin typeface="Times New Roman" pitchFamily="18" charset="0"/>
              <a:cs typeface="Times New Roman" pitchFamily="18" charset="0"/>
            </a:endParaRPr>
          </a:p>
        </p:txBody>
      </p:sp>
      <p:sp>
        <p:nvSpPr>
          <p:cNvPr id="60" name="Rectangle 59"/>
          <p:cNvSpPr/>
          <p:nvPr/>
        </p:nvSpPr>
        <p:spPr>
          <a:xfrm>
            <a:off x="568697" y="5169611"/>
            <a:ext cx="2475623" cy="1708085"/>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smtClean="0">
                <a:latin typeface="Times New Roman" pitchFamily="18" charset="0"/>
                <a:cs typeface="Times New Roman" pitchFamily="18" charset="0"/>
              </a:rPr>
              <a:t>Nghệ</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thuật</a:t>
            </a:r>
            <a:endParaRPr lang="en-US" sz="2400" b="1" i="1" dirty="0" smtClean="0">
              <a:latin typeface="Times New Roman" pitchFamily="18" charset="0"/>
              <a:cs typeface="Times New Roman" pitchFamily="18" charset="0"/>
            </a:endParaRPr>
          </a:p>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Nội</a:t>
            </a:r>
            <a:r>
              <a:rPr lang="en-US" sz="2400" b="1" i="1" dirty="0">
                <a:latin typeface="Times New Roman" pitchFamily="18" charset="0"/>
                <a:cs typeface="Times New Roman" pitchFamily="18" charset="0"/>
              </a:rPr>
              <a:t> dung</a:t>
            </a:r>
          </a:p>
          <a:p>
            <a:pPr marL="0" lvl="1" indent="-370423" defTabSz="1085340">
              <a:lnSpc>
                <a:spcPct val="150000"/>
              </a:lnSpc>
              <a:buFont typeface="+mj-lt"/>
              <a:buAutoNum type="arabicPeriod"/>
            </a:pPr>
            <a:endParaRPr lang="en-US" sz="2400" b="1" i="1" dirty="0">
              <a:latin typeface="Times New Roman" pitchFamily="18" charset="0"/>
              <a:cs typeface="Times New Roman" pitchFamily="18" charset="0"/>
            </a:endParaRPr>
          </a:p>
        </p:txBody>
      </p:sp>
      <p:sp>
        <p:nvSpPr>
          <p:cNvPr id="61" name="Rectangle 60"/>
          <p:cNvSpPr/>
          <p:nvPr/>
        </p:nvSpPr>
        <p:spPr>
          <a:xfrm>
            <a:off x="517480" y="3790628"/>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smtClean="0">
                <a:latin typeface="Times New Roman" pitchFamily="18" charset="0"/>
                <a:cs typeface="Times New Roman" pitchFamily="18" charset="0"/>
              </a:rPr>
              <a:t>2. </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hội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thổi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cơm</a:t>
            </a:r>
            <a:endParaRPr lang="en-US" sz="2400" b="1" i="1" dirty="0">
              <a:latin typeface="Times New Roman" pitchFamily="18" charset="0"/>
              <a:cs typeface="Times New Roman" pitchFamily="18" charset="0"/>
            </a:endParaRPr>
          </a:p>
        </p:txBody>
      </p:sp>
      <p:sp>
        <p:nvSpPr>
          <p:cNvPr id="62" name="Rectangle 61"/>
          <p:cNvSpPr/>
          <p:nvPr/>
        </p:nvSpPr>
        <p:spPr>
          <a:xfrm>
            <a:off x="509988" y="3211178"/>
            <a:ext cx="8813418" cy="366692"/>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thành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phần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văn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bản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thông</a:t>
            </a:r>
            <a:r>
              <a:rPr lang="en-US" sz="2400" b="1" i="1" dirty="0" smtClean="0">
                <a:latin typeface="Times New Roman" pitchFamily="18" charset="0"/>
                <a:cs typeface="Times New Roman" pitchFamily="18" charset="0"/>
              </a:rPr>
              <a:t> tin</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857332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4343400" cy="3586163"/>
          </a:xfrm>
          <a:prstGeom prst="rect">
            <a:avLst/>
          </a:prstGeom>
        </p:spPr>
      </p:pic>
      <p:pic>
        <p:nvPicPr>
          <p:cNvPr id="4" name="Picture 3"/>
          <p:cNvPicPr>
            <a:picLocks noChangeAspect="1"/>
          </p:cNvPicPr>
          <p:nvPr/>
        </p:nvPicPr>
        <p:blipFill>
          <a:blip r:embed="rId4"/>
          <a:stretch>
            <a:fillRect/>
          </a:stretch>
        </p:blipFill>
        <p:spPr>
          <a:xfrm>
            <a:off x="0" y="4090392"/>
            <a:ext cx="3653243" cy="2767608"/>
          </a:xfrm>
          <a:prstGeom prst="rect">
            <a:avLst/>
          </a:prstGeom>
        </p:spPr>
      </p:pic>
      <p:pic>
        <p:nvPicPr>
          <p:cNvPr id="5" name="Picture 4"/>
          <p:cNvPicPr>
            <a:picLocks noChangeAspect="1"/>
          </p:cNvPicPr>
          <p:nvPr/>
        </p:nvPicPr>
        <p:blipFill>
          <a:blip r:embed="rId5"/>
          <a:stretch>
            <a:fillRect/>
          </a:stretch>
        </p:blipFill>
        <p:spPr>
          <a:xfrm>
            <a:off x="3405188" y="2857500"/>
            <a:ext cx="3369838" cy="3043237"/>
          </a:xfrm>
          <a:prstGeom prst="rect">
            <a:avLst/>
          </a:prstGeom>
        </p:spPr>
      </p:pic>
      <p:pic>
        <p:nvPicPr>
          <p:cNvPr id="13"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14" name="Group 13"/>
          <p:cNvGrpSpPr/>
          <p:nvPr/>
        </p:nvGrpSpPr>
        <p:grpSpPr>
          <a:xfrm>
            <a:off x="6749710" y="430244"/>
            <a:ext cx="5066054" cy="461665"/>
            <a:chOff x="-178462" y="1828800"/>
            <a:chExt cx="10133429" cy="923316"/>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6" name="TextBox 15"/>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5" y="1828800"/>
              <a:ext cx="7887232" cy="923316"/>
            </a:xfrm>
            <a:prstGeom prst="rect">
              <a:avLst/>
            </a:prstGeom>
            <a:noFill/>
          </p:spPr>
          <p:txBody>
            <a:bodyPr wrap="square" rtlCol="0">
              <a:spAutoFit/>
            </a:bodyPr>
            <a:lstStyle/>
            <a:p>
              <a:pPr defTabSz="1076536"/>
              <a:r>
                <a:rPr lang="en-US" sz="2400" b="1" dirty="0" smtClean="0">
                  <a:solidFill>
                    <a:srgbClr val="31859C"/>
                  </a:solidFill>
                  <a:latin typeface="Tahoma" panose="020B0604030504040204" pitchFamily="34" charset="0"/>
                  <a:cs typeface="Tahoma" panose="020B0604030504040204" pitchFamily="34" charset="0"/>
                </a:rPr>
                <a:t>ĐỌC- </a:t>
              </a:r>
              <a:r>
                <a:rPr lang="vi-VN" sz="2400" b="1" dirty="0" smtClean="0">
                  <a:solidFill>
                    <a:srgbClr val="31859C"/>
                  </a:solidFill>
                  <a:latin typeface="Tahoma" panose="020B0604030504040204" pitchFamily="34" charset="0"/>
                  <a:cs typeface="Tahoma" panose="020B0604030504040204" pitchFamily="34" charset="0"/>
                </a:rPr>
                <a:t>TÌM </a:t>
              </a:r>
              <a:r>
                <a:rPr lang="vi-VN" sz="2400" b="1" dirty="0" smtClean="0">
                  <a:solidFill>
                    <a:srgbClr val="31859C"/>
                  </a:solidFill>
                  <a:latin typeface="Tahoma" panose="020B0604030504040204" pitchFamily="34" charset="0"/>
                  <a:cs typeface="Tahoma" panose="020B0604030504040204" pitchFamily="34" charset="0"/>
                </a:rPr>
                <a:t>HIỂU CHUNG</a:t>
              </a:r>
              <a:endParaRPr lang="en-US" sz="2400" b="1" dirty="0">
                <a:solidFill>
                  <a:srgbClr val="31859C"/>
                </a:solidFill>
                <a:latin typeface="Tahoma" panose="020B0604030504040204" pitchFamily="34" charset="0"/>
                <a:cs typeface="Tahoma" panose="020B0604030504040204" pitchFamily="34" charset="0"/>
              </a:endParaRPr>
            </a:p>
          </p:txBody>
        </p:sp>
      </p:grpSp>
      <p:sp>
        <p:nvSpPr>
          <p:cNvPr id="18" name="Rectangle 17"/>
          <p:cNvSpPr/>
          <p:nvPr/>
        </p:nvSpPr>
        <p:spPr>
          <a:xfrm>
            <a:off x="6627140" y="1535674"/>
            <a:ext cx="5188624" cy="1384995"/>
          </a:xfrm>
          <a:prstGeom prst="rect">
            <a:avLst/>
          </a:prstGeom>
          <a:solidFill>
            <a:srgbClr val="F0F8FA"/>
          </a:solidFill>
        </p:spPr>
        <p:txBody>
          <a:bodyPr wrap="square">
            <a:spAutoFit/>
          </a:bodyPr>
          <a:lstStyle/>
          <a:p>
            <a:pPr marL="457200" indent="-457200" algn="just">
              <a:lnSpc>
                <a:spcPct val="150000"/>
              </a:lnSpc>
              <a:buFontTx/>
              <a:buChar char="-"/>
            </a:pPr>
            <a:r>
              <a:rPr lang="en-US" sz="2800" b="1" dirty="0" err="1" smtClean="0">
                <a:latin typeface="Times New Roman" panose="02020603050405020304" pitchFamily="18" charset="0"/>
                <a:cs typeface="Times New Roman" panose="02020603050405020304" pitchFamily="18" charset="0"/>
              </a:rPr>
              <a:t>Thể</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tin</a:t>
            </a:r>
          </a:p>
          <a:p>
            <a:pPr marL="457200" indent="-457200" algn="just">
              <a:lnSpc>
                <a:spcPct val="150000"/>
              </a:lnSpc>
              <a:buFontTx/>
              <a:buChar char="-"/>
            </a:pPr>
            <a:r>
              <a:rPr lang="en-US" sz="2800" b="1" dirty="0" err="1" smtClean="0">
                <a:latin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cục</a:t>
            </a:r>
            <a:r>
              <a:rPr lang="en-US" sz="2800" b="1" dirty="0" smtClean="0">
                <a:latin typeface="Times New Roman" panose="02020603050405020304" pitchFamily="18" charset="0"/>
                <a:cs typeface="Times New Roman" panose="02020603050405020304" pitchFamily="18" charset="0"/>
              </a:rPr>
              <a:t>: 2 </a:t>
            </a:r>
            <a:r>
              <a:rPr lang="en-US" sz="2800" b="1" dirty="0" err="1" smtClean="0">
                <a:latin typeface="Times New Roman" panose="02020603050405020304" pitchFamily="18" charset="0"/>
                <a:cs typeface="Times New Roman" panose="02020603050405020304" pitchFamily="18" charset="0"/>
              </a:rPr>
              <a:t>phần</a:t>
            </a:r>
            <a:endParaRPr lang="en-US" sz="2800" b="1" dirty="0">
              <a:latin typeface="Times New Roman" panose="02020603050405020304" pitchFamily="18" charset="0"/>
              <a:cs typeface="Times New Roman" panose="02020603050405020304" pitchFamily="18" charset="0"/>
            </a:endParaRPr>
          </a:p>
        </p:txBody>
      </p:sp>
      <p:sp>
        <p:nvSpPr>
          <p:cNvPr id="19" name="Rectangle 18"/>
          <p:cNvSpPr/>
          <p:nvPr/>
        </p:nvSpPr>
        <p:spPr>
          <a:xfrm>
            <a:off x="6749710" y="3320266"/>
            <a:ext cx="5180353" cy="2677656"/>
          </a:xfrm>
          <a:prstGeom prst="rect">
            <a:avLst/>
          </a:prstGeom>
        </p:spPr>
        <p:txBody>
          <a:bodyPr wrap="square">
            <a:spAutoFit/>
          </a:bodyPr>
          <a:lstStyle/>
          <a:p>
            <a:pPr algn="just">
              <a:lnSpc>
                <a:spcPct val="150000"/>
              </a:lnSpc>
            </a:pPr>
            <a:r>
              <a:rPr lang="en-US" sz="2800" dirty="0" smtClean="0">
                <a:latin typeface="+mj-lt"/>
              </a:rPr>
              <a:t>+ </a:t>
            </a:r>
            <a:r>
              <a:rPr lang="vi-VN" sz="2800" dirty="0" smtClean="0">
                <a:latin typeface="+mj-lt"/>
              </a:rPr>
              <a:t>Phần </a:t>
            </a:r>
            <a:r>
              <a:rPr lang="vi-VN" sz="2800" dirty="0">
                <a:latin typeface="+mj-lt"/>
              </a:rPr>
              <a:t>1: Từ đầu ... </a:t>
            </a:r>
            <a:r>
              <a:rPr lang="vi-VN" sz="2800" i="1" dirty="0">
                <a:latin typeface="+mj-lt"/>
              </a:rPr>
              <a:t>"nấu cơm".</a:t>
            </a:r>
            <a:r>
              <a:rPr lang="vi-VN" sz="2800" dirty="0">
                <a:latin typeface="+mj-lt"/>
              </a:rPr>
              <a:t> </a:t>
            </a:r>
            <a:endParaRPr lang="en-US" sz="2800" dirty="0" smtClean="0">
              <a:latin typeface="+mj-lt"/>
            </a:endParaRPr>
          </a:p>
          <a:p>
            <a:pPr algn="just">
              <a:lnSpc>
                <a:spcPct val="150000"/>
              </a:lnSpc>
            </a:pPr>
            <a:r>
              <a:rPr lang="en-US" sz="2800" dirty="0" smtClean="0">
                <a:solidFill>
                  <a:srgbClr val="FF0000"/>
                </a:solidFill>
                <a:latin typeface="+mj-lt"/>
                <a:sym typeface="Wingdings" panose="05000000000000000000" pitchFamily="2" charset="2"/>
              </a:rPr>
              <a:t> </a:t>
            </a:r>
            <a:r>
              <a:rPr lang="vi-VN" sz="2800" dirty="0" smtClean="0">
                <a:solidFill>
                  <a:srgbClr val="FF0000"/>
                </a:solidFill>
                <a:latin typeface="+mj-lt"/>
              </a:rPr>
              <a:t>Giới </a:t>
            </a:r>
            <a:r>
              <a:rPr lang="vi-VN" sz="2800" dirty="0">
                <a:solidFill>
                  <a:srgbClr val="FF0000"/>
                </a:solidFill>
                <a:latin typeface="+mj-lt"/>
              </a:rPr>
              <a:t>thiệu hội thi thổi cơm.</a:t>
            </a:r>
          </a:p>
          <a:p>
            <a:pPr algn="just">
              <a:lnSpc>
                <a:spcPct val="150000"/>
              </a:lnSpc>
            </a:pPr>
            <a:r>
              <a:rPr lang="en-US" sz="2800" dirty="0" smtClean="0">
                <a:latin typeface="+mj-lt"/>
              </a:rPr>
              <a:t>+</a:t>
            </a:r>
            <a:r>
              <a:rPr lang="vi-VN" sz="2800" dirty="0" smtClean="0">
                <a:latin typeface="+mj-lt"/>
              </a:rPr>
              <a:t> </a:t>
            </a:r>
            <a:r>
              <a:rPr lang="vi-VN" sz="2800" dirty="0">
                <a:latin typeface="+mj-lt"/>
              </a:rPr>
              <a:t>Phần 2: Còn lại </a:t>
            </a:r>
            <a:r>
              <a:rPr lang="vi-VN" sz="2800" dirty="0" smtClean="0">
                <a:solidFill>
                  <a:srgbClr val="FF0000"/>
                </a:solidFill>
                <a:latin typeface="+mj-lt"/>
                <a:sym typeface="Wingdings" panose="05000000000000000000" pitchFamily="2" charset="2"/>
              </a:rPr>
              <a:t></a:t>
            </a:r>
            <a:r>
              <a:rPr lang="vi-VN" sz="2800" dirty="0" smtClean="0">
                <a:solidFill>
                  <a:srgbClr val="FF0000"/>
                </a:solidFill>
                <a:latin typeface="+mj-lt"/>
              </a:rPr>
              <a:t> </a:t>
            </a:r>
            <a:r>
              <a:rPr lang="vi-VN" sz="2800" dirty="0">
                <a:solidFill>
                  <a:srgbClr val="FF0000"/>
                </a:solidFill>
                <a:latin typeface="+mj-lt"/>
              </a:rPr>
              <a:t>Các hội thi thổi cơm ở các vùng khác nhau.</a:t>
            </a:r>
            <a:endParaRPr lang="vi-VN" sz="2800" b="0" i="0" dirty="0">
              <a:solidFill>
                <a:srgbClr val="FF0000"/>
              </a:solidFill>
              <a:effectLst/>
              <a:latin typeface="+mj-lt"/>
            </a:endParaRPr>
          </a:p>
        </p:txBody>
      </p:sp>
    </p:spTree>
    <p:extLst>
      <p:ext uri="{BB962C8B-B14F-4D97-AF65-F5344CB8AC3E}">
        <p14:creationId xmlns:p14="http://schemas.microsoft.com/office/powerpoint/2010/main" val="188566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217" y="197966"/>
            <a:ext cx="9529052" cy="461665"/>
            <a:chOff x="-178462" y="1828800"/>
            <a:chExt cx="19060588" cy="923316"/>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5" name="TextBox 14"/>
            <p:cNvSpPr txBox="1"/>
            <p:nvPr/>
          </p:nvSpPr>
          <p:spPr>
            <a:xfrm>
              <a:off x="478766" y="1828800"/>
              <a:ext cx="1238167" cy="923316"/>
            </a:xfrm>
            <a:prstGeom prst="rect">
              <a:avLst/>
            </a:prstGeom>
            <a:noFill/>
          </p:spPr>
          <p:txBody>
            <a:bodyPr wrap="square" rtlCol="0">
              <a:spAutoFit/>
            </a:bodyPr>
            <a:lstStyle/>
            <a:p>
              <a:pPr algn="ctr" defTabSz="1076536"/>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2067735" y="1828800"/>
              <a:ext cx="16814391" cy="923316"/>
            </a:xfrm>
            <a:prstGeom prst="rect">
              <a:avLst/>
            </a:prstGeom>
            <a:noFill/>
          </p:spPr>
          <p:txBody>
            <a:bodyPr wrap="square" rtlCol="0">
              <a:spAutoFit/>
            </a:bodyPr>
            <a:lstStyle/>
            <a:p>
              <a:pPr defTabSz="1076536"/>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pic>
        <p:nvPicPr>
          <p:cNvPr id="29" name="Picture 28"/>
          <p:cNvPicPr>
            <a:picLocks noChangeAspect="1"/>
          </p:cNvPicPr>
          <p:nvPr/>
        </p:nvPicPr>
        <p:blipFill>
          <a:blip r:embed="rId3"/>
          <a:stretch>
            <a:fillRect/>
          </a:stretch>
        </p:blipFill>
        <p:spPr>
          <a:xfrm rot="21317916">
            <a:off x="3017432" y="1463402"/>
            <a:ext cx="5886450" cy="4348144"/>
          </a:xfrm>
          <a:prstGeom prst="rect">
            <a:avLst/>
          </a:prstGeom>
        </p:spPr>
      </p:pic>
    </p:spTree>
    <p:extLst>
      <p:ext uri="{BB962C8B-B14F-4D97-AF65-F5344CB8AC3E}">
        <p14:creationId xmlns:p14="http://schemas.microsoft.com/office/powerpoint/2010/main" val="346770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4257675" y="3619846"/>
            <a:ext cx="3715515" cy="3576215"/>
            <a:chOff x="30480" y="591820"/>
            <a:chExt cx="12736830" cy="12259310"/>
          </a:xfrm>
        </p:grpSpPr>
        <p:sp>
          <p:nvSpPr>
            <p:cNvPr id="4" name="Freeform 3"/>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11634" t="-5134" r="-11147" b="5134"/>
              </a:stretch>
            </a:blipFill>
          </p:spPr>
        </p:sp>
      </p:grpSp>
      <p:sp>
        <p:nvSpPr>
          <p:cNvPr id="13" name="TextBox 12"/>
          <p:cNvSpPr txBox="1"/>
          <p:nvPr/>
        </p:nvSpPr>
        <p:spPr>
          <a:xfrm>
            <a:off x="1844464" y="5327849"/>
            <a:ext cx="1831300"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Nhan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đề</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093852" y="3671746"/>
            <a:ext cx="1831300"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Sapo</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199781" y="2420648"/>
            <a:ext cx="1831300"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Đề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mục</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628399" y="5327848"/>
            <a:ext cx="1987214"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Hình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ảnh</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973189" y="3619846"/>
            <a:ext cx="2070923" cy="584775"/>
          </a:xfrm>
          <a:prstGeom prst="rect">
            <a:avLst/>
          </a:prstGeom>
          <a:noFill/>
        </p:spPr>
        <p:txBody>
          <a:bodyPr wrap="square" rtlCol="0">
            <a:spAutoFit/>
          </a:bodyPr>
          <a:lstStyle/>
          <a:p>
            <a:pPr algn="just"/>
            <a:r>
              <a:rPr lang="en-US" sz="3200" b="1" dirty="0" err="1" smtClean="0">
                <a:solidFill>
                  <a:prstClr val="black"/>
                </a:solidFill>
                <a:latin typeface="Times New Roman" panose="02020603050405020304" pitchFamily="18" charset="0"/>
                <a:cs typeface="Times New Roman" panose="02020603050405020304" pitchFamily="18" charset="0"/>
              </a:rPr>
              <a:t>Đoạn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văn</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4748" y="0"/>
            <a:ext cx="12420360" cy="1754326"/>
          </a:xfrm>
          <a:prstGeom prst="rect">
            <a:avLst/>
          </a:prstGeom>
          <a:solidFill>
            <a:schemeClr val="accent5">
              <a:lumMod val="75000"/>
              <a:alpha val="83137"/>
            </a:scheme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pic>
        <p:nvPicPr>
          <p:cNvPr id="22" name="Picture 21"/>
          <p:cNvPicPr>
            <a:picLocks noChangeAspect="1"/>
          </p:cNvPicPr>
          <p:nvPr/>
        </p:nvPicPr>
        <p:blipFill>
          <a:blip r:embed="rId4"/>
          <a:stretch>
            <a:fillRect/>
          </a:stretch>
        </p:blipFill>
        <p:spPr>
          <a:xfrm>
            <a:off x="-205558" y="628406"/>
            <a:ext cx="12397558" cy="1035937"/>
          </a:xfrm>
          <a:prstGeom prst="rect">
            <a:avLst/>
          </a:prstGeom>
        </p:spPr>
      </p:pic>
    </p:spTree>
    <p:extLst>
      <p:ext uri="{BB962C8B-B14F-4D97-AF65-F5344CB8AC3E}">
        <p14:creationId xmlns:p14="http://schemas.microsoft.com/office/powerpoint/2010/main" val="26853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par>
                                <p:cTn id="52" presetID="26"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80">
                                          <p:stCondLst>
                                            <p:cond delay="0"/>
                                          </p:stCondLst>
                                        </p:cTn>
                                        <p:tgtEl>
                                          <p:spTgt spid="15"/>
                                        </p:tgtEl>
                                      </p:cBhvr>
                                    </p:animEffect>
                                    <p:anim calcmode="lin" valueType="num">
                                      <p:cBhvr>
                                        <p:cTn id="5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0" dur="26">
                                          <p:stCondLst>
                                            <p:cond delay="650"/>
                                          </p:stCondLst>
                                        </p:cTn>
                                        <p:tgtEl>
                                          <p:spTgt spid="15"/>
                                        </p:tgtEl>
                                      </p:cBhvr>
                                      <p:to x="100000" y="60000"/>
                                    </p:animScale>
                                    <p:animScale>
                                      <p:cBhvr>
                                        <p:cTn id="61" dur="166" decel="50000">
                                          <p:stCondLst>
                                            <p:cond delay="676"/>
                                          </p:stCondLst>
                                        </p:cTn>
                                        <p:tgtEl>
                                          <p:spTgt spid="15"/>
                                        </p:tgtEl>
                                      </p:cBhvr>
                                      <p:to x="100000" y="100000"/>
                                    </p:animScale>
                                    <p:animScale>
                                      <p:cBhvr>
                                        <p:cTn id="62" dur="26">
                                          <p:stCondLst>
                                            <p:cond delay="1312"/>
                                          </p:stCondLst>
                                        </p:cTn>
                                        <p:tgtEl>
                                          <p:spTgt spid="15"/>
                                        </p:tgtEl>
                                      </p:cBhvr>
                                      <p:to x="100000" y="80000"/>
                                    </p:animScale>
                                    <p:animScale>
                                      <p:cBhvr>
                                        <p:cTn id="63" dur="166" decel="50000">
                                          <p:stCondLst>
                                            <p:cond delay="1338"/>
                                          </p:stCondLst>
                                        </p:cTn>
                                        <p:tgtEl>
                                          <p:spTgt spid="15"/>
                                        </p:tgtEl>
                                      </p:cBhvr>
                                      <p:to x="100000" y="100000"/>
                                    </p:animScale>
                                    <p:animScale>
                                      <p:cBhvr>
                                        <p:cTn id="64" dur="26">
                                          <p:stCondLst>
                                            <p:cond delay="1642"/>
                                          </p:stCondLst>
                                        </p:cTn>
                                        <p:tgtEl>
                                          <p:spTgt spid="15"/>
                                        </p:tgtEl>
                                      </p:cBhvr>
                                      <p:to x="100000" y="90000"/>
                                    </p:animScale>
                                    <p:animScale>
                                      <p:cBhvr>
                                        <p:cTn id="65" dur="166" decel="50000">
                                          <p:stCondLst>
                                            <p:cond delay="1668"/>
                                          </p:stCondLst>
                                        </p:cTn>
                                        <p:tgtEl>
                                          <p:spTgt spid="15"/>
                                        </p:tgtEl>
                                      </p:cBhvr>
                                      <p:to x="100000" y="100000"/>
                                    </p:animScale>
                                    <p:animScale>
                                      <p:cBhvr>
                                        <p:cTn id="66" dur="26">
                                          <p:stCondLst>
                                            <p:cond delay="1808"/>
                                          </p:stCondLst>
                                        </p:cTn>
                                        <p:tgtEl>
                                          <p:spTgt spid="15"/>
                                        </p:tgtEl>
                                      </p:cBhvr>
                                      <p:to x="100000" y="95000"/>
                                    </p:animScale>
                                    <p:animScale>
                                      <p:cBhvr>
                                        <p:cTn id="67" dur="166" decel="50000">
                                          <p:stCondLst>
                                            <p:cond delay="1834"/>
                                          </p:stCondLst>
                                        </p:cTn>
                                        <p:tgtEl>
                                          <p:spTgt spid="15"/>
                                        </p:tgtEl>
                                      </p:cBhvr>
                                      <p:to x="100000" y="100000"/>
                                    </p:animScale>
                                  </p:childTnLst>
                                </p:cTn>
                              </p:par>
                              <p:par>
                                <p:cTn id="68" presetID="26"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580">
                                          <p:stCondLst>
                                            <p:cond delay="0"/>
                                          </p:stCondLst>
                                        </p:cTn>
                                        <p:tgtEl>
                                          <p:spTgt spid="17"/>
                                        </p:tgtEl>
                                      </p:cBhvr>
                                    </p:animEffect>
                                    <p:anim calcmode="lin" valueType="num">
                                      <p:cBhvr>
                                        <p:cTn id="7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6" dur="26">
                                          <p:stCondLst>
                                            <p:cond delay="650"/>
                                          </p:stCondLst>
                                        </p:cTn>
                                        <p:tgtEl>
                                          <p:spTgt spid="17"/>
                                        </p:tgtEl>
                                      </p:cBhvr>
                                      <p:to x="100000" y="60000"/>
                                    </p:animScale>
                                    <p:animScale>
                                      <p:cBhvr>
                                        <p:cTn id="77" dur="166" decel="50000">
                                          <p:stCondLst>
                                            <p:cond delay="676"/>
                                          </p:stCondLst>
                                        </p:cTn>
                                        <p:tgtEl>
                                          <p:spTgt spid="17"/>
                                        </p:tgtEl>
                                      </p:cBhvr>
                                      <p:to x="100000" y="100000"/>
                                    </p:animScale>
                                    <p:animScale>
                                      <p:cBhvr>
                                        <p:cTn id="78" dur="26">
                                          <p:stCondLst>
                                            <p:cond delay="1312"/>
                                          </p:stCondLst>
                                        </p:cTn>
                                        <p:tgtEl>
                                          <p:spTgt spid="17"/>
                                        </p:tgtEl>
                                      </p:cBhvr>
                                      <p:to x="100000" y="80000"/>
                                    </p:animScale>
                                    <p:animScale>
                                      <p:cBhvr>
                                        <p:cTn id="79" dur="166" decel="50000">
                                          <p:stCondLst>
                                            <p:cond delay="1338"/>
                                          </p:stCondLst>
                                        </p:cTn>
                                        <p:tgtEl>
                                          <p:spTgt spid="17"/>
                                        </p:tgtEl>
                                      </p:cBhvr>
                                      <p:to x="100000" y="100000"/>
                                    </p:animScale>
                                    <p:animScale>
                                      <p:cBhvr>
                                        <p:cTn id="80" dur="26">
                                          <p:stCondLst>
                                            <p:cond delay="1642"/>
                                          </p:stCondLst>
                                        </p:cTn>
                                        <p:tgtEl>
                                          <p:spTgt spid="17"/>
                                        </p:tgtEl>
                                      </p:cBhvr>
                                      <p:to x="100000" y="90000"/>
                                    </p:animScale>
                                    <p:animScale>
                                      <p:cBhvr>
                                        <p:cTn id="81" dur="166" decel="50000">
                                          <p:stCondLst>
                                            <p:cond delay="1668"/>
                                          </p:stCondLst>
                                        </p:cTn>
                                        <p:tgtEl>
                                          <p:spTgt spid="17"/>
                                        </p:tgtEl>
                                      </p:cBhvr>
                                      <p:to x="100000" y="100000"/>
                                    </p:animScale>
                                    <p:animScale>
                                      <p:cBhvr>
                                        <p:cTn id="82" dur="26">
                                          <p:stCondLst>
                                            <p:cond delay="1808"/>
                                          </p:stCondLst>
                                        </p:cTn>
                                        <p:tgtEl>
                                          <p:spTgt spid="17"/>
                                        </p:tgtEl>
                                      </p:cBhvr>
                                      <p:to x="100000" y="95000"/>
                                    </p:animScale>
                                    <p:animScale>
                                      <p:cBhvr>
                                        <p:cTn id="83" dur="166" decel="50000">
                                          <p:stCondLst>
                                            <p:cond delay="1834"/>
                                          </p:stCondLst>
                                        </p:cTn>
                                        <p:tgtEl>
                                          <p:spTgt spid="17"/>
                                        </p:tgtEl>
                                      </p:cBhvr>
                                      <p:to x="100000" y="100000"/>
                                    </p:animScale>
                                  </p:childTnLst>
                                </p:cTn>
                              </p:par>
                              <p:par>
                                <p:cTn id="84" presetID="26"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down)">
                                      <p:cBhvr>
                                        <p:cTn id="86" dur="580">
                                          <p:stCondLst>
                                            <p:cond delay="0"/>
                                          </p:stCondLst>
                                        </p:cTn>
                                        <p:tgtEl>
                                          <p:spTgt spid="16"/>
                                        </p:tgtEl>
                                      </p:cBhvr>
                                    </p:animEffect>
                                    <p:anim calcmode="lin" valueType="num">
                                      <p:cBhvr>
                                        <p:cTn id="8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2" dur="26">
                                          <p:stCondLst>
                                            <p:cond delay="650"/>
                                          </p:stCondLst>
                                        </p:cTn>
                                        <p:tgtEl>
                                          <p:spTgt spid="16"/>
                                        </p:tgtEl>
                                      </p:cBhvr>
                                      <p:to x="100000" y="60000"/>
                                    </p:animScale>
                                    <p:animScale>
                                      <p:cBhvr>
                                        <p:cTn id="93" dur="166" decel="50000">
                                          <p:stCondLst>
                                            <p:cond delay="676"/>
                                          </p:stCondLst>
                                        </p:cTn>
                                        <p:tgtEl>
                                          <p:spTgt spid="16"/>
                                        </p:tgtEl>
                                      </p:cBhvr>
                                      <p:to x="100000" y="100000"/>
                                    </p:animScale>
                                    <p:animScale>
                                      <p:cBhvr>
                                        <p:cTn id="94" dur="26">
                                          <p:stCondLst>
                                            <p:cond delay="1312"/>
                                          </p:stCondLst>
                                        </p:cTn>
                                        <p:tgtEl>
                                          <p:spTgt spid="16"/>
                                        </p:tgtEl>
                                      </p:cBhvr>
                                      <p:to x="100000" y="80000"/>
                                    </p:animScale>
                                    <p:animScale>
                                      <p:cBhvr>
                                        <p:cTn id="95" dur="166" decel="50000">
                                          <p:stCondLst>
                                            <p:cond delay="1338"/>
                                          </p:stCondLst>
                                        </p:cTn>
                                        <p:tgtEl>
                                          <p:spTgt spid="16"/>
                                        </p:tgtEl>
                                      </p:cBhvr>
                                      <p:to x="100000" y="100000"/>
                                    </p:animScale>
                                    <p:animScale>
                                      <p:cBhvr>
                                        <p:cTn id="96" dur="26">
                                          <p:stCondLst>
                                            <p:cond delay="1642"/>
                                          </p:stCondLst>
                                        </p:cTn>
                                        <p:tgtEl>
                                          <p:spTgt spid="16"/>
                                        </p:tgtEl>
                                      </p:cBhvr>
                                      <p:to x="100000" y="90000"/>
                                    </p:animScale>
                                    <p:animScale>
                                      <p:cBhvr>
                                        <p:cTn id="97" dur="166" decel="50000">
                                          <p:stCondLst>
                                            <p:cond delay="1668"/>
                                          </p:stCondLst>
                                        </p:cTn>
                                        <p:tgtEl>
                                          <p:spTgt spid="16"/>
                                        </p:tgtEl>
                                      </p:cBhvr>
                                      <p:to x="100000" y="100000"/>
                                    </p:animScale>
                                    <p:animScale>
                                      <p:cBhvr>
                                        <p:cTn id="98" dur="26">
                                          <p:stCondLst>
                                            <p:cond delay="1808"/>
                                          </p:stCondLst>
                                        </p:cTn>
                                        <p:tgtEl>
                                          <p:spTgt spid="16"/>
                                        </p:tgtEl>
                                      </p:cBhvr>
                                      <p:to x="100000" y="95000"/>
                                    </p:animScale>
                                    <p:animScale>
                                      <p:cBhvr>
                                        <p:cTn id="9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146" t="38999" r="36950" b="2189"/>
          <a:stretch/>
        </p:blipFill>
        <p:spPr>
          <a:xfrm>
            <a:off x="5192857" y="-557213"/>
            <a:ext cx="12660385" cy="7672388"/>
          </a:xfrm>
          <a:prstGeom prst="rect">
            <a:avLst/>
          </a:prstGeom>
        </p:spPr>
      </p:pic>
      <p:pic>
        <p:nvPicPr>
          <p:cNvPr id="5" name="Picture 4"/>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11" name="Group 10"/>
          <p:cNvGrpSpPr/>
          <p:nvPr/>
        </p:nvGrpSpPr>
        <p:grpSpPr>
          <a:xfrm>
            <a:off x="155009" y="213408"/>
            <a:ext cx="6674416" cy="496647"/>
            <a:chOff x="644526" y="2766774"/>
            <a:chExt cx="13350569" cy="993289"/>
          </a:xfrm>
        </p:grpSpPr>
        <p:sp>
          <p:nvSpPr>
            <p:cNvPr id="12" name="TextBox 11"/>
            <p:cNvSpPr txBox="1"/>
            <p:nvPr/>
          </p:nvSpPr>
          <p:spPr>
            <a:xfrm>
              <a:off x="1906586" y="2766774"/>
              <a:ext cx="12088509"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văn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bản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tin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4" name="TextBox 13"/>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a:extLst>
              <a:ext uri="{FF2B5EF4-FFF2-40B4-BE49-F238E27FC236}">
                <a16:creationId xmlns:a16="http://schemas.microsoft.com/office/drawing/2014/main" xmlns="" id="{37934291-9B0C-43D1-A269-035C2538A8B9}"/>
              </a:ext>
            </a:extLst>
          </p:cNvPr>
          <p:cNvSpPr txBox="1"/>
          <p:nvPr/>
        </p:nvSpPr>
        <p:spPr>
          <a:xfrm>
            <a:off x="436202" y="1267268"/>
            <a:ext cx="1964723" cy="742511"/>
          </a:xfrm>
          <a:prstGeom prst="rect">
            <a:avLst/>
          </a:prstGeom>
          <a:solidFill>
            <a:srgbClr val="DFF0F5"/>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3200" b="1" i="1" dirty="0" err="1" smtClean="0">
                <a:latin typeface="Times New Roman" panose="02020603050405020304" pitchFamily="18" charset="0"/>
                <a:cs typeface="Times New Roman" panose="02020603050405020304" pitchFamily="18" charset="0"/>
              </a:rPr>
              <a:t>Nhan</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đề</a:t>
            </a:r>
            <a:endParaRPr lang="en-US" sz="3200" b="1" i="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a:off x="311287" y="2228642"/>
            <a:ext cx="5701084" cy="1000333"/>
          </a:xfrm>
          <a:prstGeom prst="rect">
            <a:avLst/>
          </a:prstGeom>
        </p:spPr>
      </p:pic>
      <p:pic>
        <p:nvPicPr>
          <p:cNvPr id="17" name="Picture 16"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875038" flipV="1">
            <a:off x="261418" y="2897124"/>
            <a:ext cx="1049079" cy="803649"/>
          </a:xfrm>
          <a:prstGeom prst="rect">
            <a:avLst/>
          </a:prstGeom>
          <a:effectLst>
            <a:softEdge rad="127000"/>
          </a:effectLst>
        </p:spPr>
      </p:pic>
      <p:sp>
        <p:nvSpPr>
          <p:cNvPr id="18" name="TextBox 17"/>
          <p:cNvSpPr txBox="1"/>
          <p:nvPr/>
        </p:nvSpPr>
        <p:spPr>
          <a:xfrm>
            <a:off x="762612" y="3892201"/>
            <a:ext cx="4895798" cy="1307537"/>
          </a:xfrm>
          <a:prstGeom prst="rect">
            <a:avLst/>
          </a:prstGeom>
          <a:noFill/>
        </p:spPr>
        <p:txBody>
          <a:bodyPr wrap="square" rtlCol="0">
            <a:spAutoFit/>
          </a:bodyPr>
          <a:lstStyle/>
          <a:p>
            <a:pPr algn="just">
              <a:lnSpc>
                <a:spcPct val="150000"/>
              </a:lnSpc>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rPr>
              <a:t>Giới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62612" y="5290619"/>
            <a:ext cx="5249759" cy="660758"/>
          </a:xfrm>
          <a:prstGeom prst="rect">
            <a:avLst/>
          </a:prstGeom>
          <a:noFill/>
        </p:spPr>
        <p:txBody>
          <a:bodyPr wrap="square" rtlCol="0">
            <a:spAutoFit/>
          </a:bodyPr>
          <a:lstStyle/>
          <a:p>
            <a:pPr algn="just">
              <a:lnSpc>
                <a:spcPct val="150000"/>
              </a:lnSpc>
            </a:pP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rPr>
              <a:t>Tường</a:t>
            </a:r>
            <a:r>
              <a:rPr lang="en-US" sz="2800" b="1" dirty="0" smtClean="0">
                <a:solidFill>
                  <a:prstClr val="black"/>
                </a:solidFill>
                <a:latin typeface="Times New Roman" panose="02020603050405020304" pitchFamily="18" charset="0"/>
                <a:cs typeface="Times New Roman" panose="02020603050405020304" pitchFamily="18" charset="0"/>
              </a:rPr>
              <a:t> minh, </a:t>
            </a:r>
            <a:r>
              <a:rPr lang="en-US" sz="2800" b="1" dirty="0" err="1" smtClean="0">
                <a:solidFill>
                  <a:prstClr val="black"/>
                </a:solidFill>
                <a:latin typeface="Times New Roman" panose="02020603050405020304" pitchFamily="18" charset="0"/>
                <a:cs typeface="Times New Roman" panose="02020603050405020304" pitchFamily="18" charset="0"/>
              </a:rPr>
              <a:t>sáng</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rõ</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19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009" y="213408"/>
            <a:ext cx="6674416" cy="496647"/>
            <a:chOff x="644526" y="2766774"/>
            <a:chExt cx="13350569" cy="993289"/>
          </a:xfrm>
        </p:grpSpPr>
        <p:sp>
          <p:nvSpPr>
            <p:cNvPr id="5" name="TextBox 4"/>
            <p:cNvSpPr txBox="1"/>
            <p:nvPr/>
          </p:nvSpPr>
          <p:spPr>
            <a:xfrm>
              <a:off x="1906586" y="2766774"/>
              <a:ext cx="12088509"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văn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bản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tin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7" name="TextBox 6"/>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0" name="TextBox 9"/>
          <p:cNvSpPr txBox="1"/>
          <p:nvPr/>
        </p:nvSpPr>
        <p:spPr>
          <a:xfrm>
            <a:off x="2400925" y="1053644"/>
            <a:ext cx="9447078" cy="2677656"/>
          </a:xfrm>
          <a:prstGeom prst="rect">
            <a:avLst/>
          </a:prstGeom>
          <a:noFill/>
          <a:ln w="38100">
            <a:solidFill>
              <a:schemeClr val="accent5">
                <a:lumMod val="40000"/>
                <a:lumOff val="60000"/>
              </a:schemeClr>
            </a:solidFill>
          </a:ln>
        </p:spPr>
        <p:txBody>
          <a:bodyPr wrap="square" rtlCol="0">
            <a:spAutoFit/>
          </a:bodyPr>
          <a:lstStyle/>
          <a:p>
            <a:pPr algn="just">
              <a:lnSpc>
                <a:spcPct val="150000"/>
              </a:lnSpc>
            </a:pP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Trong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dịp</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lễ</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hội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một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số</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làng</a:t>
            </a:r>
            <a:r>
              <a:rPr lang="en-US" sz="2800" b="1" i="1" dirty="0" smtClean="0">
                <a:solidFill>
                  <a:prstClr val="black"/>
                </a:solidFill>
                <a:latin typeface="Times New Roman" panose="02020603050405020304" pitchFamily="18" charset="0"/>
                <a:cs typeface="Times New Roman" panose="02020603050405020304" pitchFamily="18" charset="0"/>
              </a:rPr>
              <a:t> ở </a:t>
            </a:r>
            <a:r>
              <a:rPr lang="en-US" sz="2800" b="1" i="1" dirty="0" err="1" smtClean="0">
                <a:solidFill>
                  <a:prstClr val="black"/>
                </a:solidFill>
                <a:latin typeface="Times New Roman" panose="02020603050405020304" pitchFamily="18" charset="0"/>
                <a:cs typeface="Times New Roman" panose="02020603050405020304" pitchFamily="18" charset="0"/>
              </a:rPr>
              <a:t>miền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Bắc</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và</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miền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Trung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Việt</a:t>
            </a:r>
            <a:r>
              <a:rPr lang="en-US" sz="2800" b="1" i="1" dirty="0" smtClean="0">
                <a:solidFill>
                  <a:prstClr val="black"/>
                </a:solidFill>
                <a:latin typeface="Times New Roman" panose="02020603050405020304" pitchFamily="18" charset="0"/>
                <a:cs typeface="Times New Roman" panose="02020603050405020304" pitchFamily="18" charset="0"/>
              </a:rPr>
              <a:t> Nam </a:t>
            </a:r>
            <a:r>
              <a:rPr lang="en-US" sz="2800" b="1" i="1" dirty="0" err="1" smtClean="0">
                <a:solidFill>
                  <a:prstClr val="black"/>
                </a:solidFill>
                <a:latin typeface="Times New Roman" panose="02020603050405020304" pitchFamily="18" charset="0"/>
                <a:cs typeface="Times New Roman" panose="02020603050405020304" pitchFamily="18" charset="0"/>
              </a:rPr>
              <a:t>có</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tổ</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chức</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thổi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cơm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Cuộc</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thổi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cơm</a:t>
            </a:r>
            <a:r>
              <a:rPr lang="en-US" sz="2800" b="1" i="1" dirty="0" smtClean="0">
                <a:solidFill>
                  <a:prstClr val="black"/>
                </a:solidFill>
                <a:latin typeface="Times New Roman" panose="02020603050405020304" pitchFamily="18" charset="0"/>
                <a:cs typeface="Times New Roman" panose="02020603050405020304" pitchFamily="18" charset="0"/>
              </a:rPr>
              <a:t> ở </a:t>
            </a:r>
            <a:r>
              <a:rPr lang="en-US" sz="2800" b="1" i="1" dirty="0" err="1" smtClean="0">
                <a:solidFill>
                  <a:prstClr val="black"/>
                </a:solidFill>
                <a:latin typeface="Times New Roman" panose="02020603050405020304" pitchFamily="18" charset="0"/>
                <a:cs typeface="Times New Roman" panose="02020603050405020304" pitchFamily="18" charset="0"/>
              </a:rPr>
              <a:t>từng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nơi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có</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những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luật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lệ</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nét</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đặc</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trưng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riêng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như</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nấu</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cơm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trên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thuyền</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nấu</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cơm</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trông</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trẻ</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vừa</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đi</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vừa</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nấu</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cơm</a:t>
            </a:r>
            <a:r>
              <a:rPr lang="en-US" sz="2800" b="1" i="1" dirty="0" smtClean="0">
                <a:solidFill>
                  <a:prstClr val="black"/>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37934291-9B0C-43D1-A269-035C2538A8B9}"/>
              </a:ext>
            </a:extLst>
          </p:cNvPr>
          <p:cNvSpPr txBox="1"/>
          <p:nvPr/>
        </p:nvSpPr>
        <p:spPr>
          <a:xfrm>
            <a:off x="311287" y="1910206"/>
            <a:ext cx="1964723" cy="742511"/>
          </a:xfrm>
          <a:prstGeom prst="rect">
            <a:avLst/>
          </a:prstGeom>
          <a:solidFill>
            <a:schemeClr val="accent5">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3200" b="1" i="1" dirty="0" err="1" smtClean="0">
                <a:solidFill>
                  <a:schemeClr val="bg1"/>
                </a:solidFill>
                <a:latin typeface="Times New Roman" panose="02020603050405020304" pitchFamily="18" charset="0"/>
                <a:cs typeface="Times New Roman" panose="02020603050405020304" pitchFamily="18" charset="0"/>
              </a:rPr>
              <a:t>Sapo</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96999" y="3984487"/>
            <a:ext cx="11536716" cy="661207"/>
          </a:xfrm>
          <a:prstGeom prst="rect">
            <a:avLst/>
          </a:prstGeom>
          <a:solidFill>
            <a:srgbClr val="F0F8FA"/>
          </a:solidFill>
        </p:spPr>
        <p:txBody>
          <a:bodyPr wrap="square" rtlCol="0">
            <a:spAutoFit/>
          </a:bodyP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chữ</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in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đậm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ngay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dưới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endPar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4" name="TextBox 13"/>
          <p:cNvSpPr txBox="1"/>
          <p:nvPr/>
        </p:nvSpPr>
        <p:spPr>
          <a:xfrm>
            <a:off x="311287" y="5960851"/>
            <a:ext cx="11536716" cy="661207"/>
          </a:xfrm>
          <a:prstGeom prst="rect">
            <a:avLst/>
          </a:prstGeom>
          <a:solidFill>
            <a:srgbClr val="F0F8FA"/>
          </a:solidFill>
        </p:spPr>
        <p:txBody>
          <a:bodyPr wrap="square" rtlCol="0">
            <a:spAutoFit/>
          </a:bodyPr>
          <a:lstStyle/>
          <a:p>
            <a:pPr algn="just">
              <a:lnSpc>
                <a:spcPct val="150000"/>
              </a:lnSpc>
            </a:pPr>
            <a:r>
              <a:rPr lang="en-US" sz="2800" dirty="0" err="1" smtClean="0">
                <a:solidFill>
                  <a:prstClr val="black"/>
                </a:solidFill>
                <a:latin typeface="Times New Roman" panose="02020603050405020304" pitchFamily="18" charset="0"/>
                <a:cs typeface="Times New Roman" panose="02020603050405020304" pitchFamily="18" charset="0"/>
              </a:rPr>
              <a:t>Tạo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lôi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đầu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hút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chú</a:t>
            </a:r>
            <a:r>
              <a:rPr lang="en-US" sz="2800" dirty="0" smtClean="0">
                <a:solidFill>
                  <a:prstClr val="black"/>
                </a:solidFill>
                <a:latin typeface="Times New Roman" panose="02020603050405020304" pitchFamily="18" charset="0"/>
                <a:cs typeface="Times New Roman" panose="02020603050405020304" pitchFamily="18" charset="0"/>
              </a:rPr>
              <a:t> ý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đọc</a:t>
            </a:r>
            <a:endParaRPr lang="en-US" sz="2800" dirty="0" smtClean="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96999" y="4826219"/>
            <a:ext cx="11536716" cy="954107"/>
          </a:xfrm>
          <a:prstGeom prst="rect">
            <a:avLst/>
          </a:prstGeom>
          <a:solidFill>
            <a:srgbClr val="F0F8FA"/>
          </a:solidFill>
        </p:spPr>
        <p:txBody>
          <a:bodyPr wrap="square" rtlCol="0">
            <a:spAutoFit/>
          </a:bodyPr>
          <a:lstStyle/>
          <a:p>
            <a:pPr algn="just"/>
            <a:r>
              <a:rPr lang="en-US" sz="2800" dirty="0" err="1" smtClean="0">
                <a:solidFill>
                  <a:prstClr val="black"/>
                </a:solidFill>
                <a:latin typeface="Times New Roman" panose="02020603050405020304" pitchFamily="18" charset="0"/>
                <a:cs typeface="Times New Roman" panose="02020603050405020304" pitchFamily="18" charset="0"/>
              </a:rPr>
              <a:t>Giới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tóm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tắt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 dung </a:t>
            </a:r>
            <a:r>
              <a:rPr lang="en-US" sz="2800" dirty="0" err="1" smtClean="0">
                <a:solidFill>
                  <a:prstClr val="black"/>
                </a:solidFill>
                <a:latin typeface="Times New Roman" panose="02020603050405020304" pitchFamily="18" charset="0"/>
                <a:cs typeface="Times New Roman" panose="02020603050405020304" pitchFamily="18" charset="0"/>
              </a:rPr>
              <a:t>bài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trên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khắp</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miền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nước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những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đặc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trưng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riêng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thú</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vị</a:t>
            </a:r>
            <a:r>
              <a:rPr lang="en-US" sz="2800" dirty="0" smtClean="0">
                <a:solidFill>
                  <a:prstClr val="black"/>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xmlns="" id="{5A716459-8E3A-41CD-A0E8-B4DA092A027F}"/>
              </a:ext>
            </a:extLst>
          </p:cNvPr>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586465">
            <a:off x="598877" y="2742454"/>
            <a:ext cx="1389542" cy="1389542"/>
          </a:xfrm>
          <a:prstGeom prst="rect">
            <a:avLst/>
          </a:prstGeom>
        </p:spPr>
      </p:pic>
    </p:spTree>
    <p:extLst>
      <p:ext uri="{BB962C8B-B14F-4D97-AF65-F5344CB8AC3E}">
        <p14:creationId xmlns:p14="http://schemas.microsoft.com/office/powerpoint/2010/main" val="37851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5009" y="213408"/>
            <a:ext cx="6674416" cy="496647"/>
            <a:chOff x="644526" y="2766774"/>
            <a:chExt cx="13350569" cy="993289"/>
          </a:xfrm>
        </p:grpSpPr>
        <p:sp>
          <p:nvSpPr>
            <p:cNvPr id="4" name="TextBox 3"/>
            <p:cNvSpPr txBox="1"/>
            <p:nvPr/>
          </p:nvSpPr>
          <p:spPr>
            <a:xfrm>
              <a:off x="1906586" y="2766774"/>
              <a:ext cx="12088509" cy="923326"/>
            </a:xfrm>
            <a:prstGeom prst="rect">
              <a:avLst/>
            </a:prstGeom>
            <a:noFill/>
          </p:spPr>
          <p:txBody>
            <a:bodyPr wrap="square" rtlCol="0">
              <a:spAutoFit/>
            </a:bodyPr>
            <a:lstStyle/>
            <a:p>
              <a:pPr defTabSz="1076536"/>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văn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bản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thông</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tin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6" name="TextBox 5"/>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0" name="Group 9"/>
          <p:cNvGrpSpPr>
            <a:grpSpLocks noChangeAspect="1"/>
          </p:cNvGrpSpPr>
          <p:nvPr/>
        </p:nvGrpSpPr>
        <p:grpSpPr>
          <a:xfrm>
            <a:off x="256687" y="1423963"/>
            <a:ext cx="3469209" cy="3543994"/>
            <a:chOff x="30480" y="591820"/>
            <a:chExt cx="12736830" cy="12259310"/>
          </a:xfrm>
        </p:grpSpPr>
        <p:sp>
          <p:nvSpPr>
            <p:cNvPr id="11" name="Freeform 10"/>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11634" t="-5134" r="-11147" b="5134"/>
              </a:stretch>
            </a:blipFill>
          </p:spPr>
        </p:sp>
      </p:grpSp>
      <p:sp>
        <p:nvSpPr>
          <p:cNvPr id="12" name="TextBox 11">
            <a:extLst>
              <a:ext uri="{FF2B5EF4-FFF2-40B4-BE49-F238E27FC236}">
                <a16:creationId xmlns:a16="http://schemas.microsoft.com/office/drawing/2014/main" xmlns="" id="{37934291-9B0C-43D1-A269-035C2538A8B9}"/>
              </a:ext>
            </a:extLst>
          </p:cNvPr>
          <p:cNvSpPr txBox="1"/>
          <p:nvPr/>
        </p:nvSpPr>
        <p:spPr>
          <a:xfrm>
            <a:off x="2482429" y="1064659"/>
            <a:ext cx="1964723" cy="742511"/>
          </a:xfrm>
          <a:prstGeom prst="rect">
            <a:avLst/>
          </a:prstGeom>
          <a:solidFill>
            <a:schemeClr val="accent5">
              <a:lumMod val="75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50000"/>
              </a:lnSpc>
            </a:pPr>
            <a:r>
              <a:rPr lang="en-US" sz="3200" b="1" i="1" dirty="0" err="1" smtClean="0">
                <a:solidFill>
                  <a:schemeClr val="bg1"/>
                </a:solidFill>
                <a:latin typeface="Times New Roman" panose="02020603050405020304" pitchFamily="18" charset="0"/>
                <a:cs typeface="Times New Roman" panose="02020603050405020304" pitchFamily="18" charset="0"/>
              </a:rPr>
              <a:t>Đề</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mục</a:t>
            </a:r>
            <a:endParaRPr lang="en-US" sz="3200" b="1" i="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705710" y="1162353"/>
            <a:ext cx="11132708" cy="523220"/>
          </a:xfrm>
          <a:prstGeom prst="rect">
            <a:avLst/>
          </a:prstGeom>
          <a:noFill/>
        </p:spPr>
        <p:txBody>
          <a:bodyPr wrap="square" rtlCol="0">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4 </a:t>
            </a:r>
            <a:r>
              <a:rPr lang="en-US" sz="2800" b="1" dirty="0" err="1" smtClean="0">
                <a:solidFill>
                  <a:prstClr val="black"/>
                </a:solidFill>
                <a:latin typeface="Times New Roman" panose="02020603050405020304" pitchFamily="18" charset="0"/>
                <a:cs typeface="Times New Roman" panose="02020603050405020304" pitchFamily="18" charset="0"/>
              </a:rPr>
              <a:t>đề</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mục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phần</a:t>
            </a:r>
            <a:r>
              <a:rPr lang="en-US" sz="2800" b="1" dirty="0" smtClean="0">
                <a:solidFill>
                  <a:prstClr val="black"/>
                </a:solidFill>
                <a:latin typeface="Times New Roman" panose="02020603050405020304" pitchFamily="18" charset="0"/>
                <a:cs typeface="Times New Roman" panose="02020603050405020304" pitchFamily="18" charset="0"/>
              </a:rPr>
              <a:t> in </a:t>
            </a:r>
            <a:r>
              <a:rPr lang="en-US" sz="2800" b="1" dirty="0" err="1" smtClean="0">
                <a:solidFill>
                  <a:prstClr val="black"/>
                </a:solidFill>
                <a:latin typeface="Times New Roman" panose="02020603050405020304" pitchFamily="18" charset="0"/>
                <a:cs typeface="Times New Roman" panose="02020603050405020304" pitchFamily="18" charset="0"/>
              </a:rPr>
              <a:t>đậm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trước</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mỗi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đoạn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văn</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819081" y="2053497"/>
            <a:ext cx="8048085"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Cấm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Liêm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819081" y="2802387"/>
            <a:ext cx="7933967"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Chuông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Nội</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819081" y="3551277"/>
            <a:ext cx="8749737"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Hoằng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 </a:t>
            </a:r>
            <a:r>
              <a:rPr lang="en-US" sz="2800" dirty="0" err="1" smtClean="0">
                <a:solidFill>
                  <a:prstClr val="black"/>
                </a:solidFill>
                <a:latin typeface="Times New Roman" panose="02020603050405020304" pitchFamily="18" charset="0"/>
                <a:cs typeface="Times New Roman" panose="02020603050405020304" pitchFamily="18" charset="0"/>
              </a:rPr>
              <a:t>Thanh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805169" y="4276277"/>
            <a:ext cx="8075908"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nấu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cơm</a:t>
            </a:r>
            <a:r>
              <a:rPr lang="en-US" sz="2800" dirty="0" smtClean="0">
                <a:solidFill>
                  <a:prstClr val="black"/>
                </a:solidFill>
                <a:latin typeface="Times New Roman" panose="02020603050405020304" pitchFamily="18" charset="0"/>
                <a:cs typeface="Times New Roman" panose="02020603050405020304" pitchFamily="18" charset="0"/>
              </a:rPr>
              <a:t> ở </a:t>
            </a:r>
            <a:r>
              <a:rPr lang="en-US" sz="2800" dirty="0" err="1" smtClean="0">
                <a:solidFill>
                  <a:prstClr val="black"/>
                </a:solidFill>
                <a:latin typeface="Times New Roman" panose="02020603050405020304" pitchFamily="18" charset="0"/>
                <a:cs typeface="Times New Roman" panose="02020603050405020304" pitchFamily="18" charset="0"/>
              </a:rPr>
              <a:t>hội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Hành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Thiện</a:t>
            </a:r>
            <a:r>
              <a:rPr lang="en-US" sz="2800" dirty="0" smtClean="0">
                <a:solidFill>
                  <a:prstClr val="black"/>
                </a:solidFill>
                <a:latin typeface="Times New Roman" panose="02020603050405020304" pitchFamily="18" charset="0"/>
                <a:cs typeface="Times New Roman" panose="02020603050405020304" pitchFamily="18" charset="0"/>
              </a:rPr>
              <a:t> (Nam </a:t>
            </a:r>
            <a:r>
              <a:rPr lang="en-US" sz="2800" dirty="0" err="1" smtClean="0">
                <a:solidFill>
                  <a:prstClr val="black"/>
                </a:solidFill>
                <a:latin typeface="Times New Roman" panose="02020603050405020304" pitchFamily="18" charset="0"/>
                <a:cs typeface="Times New Roman" panose="02020603050405020304" pitchFamily="18" charset="0"/>
              </a:rPr>
              <a:t>Định</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71697" y="5096607"/>
            <a:ext cx="12420360" cy="1754326"/>
          </a:xfrm>
          <a:prstGeom prst="rect">
            <a:avLst/>
          </a:prstGeom>
          <a:solidFill>
            <a:srgbClr val="F0F8FA">
              <a:alpha val="83137"/>
            </a:srgbClr>
          </a:solidFill>
        </p:spPr>
        <p:txBody>
          <a:bodyPr wrap="square">
            <a:spAutoFit/>
          </a:bodyPr>
          <a:lstStyle/>
          <a:p>
            <a:pPr defTabSz="914103">
              <a:lnSpc>
                <a:spcPct val="150000"/>
              </a:lnSpc>
              <a:spcBef>
                <a:spcPct val="0"/>
              </a:spcBef>
            </a:pPr>
            <a:endParaRPr lang="en-SG" altLang="en-US" sz="2400" i="1" dirty="0" smtClean="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a:p>
            <a:pPr defTabSz="914103">
              <a:lnSpc>
                <a:spcPct val="150000"/>
              </a:lnSpc>
              <a:spcBef>
                <a:spcPct val="0"/>
              </a:spcBef>
            </a:pPr>
            <a:endParaRPr lang="en-SG" altLang="en-US" sz="2400" i="1" dirty="0">
              <a:solidFill>
                <a:prstClr val="white"/>
              </a:solidFill>
              <a:latin typeface="Times New Roman" panose="02020603050405020304" pitchFamily="18" charset="0"/>
            </a:endParaRPr>
          </a:p>
        </p:txBody>
      </p:sp>
      <p:sp>
        <p:nvSpPr>
          <p:cNvPr id="19" name="TextBox 18"/>
          <p:cNvSpPr txBox="1"/>
          <p:nvPr/>
        </p:nvSpPr>
        <p:spPr>
          <a:xfrm>
            <a:off x="311287" y="4967957"/>
            <a:ext cx="11253444" cy="2031325"/>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è"/>
            </a:pP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bố</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cục</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mạch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tách</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rõ</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ràng</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gn="just">
              <a:lnSpc>
                <a:spcPct val="150000"/>
              </a:lnSpc>
              <a:buFont typeface="Wingdings" panose="05000000000000000000" pitchFamily="2" charset="2"/>
              <a:buChar char="è"/>
            </a:pPr>
            <a:r>
              <a:rPr lang="vi-VN" sz="2800" dirty="0">
                <a:solidFill>
                  <a:srgbClr val="FF0000"/>
                </a:solidFill>
                <a:latin typeface="Times New Roman" panose="02020603050405020304" pitchFamily="18" charset="0"/>
                <a:cs typeface="Times New Roman" panose="02020603050405020304" pitchFamily="18" charset="0"/>
              </a:rPr>
              <a:t>Giới thiệu nội dung chính được trình bày ngay sau </a:t>
            </a:r>
            <a:r>
              <a:rPr lang="vi-VN" sz="2800" dirty="0" smtClean="0">
                <a:solidFill>
                  <a:srgbClr val="FF0000"/>
                </a:solidFill>
                <a:latin typeface="Times New Roman" panose="02020603050405020304" pitchFamily="18" charset="0"/>
                <a:cs typeface="Times New Roman" panose="02020603050405020304" pitchFamily="18" charset="0"/>
              </a:rPr>
              <a:t>đó:</a:t>
            </a:r>
            <a:r>
              <a:rPr lang="en-US" sz="2800" dirty="0" smtClean="0">
                <a:solidFill>
                  <a:srgbClr val="FF0000"/>
                </a:solidFill>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các </a:t>
            </a:r>
            <a:r>
              <a:rPr lang="vi-VN" sz="2800" dirty="0">
                <a:solidFill>
                  <a:srgbClr val="FF0000"/>
                </a:solidFill>
                <a:latin typeface="Times New Roman" panose="02020603050405020304" pitchFamily="18" charset="0"/>
                <a:cs typeface="Times New Roman" panose="02020603050405020304" pitchFamily="18" charset="0"/>
              </a:rPr>
              <a:t>lễ hội thổi cơm ở các vùng</a:t>
            </a:r>
            <a:r>
              <a:rPr lang="vi-VN"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19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animBg="1"/>
      <p:bldP spid="1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7664</TotalTime>
  <Words>1533</Words>
  <Application>Microsoft Office PowerPoint</Application>
  <PresentationFormat>Widescreen</PresentationFormat>
  <Paragraphs>280</Paragraphs>
  <Slides>29</Slides>
  <Notes>29</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29</vt:i4>
      </vt:variant>
    </vt:vector>
  </HeadingPairs>
  <TitlesOfParts>
    <vt:vector size="50" baseType="lpstr">
      <vt:lpstr>宋体</vt:lpstr>
      <vt:lpstr>Arial</vt:lpstr>
      <vt:lpstr>Calibri</vt:lpstr>
      <vt:lpstr>Calibri Light</vt:lpstr>
      <vt:lpstr>Tahoma</vt:lpstr>
      <vt:lpstr>Times New Roman</vt:lpstr>
      <vt:lpstr>Wingdings</vt:lpstr>
      <vt:lpstr>3_Office Theme</vt:lpstr>
      <vt:lpstr>6_Office Theme</vt:lpstr>
      <vt:lpstr>4_Office Theme</vt:lpstr>
      <vt:lpstr>https://www.freeppt7.com</vt:lpstr>
      <vt:lpstr>2_Office Theme</vt:lpstr>
      <vt:lpstr>https://freeppt7.com</vt:lpstr>
      <vt:lpstr>3_Default Design</vt:lpstr>
      <vt:lpstr>Default Design</vt:lpstr>
      <vt:lpstr>Office 主题</vt:lpstr>
      <vt:lpstr>5_Office Theme</vt:lpstr>
      <vt:lpstr>8_Office Theme</vt:lpstr>
      <vt:lpstr>9_Office Theme</vt:lpstr>
      <vt:lpstr>10_Office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3201</cp:revision>
  <dcterms:created xsi:type="dcterms:W3CDTF">2022-02-10T03:12:31Z</dcterms:created>
  <dcterms:modified xsi:type="dcterms:W3CDTF">2022-08-30T14:32:08Z</dcterms:modified>
</cp:coreProperties>
</file>