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42" r:id="rId9"/>
    <p:sldMasterId id="2147484064" r:id="rId10"/>
    <p:sldMasterId id="2147484074" r:id="rId11"/>
    <p:sldMasterId id="2147484087" r:id="rId12"/>
  </p:sldMasterIdLst>
  <p:notesMasterIdLst>
    <p:notesMasterId r:id="rId45"/>
  </p:notesMasterIdLst>
  <p:sldIdLst>
    <p:sldId id="514" r:id="rId13"/>
    <p:sldId id="260" r:id="rId14"/>
    <p:sldId id="467" r:id="rId15"/>
    <p:sldId id="468" r:id="rId16"/>
    <p:sldId id="569" r:id="rId17"/>
    <p:sldId id="570" r:id="rId18"/>
    <p:sldId id="472" r:id="rId19"/>
    <p:sldId id="572" r:id="rId20"/>
    <p:sldId id="571" r:id="rId21"/>
    <p:sldId id="573" r:id="rId22"/>
    <p:sldId id="574" r:id="rId23"/>
    <p:sldId id="577" r:id="rId24"/>
    <p:sldId id="575" r:id="rId25"/>
    <p:sldId id="579" r:id="rId26"/>
    <p:sldId id="580" r:id="rId27"/>
    <p:sldId id="587" r:id="rId28"/>
    <p:sldId id="588" r:id="rId29"/>
    <p:sldId id="589" r:id="rId30"/>
    <p:sldId id="590" r:id="rId31"/>
    <p:sldId id="591" r:id="rId32"/>
    <p:sldId id="592" r:id="rId33"/>
    <p:sldId id="593" r:id="rId34"/>
    <p:sldId id="594" r:id="rId35"/>
    <p:sldId id="595" r:id="rId36"/>
    <p:sldId id="596" r:id="rId37"/>
    <p:sldId id="599" r:id="rId38"/>
    <p:sldId id="600" r:id="rId39"/>
    <p:sldId id="603" r:id="rId40"/>
    <p:sldId id="608" r:id="rId41"/>
    <p:sldId id="609" r:id="rId42"/>
    <p:sldId id="610" r:id="rId43"/>
    <p:sldId id="611" r:id="rId4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FFFFFF"/>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92" d="100"/>
          <a:sy n="92" d="100"/>
        </p:scale>
        <p:origin x="75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5732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49747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11</a:t>
            </a:fld>
            <a:endParaRPr lang="en-US"/>
          </a:p>
        </p:txBody>
      </p:sp>
    </p:spTree>
    <p:extLst>
      <p:ext uri="{BB962C8B-B14F-4D97-AF65-F5344CB8AC3E}">
        <p14:creationId xmlns:p14="http://schemas.microsoft.com/office/powerpoint/2010/main" val="142456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12</a:t>
            </a:fld>
            <a:endParaRPr lang="en-US"/>
          </a:p>
        </p:txBody>
      </p:sp>
    </p:spTree>
    <p:extLst>
      <p:ext uri="{BB962C8B-B14F-4D97-AF65-F5344CB8AC3E}">
        <p14:creationId xmlns:p14="http://schemas.microsoft.com/office/powerpoint/2010/main" val="1502787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13</a:t>
            </a:fld>
            <a:endParaRPr lang="en-US"/>
          </a:p>
        </p:txBody>
      </p:sp>
    </p:spTree>
    <p:extLst>
      <p:ext uri="{BB962C8B-B14F-4D97-AF65-F5344CB8AC3E}">
        <p14:creationId xmlns:p14="http://schemas.microsoft.com/office/powerpoint/2010/main" val="475802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14</a:t>
            </a:fld>
            <a:endParaRPr lang="en-US"/>
          </a:p>
        </p:txBody>
      </p:sp>
    </p:spTree>
    <p:extLst>
      <p:ext uri="{BB962C8B-B14F-4D97-AF65-F5344CB8AC3E}">
        <p14:creationId xmlns:p14="http://schemas.microsoft.com/office/powerpoint/2010/main" val="99972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221662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93692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005283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095511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56498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25460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980274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22</a:t>
            </a:fld>
            <a:endParaRPr lang="en-US"/>
          </a:p>
        </p:txBody>
      </p:sp>
    </p:spTree>
    <p:extLst>
      <p:ext uri="{BB962C8B-B14F-4D97-AF65-F5344CB8AC3E}">
        <p14:creationId xmlns:p14="http://schemas.microsoft.com/office/powerpoint/2010/main" val="2446260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70023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364297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dirty="0" smtClean="0"/>
          </a:p>
        </p:txBody>
      </p:sp>
    </p:spTree>
    <p:extLst>
      <p:ext uri="{BB962C8B-B14F-4D97-AF65-F5344CB8AC3E}">
        <p14:creationId xmlns:p14="http://schemas.microsoft.com/office/powerpoint/2010/main" val="305210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26</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dirty="0" smtClean="0"/>
          </a:p>
        </p:txBody>
      </p:sp>
    </p:spTree>
    <p:extLst>
      <p:ext uri="{BB962C8B-B14F-4D97-AF65-F5344CB8AC3E}">
        <p14:creationId xmlns:p14="http://schemas.microsoft.com/office/powerpoint/2010/main" val="1477809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27</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dirty="0" smtClean="0"/>
          </a:p>
        </p:txBody>
      </p:sp>
    </p:spTree>
    <p:extLst>
      <p:ext uri="{BB962C8B-B14F-4D97-AF65-F5344CB8AC3E}">
        <p14:creationId xmlns:p14="http://schemas.microsoft.com/office/powerpoint/2010/main" val="128700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88692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374917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98222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930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93042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23781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8/31/2022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632776"/>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8/31/2022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254141630"/>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1453423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95048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1705439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768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18140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28825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205818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36982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8/31/2022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54832000"/>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1413786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784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5439132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8896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278351"/>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12413"/>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5106917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1465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20318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00298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72782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8657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936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9873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16659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4424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33866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55269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07574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347244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983780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36270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616715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78274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304343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90486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093320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375723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139409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31/08/2022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8085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8/31/2022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image" Target="../media/image6.emf"/><Relationship Id="rId5" Type="http://schemas.openxmlformats.org/officeDocument/2006/relationships/slideLayout" Target="../slideLayouts/slideLayout170.xml"/><Relationship Id="rId10" Type="http://schemas.openxmlformats.org/officeDocument/2006/relationships/theme" Target="../theme/theme10.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1.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7.JP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theme" Target="../theme/theme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image" Target="../media/image6.emf"/><Relationship Id="rId5" Type="http://schemas.openxmlformats.org/officeDocument/2006/relationships/slideLayout" Target="../slideLayouts/slideLayout161.xml"/><Relationship Id="rId10" Type="http://schemas.openxmlformats.org/officeDocument/2006/relationships/theme" Target="../theme/theme9.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51357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609325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8ED132D-452A-49E5-B8CD-EA0C46A12A5F}" type="datetimeFigureOut">
              <a:rPr lang="vi-VN" smtClean="0">
                <a:solidFill>
                  <a:prstClr val="black">
                    <a:tint val="75000"/>
                  </a:prstClr>
                </a:solidFill>
              </a:rPr>
              <a:pPr defTabSz="685800">
                <a:defRPr/>
              </a:pPr>
              <a:t>31/08/2022</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CB03046-9975-4CD1-8163-35C299AA0868}"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179705019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283891"/>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5.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5.xml"/><Relationship Id="rId6" Type="http://schemas.openxmlformats.org/officeDocument/2006/relationships/image" Target="../media/image31.jpeg"/><Relationship Id="rId5" Type="http://schemas.openxmlformats.org/officeDocument/2006/relationships/image" Target="../media/image10.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5.xml"/><Relationship Id="rId6" Type="http://schemas.openxmlformats.org/officeDocument/2006/relationships/image" Target="../media/image31.jpeg"/><Relationship Id="rId5" Type="http://schemas.openxmlformats.org/officeDocument/2006/relationships/image" Target="../media/image10.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76.xml"/><Relationship Id="rId5" Type="http://schemas.microsoft.com/office/2007/relationships/hdphoto" Target="../media/hdphoto1.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76.xml"/><Relationship Id="rId5" Type="http://schemas.microsoft.com/office/2007/relationships/hdphoto" Target="../media/hdphoto1.wdp"/><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76.xml"/><Relationship Id="rId6" Type="http://schemas.openxmlformats.org/officeDocument/2006/relationships/image" Target="../media/image38.jpeg"/><Relationship Id="rId5" Type="http://schemas.openxmlformats.org/officeDocument/2006/relationships/image" Target="../media/image10.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76.xml"/><Relationship Id="rId6" Type="http://schemas.openxmlformats.org/officeDocument/2006/relationships/image" Target="../media/image38.jpeg"/><Relationship Id="rId5" Type="http://schemas.openxmlformats.org/officeDocument/2006/relationships/image" Target="../media/image10.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45.png"/><Relationship Id="rId3" Type="http://schemas.openxmlformats.org/officeDocument/2006/relationships/slideLayout" Target="../slideLayouts/slideLayout188.xml"/><Relationship Id="rId7" Type="http://schemas.openxmlformats.org/officeDocument/2006/relationships/slide" Target="slide30.xml"/><Relationship Id="rId12" Type="http://schemas.openxmlformats.org/officeDocument/2006/relationships/image" Target="../media/image4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9.xml"/><Relationship Id="rId11" Type="http://schemas.openxmlformats.org/officeDocument/2006/relationships/image" Target="../media/image43.gif"/><Relationship Id="rId5" Type="http://schemas.openxmlformats.org/officeDocument/2006/relationships/image" Target="../media/image41.png"/><Relationship Id="rId10" Type="http://schemas.openxmlformats.org/officeDocument/2006/relationships/image" Target="../media/image42.gif"/><Relationship Id="rId4" Type="http://schemas.openxmlformats.org/officeDocument/2006/relationships/image" Target="../media/image40.png"/><Relationship Id="rId9" Type="http://schemas.openxmlformats.org/officeDocument/2006/relationships/slide" Target="slide32.xml"/></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87.xml"/><Relationship Id="rId6" Type="http://schemas.microsoft.com/office/2007/relationships/hdphoto" Target="../media/hdphoto4.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7.xml"/><Relationship Id="rId6" Type="http://schemas.microsoft.com/office/2007/relationships/hdphoto" Target="../media/hdphoto4.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87.xml"/><Relationship Id="rId6" Type="http://schemas.microsoft.com/office/2007/relationships/hdphoto" Target="../media/hdphoto4.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87.xml"/><Relationship Id="rId6" Type="http://schemas.microsoft.com/office/2007/relationships/hdphoto" Target="../media/hdphoto4.wdp"/><Relationship Id="rId11" Type="http://schemas.openxmlformats.org/officeDocument/2006/relationships/image" Target="../media/image52.png"/><Relationship Id="rId5" Type="http://schemas.openxmlformats.org/officeDocument/2006/relationships/image" Target="../media/image46.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48.png"/><Relationship Id="rId14"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5.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216690" y="330138"/>
            <a:ext cx="4208601" cy="4602701"/>
          </a:xfrm>
          <a:prstGeom prst="rect">
            <a:avLst/>
          </a:prstGeom>
        </p:spPr>
      </p:pic>
    </p:spTree>
    <p:extLst>
      <p:ext uri="{BB962C8B-B14F-4D97-AF65-F5344CB8AC3E}">
        <p14:creationId xmlns:p14="http://schemas.microsoft.com/office/powerpoint/2010/main" val="238630481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9792" y="123478"/>
            <a:ext cx="3816427" cy="74987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81601221"/>
              </p:ext>
            </p:extLst>
          </p:nvPr>
        </p:nvGraphicFramePr>
        <p:xfrm>
          <a:off x="395536" y="699542"/>
          <a:ext cx="8352928" cy="4313272"/>
        </p:xfrm>
        <a:graphic>
          <a:graphicData uri="http://schemas.openxmlformats.org/drawingml/2006/table">
            <a:tbl>
              <a:tblPr firstRow="1" bandRow="1">
                <a:tableStyleId>{5940675A-B579-460E-94D1-54222C63F5DA}</a:tableStyleId>
              </a:tblPr>
              <a:tblGrid>
                <a:gridCol w="4608512"/>
                <a:gridCol w="3744416"/>
              </a:tblGrid>
              <a:tr h="720080">
                <a:tc gridSpan="2">
                  <a:txBody>
                    <a:bodyPr/>
                    <a:lstStyle/>
                    <a:p>
                      <a:pPr marL="0" marR="0" indent="0" algn="just" defTabSz="814974" rtl="0" eaLnBrk="1" fontAlgn="auto" latinLnBrk="0" hangingPunct="1">
                        <a:lnSpc>
                          <a:spcPct val="100000"/>
                        </a:lnSpc>
                        <a:spcBef>
                          <a:spcPts val="0"/>
                        </a:spcBef>
                        <a:spcAft>
                          <a:spcPts val="0"/>
                        </a:spcAft>
                        <a:buClrTx/>
                        <a:buSzTx/>
                        <a:buFontTx/>
                        <a:buNone/>
                        <a:tabLst/>
                        <a:defRPr/>
                      </a:pPr>
                      <a:r>
                        <a:rPr lang="en-US" sz="2400" b="1" i="0" dirty="0" err="1" smtClean="0">
                          <a:solidFill>
                            <a:prstClr val="black"/>
                          </a:solidFill>
                          <a:latin typeface="Times New Roman" panose="02020603050405020304" pitchFamily="18" charset="0"/>
                          <a:cs typeface="Times New Roman" panose="02020603050405020304" pitchFamily="18" charset="0"/>
                        </a:rPr>
                        <a:t>Một</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số</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ví</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dụ</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về</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lí</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lẽ</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và</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các</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bằng</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chứng</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được</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tác</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giả</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nêu</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lên</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trong</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bài</a:t>
                      </a:r>
                      <a:r>
                        <a:rPr lang="en-US" sz="2400" b="1" i="0" dirty="0" smtClean="0">
                          <a:solidFill>
                            <a:prstClr val="black"/>
                          </a:solidFill>
                          <a:latin typeface="Times New Roman" panose="02020603050405020304" pitchFamily="18" charset="0"/>
                          <a:cs typeface="Times New Roman" panose="02020603050405020304" pitchFamily="18" charset="0"/>
                        </a:rPr>
                        <a:t> </a:t>
                      </a:r>
                      <a:r>
                        <a:rPr lang="en-US" sz="2400" b="1" i="0" dirty="0" err="1" smtClean="0">
                          <a:solidFill>
                            <a:prstClr val="black"/>
                          </a:solidFill>
                          <a:latin typeface="Times New Roman" panose="02020603050405020304" pitchFamily="18" charset="0"/>
                          <a:cs typeface="Times New Roman" panose="02020603050405020304" pitchFamily="18" charset="0"/>
                        </a:rPr>
                        <a:t>viết</a:t>
                      </a:r>
                      <a:r>
                        <a:rPr lang="en-US" sz="2400" b="1" i="0" dirty="0" smtClean="0">
                          <a:solidFill>
                            <a:prstClr val="black"/>
                          </a:solidFill>
                          <a:latin typeface="Times New Roman" panose="02020603050405020304" pitchFamily="18" charset="0"/>
                          <a:cs typeface="Times New Roman" panose="02020603050405020304" pitchFamily="18" charset="0"/>
                        </a:rPr>
                        <a:t>. </a:t>
                      </a:r>
                    </a:p>
                  </a:txBody>
                  <a:tcPr>
                    <a:solidFill>
                      <a:schemeClr val="accent5">
                        <a:lumMod val="20000"/>
                        <a:lumOff val="80000"/>
                      </a:schemeClr>
                    </a:solidFill>
                  </a:tcPr>
                </a:tc>
                <a:tc hMerge="1">
                  <a:txBody>
                    <a:bodyPr/>
                    <a:lstStyle/>
                    <a:p>
                      <a:endParaRPr lang="en-US" dirty="0"/>
                    </a:p>
                  </a:txBody>
                  <a:tcPr/>
                </a:tc>
              </a:tr>
              <a:tr h="473184">
                <a:tc>
                  <a:txBody>
                    <a:bodyPr/>
                    <a:lstStyle/>
                    <a:p>
                      <a:pPr algn="ctr"/>
                      <a:r>
                        <a:rPr lang="en-US" sz="2400" b="0" i="0" dirty="0" err="1" smtClean="0">
                          <a:solidFill>
                            <a:srgbClr val="FF0000"/>
                          </a:solidFill>
                          <a:latin typeface="Times New Roman" panose="02020603050405020304" pitchFamily="18" charset="0"/>
                          <a:cs typeface="Times New Roman" panose="02020603050405020304" pitchFamily="18" charset="0"/>
                        </a:rPr>
                        <a:t>Lí</a:t>
                      </a:r>
                      <a:r>
                        <a:rPr lang="en-US" sz="2400" b="0" i="0" baseline="0" dirty="0" smtClean="0">
                          <a:solidFill>
                            <a:srgbClr val="FF0000"/>
                          </a:solidFill>
                          <a:latin typeface="Times New Roman" panose="02020603050405020304" pitchFamily="18" charset="0"/>
                          <a:cs typeface="Times New Roman" panose="02020603050405020304" pitchFamily="18" charset="0"/>
                        </a:rPr>
                        <a:t> </a:t>
                      </a:r>
                      <a:r>
                        <a:rPr lang="en-US" sz="2400" b="0" i="0" baseline="0" dirty="0" err="1" smtClean="0">
                          <a:solidFill>
                            <a:srgbClr val="FF0000"/>
                          </a:solidFill>
                          <a:latin typeface="Times New Roman" panose="02020603050405020304" pitchFamily="18" charset="0"/>
                          <a:cs typeface="Times New Roman" panose="02020603050405020304" pitchFamily="18" charset="0"/>
                        </a:rPr>
                        <a:t>lẽ</a:t>
                      </a:r>
                      <a:endParaRPr lang="en-US" sz="2400" b="0" i="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400" b="0" i="0" dirty="0" err="1" smtClean="0">
                          <a:solidFill>
                            <a:srgbClr val="FF0000"/>
                          </a:solidFill>
                          <a:latin typeface="Times New Roman" panose="02020603050405020304" pitchFamily="18" charset="0"/>
                          <a:cs typeface="Times New Roman" panose="02020603050405020304" pitchFamily="18" charset="0"/>
                        </a:rPr>
                        <a:t>Dẫn</a:t>
                      </a:r>
                      <a:r>
                        <a:rPr lang="en-US" sz="2400" b="0" i="0" dirty="0" smtClean="0">
                          <a:solidFill>
                            <a:srgbClr val="FF0000"/>
                          </a:solidFill>
                          <a:latin typeface="Times New Roman" panose="02020603050405020304" pitchFamily="18" charset="0"/>
                          <a:cs typeface="Times New Roman" panose="02020603050405020304" pitchFamily="18" charset="0"/>
                        </a:rPr>
                        <a:t> </a:t>
                      </a:r>
                      <a:r>
                        <a:rPr lang="en-US" sz="2400" b="0" i="0" dirty="0" err="1" smtClean="0">
                          <a:solidFill>
                            <a:srgbClr val="FF0000"/>
                          </a:solidFill>
                          <a:latin typeface="Times New Roman" panose="02020603050405020304" pitchFamily="18" charset="0"/>
                          <a:cs typeface="Times New Roman" panose="02020603050405020304" pitchFamily="18" charset="0"/>
                        </a:rPr>
                        <a:t>chứng</a:t>
                      </a:r>
                      <a:endParaRPr lang="en-US" sz="2400" b="0" i="0" dirty="0">
                        <a:solidFill>
                          <a:srgbClr val="FF0000"/>
                        </a:solidFill>
                        <a:latin typeface="Times New Roman" panose="02020603050405020304" pitchFamily="18" charset="0"/>
                        <a:cs typeface="Times New Roman" panose="02020603050405020304" pitchFamily="18" charset="0"/>
                      </a:endParaRPr>
                    </a:p>
                  </a:txBody>
                  <a:tcPr/>
                </a:tc>
              </a:tr>
              <a:tr h="792088">
                <a:tc>
                  <a:txBody>
                    <a:bodyPr/>
                    <a:lstStyle/>
                    <a:p>
                      <a:pPr marL="0" marR="0" indent="0" algn="just" defTabSz="814974" rtl="0" eaLnBrk="1" fontAlgn="auto" latinLnBrk="0" hangingPunct="1">
                        <a:lnSpc>
                          <a:spcPct val="100000"/>
                        </a:lnSpc>
                        <a:spcBef>
                          <a:spcPts val="0"/>
                        </a:spcBef>
                        <a:spcAft>
                          <a:spcPts val="0"/>
                        </a:spcAft>
                        <a:buClrTx/>
                        <a:buSzTx/>
                        <a:buFontTx/>
                        <a:buNone/>
                        <a:tabLst/>
                        <a:defRPr/>
                      </a:pPr>
                      <a:r>
                        <a:rPr lang="en-US" sz="2000" dirty="0" err="1" smtClean="0">
                          <a:solidFill>
                            <a:schemeClr val="tx1"/>
                          </a:solidFill>
                          <a:latin typeface="Times New Roman" panose="02020603050405020304" pitchFamily="18" charset="0"/>
                          <a:cs typeface="Times New Roman" panose="02020603050405020304" pitchFamily="18" charset="0"/>
                        </a:rPr>
                        <a:t>Trong</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i="1" baseline="0" dirty="0" err="1" smtClean="0">
                          <a:solidFill>
                            <a:schemeClr val="tx1"/>
                          </a:solidFill>
                          <a:latin typeface="Times New Roman" panose="02020603050405020304" pitchFamily="18" charset="0"/>
                          <a:cs typeface="Times New Roman" panose="02020603050405020304" pitchFamily="18" charset="0"/>
                        </a:rPr>
                        <a:t>Đất</a:t>
                      </a:r>
                      <a:r>
                        <a:rPr lang="en-US" sz="2000" i="1" baseline="0" dirty="0" smtClean="0">
                          <a:solidFill>
                            <a:schemeClr val="tx1"/>
                          </a:solidFill>
                          <a:latin typeface="Times New Roman" panose="02020603050405020304" pitchFamily="18" charset="0"/>
                          <a:cs typeface="Times New Roman" panose="02020603050405020304" pitchFamily="18" charset="0"/>
                        </a:rPr>
                        <a:t> </a:t>
                      </a:r>
                      <a:r>
                        <a:rPr lang="en-US" sz="2000" i="1" baseline="0" dirty="0" err="1" smtClean="0">
                          <a:solidFill>
                            <a:schemeClr val="tx1"/>
                          </a:solidFill>
                          <a:latin typeface="Times New Roman" panose="02020603050405020304" pitchFamily="18" charset="0"/>
                          <a:cs typeface="Times New Roman" panose="02020603050405020304" pitchFamily="18" charset="0"/>
                        </a:rPr>
                        <a:t>rừng</a:t>
                      </a:r>
                      <a:r>
                        <a:rPr lang="en-US" sz="2000" i="1" baseline="0" dirty="0" smtClean="0">
                          <a:solidFill>
                            <a:schemeClr val="tx1"/>
                          </a:solidFill>
                          <a:latin typeface="Times New Roman" panose="02020603050405020304" pitchFamily="18" charset="0"/>
                          <a:cs typeface="Times New Roman" panose="02020603050405020304" pitchFamily="18" charset="0"/>
                        </a:rPr>
                        <a:t> </a:t>
                      </a:r>
                      <a:r>
                        <a:rPr lang="en-US" sz="2000" i="1" baseline="0" dirty="0" err="1" smtClean="0">
                          <a:solidFill>
                            <a:schemeClr val="tx1"/>
                          </a:solidFill>
                          <a:latin typeface="Times New Roman" panose="02020603050405020304" pitchFamily="18" charset="0"/>
                          <a:cs typeface="Times New Roman" panose="02020603050405020304" pitchFamily="18" charset="0"/>
                        </a:rPr>
                        <a:t>phương</a:t>
                      </a:r>
                      <a:r>
                        <a:rPr lang="en-US" sz="2000" i="1" baseline="0" dirty="0" smtClean="0">
                          <a:solidFill>
                            <a:schemeClr val="tx1"/>
                          </a:solidFill>
                          <a:latin typeface="Times New Roman" panose="02020603050405020304" pitchFamily="18" charset="0"/>
                          <a:cs typeface="Times New Roman" panose="02020603050405020304" pitchFamily="18" charset="0"/>
                        </a:rPr>
                        <a:t> Nam, </a:t>
                      </a:r>
                      <a:r>
                        <a:rPr lang="en-US" sz="2000" i="0" baseline="0" dirty="0" err="1" smtClean="0">
                          <a:solidFill>
                            <a:schemeClr val="tx1"/>
                          </a:solidFill>
                          <a:latin typeface="Times New Roman" panose="02020603050405020304" pitchFamily="18" charset="0"/>
                          <a:cs typeface="Times New Roman" panose="02020603050405020304" pitchFamily="18" charset="0"/>
                        </a:rPr>
                        <a:t>ông</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chỉ</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sử</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dụng</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một</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phần</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rất</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nhỏ</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vốn</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sống</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phong</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phú</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đó</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mà</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đã</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làm</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người</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đọc</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đi</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từ</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ngạc</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nhiên</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này</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đến</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ngạc</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nhiên</a:t>
                      </a:r>
                      <a:r>
                        <a:rPr lang="en-US" sz="2000" i="0" baseline="0" dirty="0" smtClean="0">
                          <a:solidFill>
                            <a:schemeClr val="tx1"/>
                          </a:solidFill>
                          <a:latin typeface="Times New Roman" panose="02020603050405020304" pitchFamily="18" charset="0"/>
                          <a:cs typeface="Times New Roman" panose="02020603050405020304" pitchFamily="18" charset="0"/>
                        </a:rPr>
                        <a:t> </a:t>
                      </a:r>
                      <a:r>
                        <a:rPr lang="en-US" sz="2000" i="0" baseline="0" dirty="0" err="1" smtClean="0">
                          <a:solidFill>
                            <a:schemeClr val="tx1"/>
                          </a:solidFill>
                          <a:latin typeface="Times New Roman" panose="02020603050405020304" pitchFamily="18" charset="0"/>
                          <a:cs typeface="Times New Roman" panose="02020603050405020304" pitchFamily="18" charset="0"/>
                        </a:rPr>
                        <a:t>khác</a:t>
                      </a:r>
                      <a:endParaRPr lang="en-US" sz="20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0" i="1">
                        <a:latin typeface="Times New Roman" panose="02020603050405020304" pitchFamily="18" charset="0"/>
                        <a:cs typeface="Times New Roman" panose="02020603050405020304" pitchFamily="18" charset="0"/>
                      </a:endParaRPr>
                    </a:p>
                  </a:txBody>
                  <a:tcPr/>
                </a:tc>
              </a:tr>
              <a:tr h="792088">
                <a:tc>
                  <a:txBody>
                    <a:bodyPr/>
                    <a:lstStyle/>
                    <a:p>
                      <a:pPr marL="0" marR="0" indent="0" algn="just" defTabSz="814974"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Times New Roman" panose="02020603050405020304" pitchFamily="18" charset="0"/>
                          <a:cs typeface="Times New Roman" panose="02020603050405020304" pitchFamily="18" charset="0"/>
                        </a:rPr>
                        <a:t>Cảm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giác</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ngây</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ngất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trước</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vẻ</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đẹp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rừng</a:t>
                      </a:r>
                      <a:r>
                        <a:rPr lang="en-US" sz="2000" dirty="0" smtClean="0">
                          <a:solidFill>
                            <a:prstClr val="black"/>
                          </a:solidFill>
                          <a:latin typeface="Times New Roman" panose="02020603050405020304" pitchFamily="18" charset="0"/>
                          <a:cs typeface="Times New Roman" panose="02020603050405020304" pitchFamily="18" charset="0"/>
                        </a:rPr>
                        <a:t> U Minh </a:t>
                      </a:r>
                      <a:r>
                        <a:rPr lang="en-US" sz="2000" dirty="0" err="1" smtClean="0">
                          <a:solidFill>
                            <a:prstClr val="black"/>
                          </a:solidFill>
                          <a:latin typeface="Times New Roman" panose="02020603050405020304" pitchFamily="18" charset="0"/>
                          <a:cs typeface="Times New Roman" panose="02020603050405020304" pitchFamily="18" charset="0"/>
                        </a:rPr>
                        <a:t>dưới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ánh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Mặt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Trời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vàng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óng</a:t>
                      </a:r>
                      <a:endParaRPr lang="en-US" sz="2000" dirty="0" smtClean="0">
                        <a:solidFill>
                          <a:prstClr val="black"/>
                        </a:solidFill>
                        <a:latin typeface="Times New Roman" panose="02020603050405020304" pitchFamily="18" charset="0"/>
                        <a:cs typeface="Times New Roman" panose="02020603050405020304" pitchFamily="18" charset="0"/>
                      </a:endParaRPr>
                    </a:p>
                  </a:txBody>
                  <a:tcPr/>
                </a:tc>
                <a:tc>
                  <a:txBody>
                    <a:bodyPr/>
                    <a:lstStyle/>
                    <a:p>
                      <a:endParaRPr lang="en-US" sz="2400" b="0" i="1">
                        <a:latin typeface="Times New Roman" panose="02020603050405020304" pitchFamily="18" charset="0"/>
                        <a:cs typeface="Times New Roman" panose="02020603050405020304" pitchFamily="18" charset="0"/>
                      </a:endParaRPr>
                    </a:p>
                  </a:txBody>
                  <a:tcPr/>
                </a:tc>
              </a:tr>
              <a:tr h="396044">
                <a:tc>
                  <a:txBody>
                    <a:bodyPr/>
                    <a:lstStyle/>
                    <a:p>
                      <a:pPr marL="0" marR="0" indent="0" algn="just" defTabSz="814974"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Times New Roman" panose="02020603050405020304" pitchFamily="18" charset="0"/>
                          <a:cs typeface="Times New Roman" panose="02020603050405020304" pitchFamily="18" charset="0"/>
                        </a:rPr>
                        <a:t>Nỗi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rợn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ngợp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trước</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dòng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Năm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Căn</a:t>
                      </a:r>
                      <a:endParaRPr lang="en-US" sz="2000" dirty="0" smtClean="0">
                        <a:solidFill>
                          <a:prstClr val="black"/>
                        </a:solidFill>
                        <a:latin typeface="Times New Roman" panose="02020603050405020304" pitchFamily="18" charset="0"/>
                        <a:cs typeface="Times New Roman" panose="02020603050405020304" pitchFamily="18" charset="0"/>
                      </a:endParaRPr>
                    </a:p>
                  </a:txBody>
                  <a:tcPr/>
                </a:tc>
                <a:tc>
                  <a:txBody>
                    <a:bodyPr/>
                    <a:lstStyle/>
                    <a:p>
                      <a:endParaRPr lang="en-US" sz="2400" b="0" i="1" dirty="0">
                        <a:latin typeface="Times New Roman" panose="02020603050405020304" pitchFamily="18" charset="0"/>
                        <a:cs typeface="Times New Roman" panose="02020603050405020304" pitchFamily="18" charset="0"/>
                      </a:endParaRPr>
                    </a:p>
                  </a:txBody>
                  <a:tcPr/>
                </a:tc>
              </a:tr>
              <a:tr h="396044">
                <a:tc>
                  <a:txBody>
                    <a:bodyPr/>
                    <a:lstStyle/>
                    <a:p>
                      <a:pPr marL="0" marR="0" indent="0" algn="just" defTabSz="814974" rtl="0" eaLnBrk="1" fontAlgn="auto" latinLnBrk="0" hangingPunct="1">
                        <a:lnSpc>
                          <a:spcPct val="100000"/>
                        </a:lnSpc>
                        <a:spcBef>
                          <a:spcPts val="0"/>
                        </a:spcBef>
                        <a:spcAft>
                          <a:spcPts val="0"/>
                        </a:spcAft>
                        <a:buClrTx/>
                        <a:buSzTx/>
                        <a:buFontTx/>
                        <a:buNone/>
                        <a:tabLst/>
                        <a:defRPr/>
                      </a:pPr>
                      <a:r>
                        <a:rPr lang="en-US" sz="2000" dirty="0" smtClean="0">
                          <a:solidFill>
                            <a:prstClr val="black"/>
                          </a:solidFill>
                          <a:latin typeface="Times New Roman" panose="02020603050405020304" pitchFamily="18" charset="0"/>
                          <a:cs typeface="Times New Roman" panose="02020603050405020304" pitchFamily="18" charset="0"/>
                        </a:rPr>
                        <a:t>……..</a:t>
                      </a:r>
                    </a:p>
                  </a:txBody>
                  <a:tcPr/>
                </a:tc>
                <a:tc>
                  <a:txBody>
                    <a:bodyPr/>
                    <a:lstStyle/>
                    <a:p>
                      <a:endParaRPr lang="en-US" sz="2400" b="0" i="1"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232286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0976812"/>
              </p:ext>
            </p:extLst>
          </p:nvPr>
        </p:nvGraphicFramePr>
        <p:xfrm>
          <a:off x="125536" y="54170"/>
          <a:ext cx="8878355" cy="5034472"/>
        </p:xfrm>
        <a:graphic>
          <a:graphicData uri="http://schemas.openxmlformats.org/drawingml/2006/table">
            <a:tbl>
              <a:tblPr firstRow="1" bandRow="1">
                <a:tableStyleId>{5940675A-B579-460E-94D1-54222C63F5DA}</a:tableStyleId>
              </a:tblPr>
              <a:tblGrid>
                <a:gridCol w="4044571">
                  <a:extLst>
                    <a:ext uri="{9D8B030D-6E8A-4147-A177-3AD203B41FA5}">
                      <a16:colId xmlns="" xmlns:a16="http://schemas.microsoft.com/office/drawing/2014/main" val="1402489492"/>
                    </a:ext>
                  </a:extLst>
                </a:gridCol>
                <a:gridCol w="4833784">
                  <a:extLst>
                    <a:ext uri="{9D8B030D-6E8A-4147-A177-3AD203B41FA5}">
                      <a16:colId xmlns="" xmlns:a16="http://schemas.microsoft.com/office/drawing/2014/main" val="63865396"/>
                    </a:ext>
                  </a:extLst>
                </a:gridCol>
              </a:tblGrid>
              <a:tr h="388620">
                <a:tc>
                  <a:txBody>
                    <a:bodyPr/>
                    <a:lstStyle/>
                    <a:p>
                      <a:pPr algn="ctr"/>
                      <a:r>
                        <a:rPr lang="en-US" sz="2100" dirty="0" err="1" smtClean="0">
                          <a:latin typeface="Times New Roman" panose="02020603050405020304" pitchFamily="18" charset="0"/>
                          <a:cs typeface="Times New Roman" panose="02020603050405020304" pitchFamily="18" charset="0"/>
                        </a:rPr>
                        <a:t>Lí</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lẽ</a:t>
                      </a:r>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r>
                        <a:rPr lang="en-US" sz="2100" baseline="0" dirty="0" err="1" smtClean="0">
                          <a:latin typeface="Times New Roman" panose="02020603050405020304" pitchFamily="18" charset="0"/>
                          <a:cs typeface="Times New Roman" panose="02020603050405020304" pitchFamily="18" charset="0"/>
                        </a:rPr>
                        <a:t>Dẫn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chứng</a:t>
                      </a:r>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extLst>
                  <a:ext uri="{0D108BD9-81ED-4DB2-BD59-A6C34878D82A}">
                    <a16:rowId xmlns="" xmlns:a16="http://schemas.microsoft.com/office/drawing/2014/main" val="1945030316"/>
                  </a:ext>
                </a:extLst>
              </a:tr>
              <a:tr h="1696912">
                <a:tc>
                  <a:txBody>
                    <a:bodyPr/>
                    <a:lstStyle/>
                    <a:p>
                      <a:pPr algn="just"/>
                      <a:r>
                        <a:rPr lang="en-US" sz="2100" dirty="0" err="1" smtClean="0">
                          <a:latin typeface="Times New Roman" panose="02020603050405020304" pitchFamily="18" charset="0"/>
                          <a:cs typeface="Times New Roman" panose="02020603050405020304" pitchFamily="18" charset="0"/>
                        </a:rPr>
                        <a:t>Trong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Đất</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rừng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phương</a:t>
                      </a:r>
                      <a:r>
                        <a:rPr lang="en-US" sz="2100" baseline="0" dirty="0" smtClean="0">
                          <a:latin typeface="Times New Roman" panose="02020603050405020304" pitchFamily="18" charset="0"/>
                          <a:cs typeface="Times New Roman" panose="02020603050405020304" pitchFamily="18" charset="0"/>
                        </a:rPr>
                        <a:t> Nam, </a:t>
                      </a:r>
                      <a:r>
                        <a:rPr lang="en-US" sz="2100" baseline="0" dirty="0" err="1" smtClean="0">
                          <a:latin typeface="Times New Roman" panose="02020603050405020304" pitchFamily="18" charset="0"/>
                          <a:cs typeface="Times New Roman" panose="02020603050405020304" pitchFamily="18" charset="0"/>
                        </a:rPr>
                        <a:t>ông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chỉ</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sử</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dụng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một</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phần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rất</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nhỏ</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vốn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sống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phong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phú</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đó</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mà</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đã</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làm</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người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đọc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từ</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ngạc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nhiên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này</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đến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ngạc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nhiên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khác</a:t>
                      </a:r>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ba</a:t>
                      </a:r>
                      <a:r>
                        <a:rPr lang="en-US" sz="2100" dirty="0" smtClean="0">
                          <a:latin typeface="Times New Roman" panose="02020603050405020304" pitchFamily="18" charset="0"/>
                          <a:cs typeface="Times New Roman" panose="02020603050405020304" pitchFamily="18" charset="0"/>
                        </a:rPr>
                        <a:t> to </a:t>
                      </a:r>
                      <a:r>
                        <a:rPr lang="en-US" sz="2100" dirty="0" err="1" smtClean="0">
                          <a:latin typeface="Times New Roman" panose="02020603050405020304" pitchFamily="18" charset="0"/>
                          <a:cs typeface="Times New Roman" panose="02020603050405020304" pitchFamily="18" charset="0"/>
                        </a:rPr>
                        <a:t>bằng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cái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nia</a:t>
                      </a:r>
                      <a:endParaRPr lang="en-US" sz="2100" baseline="0" dirty="0" smtClean="0">
                        <a:latin typeface="Times New Roman" panose="02020603050405020304" pitchFamily="18" charset="0"/>
                        <a:cs typeface="Times New Roman" panose="02020603050405020304" pitchFamily="18" charset="0"/>
                      </a:endParaRPr>
                    </a:p>
                    <a:p>
                      <a:pPr algn="just"/>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kì</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đà</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lớn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hơn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chiếc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thuyền</a:t>
                      </a:r>
                      <a:r>
                        <a:rPr lang="en-US" sz="2100" baseline="0" dirty="0" smtClean="0">
                          <a:latin typeface="Times New Roman" panose="02020603050405020304" pitchFamily="18" charset="0"/>
                          <a:cs typeface="Times New Roman" panose="02020603050405020304" pitchFamily="18" charset="0"/>
                        </a:rPr>
                        <a:t> tam </a:t>
                      </a:r>
                      <a:r>
                        <a:rPr lang="en-US" sz="2100" baseline="0" dirty="0" err="1" smtClean="0">
                          <a:latin typeface="Times New Roman" panose="02020603050405020304" pitchFamily="18" charset="0"/>
                          <a:cs typeface="Times New Roman" panose="02020603050405020304" pitchFamily="18" charset="0"/>
                        </a:rPr>
                        <a:t>bản</a:t>
                      </a:r>
                      <a:r>
                        <a:rPr lang="en-US" sz="2100" baseline="0" dirty="0" smtClean="0">
                          <a:latin typeface="Times New Roman" panose="02020603050405020304" pitchFamily="18" charset="0"/>
                          <a:cs typeface="Times New Roman" panose="02020603050405020304" pitchFamily="18" charset="0"/>
                        </a:rPr>
                        <a:t> </a:t>
                      </a:r>
                    </a:p>
                    <a:p>
                      <a:pPr algn="just"/>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cá</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sấu</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phải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mười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hai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trai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tráng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lực</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lưỡng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mới</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khiêng</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nổi</a:t>
                      </a:r>
                      <a:r>
                        <a:rPr lang="en-US" sz="2100" baseline="0" dirty="0" smtClean="0">
                          <a:latin typeface="Times New Roman" panose="02020603050405020304" pitchFamily="18" charset="0"/>
                          <a:cs typeface="Times New Roman" panose="02020603050405020304" pitchFamily="18" charset="0"/>
                        </a:rPr>
                        <a:t>.</a:t>
                      </a:r>
                      <a:endParaRPr lang="en-US" sz="2100" i="1"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1322365895"/>
                  </a:ext>
                </a:extLst>
              </a:tr>
              <a:tr h="2948940">
                <a:tc>
                  <a:txBody>
                    <a:bodyPr/>
                    <a:lstStyle/>
                    <a:p>
                      <a:pPr algn="just" defTabSz="685800"/>
                      <a:r>
                        <a:rPr lang="en-US" sz="2100" dirty="0" err="1" smtClean="0">
                          <a:solidFill>
                            <a:prstClr val="black"/>
                          </a:solidFill>
                          <a:latin typeface="Times New Roman" panose="02020603050405020304" pitchFamily="18" charset="0"/>
                          <a:cs typeface="Times New Roman" panose="02020603050405020304" pitchFamily="18" charset="0"/>
                        </a:rPr>
                        <a:t>Cảm</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giác</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ngây</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ngất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trước</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vẻ</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đẹp</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rừng</a:t>
                      </a:r>
                      <a:r>
                        <a:rPr lang="en-US" sz="2100" dirty="0" smtClean="0">
                          <a:solidFill>
                            <a:prstClr val="black"/>
                          </a:solidFill>
                          <a:latin typeface="Times New Roman" panose="02020603050405020304" pitchFamily="18" charset="0"/>
                          <a:cs typeface="Times New Roman" panose="02020603050405020304" pitchFamily="18" charset="0"/>
                        </a:rPr>
                        <a:t> U Minh </a:t>
                      </a:r>
                      <a:r>
                        <a:rPr lang="en-US" sz="2100" dirty="0" err="1" smtClean="0">
                          <a:solidFill>
                            <a:prstClr val="black"/>
                          </a:solidFill>
                          <a:latin typeface="Times New Roman" panose="02020603050405020304" pitchFamily="18" charset="0"/>
                          <a:cs typeface="Times New Roman" panose="02020603050405020304" pitchFamily="18" charset="0"/>
                        </a:rPr>
                        <a:t>dưới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ánh</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Mặt</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Trời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vàng</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óng</a:t>
                      </a:r>
                      <a:endParaRPr lang="en-US" sz="2100" dirty="0">
                        <a:solidFill>
                          <a:prstClr val="black"/>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indent="0" algn="just" defTabSz="814974" rtl="0" eaLnBrk="1" fontAlgn="auto" latinLnBrk="0" hangingPunct="1">
                        <a:lnSpc>
                          <a:spcPct val="100000"/>
                        </a:lnSpc>
                        <a:spcBef>
                          <a:spcPts val="0"/>
                        </a:spcBef>
                        <a:spcAft>
                          <a:spcPts val="0"/>
                        </a:spcAft>
                        <a:buClrTx/>
                        <a:buSzTx/>
                        <a:buFontTx/>
                        <a:buNone/>
                        <a:tabLst/>
                        <a:defRPr/>
                      </a:pPr>
                      <a:r>
                        <a:rPr lang="en-US" sz="2100" i="0" baseline="0" dirty="0" smtClean="0">
                          <a:solidFill>
                            <a:schemeClr val="tx1"/>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Những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thân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cây</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tràm</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vỏ</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trắng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vươn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thẳng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chẳng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khác</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gì</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những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cây</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nến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khổng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lồ</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đầu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lá</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rủ</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phất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phơ</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như</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những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đầu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lá</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liễu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bạt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ngàn</a:t>
                      </a:r>
                      <a:r>
                        <a:rPr lang="en-US" sz="2100" i="1" dirty="0" smtClean="0">
                          <a:solidFill>
                            <a:prstClr val="black"/>
                          </a:solidFill>
                          <a:latin typeface="Times New Roman" panose="02020603050405020304" pitchFamily="18" charset="0"/>
                          <a:cs typeface="Times New Roman" panose="02020603050405020304" pitchFamily="18" charset="0"/>
                        </a:rPr>
                        <a:t>. </a:t>
                      </a:r>
                    </a:p>
                    <a:p>
                      <a:pPr marL="0" marR="0" indent="0" algn="just" defTabSz="814974" rtl="0" eaLnBrk="1" fontAlgn="auto" latinLnBrk="0" hangingPunct="1">
                        <a:lnSpc>
                          <a:spcPct val="100000"/>
                        </a:lnSpc>
                        <a:spcBef>
                          <a:spcPts val="0"/>
                        </a:spcBef>
                        <a:spcAft>
                          <a:spcPts val="0"/>
                        </a:spcAft>
                        <a:buClrTx/>
                        <a:buSzTx/>
                        <a:buFontTx/>
                        <a:buNone/>
                        <a:tabLst/>
                        <a:defRPr/>
                      </a:pP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Từ</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trong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biển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lá</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xanh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rờn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đã</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bắt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đầu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ngả</a:t>
                      </a:r>
                      <a:r>
                        <a:rPr lang="en-US" sz="2100" i="1" dirty="0" smtClean="0">
                          <a:solidFill>
                            <a:prstClr val="black"/>
                          </a:solidFill>
                          <a:latin typeface="Times New Roman" panose="02020603050405020304" pitchFamily="18" charset="0"/>
                          <a:cs typeface="Times New Roman" panose="02020603050405020304" pitchFamily="18" charset="0"/>
                        </a:rPr>
                        <a:t>  sang </a:t>
                      </a:r>
                      <a:r>
                        <a:rPr lang="en-US" sz="2100" i="1" dirty="0" err="1" smtClean="0">
                          <a:solidFill>
                            <a:prstClr val="black"/>
                          </a:solidFill>
                          <a:latin typeface="Times New Roman" panose="02020603050405020304" pitchFamily="18" charset="0"/>
                          <a:cs typeface="Times New Roman" panose="02020603050405020304" pitchFamily="18" charset="0"/>
                        </a:rPr>
                        <a:t>màu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úa</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ngát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dậy</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một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mùi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hương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lá</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tràm</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bị</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hun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nóng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tiếng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chim</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không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ngớt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vang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ra</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vọng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mãi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lên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cao</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xanh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thẳm</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không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cùng</a:t>
                      </a:r>
                      <a:endParaRPr lang="en-US" sz="2100" dirty="0" smtClean="0">
                        <a:solidFill>
                          <a:prstClr val="black"/>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2488766925"/>
                  </a:ext>
                </a:extLst>
              </a:tr>
            </a:tbl>
          </a:graphicData>
        </a:graphic>
      </p:graphicFrame>
    </p:spTree>
    <p:extLst>
      <p:ext uri="{BB962C8B-B14F-4D97-AF65-F5344CB8AC3E}">
        <p14:creationId xmlns:p14="http://schemas.microsoft.com/office/powerpoint/2010/main" val="3746018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87604019"/>
              </p:ext>
            </p:extLst>
          </p:nvPr>
        </p:nvGraphicFramePr>
        <p:xfrm>
          <a:off x="125536" y="54170"/>
          <a:ext cx="8878355" cy="3794760"/>
        </p:xfrm>
        <a:graphic>
          <a:graphicData uri="http://schemas.openxmlformats.org/drawingml/2006/table">
            <a:tbl>
              <a:tblPr firstRow="1" bandRow="1">
                <a:tableStyleId>{5940675A-B579-460E-94D1-54222C63F5DA}</a:tableStyleId>
              </a:tblPr>
              <a:tblGrid>
                <a:gridCol w="4044571">
                  <a:extLst>
                    <a:ext uri="{9D8B030D-6E8A-4147-A177-3AD203B41FA5}">
                      <a16:colId xmlns="" xmlns:a16="http://schemas.microsoft.com/office/drawing/2014/main" val="1402489492"/>
                    </a:ext>
                  </a:extLst>
                </a:gridCol>
                <a:gridCol w="4833784">
                  <a:extLst>
                    <a:ext uri="{9D8B030D-6E8A-4147-A177-3AD203B41FA5}">
                      <a16:colId xmlns="" xmlns:a16="http://schemas.microsoft.com/office/drawing/2014/main" val="63865396"/>
                    </a:ext>
                  </a:extLst>
                </a:gridCol>
              </a:tblGrid>
              <a:tr h="388620">
                <a:tc>
                  <a:txBody>
                    <a:bodyPr/>
                    <a:lstStyle/>
                    <a:p>
                      <a:pPr algn="ctr"/>
                      <a:r>
                        <a:rPr lang="en-US" sz="2400" dirty="0" err="1" smtClean="0">
                          <a:latin typeface="Times New Roman" panose="02020603050405020304" pitchFamily="18" charset="0"/>
                          <a:cs typeface="Times New Roman" panose="02020603050405020304" pitchFamily="18" charset="0"/>
                        </a:rPr>
                        <a:t>Lí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lẽ</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r>
                        <a:rPr lang="en-US" sz="2400" baseline="0" dirty="0" err="1" smtClean="0">
                          <a:latin typeface="Times New Roman" panose="02020603050405020304" pitchFamily="18" charset="0"/>
                          <a:cs typeface="Times New Roman" panose="02020603050405020304" pitchFamily="18" charset="0"/>
                        </a:rPr>
                        <a:t>Dẫn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chứng</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extLst>
                  <a:ext uri="{0D108BD9-81ED-4DB2-BD59-A6C34878D82A}">
                    <a16:rowId xmlns="" xmlns:a16="http://schemas.microsoft.com/office/drawing/2014/main" val="1945030316"/>
                  </a:ext>
                </a:extLst>
              </a:tr>
              <a:tr h="1696912">
                <a:tc>
                  <a:txBody>
                    <a:bodyPr/>
                    <a:lstStyle/>
                    <a:p>
                      <a:pPr algn="just" defTabSz="685800"/>
                      <a:r>
                        <a:rPr lang="en-US" sz="2400" dirty="0" err="1" smtClean="0">
                          <a:solidFill>
                            <a:prstClr val="black"/>
                          </a:solidFill>
                          <a:latin typeface="Times New Roman" panose="02020603050405020304" pitchFamily="18" charset="0"/>
                          <a:cs typeface="Times New Roman" panose="02020603050405020304" pitchFamily="18" charset="0"/>
                        </a:rPr>
                        <a:t>Nỗi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rợn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ngợp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trước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dòng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Năm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Căn</a:t>
                      </a:r>
                      <a:endParaRPr lang="en-US" sz="2400" dirty="0">
                        <a:solidFill>
                          <a:prstClr val="black"/>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nước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ầm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ầm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đổ</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ra</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ngày</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đêm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như</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thác</a:t>
                      </a:r>
                      <a:r>
                        <a:rPr lang="en-US" sz="2400" i="1"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cá</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nước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bơi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hàng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đàn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đen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trũi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nhô</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lên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hụp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xuống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như</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người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bơi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ếch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giữa</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những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đầu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sóng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trắng</a:t>
                      </a:r>
                      <a:r>
                        <a:rPr lang="en-US" sz="2400" i="1" dirty="0" smtClean="0">
                          <a:solidFill>
                            <a:prstClr val="black"/>
                          </a:solidFill>
                          <a:latin typeface="Times New Roman" panose="02020603050405020304" pitchFamily="18" charset="0"/>
                          <a:cs typeface="Times New Roman" panose="02020603050405020304" pitchFamily="18" charset="0"/>
                        </a:rPr>
                        <a:t>... </a:t>
                      </a:r>
                    </a:p>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con </a:t>
                      </a:r>
                      <a:r>
                        <a:rPr lang="en-US" sz="2400" i="1" dirty="0" err="1" smtClean="0">
                          <a:solidFill>
                            <a:prstClr val="black"/>
                          </a:solidFill>
                          <a:latin typeface="Times New Roman" panose="02020603050405020304" pitchFamily="18" charset="0"/>
                          <a:cs typeface="Times New Roman" panose="02020603050405020304" pitchFamily="18" charset="0"/>
                        </a:rPr>
                        <a:t>sông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rộng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hơn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ngàn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thước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trông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hai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bên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bờ</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rừng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đước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dựng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lên</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cao</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như</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hai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dãy</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trường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thành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vô</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tận</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1322365895"/>
                  </a:ext>
                </a:extLst>
              </a:tr>
            </a:tbl>
          </a:graphicData>
        </a:graphic>
      </p:graphicFrame>
      <p:pic>
        <p:nvPicPr>
          <p:cNvPr id="4" name="Picture 3"/>
          <p:cNvPicPr>
            <a:picLocks noChangeAspect="1"/>
          </p:cNvPicPr>
          <p:nvPr/>
        </p:nvPicPr>
        <p:blipFill>
          <a:blip r:embed="rId3"/>
          <a:stretch>
            <a:fillRect/>
          </a:stretch>
        </p:blipFill>
        <p:spPr>
          <a:xfrm>
            <a:off x="611560" y="1851670"/>
            <a:ext cx="2903548"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253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66877512"/>
              </p:ext>
            </p:extLst>
          </p:nvPr>
        </p:nvGraphicFramePr>
        <p:xfrm>
          <a:off x="125536" y="54170"/>
          <a:ext cx="8878355" cy="2651760"/>
        </p:xfrm>
        <a:graphic>
          <a:graphicData uri="http://schemas.openxmlformats.org/drawingml/2006/table">
            <a:tbl>
              <a:tblPr firstRow="1" bandRow="1">
                <a:tableStyleId>{5940675A-B579-460E-94D1-54222C63F5DA}</a:tableStyleId>
              </a:tblPr>
              <a:tblGrid>
                <a:gridCol w="4044571">
                  <a:extLst>
                    <a:ext uri="{9D8B030D-6E8A-4147-A177-3AD203B41FA5}">
                      <a16:colId xmlns="" xmlns:a16="http://schemas.microsoft.com/office/drawing/2014/main" val="1402489492"/>
                    </a:ext>
                  </a:extLst>
                </a:gridCol>
                <a:gridCol w="4833784">
                  <a:extLst>
                    <a:ext uri="{9D8B030D-6E8A-4147-A177-3AD203B41FA5}">
                      <a16:colId xmlns="" xmlns:a16="http://schemas.microsoft.com/office/drawing/2014/main" val="63865396"/>
                    </a:ext>
                  </a:extLst>
                </a:gridCol>
              </a:tblGrid>
              <a:tr h="388620">
                <a:tc>
                  <a:txBody>
                    <a:bodyPr/>
                    <a:lstStyle/>
                    <a:p>
                      <a:pPr algn="ctr"/>
                      <a:r>
                        <a:rPr lang="en-US" sz="2100" dirty="0" err="1" smtClean="0">
                          <a:latin typeface="Times New Roman" panose="02020603050405020304" pitchFamily="18" charset="0"/>
                          <a:cs typeface="Times New Roman" panose="02020603050405020304" pitchFamily="18" charset="0"/>
                        </a:rPr>
                        <a:t>Lí</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lẽ</a:t>
                      </a:r>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r>
                        <a:rPr lang="en-US" sz="2100" baseline="0" dirty="0" err="1" smtClean="0">
                          <a:latin typeface="Times New Roman" panose="02020603050405020304" pitchFamily="18" charset="0"/>
                          <a:cs typeface="Times New Roman" panose="02020603050405020304" pitchFamily="18" charset="0"/>
                        </a:rPr>
                        <a:t>Dẫn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chứng</a:t>
                      </a:r>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extLst>
                  <a:ext uri="{0D108BD9-81ED-4DB2-BD59-A6C34878D82A}">
                    <a16:rowId xmlns="" xmlns:a16="http://schemas.microsoft.com/office/drawing/2014/main" val="1945030316"/>
                  </a:ext>
                </a:extLst>
              </a:tr>
              <a:tr h="1696912">
                <a:tc>
                  <a:txBody>
                    <a:bodyPr/>
                    <a:lstStyle/>
                    <a:p>
                      <a:pPr algn="just" defTabSz="685800"/>
                      <a:r>
                        <a:rPr lang="en-US" sz="2400" b="0" i="0" dirty="0" err="1" smtClean="0">
                          <a:solidFill>
                            <a:prstClr val="black"/>
                          </a:solidFill>
                          <a:latin typeface="Times New Roman" panose="02020603050405020304" pitchFamily="18" charset="0"/>
                          <a:cs typeface="Times New Roman" panose="02020603050405020304" pitchFamily="18" charset="0"/>
                        </a:rPr>
                        <a:t>Cùng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với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thiên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nhiên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được</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Đoàn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Giỏi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vẽ</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với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những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màu</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sắc</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lộng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lẫy</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cuồn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cuộn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tràn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trề</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sức</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sống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là</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những</a:t>
                      </a:r>
                      <a:r>
                        <a:rPr lang="en-US" sz="2400" b="0" i="0" dirty="0" smtClean="0">
                          <a:solidFill>
                            <a:prstClr val="black"/>
                          </a:solidFill>
                          <a:latin typeface="Times New Roman" panose="02020603050405020304" pitchFamily="18" charset="0"/>
                          <a:cs typeface="Times New Roman" panose="02020603050405020304" pitchFamily="18" charset="0"/>
                        </a:rPr>
                        <a:t> con </a:t>
                      </a:r>
                      <a:r>
                        <a:rPr lang="en-US" sz="2400" b="0" i="0" dirty="0" err="1" smtClean="0">
                          <a:solidFill>
                            <a:prstClr val="black"/>
                          </a:solidFill>
                          <a:latin typeface="Times New Roman" panose="02020603050405020304" pitchFamily="18" charset="0"/>
                          <a:cs typeface="Times New Roman" panose="02020603050405020304" pitchFamily="18" charset="0"/>
                        </a:rPr>
                        <a:t>người</a:t>
                      </a:r>
                      <a:r>
                        <a:rPr lang="en-US" sz="2400" b="0" i="0" dirty="0" smtClean="0">
                          <a:solidFill>
                            <a:prstClr val="black"/>
                          </a:solidFill>
                          <a:latin typeface="Times New Roman" panose="02020603050405020304" pitchFamily="18" charset="0"/>
                          <a:cs typeface="Times New Roman" panose="02020603050405020304" pitchFamily="18" charset="0"/>
                        </a:rPr>
                        <a:t> Nam </a:t>
                      </a:r>
                      <a:r>
                        <a:rPr lang="en-US" sz="2400" b="0" i="0" dirty="0" err="1" smtClean="0">
                          <a:solidFill>
                            <a:prstClr val="black"/>
                          </a:solidFill>
                          <a:latin typeface="Times New Roman" panose="02020603050405020304" pitchFamily="18" charset="0"/>
                          <a:cs typeface="Times New Roman" panose="02020603050405020304" pitchFamily="18" charset="0"/>
                        </a:rPr>
                        <a:t>Bộ</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với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những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nét</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sắc</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sảo</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lạ</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lùng</a:t>
                      </a:r>
                      <a:endParaRPr lang="en-US" sz="2400" b="0" i="0" dirty="0">
                        <a:solidFill>
                          <a:prstClr val="black"/>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defTabSz="685800"/>
                      <a:r>
                        <a:rPr lang="en-US" sz="2400" b="0" i="0" dirty="0" err="1" smtClean="0">
                          <a:solidFill>
                            <a:prstClr val="black"/>
                          </a:solidFill>
                          <a:latin typeface="Times New Roman" panose="02020603050405020304" pitchFamily="18" charset="0"/>
                          <a:cs typeface="Times New Roman" panose="02020603050405020304" pitchFamily="18" charset="0"/>
                        </a:rPr>
                        <a:t>Ông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không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nhiều</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lời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đôi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khi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chỉ</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vài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ba</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nét</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những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lời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nói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ngọt</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nhạt</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cái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túi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tiền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thâm</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đen</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căng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phồng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bóng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mỡ</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của</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dì</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Tư</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Béo</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cái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áo</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vắt</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vai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và</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những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câu</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đối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thoại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ngật</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ngưỡng</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hài</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hước</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dở</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tỉnh</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dở</a:t>
                      </a:r>
                      <a:r>
                        <a:rPr lang="en-US" sz="2400" b="0" i="0" dirty="0" smtClean="0">
                          <a:solidFill>
                            <a:prstClr val="black"/>
                          </a:solidFill>
                          <a:latin typeface="Times New Roman" panose="02020603050405020304" pitchFamily="18" charset="0"/>
                          <a:cs typeface="Times New Roman" panose="02020603050405020304" pitchFamily="18" charset="0"/>
                        </a:rPr>
                        <a:t> say </a:t>
                      </a:r>
                      <a:r>
                        <a:rPr lang="en-US" sz="2400" b="0" i="0" dirty="0" err="1" smtClean="0">
                          <a:solidFill>
                            <a:prstClr val="black"/>
                          </a:solidFill>
                          <a:latin typeface="Times New Roman" panose="02020603050405020304" pitchFamily="18" charset="0"/>
                          <a:cs typeface="Times New Roman" panose="02020603050405020304" pitchFamily="18" charset="0"/>
                        </a:rPr>
                        <a:t>của</a:t>
                      </a:r>
                      <a:r>
                        <a:rPr lang="en-US" sz="2400" b="0" i="0" dirty="0" smtClean="0">
                          <a:solidFill>
                            <a:prstClr val="black"/>
                          </a:solidFill>
                          <a:latin typeface="Times New Roman" panose="02020603050405020304" pitchFamily="18" charset="0"/>
                          <a:cs typeface="Times New Roman" panose="02020603050405020304" pitchFamily="18" charset="0"/>
                        </a:rPr>
                        <a:t> </a:t>
                      </a:r>
                      <a:r>
                        <a:rPr lang="en-US" sz="2400" b="0" i="0" dirty="0" err="1" smtClean="0">
                          <a:solidFill>
                            <a:prstClr val="black"/>
                          </a:solidFill>
                          <a:latin typeface="Times New Roman" panose="02020603050405020304" pitchFamily="18" charset="0"/>
                          <a:cs typeface="Times New Roman" panose="02020603050405020304" pitchFamily="18" charset="0"/>
                        </a:rPr>
                        <a:t>lão</a:t>
                      </a:r>
                      <a:r>
                        <a:rPr lang="en-US" sz="2400" b="0" i="0" dirty="0" smtClean="0">
                          <a:solidFill>
                            <a:prstClr val="black"/>
                          </a:solidFill>
                          <a:latin typeface="Times New Roman" panose="02020603050405020304" pitchFamily="18" charset="0"/>
                          <a:cs typeface="Times New Roman" panose="02020603050405020304" pitchFamily="18" charset="0"/>
                        </a:rPr>
                        <a:t> Ba </a:t>
                      </a:r>
                      <a:r>
                        <a:rPr lang="en-US" sz="2400" b="0" i="0" dirty="0" err="1" smtClean="0">
                          <a:solidFill>
                            <a:prstClr val="black"/>
                          </a:solidFill>
                          <a:latin typeface="Times New Roman" panose="02020603050405020304" pitchFamily="18" charset="0"/>
                          <a:cs typeface="Times New Roman" panose="02020603050405020304" pitchFamily="18" charset="0"/>
                        </a:rPr>
                        <a:t>Ngù</a:t>
                      </a:r>
                      <a:r>
                        <a:rPr lang="en-US" sz="2400" b="0" i="0" dirty="0" smtClean="0">
                          <a:solidFill>
                            <a:prstClr val="black"/>
                          </a:solidFill>
                          <a:latin typeface="Times New Roman" panose="02020603050405020304" pitchFamily="18" charset="0"/>
                          <a:cs typeface="Times New Roman" panose="02020603050405020304" pitchFamily="18" charset="0"/>
                        </a:rPr>
                        <a:t>.</a:t>
                      </a:r>
                      <a:endParaRPr lang="en-US" sz="2400" b="0" i="0" dirty="0">
                        <a:solidFill>
                          <a:prstClr val="black"/>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1322365895"/>
                  </a:ext>
                </a:extLst>
              </a:tr>
            </a:tbl>
          </a:graphicData>
        </a:graphic>
      </p:graphicFrame>
    </p:spTree>
    <p:extLst>
      <p:ext uri="{BB962C8B-B14F-4D97-AF65-F5344CB8AC3E}">
        <p14:creationId xmlns:p14="http://schemas.microsoft.com/office/powerpoint/2010/main" val="3153412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89227720"/>
              </p:ext>
            </p:extLst>
          </p:nvPr>
        </p:nvGraphicFramePr>
        <p:xfrm>
          <a:off x="125536" y="54170"/>
          <a:ext cx="8878355" cy="3749040"/>
        </p:xfrm>
        <a:graphic>
          <a:graphicData uri="http://schemas.openxmlformats.org/drawingml/2006/table">
            <a:tbl>
              <a:tblPr firstRow="1" bandRow="1">
                <a:tableStyleId>{5940675A-B579-460E-94D1-54222C63F5DA}</a:tableStyleId>
              </a:tblPr>
              <a:tblGrid>
                <a:gridCol w="4044571">
                  <a:extLst>
                    <a:ext uri="{9D8B030D-6E8A-4147-A177-3AD203B41FA5}">
                      <a16:colId xmlns="" xmlns:a16="http://schemas.microsoft.com/office/drawing/2014/main" val="1402489492"/>
                    </a:ext>
                  </a:extLst>
                </a:gridCol>
                <a:gridCol w="4833784">
                  <a:extLst>
                    <a:ext uri="{9D8B030D-6E8A-4147-A177-3AD203B41FA5}">
                      <a16:colId xmlns="" xmlns:a16="http://schemas.microsoft.com/office/drawing/2014/main" val="63865396"/>
                    </a:ext>
                  </a:extLst>
                </a:gridCol>
              </a:tblGrid>
              <a:tr h="388620">
                <a:tc>
                  <a:txBody>
                    <a:bodyPr/>
                    <a:lstStyle/>
                    <a:p>
                      <a:pPr algn="ctr"/>
                      <a:r>
                        <a:rPr lang="en-US" sz="2100" dirty="0" err="1" smtClean="0">
                          <a:latin typeface="Times New Roman" panose="02020603050405020304" pitchFamily="18" charset="0"/>
                          <a:cs typeface="Times New Roman" panose="02020603050405020304" pitchFamily="18" charset="0"/>
                        </a:rPr>
                        <a:t>Lí</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lẽ</a:t>
                      </a:r>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r>
                        <a:rPr lang="en-US" sz="2100" baseline="0" dirty="0" err="1" smtClean="0">
                          <a:latin typeface="Times New Roman" panose="02020603050405020304" pitchFamily="18" charset="0"/>
                          <a:cs typeface="Times New Roman" panose="02020603050405020304" pitchFamily="18" charset="0"/>
                        </a:rPr>
                        <a:t>Dẫn</a:t>
                      </a:r>
                      <a:r>
                        <a:rPr lang="en-US" sz="2100" baseline="0" dirty="0" smtClean="0">
                          <a:latin typeface="Times New Roman" panose="02020603050405020304" pitchFamily="18" charset="0"/>
                          <a:cs typeface="Times New Roman" panose="02020603050405020304" pitchFamily="18" charset="0"/>
                        </a:rPr>
                        <a:t> </a:t>
                      </a:r>
                      <a:r>
                        <a:rPr lang="en-US" sz="2100" baseline="0" dirty="0" err="1" smtClean="0">
                          <a:latin typeface="Times New Roman" panose="02020603050405020304" pitchFamily="18" charset="0"/>
                          <a:cs typeface="Times New Roman" panose="02020603050405020304" pitchFamily="18" charset="0"/>
                        </a:rPr>
                        <a:t>chứng</a:t>
                      </a:r>
                      <a:endParaRPr lang="en-US" sz="2100" dirty="0">
                        <a:solidFill>
                          <a:schemeClr val="tx1"/>
                        </a:solidFill>
                        <a:latin typeface="Times New Roman" panose="02020603050405020304" pitchFamily="18" charset="0"/>
                        <a:cs typeface="Times New Roman" panose="02020603050405020304" pitchFamily="18" charset="0"/>
                      </a:endParaRPr>
                    </a:p>
                  </a:txBody>
                  <a:tcPr marL="68580" marR="68580" marT="34290" marB="34290">
                    <a:solidFill>
                      <a:schemeClr val="accent5">
                        <a:lumMod val="20000"/>
                        <a:lumOff val="80000"/>
                      </a:schemeClr>
                    </a:solidFill>
                  </a:tcPr>
                </a:tc>
                <a:extLst>
                  <a:ext uri="{0D108BD9-81ED-4DB2-BD59-A6C34878D82A}">
                    <a16:rowId xmlns="" xmlns:a16="http://schemas.microsoft.com/office/drawing/2014/main" val="1945030316"/>
                  </a:ext>
                </a:extLst>
              </a:tr>
              <a:tr h="1696912">
                <a:tc>
                  <a:txBody>
                    <a:bodyPr/>
                    <a:lstStyle/>
                    <a:p>
                      <a:pPr algn="just" defTabSz="685800"/>
                      <a:r>
                        <a:rPr lang="en-US" sz="2400" dirty="0" err="1" smtClean="0">
                          <a:solidFill>
                            <a:prstClr val="black"/>
                          </a:solidFill>
                          <a:latin typeface="Times New Roman" panose="02020603050405020304" pitchFamily="18" charset="0"/>
                          <a:cs typeface="Times New Roman" panose="02020603050405020304" pitchFamily="18" charset="0"/>
                        </a:rPr>
                        <a:t>Loại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tiểu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thuyết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Tàu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vốn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rất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phổ</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cập</a:t>
                      </a:r>
                      <a:r>
                        <a:rPr lang="en-US" sz="2400" dirty="0" smtClean="0">
                          <a:solidFill>
                            <a:prstClr val="black"/>
                          </a:solidFill>
                          <a:latin typeface="Times New Roman" panose="02020603050405020304" pitchFamily="18" charset="0"/>
                          <a:cs typeface="Times New Roman" panose="02020603050405020304" pitchFamily="18" charset="0"/>
                        </a:rPr>
                        <a:t> ở Nam </a:t>
                      </a:r>
                      <a:r>
                        <a:rPr lang="en-US" sz="2400" dirty="0" err="1" smtClean="0">
                          <a:solidFill>
                            <a:prstClr val="black"/>
                          </a:solidFill>
                          <a:latin typeface="Times New Roman" panose="02020603050405020304" pitchFamily="18" charset="0"/>
                          <a:cs typeface="Times New Roman" panose="02020603050405020304" pitchFamily="18" charset="0"/>
                        </a:rPr>
                        <a:t>Bộ</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Hình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thức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cũng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nội</a:t>
                      </a:r>
                      <a:r>
                        <a:rPr lang="en-US" sz="2400" dirty="0" smtClean="0">
                          <a:solidFill>
                            <a:prstClr val="black"/>
                          </a:solidFill>
                          <a:latin typeface="Times New Roman" panose="02020603050405020304" pitchFamily="18" charset="0"/>
                          <a:cs typeface="Times New Roman" panose="02020603050405020304" pitchFamily="18" charset="0"/>
                        </a:rPr>
                        <a:t> dung.</a:t>
                      </a:r>
                      <a:endParaRPr lang="en-US" sz="2400" dirty="0">
                        <a:solidFill>
                          <a:prstClr val="black"/>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defTabSz="685800"/>
                      <a:r>
                        <a:rPr lang="en-US" sz="2400" dirty="0" err="1" smtClean="0">
                          <a:solidFill>
                            <a:prstClr val="black"/>
                          </a:solidFill>
                          <a:latin typeface="Times New Roman" panose="02020603050405020304" pitchFamily="18" charset="0"/>
                          <a:cs typeface="Times New Roman" panose="02020603050405020304" pitchFamily="18" charset="0"/>
                        </a:rPr>
                        <a:t>Bởi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phương</a:t>
                      </a:r>
                      <a:r>
                        <a:rPr lang="en-US" sz="2400" dirty="0" smtClean="0">
                          <a:solidFill>
                            <a:prstClr val="black"/>
                          </a:solidFill>
                          <a:latin typeface="Times New Roman" panose="02020603050405020304" pitchFamily="18" charset="0"/>
                          <a:cs typeface="Times New Roman" panose="02020603050405020304" pitchFamily="18" charset="0"/>
                        </a:rPr>
                        <a:t> Nam </a:t>
                      </a:r>
                      <a:r>
                        <a:rPr lang="en-US" sz="2400" dirty="0" err="1" smtClean="0">
                          <a:solidFill>
                            <a:prstClr val="black"/>
                          </a:solidFill>
                          <a:latin typeface="Times New Roman" panose="02020603050405020304" pitchFamily="18" charset="0"/>
                          <a:cs typeface="Times New Roman" panose="02020603050405020304" pitchFamily="18" charset="0"/>
                        </a:rPr>
                        <a:t>mới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khai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phá</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hoang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rừng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rậm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chim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trời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nước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mênh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sao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lại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chịu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cảnh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như</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anh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Pha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chị</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Dậu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Họ</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có</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nhiều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tự</a:t>
                      </a:r>
                      <a:r>
                        <a:rPr lang="en-US" sz="2400" dirty="0" smtClean="0">
                          <a:solidFill>
                            <a:prstClr val="black"/>
                          </a:solidFill>
                          <a:latin typeface="Times New Roman" panose="02020603050405020304" pitchFamily="18" charset="0"/>
                          <a:cs typeface="Times New Roman" panose="02020603050405020304" pitchFamily="18" charset="0"/>
                        </a:rPr>
                        <a:t> do </a:t>
                      </a:r>
                      <a:r>
                        <a:rPr lang="en-US" sz="2400" dirty="0" err="1" smtClean="0">
                          <a:solidFill>
                            <a:prstClr val="black"/>
                          </a:solidFill>
                          <a:latin typeface="Times New Roman" panose="02020603050405020304" pitchFamily="18" charset="0"/>
                          <a:cs typeface="Times New Roman" panose="02020603050405020304" pitchFamily="18" charset="0"/>
                        </a:rPr>
                        <a:t>hơn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trước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kẻ</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thù</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hai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bốn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họ</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chống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trả</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quyết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liệt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Với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bè</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giai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cấp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họ</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gắn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bó</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thủy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chung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Họ</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hào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hiệp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phóng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khoáng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kiểu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Lương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Bạc</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 xmlns:a16="http://schemas.microsoft.com/office/drawing/2014/main" val="1322365895"/>
                  </a:ext>
                </a:extLst>
              </a:tr>
            </a:tbl>
          </a:graphicData>
        </a:graphic>
      </p:graphicFrame>
    </p:spTree>
    <p:extLst>
      <p:ext uri="{BB962C8B-B14F-4D97-AF65-F5344CB8AC3E}">
        <p14:creationId xmlns:p14="http://schemas.microsoft.com/office/powerpoint/2010/main" val="1040463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08712" cy="395616"/>
            <a:chOff x="644526" y="2766774"/>
            <a:chExt cx="17092124" cy="1054970"/>
          </a:xfrm>
        </p:grpSpPr>
        <p:sp>
          <p:nvSpPr>
            <p:cNvPr id="8" name="TextBox 7"/>
            <p:cNvSpPr txBox="1"/>
            <p:nvPr/>
          </p:nvSpPr>
          <p:spPr>
            <a:xfrm>
              <a:off x="1906584" y="2766774"/>
              <a:ext cx="15830066"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nét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sắc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rừng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phương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1" name="Rectangle 10"/>
          <p:cNvSpPr/>
          <p:nvPr/>
        </p:nvSpPr>
        <p:spPr>
          <a:xfrm>
            <a:off x="251111" y="1419622"/>
            <a:ext cx="4940880" cy="2123658"/>
          </a:xfrm>
          <a:prstGeom prst="rect">
            <a:avLst/>
          </a:prstGeom>
        </p:spPr>
        <p:txBody>
          <a:bodyPr wrap="square">
            <a:spAutoFit/>
          </a:bodyPr>
          <a:lstStyle/>
          <a:p>
            <a:pPr algn="just"/>
            <a:r>
              <a:rPr lang="en-US"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Nhân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rPr>
              <a:t>vật: </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thuộc nhiều tầng lớp, nhiều ngành nghề.</a:t>
            </a:r>
          </a:p>
          <a:p>
            <a:pPr algn="just"/>
            <a:r>
              <a:rPr lang="en-US"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Kết cấu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rPr>
              <a:t>chương hồi kiểu truyền thống</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 không gian, thời gian rạch ròi, nhân vật thiện ác, trắng đen tách bạch và bộc lộ qua hành động, hình dáng, ngôn ngữ</a:t>
            </a: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0045">
            <a:off x="6394111" y="1111531"/>
            <a:ext cx="2353899" cy="2961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35109" t="37434" r="25928" b="39984"/>
          <a:stretch/>
        </p:blipFill>
        <p:spPr>
          <a:xfrm>
            <a:off x="5508104" y="2643758"/>
            <a:ext cx="1751698" cy="2278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476209" y="4011760"/>
            <a:ext cx="4572000" cy="769441"/>
          </a:xfrm>
          <a:prstGeom prst="rect">
            <a:avLst/>
          </a:prstGeom>
          <a:solidFill>
            <a:schemeClr val="accent5">
              <a:lumMod val="20000"/>
              <a:lumOff val="80000"/>
            </a:schemeClr>
          </a:solidFill>
        </p:spPr>
        <p:txBody>
          <a:bodyPr>
            <a:spAutoFit/>
          </a:bodyPr>
          <a:lstStyle/>
          <a:p>
            <a:pPr algn="just"/>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Tác giả cho người đọc cái nhìn bao quát về những đặc sắc của tác phẩm</a:t>
            </a:r>
          </a:p>
        </p:txBody>
      </p:sp>
      <p:pic>
        <p:nvPicPr>
          <p:cNvPr id="23" name="Picture 22"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671358" flipV="1">
            <a:off x="8562" y="3454154"/>
            <a:ext cx="673295" cy="515779"/>
          </a:xfrm>
          <a:prstGeom prst="rect">
            <a:avLst/>
          </a:prstGeom>
          <a:effectLst>
            <a:softEdge rad="127000"/>
          </a:effectLst>
        </p:spPr>
      </p:pic>
    </p:spTree>
    <p:extLst>
      <p:ext uri="{BB962C8B-B14F-4D97-AF65-F5344CB8AC3E}">
        <p14:creationId xmlns:p14="http://schemas.microsoft.com/office/powerpoint/2010/main" val="1681251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down)">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08712" cy="395616"/>
            <a:chOff x="644526" y="2766774"/>
            <a:chExt cx="17092124" cy="1054970"/>
          </a:xfrm>
        </p:grpSpPr>
        <p:sp>
          <p:nvSpPr>
            <p:cNvPr id="8" name="TextBox 7"/>
            <p:cNvSpPr txBox="1"/>
            <p:nvPr/>
          </p:nvSpPr>
          <p:spPr>
            <a:xfrm>
              <a:off x="1906584" y="2766774"/>
              <a:ext cx="15830066"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miêu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tả</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loài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513118"/>
            <a:ext cx="3145924" cy="28083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Rectangle 11"/>
          <p:cNvSpPr/>
          <p:nvPr/>
        </p:nvSpPr>
        <p:spPr>
          <a:xfrm>
            <a:off x="172732" y="1347613"/>
            <a:ext cx="5093246" cy="3139321"/>
          </a:xfrm>
          <a:prstGeom prst="rect">
            <a:avLst/>
          </a:prstGeom>
        </p:spPr>
        <p:txBody>
          <a:bodyPr wrap="square">
            <a:spAutoFit/>
          </a:bodyPr>
          <a:lstStyle/>
          <a:p>
            <a:pPr algn="just"/>
            <a:r>
              <a:rPr lang="en-US" sz="2200" b="1" dirty="0" smtClean="0">
                <a:solidFill>
                  <a:schemeClr val="tx1">
                    <a:lumMod val="95000"/>
                    <a:lumOff val="5000"/>
                  </a:schemeClr>
                </a:solidFill>
                <a:latin typeface="+mj-lt"/>
              </a:rPr>
              <a:t>- </a:t>
            </a:r>
            <a:r>
              <a:rPr lang="vi-VN" sz="2200" b="1" dirty="0" smtClean="0">
                <a:solidFill>
                  <a:schemeClr val="tx1">
                    <a:lumMod val="95000"/>
                    <a:lumOff val="5000"/>
                  </a:schemeClr>
                </a:solidFill>
                <a:latin typeface="+mj-lt"/>
              </a:rPr>
              <a:t>Tác </a:t>
            </a:r>
            <a:r>
              <a:rPr lang="vi-VN" sz="2200" b="1" dirty="0">
                <a:solidFill>
                  <a:schemeClr val="tx1">
                    <a:lumMod val="95000"/>
                    <a:lumOff val="5000"/>
                  </a:schemeClr>
                </a:solidFill>
                <a:latin typeface="+mj-lt"/>
              </a:rPr>
              <a:t>giả có vốn hiểu biết sâu rộng về các loài vật.</a:t>
            </a:r>
          </a:p>
          <a:p>
            <a:pPr algn="just"/>
            <a:r>
              <a:rPr lang="vi-VN" sz="2200" dirty="0" smtClean="0">
                <a:solidFill>
                  <a:schemeClr val="tx1">
                    <a:lumMod val="95000"/>
                    <a:lumOff val="5000"/>
                  </a:schemeClr>
                </a:solidFill>
                <a:latin typeface="+mj-lt"/>
              </a:rPr>
              <a:t>Dẫn </a:t>
            </a:r>
            <a:r>
              <a:rPr lang="vi-VN" sz="2200" dirty="0">
                <a:solidFill>
                  <a:schemeClr val="tx1">
                    <a:lumMod val="95000"/>
                    <a:lumOff val="5000"/>
                  </a:schemeClr>
                </a:solidFill>
                <a:latin typeface="+mj-lt"/>
              </a:rPr>
              <a:t>chứng:</a:t>
            </a:r>
          </a:p>
          <a:p>
            <a:pPr algn="just"/>
            <a:r>
              <a:rPr lang="vi-VN" sz="2200" dirty="0">
                <a:solidFill>
                  <a:schemeClr val="tx1">
                    <a:lumMod val="95000"/>
                    <a:lumOff val="5000"/>
                  </a:schemeClr>
                </a:solidFill>
                <a:latin typeface="+mj-lt"/>
              </a:rPr>
              <a:t>+ Ông đã từng viết nhiều sách về các con vật.</a:t>
            </a:r>
          </a:p>
          <a:p>
            <a:pPr algn="just"/>
            <a:r>
              <a:rPr lang="vi-VN" sz="2200" dirty="0">
                <a:solidFill>
                  <a:schemeClr val="tx1">
                    <a:lumMod val="95000"/>
                    <a:lumOff val="5000"/>
                  </a:schemeClr>
                </a:solidFill>
                <a:latin typeface="+mj-lt"/>
              </a:rPr>
              <a:t>+ Các tác phẩm của ông không chỉ cung cấp kiến thức về các sinh vật mà còn kể những mẩu chuyện có thật, sinh động, xen lẫn những huyền thoại có xuất xứ.</a:t>
            </a:r>
          </a:p>
        </p:txBody>
      </p:sp>
    </p:spTree>
    <p:extLst>
      <p:ext uri="{BB962C8B-B14F-4D97-AF65-F5344CB8AC3E}">
        <p14:creationId xmlns:p14="http://schemas.microsoft.com/office/powerpoint/2010/main" val="2750303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wipe(down)">
                                      <p:cBhvr>
                                        <p:cTn id="26" dur="580">
                                          <p:stCondLst>
                                            <p:cond delay="0"/>
                                          </p:stCondLst>
                                        </p:cTn>
                                        <p:tgtEl>
                                          <p:spTgt spid="12">
                                            <p:txEl>
                                              <p:pRg st="1" end="1"/>
                                            </p:txEl>
                                          </p:spTgt>
                                        </p:tgtEl>
                                      </p:cBhvr>
                                    </p:animEffect>
                                    <p:anim calcmode="lin" valueType="num">
                                      <p:cBhvr>
                                        <p:cTn id="27" dur="1822"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2">
                                            <p:txEl>
                                              <p:pRg st="1" end="1"/>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12">
                                            <p:txEl>
                                              <p:pRg st="1" end="1"/>
                                            </p:txEl>
                                          </p:spTgt>
                                        </p:tgtEl>
                                      </p:cBhvr>
                                      <p:to x="100000" y="60000"/>
                                    </p:animScale>
                                    <p:animScale>
                                      <p:cBhvr>
                                        <p:cTn id="33" dur="166" decel="50000">
                                          <p:stCondLst>
                                            <p:cond delay="676"/>
                                          </p:stCondLst>
                                        </p:cTn>
                                        <p:tgtEl>
                                          <p:spTgt spid="12">
                                            <p:txEl>
                                              <p:pRg st="1" end="1"/>
                                            </p:txEl>
                                          </p:spTgt>
                                        </p:tgtEl>
                                      </p:cBhvr>
                                      <p:to x="100000" y="100000"/>
                                    </p:animScale>
                                    <p:animScale>
                                      <p:cBhvr>
                                        <p:cTn id="34" dur="26">
                                          <p:stCondLst>
                                            <p:cond delay="1312"/>
                                          </p:stCondLst>
                                        </p:cTn>
                                        <p:tgtEl>
                                          <p:spTgt spid="12">
                                            <p:txEl>
                                              <p:pRg st="1" end="1"/>
                                            </p:txEl>
                                          </p:spTgt>
                                        </p:tgtEl>
                                      </p:cBhvr>
                                      <p:to x="100000" y="80000"/>
                                    </p:animScale>
                                    <p:animScale>
                                      <p:cBhvr>
                                        <p:cTn id="35" dur="166" decel="50000">
                                          <p:stCondLst>
                                            <p:cond delay="1338"/>
                                          </p:stCondLst>
                                        </p:cTn>
                                        <p:tgtEl>
                                          <p:spTgt spid="12">
                                            <p:txEl>
                                              <p:pRg st="1" end="1"/>
                                            </p:txEl>
                                          </p:spTgt>
                                        </p:tgtEl>
                                      </p:cBhvr>
                                      <p:to x="100000" y="100000"/>
                                    </p:animScale>
                                    <p:animScale>
                                      <p:cBhvr>
                                        <p:cTn id="36" dur="26">
                                          <p:stCondLst>
                                            <p:cond delay="1642"/>
                                          </p:stCondLst>
                                        </p:cTn>
                                        <p:tgtEl>
                                          <p:spTgt spid="12">
                                            <p:txEl>
                                              <p:pRg st="1" end="1"/>
                                            </p:txEl>
                                          </p:spTgt>
                                        </p:tgtEl>
                                      </p:cBhvr>
                                      <p:to x="100000" y="90000"/>
                                    </p:animScale>
                                    <p:animScale>
                                      <p:cBhvr>
                                        <p:cTn id="37" dur="166" decel="50000">
                                          <p:stCondLst>
                                            <p:cond delay="1668"/>
                                          </p:stCondLst>
                                        </p:cTn>
                                        <p:tgtEl>
                                          <p:spTgt spid="12">
                                            <p:txEl>
                                              <p:pRg st="1" end="1"/>
                                            </p:txEl>
                                          </p:spTgt>
                                        </p:tgtEl>
                                      </p:cBhvr>
                                      <p:to x="100000" y="100000"/>
                                    </p:animScale>
                                    <p:animScale>
                                      <p:cBhvr>
                                        <p:cTn id="38" dur="26">
                                          <p:stCondLst>
                                            <p:cond delay="1808"/>
                                          </p:stCondLst>
                                        </p:cTn>
                                        <p:tgtEl>
                                          <p:spTgt spid="12">
                                            <p:txEl>
                                              <p:pRg st="1" end="1"/>
                                            </p:txEl>
                                          </p:spTgt>
                                        </p:tgtEl>
                                      </p:cBhvr>
                                      <p:to x="100000" y="95000"/>
                                    </p:animScale>
                                    <p:animScale>
                                      <p:cBhvr>
                                        <p:cTn id="39" dur="166" decel="50000">
                                          <p:stCondLst>
                                            <p:cond delay="1834"/>
                                          </p:stCondLst>
                                        </p:cTn>
                                        <p:tgtEl>
                                          <p:spTgt spid="12">
                                            <p:txEl>
                                              <p:pRg st="1" end="1"/>
                                            </p:txEl>
                                          </p:spTgt>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wipe(down)">
                                      <p:cBhvr>
                                        <p:cTn id="42" dur="580">
                                          <p:stCondLst>
                                            <p:cond delay="0"/>
                                          </p:stCondLst>
                                        </p:cTn>
                                        <p:tgtEl>
                                          <p:spTgt spid="12">
                                            <p:txEl>
                                              <p:pRg st="2" end="2"/>
                                            </p:txEl>
                                          </p:spTgt>
                                        </p:tgtEl>
                                      </p:cBhvr>
                                    </p:animEffect>
                                    <p:anim calcmode="lin" valueType="num">
                                      <p:cBhvr>
                                        <p:cTn id="43" dur="1822" tmFilter="0,0; 0.14,0.36; 0.43,0.73; 0.71,0.91; 1.0,1.0">
                                          <p:stCondLst>
                                            <p:cond delay="0"/>
                                          </p:stCondLst>
                                        </p:cTn>
                                        <p:tgtEl>
                                          <p:spTgt spid="12">
                                            <p:txEl>
                                              <p:pRg st="2" end="2"/>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xEl>
                                              <p:pRg st="2" end="2"/>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xEl>
                                              <p:pRg st="2" end="2"/>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xEl>
                                              <p:pRg st="2" end="2"/>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xEl>
                                              <p:pRg st="2" end="2"/>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xEl>
                                              <p:pRg st="2" end="2"/>
                                            </p:txEl>
                                          </p:spTgt>
                                        </p:tgtEl>
                                      </p:cBhvr>
                                      <p:to x="100000" y="60000"/>
                                    </p:animScale>
                                    <p:animScale>
                                      <p:cBhvr>
                                        <p:cTn id="49" dur="166" decel="50000">
                                          <p:stCondLst>
                                            <p:cond delay="676"/>
                                          </p:stCondLst>
                                        </p:cTn>
                                        <p:tgtEl>
                                          <p:spTgt spid="12">
                                            <p:txEl>
                                              <p:pRg st="2" end="2"/>
                                            </p:txEl>
                                          </p:spTgt>
                                        </p:tgtEl>
                                      </p:cBhvr>
                                      <p:to x="100000" y="100000"/>
                                    </p:animScale>
                                    <p:animScale>
                                      <p:cBhvr>
                                        <p:cTn id="50" dur="26">
                                          <p:stCondLst>
                                            <p:cond delay="1312"/>
                                          </p:stCondLst>
                                        </p:cTn>
                                        <p:tgtEl>
                                          <p:spTgt spid="12">
                                            <p:txEl>
                                              <p:pRg st="2" end="2"/>
                                            </p:txEl>
                                          </p:spTgt>
                                        </p:tgtEl>
                                      </p:cBhvr>
                                      <p:to x="100000" y="80000"/>
                                    </p:animScale>
                                    <p:animScale>
                                      <p:cBhvr>
                                        <p:cTn id="51" dur="166" decel="50000">
                                          <p:stCondLst>
                                            <p:cond delay="1338"/>
                                          </p:stCondLst>
                                        </p:cTn>
                                        <p:tgtEl>
                                          <p:spTgt spid="12">
                                            <p:txEl>
                                              <p:pRg st="2" end="2"/>
                                            </p:txEl>
                                          </p:spTgt>
                                        </p:tgtEl>
                                      </p:cBhvr>
                                      <p:to x="100000" y="100000"/>
                                    </p:animScale>
                                    <p:animScale>
                                      <p:cBhvr>
                                        <p:cTn id="52" dur="26">
                                          <p:stCondLst>
                                            <p:cond delay="1642"/>
                                          </p:stCondLst>
                                        </p:cTn>
                                        <p:tgtEl>
                                          <p:spTgt spid="12">
                                            <p:txEl>
                                              <p:pRg st="2" end="2"/>
                                            </p:txEl>
                                          </p:spTgt>
                                        </p:tgtEl>
                                      </p:cBhvr>
                                      <p:to x="100000" y="90000"/>
                                    </p:animScale>
                                    <p:animScale>
                                      <p:cBhvr>
                                        <p:cTn id="53" dur="166" decel="50000">
                                          <p:stCondLst>
                                            <p:cond delay="1668"/>
                                          </p:stCondLst>
                                        </p:cTn>
                                        <p:tgtEl>
                                          <p:spTgt spid="12">
                                            <p:txEl>
                                              <p:pRg st="2" end="2"/>
                                            </p:txEl>
                                          </p:spTgt>
                                        </p:tgtEl>
                                      </p:cBhvr>
                                      <p:to x="100000" y="100000"/>
                                    </p:animScale>
                                    <p:animScale>
                                      <p:cBhvr>
                                        <p:cTn id="54" dur="26">
                                          <p:stCondLst>
                                            <p:cond delay="1808"/>
                                          </p:stCondLst>
                                        </p:cTn>
                                        <p:tgtEl>
                                          <p:spTgt spid="12">
                                            <p:txEl>
                                              <p:pRg st="2" end="2"/>
                                            </p:txEl>
                                          </p:spTgt>
                                        </p:tgtEl>
                                      </p:cBhvr>
                                      <p:to x="100000" y="95000"/>
                                    </p:animScale>
                                    <p:animScale>
                                      <p:cBhvr>
                                        <p:cTn id="55" dur="166" decel="50000">
                                          <p:stCondLst>
                                            <p:cond delay="1834"/>
                                          </p:stCondLst>
                                        </p:cTn>
                                        <p:tgtEl>
                                          <p:spTgt spid="12">
                                            <p:txEl>
                                              <p:pRg st="2" end="2"/>
                                            </p:txEl>
                                          </p:spTgt>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12">
                                            <p:txEl>
                                              <p:pRg st="3" end="3"/>
                                            </p:txEl>
                                          </p:spTgt>
                                        </p:tgtEl>
                                        <p:attrNameLst>
                                          <p:attrName>style.visibility</p:attrName>
                                        </p:attrNameLst>
                                      </p:cBhvr>
                                      <p:to>
                                        <p:strVal val="visible"/>
                                      </p:to>
                                    </p:set>
                                    <p:animEffect transition="in" filter="wipe(down)">
                                      <p:cBhvr>
                                        <p:cTn id="58" dur="580">
                                          <p:stCondLst>
                                            <p:cond delay="0"/>
                                          </p:stCondLst>
                                        </p:cTn>
                                        <p:tgtEl>
                                          <p:spTgt spid="12">
                                            <p:txEl>
                                              <p:pRg st="3" end="3"/>
                                            </p:txEl>
                                          </p:spTgt>
                                        </p:tgtEl>
                                      </p:cBhvr>
                                    </p:animEffect>
                                    <p:anim calcmode="lin" valueType="num">
                                      <p:cBhvr>
                                        <p:cTn id="59" dur="1822" tmFilter="0,0; 0.14,0.36; 0.43,0.73; 0.71,0.91; 1.0,1.0">
                                          <p:stCondLst>
                                            <p:cond delay="0"/>
                                          </p:stCondLst>
                                        </p:cTn>
                                        <p:tgtEl>
                                          <p:spTgt spid="12">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2">
                                            <p:txEl>
                                              <p:pRg st="3" end="3"/>
                                            </p:txEl>
                                          </p:spTgt>
                                        </p:tgtEl>
                                      </p:cBhvr>
                                      <p:to x="100000" y="60000"/>
                                    </p:animScale>
                                    <p:animScale>
                                      <p:cBhvr>
                                        <p:cTn id="65" dur="166" decel="50000">
                                          <p:stCondLst>
                                            <p:cond delay="676"/>
                                          </p:stCondLst>
                                        </p:cTn>
                                        <p:tgtEl>
                                          <p:spTgt spid="12">
                                            <p:txEl>
                                              <p:pRg st="3" end="3"/>
                                            </p:txEl>
                                          </p:spTgt>
                                        </p:tgtEl>
                                      </p:cBhvr>
                                      <p:to x="100000" y="100000"/>
                                    </p:animScale>
                                    <p:animScale>
                                      <p:cBhvr>
                                        <p:cTn id="66" dur="26">
                                          <p:stCondLst>
                                            <p:cond delay="1312"/>
                                          </p:stCondLst>
                                        </p:cTn>
                                        <p:tgtEl>
                                          <p:spTgt spid="12">
                                            <p:txEl>
                                              <p:pRg st="3" end="3"/>
                                            </p:txEl>
                                          </p:spTgt>
                                        </p:tgtEl>
                                      </p:cBhvr>
                                      <p:to x="100000" y="80000"/>
                                    </p:animScale>
                                    <p:animScale>
                                      <p:cBhvr>
                                        <p:cTn id="67" dur="166" decel="50000">
                                          <p:stCondLst>
                                            <p:cond delay="1338"/>
                                          </p:stCondLst>
                                        </p:cTn>
                                        <p:tgtEl>
                                          <p:spTgt spid="12">
                                            <p:txEl>
                                              <p:pRg st="3" end="3"/>
                                            </p:txEl>
                                          </p:spTgt>
                                        </p:tgtEl>
                                      </p:cBhvr>
                                      <p:to x="100000" y="100000"/>
                                    </p:animScale>
                                    <p:animScale>
                                      <p:cBhvr>
                                        <p:cTn id="68" dur="26">
                                          <p:stCondLst>
                                            <p:cond delay="1642"/>
                                          </p:stCondLst>
                                        </p:cTn>
                                        <p:tgtEl>
                                          <p:spTgt spid="12">
                                            <p:txEl>
                                              <p:pRg st="3" end="3"/>
                                            </p:txEl>
                                          </p:spTgt>
                                        </p:tgtEl>
                                      </p:cBhvr>
                                      <p:to x="100000" y="90000"/>
                                    </p:animScale>
                                    <p:animScale>
                                      <p:cBhvr>
                                        <p:cTn id="69" dur="166" decel="50000">
                                          <p:stCondLst>
                                            <p:cond delay="1668"/>
                                          </p:stCondLst>
                                        </p:cTn>
                                        <p:tgtEl>
                                          <p:spTgt spid="12">
                                            <p:txEl>
                                              <p:pRg st="3" end="3"/>
                                            </p:txEl>
                                          </p:spTgt>
                                        </p:tgtEl>
                                      </p:cBhvr>
                                      <p:to x="100000" y="100000"/>
                                    </p:animScale>
                                    <p:animScale>
                                      <p:cBhvr>
                                        <p:cTn id="70" dur="26">
                                          <p:stCondLst>
                                            <p:cond delay="1808"/>
                                          </p:stCondLst>
                                        </p:cTn>
                                        <p:tgtEl>
                                          <p:spTgt spid="12">
                                            <p:txEl>
                                              <p:pRg st="3" end="3"/>
                                            </p:txEl>
                                          </p:spTgt>
                                        </p:tgtEl>
                                      </p:cBhvr>
                                      <p:to x="100000" y="95000"/>
                                    </p:animScale>
                                    <p:animScale>
                                      <p:cBhvr>
                                        <p:cTn id="71" dur="166" decel="50000">
                                          <p:stCondLst>
                                            <p:cond delay="1834"/>
                                          </p:stCondLst>
                                        </p:cTn>
                                        <p:tgtEl>
                                          <p:spTgt spid="12">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08712" cy="395616"/>
            <a:chOff x="644526" y="2766774"/>
            <a:chExt cx="17092124" cy="1054970"/>
          </a:xfrm>
        </p:grpSpPr>
        <p:sp>
          <p:nvSpPr>
            <p:cNvPr id="8" name="TextBox 7"/>
            <p:cNvSpPr txBox="1"/>
            <p:nvPr/>
          </p:nvSpPr>
          <p:spPr>
            <a:xfrm>
              <a:off x="1906584" y="2766774"/>
              <a:ext cx="15830066"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miêu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tả</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loài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Rectangle 15"/>
          <p:cNvSpPr/>
          <p:nvPr/>
        </p:nvSpPr>
        <p:spPr>
          <a:xfrm>
            <a:off x="250484" y="1268856"/>
            <a:ext cx="8440475" cy="738664"/>
          </a:xfrm>
          <a:prstGeom prst="rect">
            <a:avLst/>
          </a:prstGeom>
        </p:spPr>
        <p:txBody>
          <a:bodyPr wrap="square">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làm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người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đọc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nhiên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bởi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vốn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sống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phong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phú</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khi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miêu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thiên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nhiên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Nam</a:t>
            </a:r>
          </a:p>
        </p:txBody>
      </p:sp>
      <p:sp>
        <p:nvSpPr>
          <p:cNvPr id="17" name="Rectangle 16"/>
          <p:cNvSpPr/>
          <p:nvPr/>
        </p:nvSpPr>
        <p:spPr>
          <a:xfrm>
            <a:off x="4159258" y="2372180"/>
            <a:ext cx="4531701" cy="1938992"/>
          </a:xfrm>
          <a:prstGeom prst="rect">
            <a:avLst/>
          </a:prstGeom>
        </p:spPr>
        <p:txBody>
          <a:bodyPr wrap="square">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prstClr val="black"/>
                </a:solidFill>
                <a:latin typeface="Times New Roman" panose="02020603050405020304" pitchFamily="18" charset="0"/>
                <a:cs typeface="Times New Roman" panose="02020603050405020304" pitchFamily="18" charset="0"/>
              </a:rPr>
              <a:t>Dẫn chứng:</a:t>
            </a:r>
          </a:p>
          <a:p>
            <a:pPr algn="just" defTabSz="685800"/>
            <a:r>
              <a:rPr lang="en-US" sz="2400" dirty="0" err="1">
                <a:solidFill>
                  <a:prstClr val="black"/>
                </a:solidFill>
                <a:latin typeface="Times New Roman" panose="02020603050405020304" pitchFamily="18" charset="0"/>
                <a:cs typeface="Times New Roman" panose="02020603050405020304" pitchFamily="18" charset="0"/>
              </a:rPr>
              <a:t>ba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a:t>
            </a:r>
            <a:r>
              <a:rPr lang="en-US" sz="2400" dirty="0">
                <a:solidFill>
                  <a:prstClr val="black"/>
                </a:solidFill>
                <a:latin typeface="Times New Roman" panose="02020603050405020304" pitchFamily="18" charset="0"/>
                <a:cs typeface="Times New Roman" panose="02020603050405020304" pitchFamily="18" charset="0"/>
              </a:rPr>
              <a:t> to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xuồng</a:t>
            </a:r>
            <a:r>
              <a:rPr lang="en-US" sz="2400" dirty="0">
                <a:solidFill>
                  <a:prstClr val="black"/>
                </a:solidFill>
                <a:latin typeface="Times New Roman" panose="02020603050405020304" pitchFamily="18" charset="0"/>
                <a:cs typeface="Times New Roman" panose="02020603050405020304" pitchFamily="18" charset="0"/>
              </a:rPr>
              <a:t> tam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12 </a:t>
            </a:r>
            <a:r>
              <a:rPr lang="en-US" sz="2400" dirty="0" err="1">
                <a:solidFill>
                  <a:prstClr val="black"/>
                </a:solidFill>
                <a:latin typeface="Times New Roman" panose="02020603050405020304" pitchFamily="18" charset="0"/>
                <a:cs typeface="Times New Roman" panose="02020603050405020304" pitchFamily="18" charset="0"/>
              </a:rPr>
              <a:t>trai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khiêng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nổi</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84" y="2139702"/>
            <a:ext cx="3718193" cy="2265774"/>
          </a:xfrm>
          <a:prstGeom prst="rect">
            <a:avLst/>
          </a:prstGeom>
        </p:spPr>
      </p:pic>
    </p:spTree>
    <p:extLst>
      <p:ext uri="{BB962C8B-B14F-4D97-AF65-F5344CB8AC3E}">
        <p14:creationId xmlns:p14="http://schemas.microsoft.com/office/powerpoint/2010/main" val="3546021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08712" cy="395616"/>
            <a:chOff x="644526" y="2766774"/>
            <a:chExt cx="17092124" cy="1054970"/>
          </a:xfrm>
        </p:grpSpPr>
        <p:sp>
          <p:nvSpPr>
            <p:cNvPr id="8" name="TextBox 7"/>
            <p:cNvSpPr txBox="1"/>
            <p:nvPr/>
          </p:nvSpPr>
          <p:spPr>
            <a:xfrm>
              <a:off x="1906584" y="2766774"/>
              <a:ext cx="15830066"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miêu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tả</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loài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truyện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Rectangle 12"/>
          <p:cNvSpPr/>
          <p:nvPr/>
        </p:nvSpPr>
        <p:spPr>
          <a:xfrm>
            <a:off x="2783000" y="1283415"/>
            <a:ext cx="5973097" cy="1938992"/>
          </a:xfrm>
          <a:prstGeom prst="rect">
            <a:avLst/>
          </a:prstGeom>
        </p:spPr>
        <p:txBody>
          <a:bodyPr wrap="square">
            <a:spAutoFit/>
          </a:bodyP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đẫm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bởi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Giỏi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phương</a:t>
            </a:r>
            <a:r>
              <a:rPr lang="en-US" sz="2400" dirty="0">
                <a:solidFill>
                  <a:prstClr val="black"/>
                </a:solidFill>
                <a:latin typeface="Times New Roman" panose="02020603050405020304" pitchFamily="18" charset="0"/>
                <a:cs typeface="Times New Roman" panose="02020603050405020304" pitchFamily="18" charset="0"/>
              </a:rPr>
              <a:t> Nam” (ý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r>
              <a:rPr lang="en-US" sz="2400" dirty="0">
                <a:solidFill>
                  <a:prstClr val="black"/>
                </a:solidFill>
                <a:latin typeface="Times New Roman" panose="02020603050405020304" pitchFamily="18" charset="0"/>
                <a:cs typeface="Times New Roman" panose="02020603050405020304" pitchFamily="18" charset="0"/>
              </a:rPr>
              <a:t> Nam)</a:t>
            </a:r>
          </a:p>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rừng</a:t>
            </a:r>
            <a:r>
              <a:rPr lang="en-US" sz="2400" dirty="0">
                <a:solidFill>
                  <a:prstClr val="black"/>
                </a:solidFill>
                <a:latin typeface="Times New Roman" panose="02020603050405020304" pitchFamily="18" charset="0"/>
                <a:cs typeface="Times New Roman" panose="02020603050405020304" pitchFamily="18" charset="0"/>
              </a:rPr>
              <a:t> U Minh:</a:t>
            </a:r>
          </a:p>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Căn</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2800215" y="3352317"/>
            <a:ext cx="5973097" cy="1200329"/>
          </a:xfrm>
          <a:prstGeom prst="rect">
            <a:avLst/>
          </a:prstGeom>
        </p:spPr>
        <p:txBody>
          <a:bodyPr wrap="square">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prstClr val="black"/>
                </a:solidFill>
                <a:latin typeface="Times New Roman" panose="02020603050405020304" pitchFamily="18" charset="0"/>
                <a:cs typeface="Times New Roman" panose="02020603050405020304" pitchFamily="18" charset="0"/>
              </a:rPr>
              <a:t>Dẫn chứng:</a:t>
            </a:r>
          </a:p>
          <a:p>
            <a:pPr algn="just" defTabSz="685800"/>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Những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tràm</a:t>
            </a:r>
            <a:r>
              <a:rPr lang="en-US" sz="2400" i="1" dirty="0">
                <a:solidFill>
                  <a:prstClr val="black"/>
                </a:solidFill>
                <a:latin typeface="Times New Roman" panose="02020603050405020304" pitchFamily="18" charset="0"/>
                <a:cs typeface="Times New Roman" panose="02020603050405020304" pitchFamily="18" charset="0"/>
              </a:rPr>
              <a:t>....</a:t>
            </a:r>
            <a:r>
              <a:rPr lang="en-US" sz="2400" i="1" dirty="0" err="1">
                <a:solidFill>
                  <a:prstClr val="black"/>
                </a:solidFill>
                <a:latin typeface="Times New Roman" panose="02020603050405020304" pitchFamily="18" charset="0"/>
                <a:cs typeface="Times New Roman" panose="02020603050405020304" pitchFamily="18" charset="0"/>
              </a:rPr>
              <a:t>không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cùng</a:t>
            </a:r>
            <a:r>
              <a:rPr lang="en-US" sz="2400" i="1" dirty="0">
                <a:solidFill>
                  <a:prstClr val="black"/>
                </a:solidFill>
                <a:latin typeface="Times New Roman" panose="02020603050405020304" pitchFamily="18" charset="0"/>
                <a:cs typeface="Times New Roman" panose="02020603050405020304" pitchFamily="18" charset="0"/>
              </a:rPr>
              <a:t>”</a:t>
            </a:r>
          </a:p>
          <a:p>
            <a:pPr algn="just" defTabSz="685800"/>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nước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ầm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ầm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đổ</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vô</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tận</a:t>
            </a:r>
            <a:r>
              <a:rPr lang="en-US" sz="2400" i="1"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rot="21335633">
            <a:off x="399111" y="1364546"/>
            <a:ext cx="2243857" cy="3425568"/>
          </a:xfrm>
          <a:prstGeom prst="rect">
            <a:avLst/>
          </a:prstGeom>
        </p:spPr>
      </p:pic>
    </p:spTree>
    <p:extLst>
      <p:ext uri="{BB962C8B-B14F-4D97-AF65-F5344CB8AC3E}">
        <p14:creationId xmlns:p14="http://schemas.microsoft.com/office/powerpoint/2010/main" val="3829843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1" name="Rectangle 10"/>
          <p:cNvSpPr/>
          <p:nvPr/>
        </p:nvSpPr>
        <p:spPr>
          <a:xfrm>
            <a:off x="2356354" y="801233"/>
            <a:ext cx="6637034" cy="3427477"/>
          </a:xfrm>
          <a:prstGeom prst="rect">
            <a:avLst/>
          </a:prstGeom>
        </p:spPr>
        <p:txBody>
          <a:bodyPr wrap="square">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T</a:t>
            </a:r>
            <a:r>
              <a:rPr lang="vi-VN" sz="2100" dirty="0">
                <a:solidFill>
                  <a:prstClr val="black"/>
                </a:solidFill>
                <a:latin typeface="Times New Roman" panose="02020603050405020304" pitchFamily="18" charset="0"/>
                <a:cs typeface="Times New Roman" panose="02020603050405020304" pitchFamily="18" charset="0"/>
              </a:rPr>
              <a:t>ác giả đưa ra những nhận định đúng đắn, giúp người đọc hiểu hơn về vẻ đẹp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nhiên</a:t>
            </a:r>
            <a:r>
              <a:rPr lang="vi-VN" sz="2100" dirty="0">
                <a:solidFill>
                  <a:prstClr val="black"/>
                </a:solidFill>
                <a:latin typeface="Times New Roman" panose="02020603050405020304" pitchFamily="18" charset="0"/>
                <a:cs typeface="Times New Roman" panose="02020603050405020304" pitchFamily="18" charset="0"/>
              </a:rPr>
              <a:t> của </a:t>
            </a:r>
            <a:r>
              <a:rPr lang="vi-VN" sz="2100" i="1" dirty="0">
                <a:solidFill>
                  <a:prstClr val="black"/>
                </a:solidFill>
                <a:latin typeface="Times New Roman" panose="02020603050405020304" pitchFamily="18" charset="0"/>
                <a:cs typeface="Times New Roman" panose="02020603050405020304" pitchFamily="18" charset="0"/>
              </a:rPr>
              <a:t>Đất rừng phương Nam</a:t>
            </a:r>
            <a:r>
              <a:rPr lang="vi-VN" sz="2100" dirty="0">
                <a:solidFill>
                  <a:prstClr val="black"/>
                </a:solidFill>
                <a:latin typeface="Times New Roman" panose="02020603050405020304" pitchFamily="18" charset="0"/>
                <a:cs typeface="Times New Roman" panose="02020603050405020304" pitchFamily="18" charset="0"/>
              </a:rPr>
              <a:t>. Để làm sáng tỏ lí lẽ của mình, tác giả nêu rõ những dẫn chứng được trích từ trong tiểu thuyết của Đoàn Giỏi. Chắc hẳn phải rất yêu thích, hiểu rõ về tác phẩm, Bùi Hồng mới có thể đưa ra những nhận định xác đáng và dẫn chứng rõ ràng, thuyết phục như vậy.</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12" name="Picture 11" descr="22858PICdbgea5Gz679dY_PIC2018.png"/>
          <p:cNvPicPr>
            <a:picLocks noChangeAspect="1"/>
          </p:cNvPicPr>
          <p:nvPr/>
        </p:nvPicPr>
        <p:blipFill>
          <a:blip r:embed="rId4" cstate="print"/>
          <a:stretch>
            <a:fillRect/>
          </a:stretch>
        </p:blipFill>
        <p:spPr>
          <a:xfrm flipH="1">
            <a:off x="-396555" y="1707654"/>
            <a:ext cx="2790782" cy="3431669"/>
          </a:xfrm>
          <a:prstGeom prst="rect">
            <a:avLst/>
          </a:prstGeom>
        </p:spPr>
      </p:pic>
    </p:spTree>
    <p:extLst>
      <p:ext uri="{BB962C8B-B14F-4D97-AF65-F5344CB8AC3E}">
        <p14:creationId xmlns:p14="http://schemas.microsoft.com/office/powerpoint/2010/main" val="785424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rot="21335633">
            <a:off x="271946" y="411546"/>
            <a:ext cx="2876634" cy="43915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9929">
            <a:off x="2776510" y="928022"/>
            <a:ext cx="2725312" cy="3664077"/>
          </a:xfrm>
          <a:prstGeom prst="rect">
            <a:avLst/>
          </a:prstGeom>
        </p:spPr>
      </p:pic>
      <p:pic>
        <p:nvPicPr>
          <p:cNvPr id="3" name="Picture 2"/>
          <p:cNvPicPr>
            <a:picLocks noChangeAspect="1"/>
          </p:cNvPicPr>
          <p:nvPr/>
        </p:nvPicPr>
        <p:blipFill>
          <a:blip r:embed="rId6"/>
          <a:stretch>
            <a:fillRect/>
          </a:stretch>
        </p:blipFill>
        <p:spPr>
          <a:xfrm>
            <a:off x="5701368" y="603570"/>
            <a:ext cx="3276581" cy="3758154"/>
          </a:xfrm>
          <a:prstGeom prst="rect">
            <a:avLst/>
          </a:prstGeom>
        </p:spPr>
      </p:pic>
      <p:sp>
        <p:nvSpPr>
          <p:cNvPr id="9" name="TextBox 8"/>
          <p:cNvSpPr txBox="1"/>
          <p:nvPr/>
        </p:nvSpPr>
        <p:spPr>
          <a:xfrm>
            <a:off x="7170241" y="4359223"/>
            <a:ext cx="2001176" cy="577081"/>
          </a:xfrm>
          <a:prstGeom prst="rect">
            <a:avLst/>
          </a:prstGeom>
          <a:noFill/>
        </p:spPr>
        <p:txBody>
          <a:bodyPr wrap="square" rtlCol="0">
            <a:spAutoFit/>
          </a:bodyPr>
          <a:lstStyle/>
          <a:p>
            <a:pPr algn="just" defTabSz="685800">
              <a:lnSpc>
                <a:spcPct val="150000"/>
              </a:lnSpc>
            </a:pP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Bùi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Hồng</a:t>
            </a:r>
            <a:r>
              <a:rPr lang="en-US" sz="2100" dirty="0" smtClean="0">
                <a:solidFill>
                  <a:prstClr val="black"/>
                </a:solidFill>
                <a:latin typeface="Times New Roman" panose="02020603050405020304" pitchFamily="18" charset="0"/>
                <a:cs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08712" cy="395616"/>
            <a:chOff x="644526" y="2766774"/>
            <a:chExt cx="17092124" cy="1054970"/>
          </a:xfrm>
        </p:grpSpPr>
        <p:sp>
          <p:nvSpPr>
            <p:cNvPr id="8" name="TextBox 7"/>
            <p:cNvSpPr txBox="1"/>
            <p:nvPr/>
          </p:nvSpPr>
          <p:spPr>
            <a:xfrm>
              <a:off x="1906584" y="2766774"/>
              <a:ext cx="15830066"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miêu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tả</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14"/>
          <p:cNvSpPr/>
          <p:nvPr/>
        </p:nvSpPr>
        <p:spPr>
          <a:xfrm>
            <a:off x="286241" y="1614548"/>
            <a:ext cx="8440475" cy="738664"/>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nét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sảo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chỉ</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nét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86241" y="2427734"/>
            <a:ext cx="8440475" cy="2031325"/>
          </a:xfrm>
          <a:prstGeom prst="rect">
            <a:avLst/>
          </a:prstGeom>
        </p:spPr>
        <p:txBody>
          <a:bodyPr wrap="square">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21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21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ngọt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túi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tiền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thâm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đen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căng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phồng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bóng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Tư</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Béo</a:t>
            </a:r>
            <a:r>
              <a:rPr lang="en-US" sz="2100"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áo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vắt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ngưỡng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hài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dở</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tỉnh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dở</a:t>
            </a:r>
            <a:r>
              <a:rPr lang="en-US" sz="2100" dirty="0">
                <a:solidFill>
                  <a:prstClr val="black"/>
                </a:solidFill>
                <a:latin typeface="Times New Roman" panose="02020603050405020304" pitchFamily="18" charset="0"/>
                <a:cs typeface="Times New Roman" panose="02020603050405020304" pitchFamily="18" charset="0"/>
              </a:rPr>
              <a:t> say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lão</a:t>
            </a:r>
            <a:r>
              <a:rPr lang="en-US" sz="2100" dirty="0">
                <a:solidFill>
                  <a:prstClr val="black"/>
                </a:solidFill>
                <a:latin typeface="Times New Roman" panose="02020603050405020304" pitchFamily="18" charset="0"/>
                <a:cs typeface="Times New Roman" panose="02020603050405020304" pitchFamily="18" charset="0"/>
              </a:rPr>
              <a:t> Ba </a:t>
            </a:r>
            <a:r>
              <a:rPr lang="en-US" sz="2100" dirty="0" err="1">
                <a:solidFill>
                  <a:prstClr val="black"/>
                </a:solidFill>
                <a:latin typeface="Times New Roman" panose="02020603050405020304" pitchFamily="18" charset="0"/>
                <a:cs typeface="Times New Roman" panose="02020603050405020304" pitchFamily="18" charset="0"/>
              </a:rPr>
              <a:t>Ngù</a:t>
            </a:r>
            <a:r>
              <a:rPr lang="en-US" sz="2100" dirty="0">
                <a:solidFill>
                  <a:prstClr val="black"/>
                </a:solidFill>
                <a:latin typeface="Times New Roman" panose="02020603050405020304" pitchFamily="18" charset="0"/>
                <a:cs typeface="Times New Roman" panose="02020603050405020304" pitchFamily="18" charset="0"/>
              </a:rPr>
              <a:t>.</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Hai </a:t>
            </a:r>
            <a:r>
              <a:rPr lang="en-US" sz="2100" dirty="0" err="1">
                <a:solidFill>
                  <a:prstClr val="black"/>
                </a:solidFill>
                <a:latin typeface="Times New Roman" panose="02020603050405020304" pitchFamily="18" charset="0"/>
                <a:cs typeface="Times New Roman" panose="02020603050405020304" pitchFamily="18" charset="0"/>
              </a:rPr>
              <a:t>bán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rắn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Tòng</a:t>
            </a:r>
            <a:endParaRPr lang="en-US" sz="2100"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4506478" y="106335"/>
            <a:ext cx="1308337" cy="1383989"/>
            <a:chOff x="781112" y="446138"/>
            <a:chExt cx="2629545" cy="2842752"/>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12" y="619432"/>
              <a:ext cx="2592980" cy="2433484"/>
            </a:xfrm>
            <a:prstGeom prst="ellipse">
              <a:avLst/>
            </a:prstGeom>
            <a:ln>
              <a:noFill/>
            </a:ln>
            <a:effectLst>
              <a:softEdge rad="112500"/>
            </a:effectLst>
          </p:spPr>
        </p:pic>
        <p:pic>
          <p:nvPicPr>
            <p:cNvPr id="20"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1112" y="446138"/>
              <a:ext cx="2629545" cy="2842752"/>
            </a:xfrm>
            <a:prstGeom prst="rect">
              <a:avLst/>
            </a:prstGeom>
          </p:spPr>
        </p:pic>
      </p:grpSp>
      <p:grpSp>
        <p:nvGrpSpPr>
          <p:cNvPr id="21" name="Group 20"/>
          <p:cNvGrpSpPr/>
          <p:nvPr/>
        </p:nvGrpSpPr>
        <p:grpSpPr>
          <a:xfrm>
            <a:off x="6065589" y="106335"/>
            <a:ext cx="1308337" cy="1383989"/>
            <a:chOff x="4797589" y="446138"/>
            <a:chExt cx="2629545" cy="2842752"/>
          </a:xfrm>
        </p:grpSpPr>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882" b="53947"/>
            <a:stretch/>
          </p:blipFill>
          <p:spPr>
            <a:xfrm>
              <a:off x="4797589" y="533400"/>
              <a:ext cx="2629545" cy="2622755"/>
            </a:xfrm>
            <a:prstGeom prst="ellipse">
              <a:avLst/>
            </a:prstGeom>
            <a:ln>
              <a:noFill/>
            </a:ln>
            <a:effectLst>
              <a:softEdge rad="112500"/>
            </a:effectLst>
          </p:spPr>
        </p:pic>
        <p:pic>
          <p:nvPicPr>
            <p:cNvPr id="2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97589" y="446138"/>
              <a:ext cx="2629545" cy="2842752"/>
            </a:xfrm>
            <a:prstGeom prst="rect">
              <a:avLst/>
            </a:prstGeom>
          </p:spPr>
        </p:pic>
      </p:grpSp>
      <p:grpSp>
        <p:nvGrpSpPr>
          <p:cNvPr id="24" name="Group 23"/>
          <p:cNvGrpSpPr/>
          <p:nvPr/>
        </p:nvGrpSpPr>
        <p:grpSpPr>
          <a:xfrm>
            <a:off x="7568089" y="106336"/>
            <a:ext cx="1308338" cy="1383989"/>
            <a:chOff x="8840827" y="446137"/>
            <a:chExt cx="2629546" cy="2842753"/>
          </a:xfrm>
        </p:grpSpPr>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35109" t="37434" r="25928" b="39984"/>
            <a:stretch/>
          </p:blipFill>
          <p:spPr>
            <a:xfrm>
              <a:off x="8840827" y="619432"/>
              <a:ext cx="2629546" cy="2433484"/>
            </a:xfrm>
            <a:prstGeom prst="ellipse">
              <a:avLst/>
            </a:prstGeom>
            <a:ln>
              <a:noFill/>
            </a:ln>
            <a:effectLst>
              <a:softEdge rad="112500"/>
            </a:effec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40827" y="446137"/>
              <a:ext cx="2629546" cy="2842753"/>
            </a:xfrm>
            <a:prstGeom prst="rect">
              <a:avLst/>
            </a:prstGeom>
          </p:spPr>
        </p:pic>
      </p:grpSp>
    </p:spTree>
    <p:extLst>
      <p:ext uri="{BB962C8B-B14F-4D97-AF65-F5344CB8AC3E}">
        <p14:creationId xmlns:p14="http://schemas.microsoft.com/office/powerpoint/2010/main" val="149789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22858PICdbgea5Gz679dY_PIC2018.png"/>
          <p:cNvPicPr>
            <a:picLocks noChangeAspect="1"/>
          </p:cNvPicPr>
          <p:nvPr/>
        </p:nvPicPr>
        <p:blipFill>
          <a:blip r:embed="rId3" cstate="print"/>
          <a:stretch>
            <a:fillRect/>
          </a:stretch>
        </p:blipFill>
        <p:spPr>
          <a:xfrm flipH="1">
            <a:off x="-396555" y="1707654"/>
            <a:ext cx="2790782" cy="3431669"/>
          </a:xfrm>
          <a:prstGeom prst="rect">
            <a:avLst/>
          </a:prstGeom>
        </p:spPr>
      </p:pic>
      <p:pic>
        <p:nvPicPr>
          <p:cNvPr id="2" name="Picture 1"/>
          <p:cNvPicPr>
            <a:picLocks noChangeAspect="1"/>
          </p:cNvPicPr>
          <p:nvPr/>
        </p:nvPicPr>
        <p:blipFill>
          <a:blip r:embed="rId4"/>
          <a:stretch>
            <a:fillRect/>
          </a:stretch>
        </p:blipFill>
        <p:spPr>
          <a:xfrm>
            <a:off x="2843808" y="73815"/>
            <a:ext cx="5206534" cy="1023009"/>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2403146145"/>
              </p:ext>
            </p:extLst>
          </p:nvPr>
        </p:nvGraphicFramePr>
        <p:xfrm>
          <a:off x="2394227" y="1635646"/>
          <a:ext cx="6386517" cy="3171775"/>
        </p:xfrm>
        <a:graphic>
          <a:graphicData uri="http://schemas.openxmlformats.org/drawingml/2006/table">
            <a:tbl>
              <a:tblPr firstRow="1" bandRow="1">
                <a:tableStyleId>{5C22544A-7EE6-4342-B048-85BDC9FD1C3A}</a:tableStyleId>
              </a:tblPr>
              <a:tblGrid>
                <a:gridCol w="1368152">
                  <a:extLst>
                    <a:ext uri="{9D8B030D-6E8A-4147-A177-3AD203B41FA5}">
                      <a16:colId xmlns="" xmlns:a16="http://schemas.microsoft.com/office/drawing/2014/main" val="686635604"/>
                    </a:ext>
                  </a:extLst>
                </a:gridCol>
                <a:gridCol w="1728192">
                  <a:extLst>
                    <a:ext uri="{9D8B030D-6E8A-4147-A177-3AD203B41FA5}">
                      <a16:colId xmlns="" xmlns:a16="http://schemas.microsoft.com/office/drawing/2014/main" val="1867797809"/>
                    </a:ext>
                  </a:extLst>
                </a:gridCol>
                <a:gridCol w="3290173"/>
              </a:tblGrid>
              <a:tr h="277783">
                <a:tc>
                  <a:txBody>
                    <a:bodyPr/>
                    <a:lstStyle/>
                    <a:p>
                      <a:pPr algn="ctr"/>
                      <a:endParaRPr 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800" b="1" dirty="0" err="1" smtClean="0">
                          <a:solidFill>
                            <a:schemeClr val="tx1"/>
                          </a:solidFill>
                          <a:latin typeface="Times New Roman" panose="02020603050405020304" pitchFamily="18" charset="0"/>
                          <a:cs typeface="Times New Roman" panose="02020603050405020304" pitchFamily="18" charset="0"/>
                        </a:rPr>
                        <a:t>Ông</a:t>
                      </a:r>
                      <a:r>
                        <a:rPr lang="en-US" sz="1800" b="1" baseline="0" dirty="0" smtClean="0">
                          <a:solidFill>
                            <a:schemeClr val="tx1"/>
                          </a:solidFill>
                          <a:latin typeface="Times New Roman" panose="02020603050405020304" pitchFamily="18" charset="0"/>
                          <a:cs typeface="Times New Roman" panose="02020603050405020304" pitchFamily="18" charset="0"/>
                        </a:rPr>
                        <a:t> Hai</a:t>
                      </a:r>
                      <a:endParaRPr 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800" b="1" dirty="0" err="1" smtClean="0">
                          <a:solidFill>
                            <a:schemeClr val="tx1"/>
                          </a:solidFill>
                          <a:latin typeface="Times New Roman" panose="02020603050405020304" pitchFamily="18" charset="0"/>
                          <a:cs typeface="Times New Roman" panose="02020603050405020304" pitchFamily="18" charset="0"/>
                        </a:rPr>
                        <a:t>Chú</a:t>
                      </a:r>
                      <a:r>
                        <a:rPr lang="en-US" sz="1800" b="1" baseline="0" dirty="0" smtClean="0">
                          <a:solidFill>
                            <a:schemeClr val="tx1"/>
                          </a:solidFill>
                          <a:latin typeface="Times New Roman" panose="02020603050405020304" pitchFamily="18" charset="0"/>
                          <a:cs typeface="Times New Roman" panose="02020603050405020304" pitchFamily="18" charset="0"/>
                        </a:rPr>
                        <a:t> </a:t>
                      </a:r>
                      <a:r>
                        <a:rPr lang="en-US" sz="1800" b="1" baseline="0" dirty="0" err="1" smtClean="0">
                          <a:solidFill>
                            <a:schemeClr val="tx1"/>
                          </a:solidFill>
                          <a:latin typeface="Times New Roman" panose="02020603050405020304" pitchFamily="18" charset="0"/>
                          <a:cs typeface="Times New Roman" panose="02020603050405020304" pitchFamily="18" charset="0"/>
                        </a:rPr>
                        <a:t>Võ</a:t>
                      </a:r>
                      <a:r>
                        <a:rPr lang="en-US" sz="1800" b="1" baseline="0" dirty="0" smtClean="0">
                          <a:solidFill>
                            <a:schemeClr val="tx1"/>
                          </a:solidFill>
                          <a:latin typeface="Times New Roman" panose="02020603050405020304" pitchFamily="18" charset="0"/>
                          <a:cs typeface="Times New Roman" panose="02020603050405020304" pitchFamily="18" charset="0"/>
                        </a:rPr>
                        <a:t> </a:t>
                      </a:r>
                      <a:r>
                        <a:rPr lang="en-US" sz="1800" b="1" baseline="0" dirty="0" err="1" smtClean="0">
                          <a:solidFill>
                            <a:schemeClr val="tx1"/>
                          </a:solidFill>
                          <a:latin typeface="Times New Roman" panose="02020603050405020304" pitchFamily="18" charset="0"/>
                          <a:cs typeface="Times New Roman" panose="02020603050405020304" pitchFamily="18" charset="0"/>
                        </a:rPr>
                        <a:t>Tòng</a:t>
                      </a:r>
                      <a:endParaRPr 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297860904"/>
                  </a:ext>
                </a:extLst>
              </a:tr>
              <a:tr h="819079">
                <a:tc>
                  <a:txBody>
                    <a:bodyPr/>
                    <a:lstStyle/>
                    <a:p>
                      <a:pPr algn="ctr"/>
                      <a:r>
                        <a:rPr lang="en-US" sz="1800" b="1" baseline="0" dirty="0" err="1" smtClean="0">
                          <a:solidFill>
                            <a:schemeClr val="tx1"/>
                          </a:solidFill>
                          <a:latin typeface="Times New Roman" panose="02020603050405020304" pitchFamily="18" charset="0"/>
                          <a:cs typeface="Times New Roman" panose="02020603050405020304" pitchFamily="18" charset="0"/>
                        </a:rPr>
                        <a:t>Giống</a:t>
                      </a:r>
                      <a:r>
                        <a:rPr lang="en-US" sz="1800" b="1" baseline="0" dirty="0" smtClean="0">
                          <a:solidFill>
                            <a:schemeClr val="tx1"/>
                          </a:solidFill>
                          <a:latin typeface="Times New Roman" panose="02020603050405020304" pitchFamily="18" charset="0"/>
                          <a:cs typeface="Times New Roman" panose="02020603050405020304" pitchFamily="18" charset="0"/>
                        </a:rPr>
                        <a:t> </a:t>
                      </a:r>
                      <a:r>
                        <a:rPr lang="en-US" sz="1800" b="1" baseline="0" dirty="0" err="1" smtClean="0">
                          <a:solidFill>
                            <a:schemeClr val="tx1"/>
                          </a:solidFill>
                          <a:latin typeface="Times New Roman" panose="02020603050405020304" pitchFamily="18" charset="0"/>
                          <a:cs typeface="Times New Roman" panose="02020603050405020304" pitchFamily="18" charset="0"/>
                        </a:rPr>
                        <a:t>nhau</a:t>
                      </a:r>
                      <a:endParaRPr 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3766470922"/>
                  </a:ext>
                </a:extLst>
              </a:tr>
              <a:tr h="2009796">
                <a:tc>
                  <a:txBody>
                    <a:bodyPr/>
                    <a:lstStyle/>
                    <a:p>
                      <a:pPr algn="ctr"/>
                      <a:r>
                        <a:rPr lang="en-US" sz="1800" b="1" baseline="0" dirty="0" err="1" smtClean="0">
                          <a:solidFill>
                            <a:schemeClr val="tx1"/>
                          </a:solidFill>
                          <a:latin typeface="Times New Roman" panose="02020603050405020304" pitchFamily="18" charset="0"/>
                          <a:cs typeface="Times New Roman" panose="02020603050405020304" pitchFamily="18" charset="0"/>
                        </a:rPr>
                        <a:t>Khác</a:t>
                      </a:r>
                      <a:r>
                        <a:rPr lang="en-US" sz="1800" b="1" baseline="0" dirty="0" smtClean="0">
                          <a:solidFill>
                            <a:schemeClr val="tx1"/>
                          </a:solidFill>
                          <a:latin typeface="Times New Roman" panose="02020603050405020304" pitchFamily="18" charset="0"/>
                          <a:cs typeface="Times New Roman" panose="02020603050405020304" pitchFamily="18" charset="0"/>
                        </a:rPr>
                        <a:t> </a:t>
                      </a:r>
                      <a:r>
                        <a:rPr lang="en-US" sz="1800" b="1" baseline="0" dirty="0" err="1" smtClean="0">
                          <a:solidFill>
                            <a:schemeClr val="tx1"/>
                          </a:solidFill>
                          <a:latin typeface="Times New Roman" panose="02020603050405020304" pitchFamily="18" charset="0"/>
                          <a:cs typeface="Times New Roman" panose="02020603050405020304" pitchFamily="18" charset="0"/>
                        </a:rPr>
                        <a:t>nhau</a:t>
                      </a:r>
                      <a:endParaRPr 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34047359"/>
                  </a:ext>
                </a:extLst>
              </a:tr>
            </a:tbl>
          </a:graphicData>
        </a:graphic>
      </p:graphicFrame>
      <p:sp>
        <p:nvSpPr>
          <p:cNvPr id="11" name="Rectangle 10"/>
          <p:cNvSpPr/>
          <p:nvPr/>
        </p:nvSpPr>
        <p:spPr>
          <a:xfrm>
            <a:off x="2394227" y="792544"/>
            <a:ext cx="6426244" cy="707886"/>
          </a:xfrm>
          <a:prstGeom prst="rect">
            <a:avLst/>
          </a:prstGeom>
        </p:spPr>
        <p:txBody>
          <a:bodyPr wrap="square">
            <a:spAutoFit/>
          </a:bodyPr>
          <a:lstStyle/>
          <a:p>
            <a:pPr algn="just" defTabSz="685800"/>
            <a:r>
              <a:rPr lang="en-US" sz="2000" dirty="0" err="1">
                <a:solidFill>
                  <a:prstClr val="black"/>
                </a:solidFill>
                <a:latin typeface="Times New Roman" panose="02020603050405020304" pitchFamily="18" charset="0"/>
                <a:cs typeface="Times New Roman" panose="02020603050405020304" pitchFamily="18" charset="0"/>
              </a:rPr>
              <a:t>Dựa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viết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em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hãy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chỉ</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điểm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giống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nhau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nhau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giữa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Võ</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Tòng</a:t>
            </a:r>
            <a:r>
              <a:rPr lang="en-US" sz="2000" dirty="0">
                <a:solidFill>
                  <a:prstClr val="black"/>
                </a:solidFill>
                <a:latin typeface="Times New Roman" panose="02020603050405020304" pitchFamily="18" charset="0"/>
                <a:cs typeface="Times New Roman" panose="02020603050405020304" pitchFamily="18" charset="0"/>
              </a:rPr>
              <a:t>.</a:t>
            </a:r>
            <a:endParaRPr lang="en-US" sz="20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473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80">
                                          <p:stCondLst>
                                            <p:cond delay="0"/>
                                          </p:stCondLst>
                                        </p:cTn>
                                        <p:tgtEl>
                                          <p:spTgt spid="28"/>
                                        </p:tgtEl>
                                      </p:cBhvr>
                                    </p:animEffect>
                                    <p:anim calcmode="lin" valueType="num">
                                      <p:cBhvr>
                                        <p:cTn id="4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0" dur="26">
                                          <p:stCondLst>
                                            <p:cond delay="650"/>
                                          </p:stCondLst>
                                        </p:cTn>
                                        <p:tgtEl>
                                          <p:spTgt spid="28"/>
                                        </p:tgtEl>
                                      </p:cBhvr>
                                      <p:to x="100000" y="60000"/>
                                    </p:animScale>
                                    <p:animScale>
                                      <p:cBhvr>
                                        <p:cTn id="51" dur="166" decel="50000">
                                          <p:stCondLst>
                                            <p:cond delay="676"/>
                                          </p:stCondLst>
                                        </p:cTn>
                                        <p:tgtEl>
                                          <p:spTgt spid="28"/>
                                        </p:tgtEl>
                                      </p:cBhvr>
                                      <p:to x="100000" y="100000"/>
                                    </p:animScale>
                                    <p:animScale>
                                      <p:cBhvr>
                                        <p:cTn id="52" dur="26">
                                          <p:stCondLst>
                                            <p:cond delay="1312"/>
                                          </p:stCondLst>
                                        </p:cTn>
                                        <p:tgtEl>
                                          <p:spTgt spid="28"/>
                                        </p:tgtEl>
                                      </p:cBhvr>
                                      <p:to x="100000" y="80000"/>
                                    </p:animScale>
                                    <p:animScale>
                                      <p:cBhvr>
                                        <p:cTn id="53" dur="166" decel="50000">
                                          <p:stCondLst>
                                            <p:cond delay="1338"/>
                                          </p:stCondLst>
                                        </p:cTn>
                                        <p:tgtEl>
                                          <p:spTgt spid="28"/>
                                        </p:tgtEl>
                                      </p:cBhvr>
                                      <p:to x="100000" y="100000"/>
                                    </p:animScale>
                                    <p:animScale>
                                      <p:cBhvr>
                                        <p:cTn id="54" dur="26">
                                          <p:stCondLst>
                                            <p:cond delay="1642"/>
                                          </p:stCondLst>
                                        </p:cTn>
                                        <p:tgtEl>
                                          <p:spTgt spid="28"/>
                                        </p:tgtEl>
                                      </p:cBhvr>
                                      <p:to x="100000" y="90000"/>
                                    </p:animScale>
                                    <p:animScale>
                                      <p:cBhvr>
                                        <p:cTn id="55" dur="166" decel="50000">
                                          <p:stCondLst>
                                            <p:cond delay="1668"/>
                                          </p:stCondLst>
                                        </p:cTn>
                                        <p:tgtEl>
                                          <p:spTgt spid="28"/>
                                        </p:tgtEl>
                                      </p:cBhvr>
                                      <p:to x="100000" y="100000"/>
                                    </p:animScale>
                                    <p:animScale>
                                      <p:cBhvr>
                                        <p:cTn id="56" dur="26">
                                          <p:stCondLst>
                                            <p:cond delay="1808"/>
                                          </p:stCondLst>
                                        </p:cTn>
                                        <p:tgtEl>
                                          <p:spTgt spid="28"/>
                                        </p:tgtEl>
                                      </p:cBhvr>
                                      <p:to x="100000" y="95000"/>
                                    </p:animScale>
                                    <p:animScale>
                                      <p:cBhvr>
                                        <p:cTn id="57"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7995029"/>
              </p:ext>
            </p:extLst>
          </p:nvPr>
        </p:nvGraphicFramePr>
        <p:xfrm>
          <a:off x="107504" y="267494"/>
          <a:ext cx="8906797" cy="4690834"/>
        </p:xfrm>
        <a:graphic>
          <a:graphicData uri="http://schemas.openxmlformats.org/drawingml/2006/table">
            <a:tbl>
              <a:tblPr firstRow="1" bandRow="1">
                <a:tableStyleId>{5C22544A-7EE6-4342-B048-85BDC9FD1C3A}</a:tableStyleId>
              </a:tblPr>
              <a:tblGrid>
                <a:gridCol w="776748">
                  <a:extLst>
                    <a:ext uri="{9D8B030D-6E8A-4147-A177-3AD203B41FA5}">
                      <a16:colId xmlns="" xmlns:a16="http://schemas.microsoft.com/office/drawing/2014/main" val="686635604"/>
                    </a:ext>
                  </a:extLst>
                </a:gridCol>
                <a:gridCol w="2776385">
                  <a:extLst>
                    <a:ext uri="{9D8B030D-6E8A-4147-A177-3AD203B41FA5}">
                      <a16:colId xmlns="" xmlns:a16="http://schemas.microsoft.com/office/drawing/2014/main" val="1867797809"/>
                    </a:ext>
                  </a:extLst>
                </a:gridCol>
                <a:gridCol w="5353664">
                  <a:extLst>
                    <a:ext uri="{9D8B030D-6E8A-4147-A177-3AD203B41FA5}">
                      <a16:colId xmlns="" xmlns:a16="http://schemas.microsoft.com/office/drawing/2014/main" val="2944087163"/>
                    </a:ext>
                  </a:extLst>
                </a:gridCol>
              </a:tblGrid>
              <a:tr h="419432">
                <a:tc>
                  <a:txBody>
                    <a:bodyPr/>
                    <a:lstStyle/>
                    <a:p>
                      <a:pPr algn="ctr"/>
                      <a:endParaRPr lang="en-US" sz="20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800" b="1" dirty="0" err="1" smtClean="0">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18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Hai</a:t>
                      </a:r>
                      <a:endParaRPr lang="en-US"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8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18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1"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Võ</a:t>
                      </a:r>
                      <a:r>
                        <a:rPr lang="en-US" sz="18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1"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Tòng</a:t>
                      </a:r>
                      <a:endParaRPr lang="en-US"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297860904"/>
                  </a:ext>
                </a:extLst>
              </a:tr>
              <a:tr h="1236752">
                <a:tc>
                  <a:txBody>
                    <a:bodyPr/>
                    <a:lstStyle/>
                    <a:p>
                      <a:pPr algn="ctr"/>
                      <a:r>
                        <a:rPr lang="en-US" sz="2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0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giống</a:t>
                      </a:r>
                      <a:r>
                        <a:rPr lang="en-US" sz="20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20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Đều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không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có</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đất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quanh</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năm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ở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làm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thuê</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cho</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địa</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chủ</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a:t>
                      </a:r>
                    </a:p>
                    <a:p>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Đều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bị</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cướp</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công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cướp</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người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yêu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cướp</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a:t>
                      </a:r>
                    </a:p>
                    <a:p>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Đều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đánh</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và</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bị</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tù</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a:t>
                      </a:r>
                      <a:endParaRPr lang="en-US" sz="1800" b="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3766470922"/>
                  </a:ext>
                </a:extLst>
              </a:tr>
              <a:tr h="3034650">
                <a:tc>
                  <a:txBody>
                    <a:bodyPr/>
                    <a:lstStyle/>
                    <a:p>
                      <a:pPr algn="ctr"/>
                      <a:r>
                        <a:rPr lang="en-US" sz="2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0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20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20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Trốn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tù</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đón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rồi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bỏ</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vào</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rừng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U Minh.</a:t>
                      </a:r>
                    </a:p>
                    <a:p>
                      <a:pPr algn="just"/>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Kiếm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sống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bằng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đủ</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thứ</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nghề</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câu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rắn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lấy</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mật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săn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cá</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sấu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a:t>
                      </a:r>
                    </a:p>
                    <a:p>
                      <a:pPr algn="just"/>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Gương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mặt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khoáng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đạt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rất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dễ</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mến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Làn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da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mặt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như</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người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trẻ</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chỉ</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ở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đôi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khóe</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mắt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và</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trên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vầng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trán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cao</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là</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có</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xếp</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mấy</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đường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nhăn</a:t>
                      </a:r>
                      <a:endParaRPr lang="en-US" sz="1800" b="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Theo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lời</a:t>
                      </a:r>
                      <a:r>
                        <a:rPr lang="en-US" sz="1800" kern="1200" baseline="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baseline="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truyền</a:t>
                      </a:r>
                      <a:r>
                        <a:rPr lang="en-US" sz="1800" kern="1200" baseline="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baseline="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tụng</a:t>
                      </a:r>
                      <a:r>
                        <a:rPr lang="en-US" sz="1800" kern="1200" baseline="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p>
                    <a:p>
                      <a:pPr algn="just"/>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Gây</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án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tự</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đến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nhà</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việc</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nộp</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mình</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Mãn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hạn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tù</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trở</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về</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con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chết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trở</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thành</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nhỏ</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của</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địa</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chủ</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a:t>
                      </a:r>
                    </a:p>
                    <a:p>
                      <a:pPr algn="just"/>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Làm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nghề</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săn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bẫy</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thú</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a:t>
                      </a:r>
                    </a:p>
                    <a:p>
                      <a:pPr algn="just"/>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Ngoại</a:t>
                      </a:r>
                      <a:r>
                        <a:rPr lang="en-US" sz="1800" kern="1200" baseline="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baseline="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hình</a:t>
                      </a:r>
                      <a:r>
                        <a:rPr lang="en-US" sz="1800" kern="1200" baseline="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Hai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hố</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mắt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sâu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hoắm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từ</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trong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đáy</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hố</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sâu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thâm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đó</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một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cặp</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tròng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mắt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trắng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dã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long qua, long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lại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sắc</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như</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dao</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Mái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tóc</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hung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hung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như</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bờm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ngựa</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phủ</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dài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xuống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gáy</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Chỗ</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gò</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má</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bên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phải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có</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năm</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cái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sẹo</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dài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sả</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xuống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từ</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thái</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dương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vắt</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đến</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cổ</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như</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đầu</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móng</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cọp</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kern="1200" dirty="0" err="1"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cào</a:t>
                      </a:r>
                      <a:r>
                        <a:rPr lang="en-US" sz="180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a:t>
                      </a:r>
                      <a:endParaRPr lang="en-US" sz="1800" b="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34047359"/>
                  </a:ext>
                </a:extLst>
              </a:tr>
            </a:tbl>
          </a:graphicData>
        </a:graphic>
      </p:graphicFrame>
    </p:spTree>
    <p:extLst>
      <p:ext uri="{BB962C8B-B14F-4D97-AF65-F5344CB8AC3E}">
        <p14:creationId xmlns:p14="http://schemas.microsoft.com/office/powerpoint/2010/main" val="422525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08712" cy="395616"/>
            <a:chOff x="644526" y="2766774"/>
            <a:chExt cx="17092124" cy="1054970"/>
          </a:xfrm>
        </p:grpSpPr>
        <p:sp>
          <p:nvSpPr>
            <p:cNvPr id="8" name="TextBox 7"/>
            <p:cNvSpPr txBox="1"/>
            <p:nvPr/>
          </p:nvSpPr>
          <p:spPr>
            <a:xfrm>
              <a:off x="1906584" y="2766774"/>
              <a:ext cx="15830066"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miêu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tả</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4506478" y="106335"/>
            <a:ext cx="1308337" cy="1383989"/>
            <a:chOff x="781112" y="446138"/>
            <a:chExt cx="2629545" cy="2842752"/>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12" y="619432"/>
              <a:ext cx="2592980" cy="2433484"/>
            </a:xfrm>
            <a:prstGeom prst="ellipse">
              <a:avLst/>
            </a:prstGeom>
            <a:ln>
              <a:noFill/>
            </a:ln>
            <a:effectLst>
              <a:softEdge rad="112500"/>
            </a:effectLst>
          </p:spPr>
        </p:pic>
        <p:pic>
          <p:nvPicPr>
            <p:cNvPr id="20"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1112" y="446138"/>
              <a:ext cx="2629545" cy="2842752"/>
            </a:xfrm>
            <a:prstGeom prst="rect">
              <a:avLst/>
            </a:prstGeom>
          </p:spPr>
        </p:pic>
      </p:grpSp>
      <p:grpSp>
        <p:nvGrpSpPr>
          <p:cNvPr id="21" name="Group 20"/>
          <p:cNvGrpSpPr/>
          <p:nvPr/>
        </p:nvGrpSpPr>
        <p:grpSpPr>
          <a:xfrm>
            <a:off x="6065589" y="106335"/>
            <a:ext cx="1308337" cy="1383989"/>
            <a:chOff x="4797589" y="446138"/>
            <a:chExt cx="2629545" cy="2842752"/>
          </a:xfrm>
        </p:grpSpPr>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882" b="53947"/>
            <a:stretch/>
          </p:blipFill>
          <p:spPr>
            <a:xfrm>
              <a:off x="4797589" y="533400"/>
              <a:ext cx="2629545" cy="2622755"/>
            </a:xfrm>
            <a:prstGeom prst="ellipse">
              <a:avLst/>
            </a:prstGeom>
            <a:ln>
              <a:noFill/>
            </a:ln>
            <a:effectLst>
              <a:softEdge rad="112500"/>
            </a:effectLst>
          </p:spPr>
        </p:pic>
        <p:pic>
          <p:nvPicPr>
            <p:cNvPr id="2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97589" y="446138"/>
              <a:ext cx="2629545" cy="2842752"/>
            </a:xfrm>
            <a:prstGeom prst="rect">
              <a:avLst/>
            </a:prstGeom>
          </p:spPr>
        </p:pic>
      </p:grpSp>
      <p:grpSp>
        <p:nvGrpSpPr>
          <p:cNvPr id="24" name="Group 23"/>
          <p:cNvGrpSpPr/>
          <p:nvPr/>
        </p:nvGrpSpPr>
        <p:grpSpPr>
          <a:xfrm>
            <a:off x="7568089" y="106336"/>
            <a:ext cx="1308338" cy="1383989"/>
            <a:chOff x="8840827" y="446137"/>
            <a:chExt cx="2629546" cy="2842753"/>
          </a:xfrm>
        </p:grpSpPr>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35109" t="37434" r="25928" b="39984"/>
            <a:stretch/>
          </p:blipFill>
          <p:spPr>
            <a:xfrm>
              <a:off x="8840827" y="619432"/>
              <a:ext cx="2629546" cy="2433484"/>
            </a:xfrm>
            <a:prstGeom prst="ellipse">
              <a:avLst/>
            </a:prstGeom>
            <a:ln>
              <a:noFill/>
            </a:ln>
            <a:effectLst>
              <a:softEdge rad="112500"/>
            </a:effec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40827" y="446137"/>
              <a:ext cx="2629546" cy="2842753"/>
            </a:xfrm>
            <a:prstGeom prst="rect">
              <a:avLst/>
            </a:prstGeom>
          </p:spPr>
        </p:pic>
      </p:grpSp>
      <p:sp>
        <p:nvSpPr>
          <p:cNvPr id="27" name="Rectangle 26"/>
          <p:cNvSpPr/>
          <p:nvPr/>
        </p:nvSpPr>
        <p:spPr>
          <a:xfrm>
            <a:off x="246507" y="1475217"/>
            <a:ext cx="8440475" cy="830997"/>
          </a:xfrm>
          <a:prstGeom prst="rect">
            <a:avLst/>
          </a:prstGeom>
        </p:spPr>
        <p:txBody>
          <a:bodyPr wrap="square">
            <a:spAutoFit/>
          </a:bodyPr>
          <a:lstStyle/>
          <a:p>
            <a:pPr algn="just" defTabSz="685800"/>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thuyết</a:t>
            </a:r>
            <a:r>
              <a:rPr lang="en-US" sz="2400" dirty="0">
                <a:solidFill>
                  <a:prstClr val="black"/>
                </a:solidFill>
                <a:latin typeface="Times New Roman" panose="02020603050405020304" pitchFamily="18" charset="0"/>
                <a:cs typeface="Times New Roman" panose="02020603050405020304" pitchFamily="18" charset="0"/>
              </a:rPr>
              <a:t>: </a:t>
            </a:r>
          </a:p>
        </p:txBody>
      </p:sp>
      <p:sp>
        <p:nvSpPr>
          <p:cNvPr id="28" name="Rectangle 27"/>
          <p:cNvSpPr/>
          <p:nvPr/>
        </p:nvSpPr>
        <p:spPr>
          <a:xfrm>
            <a:off x="246508" y="2388181"/>
            <a:ext cx="8440475" cy="1569660"/>
          </a:xfrm>
          <a:prstGeom prst="rect">
            <a:avLst/>
          </a:prstGeom>
        </p:spPr>
        <p:txBody>
          <a:bodyPr wrap="square">
            <a:spAutoFit/>
          </a:bodyP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hòa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trộn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Đông</a:t>
            </a:r>
            <a:r>
              <a:rPr lang="en-US" sz="2400" dirty="0">
                <a:solidFill>
                  <a:prstClr val="black"/>
                </a:solidFill>
                <a:latin typeface="Times New Roman" panose="02020603050405020304" pitchFamily="18" charset="0"/>
                <a:cs typeface="Times New Roman" panose="02020603050405020304" pitchFamily="18" charset="0"/>
              </a:rPr>
              <a:t>.</a:t>
            </a:r>
          </a:p>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ảo</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hưởng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Nam </a:t>
            </a:r>
            <a:r>
              <a:rPr lang="en-US" sz="2400" dirty="0" err="1">
                <a:solidFill>
                  <a:prstClr val="black"/>
                </a:solidFill>
                <a:latin typeface="Times New Roman" panose="02020603050405020304" pitchFamily="18" charset="0"/>
                <a:cs typeface="Times New Roman" panose="02020603050405020304" pitchFamily="18" charset="0"/>
              </a:rPr>
              <a:t>Bộ</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29" name="Rectangle 28"/>
          <p:cNvSpPr/>
          <p:nvPr/>
        </p:nvSpPr>
        <p:spPr>
          <a:xfrm>
            <a:off x="270842" y="4039808"/>
            <a:ext cx="8440475" cy="461665"/>
          </a:xfrm>
          <a:prstGeom prst="rect">
            <a:avLst/>
          </a:prstGeom>
        </p:spPr>
        <p:txBody>
          <a:bodyPr wrap="square">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prstClr val="black"/>
                </a:solidFill>
                <a:latin typeface="Times New Roman" panose="02020603050405020304" pitchFamily="18" charset="0"/>
                <a:cs typeface="Times New Roman" panose="02020603050405020304" pitchFamily="18" charset="0"/>
              </a:rPr>
              <a:t>Từ đó, tính cách của nhân vật được làm rõ</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50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6913" y="148475"/>
            <a:ext cx="7146789" cy="369332"/>
            <a:chOff x="-178462" y="1828800"/>
            <a:chExt cx="19060588" cy="984870"/>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8" name="TextBox 7"/>
            <p:cNvSpPr txBox="1"/>
            <p:nvPr/>
          </p:nvSpPr>
          <p:spPr>
            <a:xfrm>
              <a:off x="4" y="1828800"/>
              <a:ext cx="1716933"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9" name="TextBox 8"/>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grpSp>
        <p:nvGrpSpPr>
          <p:cNvPr id="10" name="Group 9"/>
          <p:cNvGrpSpPr/>
          <p:nvPr/>
        </p:nvGrpSpPr>
        <p:grpSpPr>
          <a:xfrm>
            <a:off x="239953" y="519993"/>
            <a:ext cx="6918084" cy="395616"/>
            <a:chOff x="644526" y="2766774"/>
            <a:chExt cx="18450623" cy="1054970"/>
          </a:xfrm>
        </p:grpSpPr>
        <p:sp>
          <p:nvSpPr>
            <p:cNvPr id="11" name="TextBox 10"/>
            <p:cNvSpPr txBox="1"/>
            <p:nvPr/>
          </p:nvSpPr>
          <p:spPr>
            <a:xfrm>
              <a:off x="1906583" y="2766774"/>
              <a:ext cx="17188566"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Nghệ</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thuật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3" name="TextBox 12"/>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6" name="Rectangle 5"/>
          <p:cNvSpPr/>
          <p:nvPr/>
        </p:nvSpPr>
        <p:spPr>
          <a:xfrm>
            <a:off x="239953" y="2067694"/>
            <a:ext cx="4855582" cy="1754326"/>
          </a:xfrm>
          <a:prstGeom prst="rect">
            <a:avLst/>
          </a:prstGeom>
        </p:spPr>
        <p:txBody>
          <a:bodyPr wrap="square">
            <a:spAutoFit/>
          </a:bodyPr>
          <a:lstStyle/>
          <a:p>
            <a:pPr>
              <a:lnSpc>
                <a:spcPct val="150000"/>
              </a:lnSpc>
            </a:pP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Lí</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thuyết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phục</a:t>
            </a:r>
            <a:r>
              <a:rPr lang="en-US" sz="2400" i="1" dirty="0">
                <a:latin typeface="Times New Roman" panose="02020603050405020304" pitchFamily="18" charset="0"/>
                <a:cs typeface="Times New Roman" panose="02020603050405020304" pitchFamily="18" charset="0"/>
              </a:rPr>
              <a:t>.</a:t>
            </a:r>
          </a:p>
          <a:p>
            <a:pPr>
              <a:lnSpc>
                <a:spcPct val="150000"/>
              </a:lnSpc>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Dẫn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rõ</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ràng</a:t>
            </a:r>
            <a:r>
              <a:rPr lang="en-US" sz="2400" i="1" dirty="0">
                <a:latin typeface="Times New Roman" panose="02020603050405020304" pitchFamily="18" charset="0"/>
                <a:cs typeface="Times New Roman" panose="02020603050405020304" pitchFamily="18" charset="0"/>
              </a:rPr>
              <a:t>.</a:t>
            </a:r>
          </a:p>
          <a:p>
            <a:pPr>
              <a:lnSpc>
                <a:spcPct val="150000"/>
              </a:lnSpc>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giàu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xúc</a:t>
            </a:r>
            <a:r>
              <a:rPr lang="en-US" sz="2400" i="1"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159542" y="1116589"/>
            <a:ext cx="5417772" cy="1072585"/>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2984" b="1439"/>
          <a:stretch/>
        </p:blipFill>
        <p:spPr>
          <a:xfrm rot="401323">
            <a:off x="5316488" y="461304"/>
            <a:ext cx="2763823" cy="4219370"/>
          </a:xfrm>
          <a:prstGeom prst="rect">
            <a:avLst/>
          </a:prstGeom>
        </p:spPr>
      </p:pic>
    </p:spTree>
    <p:extLst>
      <p:ext uri="{BB962C8B-B14F-4D97-AF65-F5344CB8AC3E}">
        <p14:creationId xmlns:p14="http://schemas.microsoft.com/office/powerpoint/2010/main" val="2909500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6913" y="148475"/>
            <a:ext cx="7146789" cy="369332"/>
            <a:chOff x="-178462" y="1828800"/>
            <a:chExt cx="19060588" cy="984870"/>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8" name="TextBox 7"/>
            <p:cNvSpPr txBox="1"/>
            <p:nvPr/>
          </p:nvSpPr>
          <p:spPr>
            <a:xfrm>
              <a:off x="4" y="1828800"/>
              <a:ext cx="1716933"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9" name="TextBox 8"/>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grpSp>
        <p:nvGrpSpPr>
          <p:cNvPr id="10" name="Group 9"/>
          <p:cNvGrpSpPr/>
          <p:nvPr/>
        </p:nvGrpSpPr>
        <p:grpSpPr>
          <a:xfrm>
            <a:off x="239953" y="519993"/>
            <a:ext cx="6918084" cy="395616"/>
            <a:chOff x="644526" y="2766774"/>
            <a:chExt cx="18450623" cy="1054970"/>
          </a:xfrm>
        </p:grpSpPr>
        <p:sp>
          <p:nvSpPr>
            <p:cNvPr id="11" name="TextBox 10"/>
            <p:cNvSpPr txBox="1"/>
            <p:nvPr/>
          </p:nvSpPr>
          <p:spPr>
            <a:xfrm>
              <a:off x="1906583" y="2766774"/>
              <a:ext cx="17188566"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Nội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dung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3" name="TextBox 12"/>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166078" y="1991049"/>
            <a:ext cx="4405922" cy="2795958"/>
          </a:xfrm>
          <a:prstGeom prst="rect">
            <a:avLst/>
          </a:prstGeom>
        </p:spPr>
        <p:txBody>
          <a:bodyPr wrap="square">
            <a:spAutoFit/>
          </a:bodyPr>
          <a:lstStyle/>
          <a:p>
            <a:pPr algn="just" defTabSz="685800">
              <a:lnSpc>
                <a:spcPct val="150000"/>
              </a:lnSpc>
            </a:pPr>
            <a:r>
              <a:rPr lang="en-US" sz="2400" i="1" dirty="0" err="1">
                <a:solidFill>
                  <a:prstClr val="black"/>
                </a:solidFill>
                <a:latin typeface="Times New Roman" panose="02020603050405020304" pitchFamily="18" charset="0"/>
                <a:cs typeface="Times New Roman" panose="02020603050405020304" pitchFamily="18" charset="0"/>
              </a:rPr>
              <a:t>Làm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rõ</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được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vẻ</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đẹp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con </a:t>
            </a:r>
            <a:r>
              <a:rPr lang="en-US" sz="2400" i="1" dirty="0" err="1">
                <a:solidFill>
                  <a:prstClr val="black"/>
                </a:solidFill>
                <a:latin typeface="Times New Roman" panose="02020603050405020304" pitchFamily="18" charset="0"/>
                <a:cs typeface="Times New Roman" panose="02020603050405020304" pitchFamily="18" charset="0"/>
              </a:rPr>
              <a:t>người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thiên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nhiên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trong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tác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phẩm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Nam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cảm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người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viết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với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Giỏi</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tretch>
            <a:fillRect/>
          </a:stretch>
        </p:blipFill>
        <p:spPr>
          <a:xfrm>
            <a:off x="-755007" y="1137861"/>
            <a:ext cx="5676104" cy="1123728"/>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2984" b="1439"/>
          <a:stretch/>
        </p:blipFill>
        <p:spPr>
          <a:xfrm rot="401323">
            <a:off x="5316488" y="461304"/>
            <a:ext cx="2763823" cy="4219370"/>
          </a:xfrm>
          <a:prstGeom prst="rect">
            <a:avLst/>
          </a:prstGeom>
        </p:spPr>
      </p:pic>
    </p:spTree>
    <p:extLst>
      <p:ext uri="{BB962C8B-B14F-4D97-AF65-F5344CB8AC3E}">
        <p14:creationId xmlns:p14="http://schemas.microsoft.com/office/powerpoint/2010/main" val="1669132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907704" y="594104"/>
            <a:ext cx="1598979" cy="1689614"/>
            <a:chOff x="781112" y="446138"/>
            <a:chExt cx="2629545" cy="2842752"/>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12" y="619432"/>
              <a:ext cx="2592980" cy="2433484"/>
            </a:xfrm>
            <a:prstGeom prst="ellipse">
              <a:avLst/>
            </a:prstGeom>
            <a:ln>
              <a:noFill/>
            </a:ln>
            <a:effectLst>
              <a:softEdge rad="112500"/>
            </a:effectLst>
          </p:spPr>
        </p:pic>
        <p:pic>
          <p:nvPicPr>
            <p:cNvPr id="17"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1112" y="446138"/>
              <a:ext cx="2629545" cy="2842752"/>
            </a:xfrm>
            <a:prstGeom prst="rect">
              <a:avLst/>
            </a:prstGeom>
          </p:spPr>
        </p:pic>
      </p:grpSp>
      <p:grpSp>
        <p:nvGrpSpPr>
          <p:cNvPr id="18" name="Group 17"/>
          <p:cNvGrpSpPr/>
          <p:nvPr/>
        </p:nvGrpSpPr>
        <p:grpSpPr>
          <a:xfrm>
            <a:off x="3796521" y="595411"/>
            <a:ext cx="1598979" cy="1689614"/>
            <a:chOff x="4797589" y="446138"/>
            <a:chExt cx="2629545" cy="2842752"/>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882" b="53947"/>
            <a:stretch/>
          </p:blipFill>
          <p:spPr>
            <a:xfrm>
              <a:off x="4797589" y="533400"/>
              <a:ext cx="2629545" cy="2622755"/>
            </a:xfrm>
            <a:prstGeom prst="ellipse">
              <a:avLst/>
            </a:prstGeom>
            <a:ln>
              <a:noFill/>
            </a:ln>
            <a:effectLst>
              <a:softEdge rad="112500"/>
            </a:effectLst>
          </p:spPr>
        </p:pic>
        <p:pic>
          <p:nvPicPr>
            <p:cNvPr id="20"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97589" y="446138"/>
              <a:ext cx="2629545" cy="2842752"/>
            </a:xfrm>
            <a:prstGeom prst="rect">
              <a:avLst/>
            </a:prstGeom>
          </p:spPr>
        </p:pic>
      </p:grpSp>
      <p:grpSp>
        <p:nvGrpSpPr>
          <p:cNvPr id="21" name="Group 20"/>
          <p:cNvGrpSpPr/>
          <p:nvPr/>
        </p:nvGrpSpPr>
        <p:grpSpPr>
          <a:xfrm>
            <a:off x="5607691" y="594105"/>
            <a:ext cx="1598980" cy="1689614"/>
            <a:chOff x="8840827" y="446137"/>
            <a:chExt cx="2629546" cy="2842753"/>
          </a:xfrm>
        </p:grpSpPr>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35109" t="37434" r="25928" b="39984"/>
            <a:stretch/>
          </p:blipFill>
          <p:spPr>
            <a:xfrm>
              <a:off x="8840827" y="619432"/>
              <a:ext cx="2629546" cy="2433484"/>
            </a:xfrm>
            <a:prstGeom prst="ellipse">
              <a:avLst/>
            </a:prstGeom>
            <a:ln>
              <a:noFill/>
            </a:ln>
            <a:effectLst>
              <a:softEdge rad="112500"/>
            </a:effec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40827" y="446137"/>
              <a:ext cx="2629546" cy="2842753"/>
            </a:xfrm>
            <a:prstGeom prst="rect">
              <a:avLst/>
            </a:prstGeom>
          </p:spPr>
        </p:pic>
      </p:grpSp>
      <p:sp>
        <p:nvSpPr>
          <p:cNvPr id="24" name="TextBox 23"/>
          <p:cNvSpPr txBox="1"/>
          <p:nvPr/>
        </p:nvSpPr>
        <p:spPr>
          <a:xfrm>
            <a:off x="467544" y="2386717"/>
            <a:ext cx="8093895" cy="1546577"/>
          </a:xfrm>
          <a:prstGeom prst="rect">
            <a:avLst/>
          </a:prstGeom>
          <a:noFill/>
        </p:spPr>
        <p:txBody>
          <a:bodyPr wrap="square" rtlCol="0">
            <a:spAutoFit/>
          </a:bodyPr>
          <a:lstStyle/>
          <a:p>
            <a:pPr algn="just" defTabSz="685800">
              <a:lnSpc>
                <a:spcPct val="150000"/>
              </a:lnSpc>
            </a:pPr>
            <a:r>
              <a:rPr lang="en-US" sz="2100" b="1" dirty="0" err="1">
                <a:solidFill>
                  <a:srgbClr val="FF0000"/>
                </a:solidFill>
                <a:latin typeface="Times New Roman" panose="02020603050405020304" pitchFamily="18" charset="0"/>
                <a:cs typeface="Times New Roman" panose="02020603050405020304" pitchFamily="18" charset="0"/>
              </a:rPr>
              <a:t>Câu</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hỏi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Văn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bản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Thiên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nhiên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và</a:t>
            </a:r>
            <a:r>
              <a:rPr lang="en-US" sz="2100" b="1" i="1" dirty="0">
                <a:solidFill>
                  <a:prstClr val="black"/>
                </a:solidFill>
                <a:latin typeface="Times New Roman" panose="02020603050405020304" pitchFamily="18" charset="0"/>
                <a:cs typeface="Times New Roman" panose="02020603050405020304" pitchFamily="18" charset="0"/>
              </a:rPr>
              <a:t> con </a:t>
            </a:r>
            <a:r>
              <a:rPr lang="en-US" sz="2100" b="1" i="1" dirty="0" err="1">
                <a:solidFill>
                  <a:prstClr val="black"/>
                </a:solidFill>
                <a:latin typeface="Times New Roman" panose="02020603050405020304" pitchFamily="18" charset="0"/>
                <a:cs typeface="Times New Roman" panose="02020603050405020304" pitchFamily="18" charset="0"/>
              </a:rPr>
              <a:t>người</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trong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truyện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Đất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rừng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phương</a:t>
            </a:r>
            <a:r>
              <a:rPr lang="en-US" sz="2100" b="1" i="1" dirty="0">
                <a:solidFill>
                  <a:prstClr val="black"/>
                </a:solidFill>
                <a:latin typeface="Times New Roman" panose="02020603050405020304" pitchFamily="18" charset="0"/>
                <a:cs typeface="Times New Roman" panose="02020603050405020304" pitchFamily="18" charset="0"/>
              </a:rPr>
              <a:t> Nam” </a:t>
            </a:r>
            <a:r>
              <a:rPr lang="en-US" sz="2100" b="1" dirty="0" err="1">
                <a:solidFill>
                  <a:prstClr val="black"/>
                </a:solidFill>
                <a:latin typeface="Times New Roman" panose="02020603050405020304" pitchFamily="18" charset="0"/>
                <a:cs typeface="Times New Roman" panose="02020603050405020304" pitchFamily="18" charset="0"/>
              </a:rPr>
              <a:t>đã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giúp</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em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văn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góp</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mở</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rộng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kiến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về</a:t>
            </a:r>
            <a:r>
              <a:rPr lang="en-US" sz="2100" b="1" dirty="0">
                <a:solidFill>
                  <a:prstClr val="black"/>
                </a:solidFill>
                <a:latin typeface="Times New Roman" panose="02020603050405020304" pitchFamily="18" charset="0"/>
                <a:cs typeface="Times New Roman" panose="02020603050405020304" pitchFamily="18" charset="0"/>
              </a:rPr>
              <a:t> con </a:t>
            </a:r>
            <a:r>
              <a:rPr lang="en-US" sz="2100" b="1" dirty="0" err="1">
                <a:solidFill>
                  <a:prstClr val="black"/>
                </a:solidFill>
                <a:latin typeface="Times New Roman" panose="02020603050405020304" pitchFamily="18" charset="0"/>
                <a:cs typeface="Times New Roman" panose="02020603050405020304" pitchFamily="18" charset="0"/>
              </a:rPr>
              <a:t>người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thế</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giới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xung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quanh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như</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thế</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nào</a:t>
            </a:r>
            <a:r>
              <a:rPr lang="en-US" sz="21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9137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39427" y="304961"/>
            <a:ext cx="1598979" cy="1689614"/>
            <a:chOff x="781112" y="446138"/>
            <a:chExt cx="2629545" cy="2842752"/>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12" y="619432"/>
              <a:ext cx="2592980" cy="2433484"/>
            </a:xfrm>
            <a:prstGeom prst="ellipse">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1112" y="446138"/>
              <a:ext cx="2629545" cy="2842752"/>
            </a:xfrm>
            <a:prstGeom prst="rect">
              <a:avLst/>
            </a:prstGeom>
          </p:spPr>
        </p:pic>
      </p:grpSp>
      <p:grpSp>
        <p:nvGrpSpPr>
          <p:cNvPr id="5" name="Group 4"/>
          <p:cNvGrpSpPr/>
          <p:nvPr/>
        </p:nvGrpSpPr>
        <p:grpSpPr>
          <a:xfrm>
            <a:off x="3528244" y="306268"/>
            <a:ext cx="1598979" cy="1689614"/>
            <a:chOff x="4797589" y="446138"/>
            <a:chExt cx="2629545" cy="2842752"/>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882" b="53947"/>
            <a:stretch/>
          </p:blipFill>
          <p:spPr>
            <a:xfrm>
              <a:off x="4797589" y="533400"/>
              <a:ext cx="2629545" cy="2622755"/>
            </a:xfrm>
            <a:prstGeom prst="ellipse">
              <a:avLst/>
            </a:prstGeom>
            <a:ln>
              <a:noFill/>
            </a:ln>
            <a:effectLst>
              <a:softEdge rad="112500"/>
            </a:effectLst>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97589" y="446138"/>
              <a:ext cx="2629545" cy="2842752"/>
            </a:xfrm>
            <a:prstGeom prst="rect">
              <a:avLst/>
            </a:prstGeom>
          </p:spPr>
        </p:pic>
      </p:grpSp>
      <p:grpSp>
        <p:nvGrpSpPr>
          <p:cNvPr id="8" name="Group 7"/>
          <p:cNvGrpSpPr/>
          <p:nvPr/>
        </p:nvGrpSpPr>
        <p:grpSpPr>
          <a:xfrm>
            <a:off x="5339414" y="304962"/>
            <a:ext cx="1598980" cy="1689614"/>
            <a:chOff x="8840827" y="446137"/>
            <a:chExt cx="2629546" cy="2842753"/>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5109" t="37434" r="25928" b="39984"/>
            <a:stretch/>
          </p:blipFill>
          <p:spPr>
            <a:xfrm>
              <a:off x="8840827" y="619432"/>
              <a:ext cx="2629546" cy="2433484"/>
            </a:xfrm>
            <a:prstGeom prst="ellipse">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40827" y="446137"/>
              <a:ext cx="2629546" cy="2842753"/>
            </a:xfrm>
            <a:prstGeom prst="rect">
              <a:avLst/>
            </a:prstGeom>
          </p:spPr>
        </p:pic>
      </p:grpSp>
      <p:sp>
        <p:nvSpPr>
          <p:cNvPr id="11" name="TextBox 10"/>
          <p:cNvSpPr txBox="1"/>
          <p:nvPr/>
        </p:nvSpPr>
        <p:spPr>
          <a:xfrm>
            <a:off x="456483" y="2097574"/>
            <a:ext cx="8093895" cy="2457981"/>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Qua </a:t>
            </a:r>
            <a:r>
              <a:rPr lang="en-US" sz="2100" dirty="0" err="1">
                <a:solidFill>
                  <a:prstClr val="black"/>
                </a:solidFill>
                <a:latin typeface="Times New Roman" panose="02020603050405020304" pitchFamily="18" charset="0"/>
                <a:cs typeface="Times New Roman" panose="02020603050405020304" pitchFamily="18" charset="0"/>
              </a:rPr>
              <a:t>tác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phẩm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Đoàn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Giỏi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Bùi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Hồng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thấy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vẻ</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đẹp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nhiên</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đất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rừng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phương</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còn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chúng</a:t>
            </a:r>
            <a:r>
              <a:rPr lang="en-US" sz="2100" dirty="0">
                <a:solidFill>
                  <a:prstClr val="black"/>
                </a:solidFill>
                <a:latin typeface="Times New Roman" panose="02020603050405020304" pitchFamily="18" charset="0"/>
                <a:cs typeface="Times New Roman" panose="02020603050405020304" pitchFamily="18" charset="0"/>
              </a:rPr>
              <a:t> ta, qua </a:t>
            </a:r>
            <a:r>
              <a:rPr lang="en-US" sz="2100" dirty="0" err="1">
                <a:solidFill>
                  <a:prstClr val="black"/>
                </a:solidFill>
                <a:latin typeface="Times New Roman" panose="02020603050405020304" pitchFamily="18" charset="0"/>
                <a:cs typeface="Times New Roman" panose="02020603050405020304" pitchFamily="18" charset="0"/>
              </a:rPr>
              <a:t>cả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phẩm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Đoàn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Giỏi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bài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Bùi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Hồng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thêm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đây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nhiên</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47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561726"/>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51479"/>
              <a:ext cx="2025648" cy="712273"/>
            </a:xfrm>
            <a:prstGeom prst="rect">
              <a:avLst/>
            </a:prstGeom>
            <a:noFill/>
            <a:ln>
              <a:noFill/>
            </a:ln>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a:ln>
              <a:noFill/>
            </a:ln>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a:ln>
              <a:noFill/>
            </a:ln>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a:ln>
              <a:noFill/>
            </a:ln>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a:ln>
              <a:noFill/>
            </a:ln>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a:ln>
              <a:noFill/>
            </a:ln>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67283"/>
              <a:ext cx="2025648" cy="712273"/>
            </a:xfrm>
            <a:prstGeom prst="rect">
              <a:avLst/>
            </a:prstGeom>
            <a:noFill/>
            <a:ln>
              <a:noFill/>
            </a:ln>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a:ln>
              <a:noFill/>
            </a:ln>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5" name="quay dung"/>
          <p:cNvSpPr/>
          <p:nvPr/>
        </p:nvSpPr>
        <p:spPr>
          <a:xfrm>
            <a:off x="7289553" y="4331440"/>
            <a:ext cx="1312210" cy="7670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915209" y="1741378"/>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038647" y="1741378"/>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923061" y="2908451"/>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050297" y="2927912"/>
            <a:ext cx="1003266" cy="100326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1488" y="22988"/>
            <a:ext cx="1355440" cy="1046922"/>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45" y="2000853"/>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1" name="Isosceles Triangle 60"/>
          <p:cNvSpPr/>
          <p:nvPr/>
        </p:nvSpPr>
        <p:spPr>
          <a:xfrm rot="16200000">
            <a:off x="8130403" y="1747985"/>
            <a:ext cx="454287" cy="990053"/>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vi-VN" sz="1350">
              <a:solidFill>
                <a:prstClr val="white"/>
              </a:solidFill>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4230" y="4299186"/>
            <a:ext cx="937058" cy="799254"/>
          </a:xfrm>
          <a:prstGeom prst="rect">
            <a:avLst/>
          </a:prstGeom>
        </p:spPr>
      </p:pic>
      <p:sp>
        <p:nvSpPr>
          <p:cNvPr id="6" name="Rounded Rectangle 5"/>
          <p:cNvSpPr/>
          <p:nvPr/>
        </p:nvSpPr>
        <p:spPr>
          <a:xfrm>
            <a:off x="4510995" y="4331440"/>
            <a:ext cx="1414159" cy="7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a:solidFill>
                  <a:prstClr val="white"/>
                </a:solidFill>
                <a:latin typeface="Times New Roman" pitchFamily="18" charset="0"/>
                <a:cs typeface="Times New Roman" pitchFamily="18" charset="0"/>
              </a:rPr>
              <a:t>STOP</a:t>
            </a:r>
          </a:p>
        </p:txBody>
      </p:sp>
    </p:spTree>
    <p:extLst>
      <p:ext uri="{BB962C8B-B14F-4D97-AF65-F5344CB8AC3E}">
        <p14:creationId xmlns:p14="http://schemas.microsoft.com/office/powerpoint/2010/main" val="133609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832665" y="1491630"/>
            <a:ext cx="3680099" cy="931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94771"/>
            <a:ext cx="3680099" cy="931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0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giá</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ectangle 42"/>
          <p:cNvSpPr/>
          <p:nvPr/>
        </p:nvSpPr>
        <p:spPr>
          <a:xfrm>
            <a:off x="832665" y="2513300"/>
            <a:ext cx="3680099" cy="946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Miêu</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4597961" y="2516441"/>
            <a:ext cx="3680099" cy="946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Giỏi</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68066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706970"/>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715668"/>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719420"/>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
        <p:nvSpPr>
          <p:cNvPr id="2" name="TextBox 1"/>
          <p:cNvSpPr txBox="1"/>
          <p:nvPr/>
        </p:nvSpPr>
        <p:spPr>
          <a:xfrm>
            <a:off x="7771484" y="4881283"/>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a:endParaRPr lang="en-US" sz="1350" dirty="0">
              <a:solidFill>
                <a:prstClr val="black"/>
              </a:solidFill>
            </a:endParaRPr>
          </a:p>
        </p:txBody>
      </p:sp>
    </p:spTree>
    <p:extLst>
      <p:ext uri="{BB962C8B-B14F-4D97-AF65-F5344CB8AC3E}">
        <p14:creationId xmlns:p14="http://schemas.microsoft.com/office/powerpoint/2010/main" val="40257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7787" y="15887"/>
            <a:ext cx="7801284" cy="5143500"/>
          </a:xfrm>
          <a:prstGeom prst="rect">
            <a:avLst/>
          </a:prstGeom>
        </p:spPr>
      </p:pic>
      <p:sp>
        <p:nvSpPr>
          <p:cNvPr id="55" name="Rectangle 54">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0" name="Rounded Rectangle 29"/>
          <p:cNvSpPr/>
          <p:nvPr/>
        </p:nvSpPr>
        <p:spPr>
          <a:xfrm>
            <a:off x="170321" y="339502"/>
            <a:ext cx="4855017" cy="4393661"/>
          </a:xfrm>
          <a:prstGeom prst="roundRect">
            <a:avLst>
              <a:gd name="adj" fmla="val 1654"/>
            </a:avLst>
          </a:prstGeom>
          <a:noFill/>
          <a:ln w="38100" cap="flat" cmpd="sng" algn="ctr">
            <a:solidFill>
              <a:srgbClr val="DAEDEF"/>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1" name="Group 30"/>
          <p:cNvGrpSpPr/>
          <p:nvPr/>
        </p:nvGrpSpPr>
        <p:grpSpPr>
          <a:xfrm>
            <a:off x="107504" y="556699"/>
            <a:ext cx="3397062" cy="396451"/>
            <a:chOff x="2840539" y="3818711"/>
            <a:chExt cx="9866322" cy="1057198"/>
          </a:xfrm>
        </p:grpSpPr>
        <p:sp>
          <p:nvSpPr>
            <p:cNvPr id="3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3" name="Group 32"/>
            <p:cNvGrpSpPr/>
            <p:nvPr/>
          </p:nvGrpSpPr>
          <p:grpSpPr>
            <a:xfrm>
              <a:off x="2840539" y="3886200"/>
              <a:ext cx="9866322" cy="989709"/>
              <a:chOff x="2840539" y="3733800"/>
              <a:chExt cx="9866322" cy="989709"/>
            </a:xfrm>
          </p:grpSpPr>
          <p:sp>
            <p:nvSpPr>
              <p:cNvPr id="34" name="Round Same Side Corner Rectangle 33"/>
              <p:cNvSpPr/>
              <p:nvPr/>
            </p:nvSpPr>
            <p:spPr>
              <a:xfrm rot="5400000">
                <a:off x="7270238" y="-625942"/>
                <a:ext cx="731517" cy="9581260"/>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5" name="Rectangle 34"/>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6" name="Rectangle 35"/>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lang="en-US" b="1" i="1" kern="0" dirty="0" smtClean="0">
                    <a:solidFill>
                      <a:srgbClr val="FFFFFF"/>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37" name="TextBox 36"/>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38" name="Group 37"/>
          <p:cNvGrpSpPr/>
          <p:nvPr/>
        </p:nvGrpSpPr>
        <p:grpSpPr>
          <a:xfrm>
            <a:off x="107504" y="1564811"/>
            <a:ext cx="5620454" cy="404871"/>
            <a:chOff x="2840539" y="3818711"/>
            <a:chExt cx="16323882" cy="107962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0" name="Group 39"/>
            <p:cNvGrpSpPr/>
            <p:nvPr/>
          </p:nvGrpSpPr>
          <p:grpSpPr>
            <a:xfrm>
              <a:off x="2840539" y="3886200"/>
              <a:ext cx="16323882" cy="1012139"/>
              <a:chOff x="2840539" y="3733800"/>
              <a:chExt cx="16323882" cy="1012139"/>
            </a:xfrm>
          </p:grpSpPr>
          <p:sp>
            <p:nvSpPr>
              <p:cNvPr id="41" name="Round Same Side Corner Rectangle 40"/>
              <p:cNvSpPr/>
              <p:nvPr/>
            </p:nvSpPr>
            <p:spPr>
              <a:xfrm rot="5400000">
                <a:off x="7270236" y="-625948"/>
                <a:ext cx="731519" cy="9581269"/>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3" name="Rectangle 42"/>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CHI TIẾT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44" name="TextBox 43"/>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45" name="Group 44"/>
          <p:cNvGrpSpPr/>
          <p:nvPr/>
        </p:nvGrpSpPr>
        <p:grpSpPr>
          <a:xfrm>
            <a:off x="161698" y="3581035"/>
            <a:ext cx="3246380" cy="455055"/>
            <a:chOff x="2840539" y="3818711"/>
            <a:chExt cx="9428687" cy="1061390"/>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7" name="Group 46"/>
            <p:cNvGrpSpPr/>
            <p:nvPr/>
          </p:nvGrpSpPr>
          <p:grpSpPr>
            <a:xfrm>
              <a:off x="2840539" y="3951329"/>
              <a:ext cx="9428687" cy="928772"/>
              <a:chOff x="2840539" y="3798929"/>
              <a:chExt cx="9428687" cy="928772"/>
            </a:xfrm>
          </p:grpSpPr>
          <p:sp>
            <p:nvSpPr>
              <p:cNvPr id="48" name="Round Same Side Corner Rectangle 47"/>
              <p:cNvSpPr/>
              <p:nvPr/>
            </p:nvSpPr>
            <p:spPr>
              <a:xfrm rot="5400000">
                <a:off x="7191540" y="-547236"/>
                <a:ext cx="731522" cy="9423851"/>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50" name="Rectangle 49"/>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51" name="TextBox 50"/>
              <p:cNvSpPr txBox="1"/>
              <p:nvPr/>
            </p:nvSpPr>
            <p:spPr>
              <a:xfrm>
                <a:off x="2940467" y="3829962"/>
                <a:ext cx="1318497" cy="861446"/>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III</a:t>
                </a:r>
              </a:p>
            </p:txBody>
          </p:sp>
        </p:grpSp>
      </p:grpSp>
      <p:sp>
        <p:nvSpPr>
          <p:cNvPr id="52" name="Rectangle 51"/>
          <p:cNvSpPr/>
          <p:nvPr/>
        </p:nvSpPr>
        <p:spPr>
          <a:xfrm>
            <a:off x="418853" y="928090"/>
            <a:ext cx="3623315" cy="588566"/>
          </a:xfrm>
          <a:prstGeom prst="rect">
            <a:avLst/>
          </a:prstGeom>
        </p:spPr>
        <p:txBody>
          <a:bodyPr wrap="square" lIns="34238" tIns="17117" rIns="34238" bIns="17117">
            <a:spAutoFit/>
          </a:bodyPr>
          <a:lstStyle/>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53" name="Rectangle 52"/>
          <p:cNvSpPr/>
          <p:nvPr/>
        </p:nvSpPr>
        <p:spPr>
          <a:xfrm>
            <a:off x="418853" y="4009743"/>
            <a:ext cx="1856717" cy="842482"/>
          </a:xfrm>
          <a:prstGeom prst="rect">
            <a:avLst/>
          </a:prstGeom>
        </p:spPr>
        <p:txBody>
          <a:bodyPr wrap="square" lIns="34238" tIns="17117" rIns="34238" bIns="17117">
            <a:spAutoFit/>
          </a:bodyPr>
          <a:lstStyle/>
          <a:p>
            <a:pPr marL="0" lvl="1" indent="-277817" defTabSz="814005">
              <a:lnSpc>
                <a:spcPts val="2057"/>
              </a:lnSpc>
              <a:buFont typeface="+mj-lt"/>
              <a:buAutoNum type="arabicPeriod"/>
            </a:pPr>
            <a:r>
              <a:rPr lang="en-US" b="1" i="1" dirty="0" err="1" smtClean="0">
                <a:solidFill>
                  <a:srgbClr val="000000"/>
                </a:solidFill>
                <a:latin typeface="Times New Roman" pitchFamily="18" charset="0"/>
                <a:cs typeface="Times New Roman" pitchFamily="18" charset="0"/>
              </a:rPr>
              <a:t>Nghệ</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thuật</a:t>
            </a:r>
            <a:endParaRPr lang="en-US" b="1" i="1" dirty="0" smtClean="0">
              <a:solidFill>
                <a:srgbClr val="000000"/>
              </a:solidFill>
              <a:latin typeface="Times New Roman" pitchFamily="18" charset="0"/>
              <a:cs typeface="Times New Roman" pitchFamily="18" charset="0"/>
            </a:endParaRPr>
          </a:p>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ts val="2057"/>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56" name="Rectangle 55"/>
          <p:cNvSpPr/>
          <p:nvPr/>
        </p:nvSpPr>
        <p:spPr>
          <a:xfrm>
            <a:off x="326245" y="2448525"/>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Những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đặc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sắc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Đất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rừng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phương</a:t>
            </a:r>
            <a:r>
              <a:rPr lang="en-US" b="1" i="1" dirty="0" smtClean="0">
                <a:latin typeface="Times New Roman" pitchFamily="18" charset="0"/>
                <a:cs typeface="Times New Roman" pitchFamily="18" charset="0"/>
              </a:rPr>
              <a:t> Nam”</a:t>
            </a:r>
            <a:endParaRPr lang="en-US" b="1" i="1" dirty="0">
              <a:latin typeface="Times New Roman" pitchFamily="18" charset="0"/>
              <a:cs typeface="Times New Roman" pitchFamily="18" charset="0"/>
            </a:endParaRPr>
          </a:p>
        </p:txBody>
      </p:sp>
      <p:sp>
        <p:nvSpPr>
          <p:cNvPr id="57" name="Rectangle 56"/>
          <p:cNvSpPr/>
          <p:nvPr/>
        </p:nvSpPr>
        <p:spPr>
          <a:xfrm>
            <a:off x="320626" y="2068867"/>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smtClean="0">
                <a:latin typeface="Times New Roman" pitchFamily="18" charset="0"/>
                <a:cs typeface="Times New Roman" pitchFamily="18" charset="0"/>
              </a:rPr>
              <a:t>Các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yếu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tố</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văn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bản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nghị</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luận</a:t>
            </a:r>
            <a:endParaRPr lang="en-US" b="1" i="1" dirty="0">
              <a:latin typeface="Times New Roman" pitchFamily="18" charset="0"/>
              <a:cs typeface="Times New Roman" pitchFamily="18" charset="0"/>
            </a:endParaRPr>
          </a:p>
        </p:txBody>
      </p:sp>
      <p:sp>
        <p:nvSpPr>
          <p:cNvPr id="84" name="Rectangle 83"/>
          <p:cNvSpPr/>
          <p:nvPr/>
        </p:nvSpPr>
        <p:spPr>
          <a:xfrm>
            <a:off x="326245" y="2798754"/>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Cách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miêu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tả</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loài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cảnh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trong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truyện</a:t>
            </a:r>
            <a:endParaRPr lang="en-US" b="1" i="1" dirty="0">
              <a:latin typeface="Times New Roman" pitchFamily="18" charset="0"/>
              <a:cs typeface="Times New Roman" pitchFamily="18" charset="0"/>
            </a:endParaRPr>
          </a:p>
        </p:txBody>
      </p:sp>
      <p:sp>
        <p:nvSpPr>
          <p:cNvPr id="54" name="Rectangle 53"/>
          <p:cNvSpPr/>
          <p:nvPr/>
        </p:nvSpPr>
        <p:spPr>
          <a:xfrm>
            <a:off x="315400" y="3187536"/>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smtClean="0">
                <a:latin typeface="Times New Roman" pitchFamily="18" charset="0"/>
                <a:cs typeface="Times New Roman" pitchFamily="18" charset="0"/>
              </a:rPr>
              <a:t>4. </a:t>
            </a:r>
            <a:r>
              <a:rPr lang="en-US" b="1" i="1" dirty="0" err="1" smtClean="0">
                <a:latin typeface="Times New Roman" pitchFamily="18" charset="0"/>
                <a:cs typeface="Times New Roman" pitchFamily="18" charset="0"/>
              </a:rPr>
              <a:t>Nghệ</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thuật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miêu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tả</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514692" y="141607"/>
            <a:ext cx="8166538"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nghị</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832665" y="1462010"/>
            <a:ext cx="3680099" cy="8749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Vì</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miêu</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tả</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749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Vì</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đàn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ectangle 42"/>
          <p:cNvSpPr/>
          <p:nvPr/>
        </p:nvSpPr>
        <p:spPr>
          <a:xfrm>
            <a:off x="832665" y="2557795"/>
            <a:ext cx="3680099" cy="8749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Vì</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đàn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ai</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4597961" y="2560936"/>
            <a:ext cx="3680099" cy="8749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Vì</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1406" y="1574225"/>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6395" y="2717788"/>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7437" y="2727590"/>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4138" y="1619262"/>
            <a:ext cx="549444" cy="482845"/>
          </a:xfrm>
          <a:prstGeom prst="rect">
            <a:avLst/>
          </a:prstGeom>
        </p:spPr>
      </p:pic>
      <p:sp>
        <p:nvSpPr>
          <p:cNvPr id="17" name="TextBox 16"/>
          <p:cNvSpPr txBox="1"/>
          <p:nvPr/>
        </p:nvSpPr>
        <p:spPr>
          <a:xfrm>
            <a:off x="7781569" y="4871197"/>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a:endParaRPr lang="en-US" sz="1350" dirty="0">
              <a:solidFill>
                <a:prstClr val="black"/>
              </a:solidFill>
            </a:endParaRPr>
          </a:p>
        </p:txBody>
      </p:sp>
      <p:sp>
        <p:nvSpPr>
          <p:cNvPr id="19" name="Cloud 18">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349788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Theo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832665" y="1462010"/>
            <a:ext cx="3680099" cy="911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ngợi</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Võ</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Tòng</a:t>
            </a:r>
            <a:endPar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911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Chỉ</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cái</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hay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ectangle 42"/>
          <p:cNvSpPr/>
          <p:nvPr/>
        </p:nvSpPr>
        <p:spPr>
          <a:xfrm>
            <a:off x="832665" y="2471911"/>
            <a:ext cx="3680099" cy="911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Nêu</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lên</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xây</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giả</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Giỏi</a:t>
            </a:r>
            <a:endPar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4597961" y="2475052"/>
            <a:ext cx="3680099" cy="911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ngợi</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vẻ</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1504" y="1636695"/>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92394" y="2594167"/>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7535" y="2602865"/>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7535" y="1675449"/>
            <a:ext cx="603557" cy="482845"/>
          </a:xfrm>
          <a:prstGeom prst="rect">
            <a:avLst/>
          </a:prstGeom>
        </p:spPr>
      </p:pic>
      <p:sp>
        <p:nvSpPr>
          <p:cNvPr id="17" name="TextBox 16"/>
          <p:cNvSpPr txBox="1"/>
          <p:nvPr/>
        </p:nvSpPr>
        <p:spPr>
          <a:xfrm>
            <a:off x="7771484" y="4881283"/>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a:endParaRPr lang="en-US" sz="1350" dirty="0">
              <a:solidFill>
                <a:prstClr val="black"/>
              </a:solidFill>
            </a:endParaRPr>
          </a:p>
        </p:txBody>
      </p:sp>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2265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524036"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tỏ</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832665" y="1491630"/>
            <a:ext cx="3680099" cy="1129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chỉ</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ngạc</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còn</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thấm</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đẫm</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xúc</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bởi</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Đoàn</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Giỏi</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sĩ</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rừng</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94771"/>
            <a:ext cx="3680099" cy="1129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Giỏi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đã</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loạt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ectangle 42"/>
          <p:cNvSpPr/>
          <p:nvPr/>
        </p:nvSpPr>
        <p:spPr>
          <a:xfrm>
            <a:off x="832665" y="2735684"/>
            <a:ext cx="3680099" cy="1129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Nhân</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vật</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rừng</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Nam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tầng</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lớp</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ngành</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xã</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hội</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a:t>
            </a:r>
            <a:r>
              <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nhỏ</a:t>
            </a:r>
            <a:endParaRPr lang="en-US" sz="19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4597961" y="2738825"/>
            <a:ext cx="3680099" cy="1129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đúng</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14999" y="1709787"/>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48911" y="2985285"/>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14052" y="2993983"/>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0591" y="1724765"/>
            <a:ext cx="603557" cy="530398"/>
          </a:xfrm>
          <a:prstGeom prst="rect">
            <a:avLst/>
          </a:prstGeom>
        </p:spPr>
      </p:pic>
      <p:sp>
        <p:nvSpPr>
          <p:cNvPr id="18" name="TextBox 17"/>
          <p:cNvSpPr txBox="1"/>
          <p:nvPr/>
        </p:nvSpPr>
        <p:spPr>
          <a:xfrm>
            <a:off x="7771484" y="4871197"/>
            <a:ext cx="129519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a:endParaRPr lang="en-US" sz="1350" dirty="0">
              <a:solidFill>
                <a:prstClr val="black"/>
              </a:solidFill>
            </a:endParaRPr>
          </a:p>
        </p:txBody>
      </p:sp>
      <p:sp>
        <p:nvSpPr>
          <p:cNvPr id="19" name="Cloud 18">
            <a:hlinkClick r:id="rId14" action="ppaction://hlinksldjump"/>
          </p:cNvPr>
          <p:cNvSpPr/>
          <p:nvPr/>
        </p:nvSpPr>
        <p:spPr>
          <a:xfrm>
            <a:off x="3705396" y="393855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6165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9201" y="153372"/>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67665" y="524890"/>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4194" t="2059" r="1743" b="8068"/>
          <a:stretch/>
        </p:blipFill>
        <p:spPr>
          <a:xfrm>
            <a:off x="405610" y="1226908"/>
            <a:ext cx="2687894" cy="3203742"/>
          </a:xfrm>
          <a:prstGeom prst="rect">
            <a:avLst/>
          </a:prstGeom>
        </p:spPr>
      </p:pic>
      <p:sp>
        <p:nvSpPr>
          <p:cNvPr id="37" name="TextBox 36"/>
          <p:cNvSpPr txBox="1"/>
          <p:nvPr/>
        </p:nvSpPr>
        <p:spPr>
          <a:xfrm>
            <a:off x="971600" y="4555587"/>
            <a:ext cx="2038544" cy="415498"/>
          </a:xfrm>
          <a:prstGeom prst="rect">
            <a:avLst/>
          </a:prstGeom>
          <a:noFill/>
        </p:spPr>
        <p:txBody>
          <a:bodyPr wrap="square" rtlCol="0">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Bùi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Hồng</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3360045" y="811924"/>
            <a:ext cx="5400600" cy="4154984"/>
          </a:xfrm>
          <a:prstGeom prst="rect">
            <a:avLst/>
          </a:prstGeom>
        </p:spPr>
        <p:txBody>
          <a:bodyPr wrap="square">
            <a:spAutoFit/>
          </a:bodyPr>
          <a:lstStyle/>
          <a:p>
            <a:pPr algn="just" defTabSz="685800"/>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Tên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Bùi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Hồng</a:t>
            </a:r>
            <a:r>
              <a:rPr lang="en-US" sz="2400" dirty="0">
                <a:solidFill>
                  <a:srgbClr val="000000"/>
                </a:solidFill>
                <a:latin typeface="Times New Roman" panose="02020603050405020304" pitchFamily="18" charset="0"/>
                <a:cs typeface="Times New Roman" panose="02020603050405020304" pitchFamily="18" charset="0"/>
              </a:rPr>
              <a:t> (1931-2012)</a:t>
            </a:r>
          </a:p>
          <a:p>
            <a:pPr algn="just" defTabSz="685800"/>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Quê</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quán</a:t>
            </a:r>
            <a:r>
              <a:rPr lang="en-US" sz="2400" b="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Phù</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Thạch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Tĩnh</a:t>
            </a:r>
            <a:endParaRPr lang="en-US" sz="2400" dirty="0">
              <a:solidFill>
                <a:srgbClr val="000000"/>
              </a:solidFill>
              <a:latin typeface="Times New Roman" panose="02020603050405020304" pitchFamily="18" charset="0"/>
              <a:cs typeface="Times New Roman" panose="02020603050405020304" pitchFamily="18" charset="0"/>
            </a:endParaRPr>
          </a:p>
          <a:p>
            <a:pPr algn="just" defTabSz="685800"/>
            <a:r>
              <a:rPr lang="vi-VN" sz="2400" dirty="0" smtClean="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Bắt đầu viết và in các truyện ký, phê bình sách từ 1951</a:t>
            </a:r>
          </a:p>
          <a:p>
            <a:pPr algn="just"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vi-VN" sz="2400" dirty="0" smtClean="0">
                <a:solidFill>
                  <a:prstClr val="black"/>
                </a:solidFill>
                <a:latin typeface="Times New Roman" panose="02020603050405020304" pitchFamily="18" charset="0"/>
                <a:cs typeface="Times New Roman" panose="02020603050405020304" pitchFamily="18" charset="0"/>
              </a:rPr>
              <a:t>Sau </a:t>
            </a:r>
            <a:r>
              <a:rPr lang="vi-VN" sz="2400" dirty="0">
                <a:solidFill>
                  <a:prstClr val="black"/>
                </a:solidFill>
                <a:latin typeface="Times New Roman" panose="02020603050405020304" pitchFamily="18" charset="0"/>
                <a:cs typeface="Times New Roman" panose="02020603050405020304" pitchFamily="18" charset="0"/>
              </a:rPr>
              <a:t>khi tốt nghiệp Đại học Tổng hợp Văn, năm 1962 đến 1992 làm biên tập rồi Trưởng ban và Tổng biên tập NXB Kim </a:t>
            </a:r>
            <a:r>
              <a:rPr lang="vi-VN" sz="2400" dirty="0" smtClean="0">
                <a:solidFill>
                  <a:prstClr val="black"/>
                </a:solidFill>
                <a:latin typeface="Times New Roman" panose="02020603050405020304" pitchFamily="18" charset="0"/>
                <a:cs typeface="Times New Roman" panose="02020603050405020304" pitchFamily="18" charset="0"/>
              </a:rPr>
              <a:t>Đồng</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685800"/>
            <a:r>
              <a:rPr lang="en-US" sz="2400" b="1" dirty="0" smtClean="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Tác phẩm chính: </a:t>
            </a:r>
            <a:r>
              <a:rPr lang="vi-VN" sz="2400" i="1" dirty="0">
                <a:solidFill>
                  <a:srgbClr val="000000"/>
                </a:solidFill>
                <a:latin typeface="Times New Roman" panose="02020603050405020304" pitchFamily="18" charset="0"/>
                <a:cs typeface="Times New Roman" panose="02020603050405020304" pitchFamily="18" charset="0"/>
              </a:rPr>
              <a:t>Trên đất Cẩm Bình</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cs typeface="Times New Roman" panose="02020603050405020304" pitchFamily="18" charset="0"/>
              </a:rPr>
              <a:t>Cá rô ron không vâng lời mẹ</a:t>
            </a:r>
            <a:r>
              <a:rPr lang="vi-VN" sz="2400" dirty="0">
                <a:solidFill>
                  <a:srgbClr val="000000"/>
                </a:solidFill>
                <a:latin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cs typeface="Times New Roman" panose="02020603050405020304" pitchFamily="18" charset="0"/>
              </a:rPr>
              <a:t>Hoa trái đầu mùa</a:t>
            </a:r>
            <a:r>
              <a:rPr lang="en-US" sz="2400" dirty="0">
                <a:solidFill>
                  <a:srgbClr val="000000"/>
                </a:solidFill>
                <a:latin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cs typeface="Times New Roman" panose="02020603050405020304" pitchFamily="18" charset="0"/>
              </a:rPr>
              <a:t>Cô gái bướng bỉnh</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wipe(down)">
                                      <p:cBhvr>
                                        <p:cTn id="19" dur="500"/>
                                        <p:tgtEl>
                                          <p:spTgt spid="3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8">
                                            <p:txEl>
                                              <p:pRg st="1" end="1"/>
                                            </p:txEl>
                                          </p:spTgt>
                                        </p:tgtEl>
                                        <p:attrNameLst>
                                          <p:attrName>style.visibility</p:attrName>
                                        </p:attrNameLst>
                                      </p:cBhvr>
                                      <p:to>
                                        <p:strVal val="visible"/>
                                      </p:to>
                                    </p:set>
                                    <p:animEffect transition="in" filter="barn(inVertical)">
                                      <p:cBhvr>
                                        <p:cTn id="24" dur="500"/>
                                        <p:tgtEl>
                                          <p:spTgt spid="3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xEl>
                                              <p:pRg st="2" end="2"/>
                                            </p:txEl>
                                          </p:spTgt>
                                        </p:tgtEl>
                                        <p:attrNameLst>
                                          <p:attrName>style.visibility</p:attrName>
                                        </p:attrNameLst>
                                      </p:cBhvr>
                                      <p:to>
                                        <p:strVal val="visible"/>
                                      </p:to>
                                    </p:set>
                                    <p:animEffect transition="in" filter="wipe(down)">
                                      <p:cBhvr>
                                        <p:cTn id="29" dur="500"/>
                                        <p:tgtEl>
                                          <p:spTgt spid="3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8">
                                            <p:txEl>
                                              <p:pRg st="3" end="3"/>
                                            </p:txEl>
                                          </p:spTgt>
                                        </p:tgtEl>
                                        <p:attrNameLst>
                                          <p:attrName>style.visibility</p:attrName>
                                        </p:attrNameLst>
                                      </p:cBhvr>
                                      <p:to>
                                        <p:strVal val="visible"/>
                                      </p:to>
                                    </p:set>
                                    <p:animEffect transition="in" filter="barn(inVertical)">
                                      <p:cBhvr>
                                        <p:cTn id="34" dur="500"/>
                                        <p:tgtEl>
                                          <p:spTgt spid="3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8">
                                            <p:txEl>
                                              <p:pRg st="4" end="4"/>
                                            </p:txEl>
                                          </p:spTgt>
                                        </p:tgtEl>
                                        <p:attrNameLst>
                                          <p:attrName>style.visibility</p:attrName>
                                        </p:attrNameLst>
                                      </p:cBhvr>
                                      <p:to>
                                        <p:strVal val="visible"/>
                                      </p:to>
                                    </p:set>
                                    <p:animEffect transition="in" filter="wipe(down)">
                                      <p:cBhvr>
                                        <p:cTn id="3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5"/>
          <p:cNvSpPr txBox="1"/>
          <p:nvPr/>
        </p:nvSpPr>
        <p:spPr>
          <a:xfrm>
            <a:off x="446552" y="987574"/>
            <a:ext cx="8130049"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Thể</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luận</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46552" y="1411369"/>
            <a:ext cx="8130049"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Phương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thức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biểu</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luận</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53330" y="1873034"/>
            <a:ext cx="8130049" cy="461665"/>
          </a:xfrm>
          <a:prstGeom prst="rect">
            <a:avLst/>
          </a:prstGeom>
          <a:noFill/>
        </p:spPr>
        <p:txBody>
          <a:bodyPr wrap="square" rtlCol="0">
            <a:spAutoFit/>
          </a:bodyPr>
          <a:lstStyle/>
          <a:p>
            <a:pPr algn="just" defTabSz="685800"/>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Nhan</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đề</a:t>
            </a:r>
            <a:r>
              <a:rPr lang="en-US" sz="2400" b="1"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79712" y="1910904"/>
            <a:ext cx="5398617" cy="1061923"/>
          </a:xfrm>
          <a:prstGeom prst="rect">
            <a:avLst/>
          </a:prstGeom>
        </p:spPr>
      </p:pic>
      <p:sp>
        <p:nvSpPr>
          <p:cNvPr id="20" name="TextBox 19"/>
          <p:cNvSpPr txBox="1"/>
          <p:nvPr/>
        </p:nvSpPr>
        <p:spPr>
          <a:xfrm>
            <a:off x="453330" y="3291830"/>
            <a:ext cx="8130049" cy="738664"/>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Vấn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phẩm</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Đoàn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Giỏi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sinh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r>
              <a:rPr lang="en-US" sz="2100" dirty="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53330" y="4149625"/>
            <a:ext cx="8130049" cy="738664"/>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Nhan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đề</a:t>
            </a:r>
            <a:r>
              <a:rPr lang="en-US" sz="2100" b="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Thiên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nhiên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trong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truyện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rõ</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vấn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a:t>
            </a:r>
            <a:r>
              <a:rPr lang="en-US" sz="2100" dirty="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78257" y="2804324"/>
            <a:ext cx="8130049"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Nhan</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đề</a:t>
            </a:r>
            <a:r>
              <a:rPr lang="en-US" sz="2100" dirty="0" smtClean="0">
                <a:solidFill>
                  <a:prstClr val="black"/>
                </a:solidFill>
                <a:latin typeface="Times New Roman" panose="02020603050405020304" pitchFamily="18" charset="0"/>
                <a:cs typeface="Times New Roman" panose="02020603050405020304" pitchFamily="18" charset="0"/>
              </a:rPr>
              <a:t>: do </a:t>
            </a:r>
            <a:r>
              <a:rPr lang="en-US" sz="2100" dirty="0" err="1" smtClean="0">
                <a:solidFill>
                  <a:prstClr val="black"/>
                </a:solidFill>
                <a:latin typeface="Times New Roman" panose="02020603050405020304" pitchFamily="18" charset="0"/>
                <a:cs typeface="Times New Roman" panose="02020603050405020304" pitchFamily="18" charset="0"/>
              </a:rPr>
              <a:t>người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biên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soạn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sách</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đặt</a:t>
            </a:r>
            <a:endParaRPr lang="en-US" sz="2100" i="1" dirty="0">
              <a:solidFill>
                <a:prstClr val="black"/>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4"/>
          <a:stretch>
            <a:fillRect/>
          </a:stretch>
        </p:blipFill>
        <p:spPr>
          <a:xfrm>
            <a:off x="6444208" y="15887"/>
            <a:ext cx="2694862" cy="1776762"/>
          </a:xfrm>
          <a:prstGeom prst="rect">
            <a:avLst/>
          </a:prstGeom>
        </p:spPr>
      </p:pic>
      <p:grpSp>
        <p:nvGrpSpPr>
          <p:cNvPr id="19" name="Group 18"/>
          <p:cNvGrpSpPr/>
          <p:nvPr/>
        </p:nvGrpSpPr>
        <p:grpSpPr>
          <a:xfrm>
            <a:off x="-139201" y="153372"/>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09466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4130" y="556534"/>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5" name="Google Shape;2653;p65"/>
          <p:cNvSpPr/>
          <p:nvPr/>
        </p:nvSpPr>
        <p:spPr>
          <a:xfrm>
            <a:off x="4292806" y="987574"/>
            <a:ext cx="4581188" cy="1079403"/>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algn="just" defTabSz="685800"/>
            <a:r>
              <a:rPr lang="vi-VN" sz="2100" kern="0" dirty="0">
                <a:solidFill>
                  <a:srgbClr val="000000"/>
                </a:solidFill>
                <a:latin typeface="Times New Roman" panose="02020603050405020304" pitchFamily="18" charset="0"/>
                <a:cs typeface="Arial"/>
                <a:sym typeface="Arial"/>
              </a:rPr>
              <a:t>Từ đầu… </a:t>
            </a:r>
            <a:r>
              <a:rPr lang="en-US" sz="2100" i="1" kern="0" dirty="0" err="1" smtClean="0">
                <a:solidFill>
                  <a:srgbClr val="000000"/>
                </a:solidFill>
                <a:latin typeface="Times New Roman" panose="02020603050405020304" pitchFamily="18" charset="0"/>
                <a:cs typeface="Arial"/>
                <a:sym typeface="Arial"/>
              </a:rPr>
              <a:t>đại</a:t>
            </a:r>
            <a:r>
              <a:rPr lang="en-US" sz="2100" i="1" kern="0" dirty="0" smtClean="0">
                <a:solidFill>
                  <a:srgbClr val="000000"/>
                </a:solidFill>
                <a:latin typeface="Times New Roman" panose="02020603050405020304" pitchFamily="18" charset="0"/>
                <a:cs typeface="Arial"/>
                <a:sym typeface="Arial"/>
              </a:rPr>
              <a:t> </a:t>
            </a:r>
            <a:r>
              <a:rPr lang="en-US" sz="2100" i="1" kern="0" dirty="0" err="1" smtClean="0">
                <a:solidFill>
                  <a:srgbClr val="000000"/>
                </a:solidFill>
                <a:latin typeface="Times New Roman" panose="02020603050405020304" pitchFamily="18" charset="0"/>
                <a:cs typeface="Arial"/>
                <a:sym typeface="Arial"/>
              </a:rPr>
              <a:t>chúng</a:t>
            </a:r>
            <a:r>
              <a:rPr lang="en-US" sz="2100" i="1" kern="0" dirty="0" smtClean="0">
                <a:solidFill>
                  <a:srgbClr val="000000"/>
                </a:solidFill>
                <a:latin typeface="Times New Roman" panose="02020603050405020304" pitchFamily="18" charset="0"/>
                <a:cs typeface="Arial"/>
                <a:sym typeface="Arial"/>
              </a:rPr>
              <a:t> </a:t>
            </a:r>
            <a:r>
              <a:rPr lang="en-US" sz="2100" i="1" kern="0" dirty="0" err="1" smtClean="0">
                <a:solidFill>
                  <a:srgbClr val="000000"/>
                </a:solidFill>
                <a:latin typeface="Times New Roman" panose="02020603050405020304" pitchFamily="18" charset="0"/>
                <a:cs typeface="Arial"/>
                <a:sym typeface="Arial"/>
              </a:rPr>
              <a:t>trẻ</a:t>
            </a:r>
            <a:r>
              <a:rPr lang="en-US" sz="2100" i="1" kern="0" dirty="0" smtClean="0">
                <a:solidFill>
                  <a:srgbClr val="000000"/>
                </a:solidFill>
                <a:latin typeface="Times New Roman" panose="02020603050405020304" pitchFamily="18" charset="0"/>
                <a:cs typeface="Arial"/>
                <a:sym typeface="Arial"/>
              </a:rPr>
              <a:t> </a:t>
            </a:r>
            <a:r>
              <a:rPr lang="en-US" sz="2100" i="1" kern="0" dirty="0" err="1" smtClean="0">
                <a:solidFill>
                  <a:srgbClr val="000000"/>
                </a:solidFill>
                <a:latin typeface="Times New Roman" panose="02020603050405020304" pitchFamily="18" charset="0"/>
                <a:cs typeface="Arial"/>
                <a:sym typeface="Arial"/>
              </a:rPr>
              <a:t>em</a:t>
            </a:r>
            <a:r>
              <a:rPr lang="vi-VN" sz="2100" kern="0" dirty="0" smtClean="0">
                <a:solidFill>
                  <a:srgbClr val="000000"/>
                </a:solidFill>
                <a:latin typeface="Times New Roman" panose="02020603050405020304" pitchFamily="18" charset="0"/>
                <a:cs typeface="Arial"/>
                <a:sym typeface="Arial"/>
              </a:rPr>
              <a:t>: </a:t>
            </a:r>
            <a:r>
              <a:rPr lang="vi-VN" sz="2100" dirty="0">
                <a:solidFill>
                  <a:srgbClr val="FF0000"/>
                </a:solidFill>
                <a:latin typeface="Times New Roman" panose="02020603050405020304" pitchFamily="18" charset="0"/>
                <a:cs typeface="Times New Roman" panose="02020603050405020304" pitchFamily="18" charset="0"/>
              </a:rPr>
              <a:t>Giới thiệu về những đặc sắc của tác phẩm </a:t>
            </a:r>
            <a:r>
              <a:rPr lang="vi-VN" sz="2100" i="1" dirty="0">
                <a:solidFill>
                  <a:srgbClr val="FF0000"/>
                </a:solidFill>
                <a:latin typeface="Times New Roman" panose="02020603050405020304" pitchFamily="18" charset="0"/>
                <a:cs typeface="Times New Roman" panose="02020603050405020304" pitchFamily="18" charset="0"/>
              </a:rPr>
              <a:t>Đất rừng phương Nam</a:t>
            </a:r>
            <a:endParaRPr lang="vi-VN" sz="2100" i="1" kern="0" dirty="0">
              <a:solidFill>
                <a:srgbClr val="FF0000"/>
              </a:solidFill>
              <a:latin typeface="Times New Roman" panose="02020603050405020304" pitchFamily="18" charset="0"/>
              <a:ea typeface="Quicksand Light"/>
              <a:cs typeface="Times New Roman" panose="02020603050405020304" pitchFamily="18" charset="0"/>
              <a:sym typeface="Quicksand Light"/>
            </a:endParaRPr>
          </a:p>
        </p:txBody>
      </p:sp>
      <p:sp>
        <p:nvSpPr>
          <p:cNvPr id="46" name="Google Shape;2654;p65"/>
          <p:cNvSpPr/>
          <p:nvPr/>
        </p:nvSpPr>
        <p:spPr>
          <a:xfrm>
            <a:off x="4292806" y="2325162"/>
            <a:ext cx="4581188" cy="1332073"/>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algn="just" defTabSz="685800"/>
            <a:r>
              <a:rPr lang="vi-VN" sz="2100" i="1" kern="0" dirty="0">
                <a:solidFill>
                  <a:srgbClr val="000000"/>
                </a:solidFill>
                <a:latin typeface="Times New Roman" panose="02020603050405020304" pitchFamily="18" charset="0"/>
                <a:cs typeface="Arial"/>
                <a:sym typeface="Arial"/>
              </a:rPr>
              <a:t>Ngày thứ Năm </a:t>
            </a:r>
            <a:r>
              <a:rPr lang="vi-VN" sz="2100" kern="0" dirty="0">
                <a:solidFill>
                  <a:srgbClr val="000000"/>
                </a:solidFill>
                <a:latin typeface="Times New Roman" panose="02020603050405020304" pitchFamily="18" charset="0"/>
                <a:cs typeface="Arial"/>
                <a:sym typeface="Arial"/>
              </a:rPr>
              <a:t>… </a:t>
            </a:r>
            <a:r>
              <a:rPr lang="vi-VN" sz="2100" i="1" kern="0" dirty="0">
                <a:solidFill>
                  <a:srgbClr val="000000"/>
                </a:solidFill>
                <a:latin typeface="Times New Roman" panose="02020603050405020304" pitchFamily="18" charset="0"/>
                <a:cs typeface="Arial"/>
                <a:sym typeface="Arial"/>
              </a:rPr>
              <a:t>mùa sóng ở đây</a:t>
            </a:r>
            <a:r>
              <a:rPr lang="vi-VN" sz="2100" kern="0" dirty="0">
                <a:solidFill>
                  <a:srgbClr val="000000"/>
                </a:solidFill>
                <a:latin typeface="Times New Roman" panose="02020603050405020304" pitchFamily="18" charset="0"/>
                <a:cs typeface="Arial"/>
                <a:sym typeface="Arial"/>
              </a:rPr>
              <a:t>: </a:t>
            </a:r>
            <a:r>
              <a:rPr lang="vi-VN" sz="2100" i="1" dirty="0">
                <a:solidFill>
                  <a:srgbClr val="FF0000"/>
                </a:solidFill>
                <a:latin typeface="Times New Roman" panose="02020603050405020304" pitchFamily="18" charset="0"/>
                <a:cs typeface="Times New Roman" panose="02020603050405020304" pitchFamily="18" charset="0"/>
              </a:rPr>
              <a:t>Nghệ thuật miêu tả khung cảnh</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thiên</a:t>
            </a:r>
            <a:r>
              <a:rPr lang="en-US" sz="2100" i="1" dirty="0">
                <a:solidFill>
                  <a:srgbClr val="FF0000"/>
                </a:solidFill>
                <a:latin typeface="Times New Roman" panose="02020603050405020304" pitchFamily="18" charset="0"/>
                <a:cs typeface="Times New Roman" panose="02020603050405020304" pitchFamily="18" charset="0"/>
              </a:rPr>
              <a:t> </a:t>
            </a:r>
            <a:r>
              <a:rPr lang="en-US" sz="2100" i="1" dirty="0" err="1">
                <a:solidFill>
                  <a:srgbClr val="FF0000"/>
                </a:solidFill>
                <a:latin typeface="Times New Roman" panose="02020603050405020304" pitchFamily="18" charset="0"/>
                <a:cs typeface="Times New Roman" panose="02020603050405020304" pitchFamily="18" charset="0"/>
              </a:rPr>
              <a:t>nhiên</a:t>
            </a:r>
            <a:r>
              <a:rPr lang="vi-VN" sz="2100" i="1" dirty="0">
                <a:solidFill>
                  <a:srgbClr val="FF0000"/>
                </a:solidFill>
                <a:latin typeface="Times New Roman" panose="02020603050405020304" pitchFamily="18" charset="0"/>
                <a:cs typeface="Times New Roman" panose="02020603050405020304" pitchFamily="18" charset="0"/>
              </a:rPr>
              <a:t> trong tác phẩm Đất rừng phương Nam.</a:t>
            </a:r>
            <a:endParaRPr lang="en-US" sz="2100" i="1" dirty="0">
              <a:solidFill>
                <a:srgbClr val="FF0000"/>
              </a:solidFill>
              <a:latin typeface="Times New Roman" panose="02020603050405020304" pitchFamily="18" charset="0"/>
              <a:cs typeface="Times New Roman" panose="02020603050405020304" pitchFamily="18" charset="0"/>
            </a:endParaRPr>
          </a:p>
        </p:txBody>
      </p:sp>
      <p:sp>
        <p:nvSpPr>
          <p:cNvPr id="47" name="Google Shape;2655;p65"/>
          <p:cNvSpPr/>
          <p:nvPr/>
        </p:nvSpPr>
        <p:spPr>
          <a:xfrm>
            <a:off x="4292806" y="3939902"/>
            <a:ext cx="4581188" cy="999473"/>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548625" tIns="91425" rIns="91425" bIns="91425" anchor="ctr" anchorCtr="0">
            <a:noAutofit/>
          </a:bodyPr>
          <a:lstStyle/>
          <a:p>
            <a:pPr algn="just" defTabSz="685800"/>
            <a:r>
              <a:rPr lang="vi-VN" sz="2100" i="1" kern="0" dirty="0">
                <a:solidFill>
                  <a:srgbClr val="000000"/>
                </a:solidFill>
                <a:latin typeface="Times New Roman" panose="02020603050405020304" pitchFamily="18" charset="0"/>
                <a:cs typeface="Arial"/>
                <a:sym typeface="Arial"/>
              </a:rPr>
              <a:t>Mặt trời</a:t>
            </a:r>
            <a:r>
              <a:rPr lang="vi-VN" sz="2100" kern="0" dirty="0">
                <a:solidFill>
                  <a:srgbClr val="000000"/>
                </a:solidFill>
                <a:latin typeface="Times New Roman" panose="02020603050405020304" pitchFamily="18" charset="0"/>
                <a:cs typeface="Arial"/>
                <a:sym typeface="Arial"/>
              </a:rPr>
              <a:t>… </a:t>
            </a:r>
            <a:r>
              <a:rPr lang="vi-VN" sz="2100" i="1" kern="0" dirty="0">
                <a:solidFill>
                  <a:srgbClr val="000000"/>
                </a:solidFill>
                <a:latin typeface="Times New Roman" panose="02020603050405020304" pitchFamily="18" charset="0"/>
                <a:cs typeface="Arial"/>
                <a:sym typeface="Arial"/>
              </a:rPr>
              <a:t>nhịp cánh</a:t>
            </a:r>
            <a:r>
              <a:rPr lang="vi-VN" sz="2100" kern="0" dirty="0">
                <a:solidFill>
                  <a:srgbClr val="000000"/>
                </a:solidFill>
                <a:latin typeface="Times New Roman" panose="02020603050405020304" pitchFamily="18" charset="0"/>
                <a:cs typeface="Arial"/>
                <a:sym typeface="Arial"/>
              </a:rPr>
              <a:t>: </a:t>
            </a:r>
            <a:r>
              <a:rPr lang="vi-VN" sz="2100" dirty="0">
                <a:solidFill>
                  <a:srgbClr val="FF0000"/>
                </a:solidFill>
                <a:latin typeface="Times New Roman" panose="02020603050405020304" pitchFamily="18" charset="0"/>
                <a:cs typeface="Times New Roman" panose="02020603050405020304" pitchFamily="18" charset="0"/>
              </a:rPr>
              <a:t>Nghệ thuật miêu tả con người trong tác phẩm </a:t>
            </a:r>
            <a:r>
              <a:rPr lang="vi-VN" sz="2100" i="1" dirty="0">
                <a:solidFill>
                  <a:srgbClr val="FF0000"/>
                </a:solidFill>
                <a:latin typeface="Times New Roman" panose="02020603050405020304" pitchFamily="18" charset="0"/>
                <a:cs typeface="Times New Roman" panose="02020603050405020304" pitchFamily="18" charset="0"/>
              </a:rPr>
              <a:t>Đất rừng phương Nam</a:t>
            </a:r>
            <a:r>
              <a:rPr lang="vi-VN" sz="2100" dirty="0">
                <a:solidFill>
                  <a:srgbClr val="FF0000"/>
                </a:solidFill>
                <a:latin typeface="Times New Roman" panose="02020603050405020304" pitchFamily="18" charset="0"/>
                <a:cs typeface="Times New Roman" panose="02020603050405020304" pitchFamily="18" charset="0"/>
              </a:rPr>
              <a:t>.</a:t>
            </a:r>
            <a:endParaRPr lang="en-US" sz="2100" i="1" dirty="0">
              <a:solidFill>
                <a:srgbClr val="FF0000"/>
              </a:solidFill>
              <a:latin typeface="Times New Roman" panose="02020603050405020304" pitchFamily="18" charset="0"/>
              <a:cs typeface="Times New Roman" panose="02020603050405020304" pitchFamily="18" charset="0"/>
            </a:endParaRPr>
          </a:p>
        </p:txBody>
      </p:sp>
      <p:sp>
        <p:nvSpPr>
          <p:cNvPr id="48" name="Google Shape;2667;p65"/>
          <p:cNvSpPr/>
          <p:nvPr/>
        </p:nvSpPr>
        <p:spPr>
          <a:xfrm>
            <a:off x="2147800" y="1272889"/>
            <a:ext cx="1439700" cy="463200"/>
          </a:xfrm>
          <a:prstGeom prst="roundRect">
            <a:avLst>
              <a:gd name="adj" fmla="val 16667"/>
            </a:avLst>
          </a:prstGeom>
          <a:solidFill>
            <a:srgbClr val="7ABEAE"/>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lgn="ctr" defTabSz="685800">
              <a:defRPr/>
            </a:pPr>
            <a:r>
              <a:rPr lang="vi-VN" sz="2400" kern="0" dirty="0">
                <a:solidFill>
                  <a:srgbClr val="FFFFFF"/>
                </a:solidFill>
                <a:latin typeface="Times New Roman" panose="02020603050405020304" pitchFamily="18" charset="0"/>
                <a:ea typeface="Fredoka One"/>
                <a:cs typeface="Fredoka One"/>
                <a:sym typeface="Fredoka One"/>
              </a:rPr>
              <a:t>Phần 1</a:t>
            </a:r>
            <a:endParaRPr sz="2400" kern="0" dirty="0">
              <a:solidFill>
                <a:srgbClr val="FFFFFF"/>
              </a:solidFill>
              <a:ea typeface="Fredoka One"/>
              <a:cs typeface="Fredoka One"/>
              <a:sym typeface="Fredoka One"/>
            </a:endParaRPr>
          </a:p>
        </p:txBody>
      </p:sp>
      <p:sp>
        <p:nvSpPr>
          <p:cNvPr id="49" name="Google Shape;2668;p65"/>
          <p:cNvSpPr/>
          <p:nvPr/>
        </p:nvSpPr>
        <p:spPr>
          <a:xfrm>
            <a:off x="2147800" y="2774707"/>
            <a:ext cx="1439700" cy="463200"/>
          </a:xfrm>
          <a:prstGeom prst="roundRect">
            <a:avLst>
              <a:gd name="adj" fmla="val 16667"/>
            </a:avLst>
          </a:prstGeom>
          <a:solidFill>
            <a:srgbClr val="FDAD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lgn="ctr" defTabSz="685800"/>
            <a:r>
              <a:rPr lang="vi-VN" sz="2400" kern="0" dirty="0">
                <a:solidFill>
                  <a:srgbClr val="FFFFFF"/>
                </a:solidFill>
                <a:latin typeface="Times New Roman" panose="02020603050405020304" pitchFamily="18" charset="0"/>
                <a:ea typeface="Fredoka One"/>
                <a:cs typeface="Fredoka One"/>
                <a:sym typeface="Fredoka One"/>
              </a:rPr>
              <a:t>Phần 2</a:t>
            </a:r>
            <a:endParaRPr sz="2400" kern="0" dirty="0">
              <a:solidFill>
                <a:srgbClr val="FFFFFF"/>
              </a:solidFill>
              <a:ea typeface="Fredoka One"/>
              <a:cs typeface="Fredoka One"/>
              <a:sym typeface="Fredoka One"/>
            </a:endParaRPr>
          </a:p>
        </p:txBody>
      </p:sp>
      <p:sp>
        <p:nvSpPr>
          <p:cNvPr id="50" name="Google Shape;2669;p65"/>
          <p:cNvSpPr/>
          <p:nvPr/>
        </p:nvSpPr>
        <p:spPr>
          <a:xfrm>
            <a:off x="2126368" y="4219295"/>
            <a:ext cx="1439700" cy="463200"/>
          </a:xfrm>
          <a:prstGeom prst="roundRect">
            <a:avLst>
              <a:gd name="adj" fmla="val 16667"/>
            </a:avLst>
          </a:prstGeom>
          <a:solidFill>
            <a:srgbClr val="A3376C"/>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algn="ctr" defTabSz="685800">
              <a:defRPr/>
            </a:pPr>
            <a:r>
              <a:rPr lang="vi-VN" sz="2400" kern="0" dirty="0">
                <a:solidFill>
                  <a:srgbClr val="FFFFFF"/>
                </a:solidFill>
                <a:latin typeface="Times New Roman" panose="02020603050405020304" pitchFamily="18" charset="0"/>
                <a:ea typeface="Fredoka One"/>
                <a:cs typeface="Fredoka One"/>
                <a:sym typeface="Fredoka One"/>
              </a:rPr>
              <a:t>Phần 3</a:t>
            </a:r>
            <a:endParaRPr sz="2400" kern="0" dirty="0">
              <a:solidFill>
                <a:srgbClr val="FFFFFF"/>
              </a:solidFill>
              <a:ea typeface="Fredoka One"/>
              <a:cs typeface="Fredoka One"/>
              <a:sym typeface="Fredoka One"/>
            </a:endParaRPr>
          </a:p>
        </p:txBody>
      </p:sp>
      <p:grpSp>
        <p:nvGrpSpPr>
          <p:cNvPr id="51" name="Google Shape;2676;p65"/>
          <p:cNvGrpSpPr/>
          <p:nvPr/>
        </p:nvGrpSpPr>
        <p:grpSpPr>
          <a:xfrm>
            <a:off x="4433310" y="4249583"/>
            <a:ext cx="381670" cy="402624"/>
            <a:chOff x="3456600" y="4193100"/>
            <a:chExt cx="495225" cy="441425"/>
          </a:xfrm>
        </p:grpSpPr>
        <p:sp>
          <p:nvSpPr>
            <p:cNvPr id="5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5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5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grpSp>
      <p:grpSp>
        <p:nvGrpSpPr>
          <p:cNvPr id="55" name="Google Shape;2680;p65"/>
          <p:cNvGrpSpPr/>
          <p:nvPr/>
        </p:nvGrpSpPr>
        <p:grpSpPr>
          <a:xfrm>
            <a:off x="4483935" y="2823434"/>
            <a:ext cx="280421" cy="365749"/>
            <a:chOff x="4361325" y="3366075"/>
            <a:chExt cx="438775" cy="579175"/>
          </a:xfrm>
        </p:grpSpPr>
        <p:sp>
          <p:nvSpPr>
            <p:cNvPr id="56" name="Google Shape;2681;p65"/>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57" name="Google Shape;2682;p65"/>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rgbClr val="FDAD00"/>
            </a:solidFill>
            <a:ln>
              <a:noFill/>
            </a:ln>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58" name="Google Shape;2683;p65"/>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rgbClr val="D07716"/>
            </a:solidFill>
            <a:ln>
              <a:noFill/>
            </a:ln>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grpSp>
      <p:grpSp>
        <p:nvGrpSpPr>
          <p:cNvPr id="59" name="Google Shape;2690;p65"/>
          <p:cNvGrpSpPr/>
          <p:nvPr/>
        </p:nvGrpSpPr>
        <p:grpSpPr>
          <a:xfrm>
            <a:off x="4433303" y="1544377"/>
            <a:ext cx="381682" cy="365739"/>
            <a:chOff x="2322750" y="2445350"/>
            <a:chExt cx="497825" cy="464725"/>
          </a:xfrm>
        </p:grpSpPr>
        <p:sp>
          <p:nvSpPr>
            <p:cNvPr id="60"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61"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7ABEAE"/>
            </a:solidFill>
            <a:ln>
              <a:noFill/>
            </a:ln>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62"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63"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5C9495"/>
            </a:solidFill>
            <a:ln>
              <a:noFill/>
            </a:ln>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sp>
          <p:nvSpPr>
            <p:cNvPr id="64"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defTabSz="685800">
                <a:defRPr/>
              </a:pPr>
              <a:endParaRPr kern="0">
                <a:solidFill>
                  <a:sysClr val="windowText" lastClr="000000"/>
                </a:solidFill>
                <a:cs typeface="Arial"/>
                <a:sym typeface="Arial"/>
              </a:endParaRPr>
            </a:p>
          </p:txBody>
        </p:sp>
      </p:grpSp>
      <p:cxnSp>
        <p:nvCxnSpPr>
          <p:cNvPr id="65" name="Google Shape;2696;p65"/>
          <p:cNvCxnSpPr>
            <a:stCxn id="48" idx="3"/>
            <a:endCxn id="45" idx="1"/>
          </p:cNvCxnSpPr>
          <p:nvPr/>
        </p:nvCxnSpPr>
        <p:spPr>
          <a:xfrm>
            <a:off x="3587500" y="1504489"/>
            <a:ext cx="705306" cy="22787"/>
          </a:xfrm>
          <a:prstGeom prst="straightConnector1">
            <a:avLst/>
          </a:prstGeom>
          <a:noFill/>
          <a:ln w="9525" cap="flat" cmpd="sng">
            <a:solidFill>
              <a:srgbClr val="7ABEAE"/>
            </a:solidFill>
            <a:prstDash val="dash"/>
            <a:round/>
            <a:headEnd type="oval" w="med" len="med"/>
            <a:tailEnd type="oval" w="med" len="med"/>
          </a:ln>
        </p:spPr>
      </p:cxnSp>
      <p:cxnSp>
        <p:nvCxnSpPr>
          <p:cNvPr id="66" name="Google Shape;2697;p65"/>
          <p:cNvCxnSpPr/>
          <p:nvPr/>
        </p:nvCxnSpPr>
        <p:spPr>
          <a:xfrm>
            <a:off x="3587500" y="3006286"/>
            <a:ext cx="801900" cy="0"/>
          </a:xfrm>
          <a:prstGeom prst="straightConnector1">
            <a:avLst/>
          </a:prstGeom>
          <a:noFill/>
          <a:ln w="9525" cap="flat" cmpd="sng">
            <a:solidFill>
              <a:srgbClr val="FF9E00"/>
            </a:solidFill>
            <a:prstDash val="dash"/>
            <a:round/>
            <a:headEnd type="oval" w="med" len="med"/>
            <a:tailEnd type="oval" w="med" len="med"/>
          </a:ln>
        </p:spPr>
      </p:cxnSp>
      <p:cxnSp>
        <p:nvCxnSpPr>
          <p:cNvPr id="67" name="Google Shape;2698;p65"/>
          <p:cNvCxnSpPr/>
          <p:nvPr/>
        </p:nvCxnSpPr>
        <p:spPr>
          <a:xfrm>
            <a:off x="3566068" y="4462285"/>
            <a:ext cx="801900" cy="0"/>
          </a:xfrm>
          <a:prstGeom prst="straightConnector1">
            <a:avLst/>
          </a:prstGeom>
          <a:noFill/>
          <a:ln w="9525" cap="flat" cmpd="sng">
            <a:solidFill>
              <a:srgbClr val="A3376C"/>
            </a:solidFill>
            <a:prstDash val="dash"/>
            <a:round/>
            <a:headEnd type="oval" w="med" len="med"/>
            <a:tailEnd type="oval" w="med" len="med"/>
          </a:ln>
        </p:spPr>
      </p:cxnSp>
      <p:pic>
        <p:nvPicPr>
          <p:cNvPr id="13" name="Picture 12"/>
          <p:cNvPicPr>
            <a:picLocks noChangeAspect="1"/>
          </p:cNvPicPr>
          <p:nvPr/>
        </p:nvPicPr>
        <p:blipFill>
          <a:blip r:embed="rId3"/>
          <a:stretch>
            <a:fillRect/>
          </a:stretch>
        </p:blipFill>
        <p:spPr>
          <a:xfrm>
            <a:off x="-96034" y="1952853"/>
            <a:ext cx="2170248" cy="1994561"/>
          </a:xfrm>
          <a:prstGeom prst="rect">
            <a:avLst/>
          </a:prstGeom>
        </p:spPr>
      </p:pic>
      <p:grpSp>
        <p:nvGrpSpPr>
          <p:cNvPr id="34" name="Group 33"/>
          <p:cNvGrpSpPr/>
          <p:nvPr/>
        </p:nvGrpSpPr>
        <p:grpSpPr>
          <a:xfrm>
            <a:off x="-139201" y="153372"/>
            <a:ext cx="7146789" cy="369332"/>
            <a:chOff x="-178462" y="1828800"/>
            <a:chExt cx="19060588" cy="984870"/>
          </a:xfrm>
        </p:grpSpPr>
        <p:sp>
          <p:nvSpPr>
            <p:cNvPr id="35" name="Round Same Side Corner Rectangle 3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6" name="TextBox 35"/>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8729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0-#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 calcmode="lin" valueType="num">
                                      <p:cBhvr additive="base">
                                        <p:cTn id="29" dur="500" fill="hold"/>
                                        <p:tgtEl>
                                          <p:spTgt spid="66"/>
                                        </p:tgtEl>
                                        <p:attrNameLst>
                                          <p:attrName>ppt_x</p:attrName>
                                        </p:attrNameLst>
                                      </p:cBhvr>
                                      <p:tavLst>
                                        <p:tav tm="0">
                                          <p:val>
                                            <p:strVal val="0-#ppt_w/2"/>
                                          </p:val>
                                        </p:tav>
                                        <p:tav tm="100000">
                                          <p:val>
                                            <p:strVal val="#ppt_x"/>
                                          </p:val>
                                        </p:tav>
                                      </p:tavLst>
                                    </p:anim>
                                    <p:anim calcmode="lin" valueType="num">
                                      <p:cBhvr additive="base">
                                        <p:cTn id="30" dur="500" fill="hold"/>
                                        <p:tgtEl>
                                          <p:spTgt spid="66"/>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0-#ppt_w/2"/>
                                          </p:val>
                                        </p:tav>
                                        <p:tav tm="100000">
                                          <p:val>
                                            <p:strVal val="#ppt_x"/>
                                          </p:val>
                                        </p:tav>
                                      </p:tavLst>
                                    </p:anim>
                                    <p:anim calcmode="lin" valueType="num">
                                      <p:cBhvr additive="base">
                                        <p:cTn id="34" dur="500" fill="hold"/>
                                        <p:tgtEl>
                                          <p:spTgt spid="5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0-#ppt_w/2"/>
                                          </p:val>
                                        </p:tav>
                                        <p:tav tm="100000">
                                          <p:val>
                                            <p:strVal val="#ppt_x"/>
                                          </p:val>
                                        </p:tav>
                                      </p:tavLst>
                                    </p:anim>
                                    <p:anim calcmode="lin" valueType="num">
                                      <p:cBhvr additive="base">
                                        <p:cTn id="3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0-#ppt_w/2"/>
                                          </p:val>
                                        </p:tav>
                                        <p:tav tm="100000">
                                          <p:val>
                                            <p:strVal val="#ppt_x"/>
                                          </p:val>
                                        </p:tav>
                                      </p:tavLst>
                                    </p:anim>
                                    <p:anim calcmode="lin" valueType="num">
                                      <p:cBhvr additive="base">
                                        <p:cTn id="44" dur="500" fill="hold"/>
                                        <p:tgtEl>
                                          <p:spTgt spid="5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additive="base">
                                        <p:cTn id="47" dur="500" fill="hold"/>
                                        <p:tgtEl>
                                          <p:spTgt spid="67"/>
                                        </p:tgtEl>
                                        <p:attrNameLst>
                                          <p:attrName>ppt_x</p:attrName>
                                        </p:attrNameLst>
                                      </p:cBhvr>
                                      <p:tavLst>
                                        <p:tav tm="0">
                                          <p:val>
                                            <p:strVal val="0-#ppt_w/2"/>
                                          </p:val>
                                        </p:tav>
                                        <p:tav tm="100000">
                                          <p:val>
                                            <p:strVal val="#ppt_x"/>
                                          </p:val>
                                        </p:tav>
                                      </p:tavLst>
                                    </p:anim>
                                    <p:anim calcmode="lin" valueType="num">
                                      <p:cBhvr additive="base">
                                        <p:cTn id="48" dur="500" fill="hold"/>
                                        <p:tgtEl>
                                          <p:spTgt spid="67"/>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0-#ppt_w/2"/>
                                          </p:val>
                                        </p:tav>
                                        <p:tav tm="100000">
                                          <p:val>
                                            <p:strVal val="#ppt_x"/>
                                          </p:val>
                                        </p:tav>
                                      </p:tavLst>
                                    </p:anim>
                                    <p:anim calcmode="lin" valueType="num">
                                      <p:cBhvr additive="base">
                                        <p:cTn id="52" dur="500" fill="hold"/>
                                        <p:tgtEl>
                                          <p:spTgt spid="5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0-#ppt_w/2"/>
                                          </p:val>
                                        </p:tav>
                                        <p:tav tm="100000">
                                          <p:val>
                                            <p:strVal val="#ppt_x"/>
                                          </p:val>
                                        </p:tav>
                                      </p:tavLst>
                                    </p:anim>
                                    <p:anim calcmode="lin" valueType="num">
                                      <p:cBhvr additive="base">
                                        <p:cTn id="56"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184575" cy="395616"/>
            <a:chOff x="644526" y="2766774"/>
            <a:chExt cx="13827333" cy="1054970"/>
          </a:xfrm>
        </p:grpSpPr>
        <p:sp>
          <p:nvSpPr>
            <p:cNvPr id="8" name="TextBox 7"/>
            <p:cNvSpPr txBox="1"/>
            <p:nvPr/>
          </p:nvSpPr>
          <p:spPr>
            <a:xfrm>
              <a:off x="1906584" y="2766774"/>
              <a:ext cx="1256527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yếu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văn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bản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nghị</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luận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9" name="Picture 18" descr="22858PICdbgea5Gz679dY_PIC2018.png"/>
          <p:cNvPicPr>
            <a:picLocks noChangeAspect="1"/>
          </p:cNvPicPr>
          <p:nvPr/>
        </p:nvPicPr>
        <p:blipFill>
          <a:blip r:embed="rId3" cstate="print"/>
          <a:stretch>
            <a:fillRect/>
          </a:stretch>
        </p:blipFill>
        <p:spPr>
          <a:xfrm flipH="1">
            <a:off x="-396555" y="1707654"/>
            <a:ext cx="2790782" cy="3431669"/>
          </a:xfrm>
          <a:prstGeom prst="rect">
            <a:avLst/>
          </a:prstGeom>
        </p:spPr>
      </p:pic>
      <p:sp>
        <p:nvSpPr>
          <p:cNvPr id="23" name="Oval 22"/>
          <p:cNvSpPr/>
          <p:nvPr/>
        </p:nvSpPr>
        <p:spPr>
          <a:xfrm>
            <a:off x="5396058" y="2263737"/>
            <a:ext cx="2537812" cy="24973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2598241" y="2263737"/>
            <a:ext cx="2537812" cy="249733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4"/>
          <a:stretch>
            <a:fillRect/>
          </a:stretch>
        </p:blipFill>
        <p:spPr>
          <a:xfrm>
            <a:off x="3455873" y="1359857"/>
            <a:ext cx="3816427" cy="749873"/>
          </a:xfrm>
          <a:prstGeom prst="rect">
            <a:avLst/>
          </a:prstGeom>
        </p:spPr>
      </p:pic>
      <p:sp>
        <p:nvSpPr>
          <p:cNvPr id="12" name="Rectangle 11"/>
          <p:cNvSpPr/>
          <p:nvPr/>
        </p:nvSpPr>
        <p:spPr>
          <a:xfrm>
            <a:off x="2843808" y="2571750"/>
            <a:ext cx="2088232" cy="1938992"/>
          </a:xfrm>
          <a:prstGeom prst="rect">
            <a:avLst/>
          </a:prstGeom>
        </p:spPr>
        <p:txBody>
          <a:bodyPr wrap="square">
            <a:spAutoFit/>
          </a:bodyPr>
          <a:lstStyle/>
          <a:p>
            <a:pPr algn="ctr"/>
            <a:r>
              <a:rPr lang="vi-VN" sz="2400" dirty="0">
                <a:solidFill>
                  <a:srgbClr val="4A4A4A"/>
                </a:solidFill>
                <a:latin typeface="Times New Roman" panose="02020603050405020304" pitchFamily="18" charset="0"/>
                <a:cs typeface="Times New Roman" panose="02020603050405020304" pitchFamily="18" charset="0"/>
              </a:rPr>
              <a:t>Đặc sắc về nội </a:t>
            </a:r>
            <a:r>
              <a:rPr lang="vi-VN" sz="2400" dirty="0" smtClean="0">
                <a:solidFill>
                  <a:srgbClr val="4A4A4A"/>
                </a:solidFill>
                <a:latin typeface="Times New Roman" panose="02020603050405020304" pitchFamily="18" charset="0"/>
                <a:cs typeface="Times New Roman" panose="02020603050405020304" pitchFamily="18" charset="0"/>
              </a:rPr>
              <a:t>dung</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trong</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truyện</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ngắn</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Đất</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rừng</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phương</a:t>
            </a:r>
            <a:r>
              <a:rPr lang="en-US" sz="2400" dirty="0" smtClean="0">
                <a:solidFill>
                  <a:srgbClr val="4A4A4A"/>
                </a:solidFill>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p:txBody>
      </p:sp>
      <p:sp>
        <p:nvSpPr>
          <p:cNvPr id="25" name="Rectangle 24"/>
          <p:cNvSpPr/>
          <p:nvPr/>
        </p:nvSpPr>
        <p:spPr>
          <a:xfrm>
            <a:off x="5620848" y="2571750"/>
            <a:ext cx="2088232" cy="1938992"/>
          </a:xfrm>
          <a:prstGeom prst="rect">
            <a:avLst/>
          </a:prstGeom>
        </p:spPr>
        <p:txBody>
          <a:bodyPr wrap="square">
            <a:spAutoFit/>
          </a:bodyPr>
          <a:lstStyle/>
          <a:p>
            <a:pPr algn="ctr"/>
            <a:r>
              <a:rPr lang="vi-VN" sz="2400" dirty="0">
                <a:solidFill>
                  <a:srgbClr val="4A4A4A"/>
                </a:solidFill>
                <a:latin typeface="Times New Roman" panose="02020603050405020304" pitchFamily="18" charset="0"/>
                <a:cs typeface="Times New Roman" panose="02020603050405020304" pitchFamily="18" charset="0"/>
              </a:rPr>
              <a:t>Đặc sắc về </a:t>
            </a:r>
            <a:r>
              <a:rPr lang="en-US" sz="2400" dirty="0" err="1" smtClean="0">
                <a:solidFill>
                  <a:srgbClr val="4A4A4A"/>
                </a:solidFill>
                <a:latin typeface="Times New Roman" panose="02020603050405020304" pitchFamily="18" charset="0"/>
                <a:cs typeface="Times New Roman" panose="02020603050405020304" pitchFamily="18" charset="0"/>
              </a:rPr>
              <a:t>nghệ</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thuật</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trong</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truyện</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ngắn</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Đất</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rừng</a:t>
            </a:r>
            <a:r>
              <a:rPr lang="en-US" sz="2400" dirty="0" smtClean="0">
                <a:solidFill>
                  <a:srgbClr val="4A4A4A"/>
                </a:solidFill>
                <a:latin typeface="Times New Roman" panose="02020603050405020304" pitchFamily="18" charset="0"/>
                <a:cs typeface="Times New Roman" panose="02020603050405020304" pitchFamily="18" charset="0"/>
              </a:rPr>
              <a:t> </a:t>
            </a:r>
            <a:r>
              <a:rPr lang="en-US" sz="2400" dirty="0" err="1" smtClean="0">
                <a:solidFill>
                  <a:srgbClr val="4A4A4A"/>
                </a:solidFill>
                <a:latin typeface="Times New Roman" panose="02020603050405020304" pitchFamily="18" charset="0"/>
                <a:cs typeface="Times New Roman" panose="02020603050405020304" pitchFamily="18" charset="0"/>
              </a:rPr>
              <a:t>phương</a:t>
            </a:r>
            <a:r>
              <a:rPr lang="en-US" sz="2400" dirty="0" smtClean="0">
                <a:solidFill>
                  <a:srgbClr val="4A4A4A"/>
                </a:solidFill>
                <a:latin typeface="Times New Roman" panose="02020603050405020304" pitchFamily="18" charset="0"/>
                <a:cs typeface="Times New Roman" panose="02020603050405020304" pitchFamily="18" charset="0"/>
              </a:rPr>
              <a:t> Nam”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45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2"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184575" cy="395616"/>
            <a:chOff x="644526" y="2766774"/>
            <a:chExt cx="13827333" cy="1054970"/>
          </a:xfrm>
        </p:grpSpPr>
        <p:sp>
          <p:nvSpPr>
            <p:cNvPr id="8" name="TextBox 7"/>
            <p:cNvSpPr txBox="1"/>
            <p:nvPr/>
          </p:nvSpPr>
          <p:spPr>
            <a:xfrm>
              <a:off x="1906584" y="2766774"/>
              <a:ext cx="1256527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yếu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văn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bản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nghị</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luận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Rectangle 1"/>
          <p:cNvSpPr/>
          <p:nvPr/>
        </p:nvSpPr>
        <p:spPr>
          <a:xfrm>
            <a:off x="417456" y="1275606"/>
            <a:ext cx="8258999" cy="1569660"/>
          </a:xfrm>
          <a:prstGeom prst="rect">
            <a:avLst/>
          </a:prstGeom>
        </p:spPr>
        <p:txBody>
          <a:bodyPr wrap="square">
            <a:spAutoFit/>
          </a:bodyPr>
          <a:lstStyle/>
          <a:p>
            <a:pPr algn="just"/>
            <a:r>
              <a:rPr lang="en-US" sz="2400" b="1" i="1" dirty="0" smtClean="0">
                <a:solidFill>
                  <a:srgbClr val="4A4A4A"/>
                </a:solidFill>
                <a:latin typeface="Times New Roman" panose="02020603050405020304" pitchFamily="18" charset="0"/>
                <a:cs typeface="Times New Roman" panose="02020603050405020304" pitchFamily="18" charset="0"/>
              </a:rPr>
              <a:t>- </a:t>
            </a:r>
            <a:r>
              <a:rPr lang="vi-VN" sz="2400" b="1" i="1" dirty="0" smtClean="0">
                <a:solidFill>
                  <a:srgbClr val="4A4A4A"/>
                </a:solidFill>
                <a:latin typeface="Times New Roman" panose="02020603050405020304" pitchFamily="18" charset="0"/>
                <a:cs typeface="Times New Roman" panose="02020603050405020304" pitchFamily="18" charset="0"/>
              </a:rPr>
              <a:t>Mục </a:t>
            </a:r>
            <a:r>
              <a:rPr lang="vi-VN" sz="2400" b="1" i="1" dirty="0">
                <a:solidFill>
                  <a:srgbClr val="4A4A4A"/>
                </a:solidFill>
                <a:latin typeface="Times New Roman" panose="02020603050405020304" pitchFamily="18" charset="0"/>
                <a:cs typeface="Times New Roman" panose="02020603050405020304" pitchFamily="18" charset="0"/>
              </a:rPr>
              <a:t>đích của văn bản</a:t>
            </a:r>
            <a:r>
              <a:rPr lang="vi-VN" sz="2400" i="1" dirty="0">
                <a:solidFill>
                  <a:srgbClr val="4A4A4A"/>
                </a:solidFill>
                <a:latin typeface="Times New Roman" panose="02020603050405020304" pitchFamily="18" charset="0"/>
                <a:cs typeface="Times New Roman" panose="02020603050405020304" pitchFamily="18" charset="0"/>
              </a:rPr>
              <a:t>: Cho người đọc thấy được vẻ đẹp của khung cảnh và nghệ thuật miêu tả con người trong tác phẩm. Từ đó, người đọc có được những hiểu biết về con người, thiên nhiên Nam Bộ, khơi gợi sự yêu thích đối với nơi này.</a:t>
            </a:r>
          </a:p>
        </p:txBody>
      </p:sp>
      <p:pic>
        <p:nvPicPr>
          <p:cNvPr id="17" name="Picture 16"/>
          <p:cNvPicPr>
            <a:picLocks noChangeAspect="1"/>
          </p:cNvPicPr>
          <p:nvPr/>
        </p:nvPicPr>
        <p:blipFill>
          <a:blip r:embed="rId3"/>
          <a:stretch>
            <a:fillRect/>
          </a:stretch>
        </p:blipFill>
        <p:spPr>
          <a:xfrm>
            <a:off x="1259632" y="3075806"/>
            <a:ext cx="2952328" cy="1776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4787" t="32079" r="25928" b="39984"/>
          <a:stretch/>
        </p:blipFill>
        <p:spPr>
          <a:xfrm>
            <a:off x="4572000" y="3058229"/>
            <a:ext cx="3179674" cy="1794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2598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3934" y="266820"/>
            <a:ext cx="2573243" cy="461665"/>
          </a:xfrm>
          <a:prstGeom prst="rect">
            <a:avLst/>
          </a:prstGeom>
          <a:solidFill>
            <a:schemeClr val="accent6">
              <a:lumMod val="60000"/>
              <a:lumOff val="40000"/>
            </a:schemeClr>
          </a:solidFill>
        </p:spPr>
        <p:txBody>
          <a:bodyPr wrap="square" rtlCol="0">
            <a:spAutoFit/>
          </a:bodyPr>
          <a:lstStyle/>
          <a:p>
            <a:pPr algn="just" defTabSz="685800"/>
            <a:r>
              <a:rPr lang="en-US" sz="2400" b="1" dirty="0" err="1">
                <a:solidFill>
                  <a:schemeClr val="bg1"/>
                </a:solidFill>
                <a:latin typeface="Times New Roman" panose="02020603050405020304" pitchFamily="18" charset="0"/>
                <a:cs typeface="Times New Roman" panose="02020603050405020304" pitchFamily="18" charset="0"/>
              </a:rPr>
              <a:t>Vấn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nghị</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luận</a:t>
            </a:r>
            <a:endParaRPr lang="en-US" sz="2400" b="1" i="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52205" y="931479"/>
            <a:ext cx="8336701" cy="738664"/>
          </a:xfrm>
          <a:prstGeom prst="rect">
            <a:avLst/>
          </a:prstGeom>
          <a:solidFill>
            <a:schemeClr val="accent6">
              <a:lumMod val="20000"/>
              <a:lumOff val="80000"/>
            </a:schemeClr>
          </a:solidFill>
        </p:spPr>
        <p:txBody>
          <a:bodyPr wrap="square" rtlCol="0">
            <a:spAutoFit/>
          </a:bodyPr>
          <a:lstStyle/>
          <a:p>
            <a:pPr algn="ctr" defTabSz="685800"/>
            <a:r>
              <a:rPr lang="en-US" sz="2100" dirty="0" err="1">
                <a:solidFill>
                  <a:prstClr val="black"/>
                </a:solidFill>
                <a:latin typeface="Times New Roman" panose="02020603050405020304" pitchFamily="18" charset="0"/>
                <a:cs typeface="Times New Roman" panose="02020603050405020304" pitchFamily="18" charset="0"/>
              </a:rPr>
              <a:t>Tác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phẩm</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Đoàn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Giỏi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hiện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một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sinh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người</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Bộ</a:t>
            </a:r>
            <a:r>
              <a:rPr lang="en-US" sz="2100" dirty="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cxnSp>
        <p:nvCxnSpPr>
          <p:cNvPr id="14" name="Straight Connector 13"/>
          <p:cNvCxnSpPr>
            <a:stCxn id="12" idx="2"/>
            <a:endCxn id="13" idx="0"/>
          </p:cNvCxnSpPr>
          <p:nvPr/>
        </p:nvCxnSpPr>
        <p:spPr>
          <a:xfrm>
            <a:off x="4520556" y="728485"/>
            <a:ext cx="0" cy="202994"/>
          </a:xfrm>
          <a:prstGeom prst="line">
            <a:avLst/>
          </a:prstGeom>
        </p:spPr>
        <p:style>
          <a:lnRef idx="1">
            <a:schemeClr val="dk1"/>
          </a:lnRef>
          <a:fillRef idx="0">
            <a:schemeClr val="dk1"/>
          </a:fillRef>
          <a:effectRef idx="0">
            <a:schemeClr val="dk1"/>
          </a:effectRef>
          <a:fontRef idx="minor">
            <a:schemeClr val="tx1"/>
          </a:fontRef>
        </p:style>
      </p:cxnSp>
      <p:pic>
        <p:nvPicPr>
          <p:cNvPr id="15"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a:xfrm rot="5400000">
            <a:off x="533110" y="2421318"/>
            <a:ext cx="1650681" cy="321883"/>
          </a:xfrm>
          <a:prstGeom prst="rect">
            <a:avLst/>
          </a:prstGeom>
        </p:spPr>
      </p:pic>
      <p:sp>
        <p:nvSpPr>
          <p:cNvPr id="16" name="TextBox 15"/>
          <p:cNvSpPr txBox="1"/>
          <p:nvPr/>
        </p:nvSpPr>
        <p:spPr>
          <a:xfrm>
            <a:off x="345507" y="3049810"/>
            <a:ext cx="2335690" cy="738664"/>
          </a:xfrm>
          <a:prstGeom prst="rect">
            <a:avLst/>
          </a:prstGeom>
          <a:solidFill>
            <a:schemeClr val="accent4">
              <a:lumMod val="20000"/>
              <a:lumOff val="80000"/>
            </a:schemeClr>
          </a:solidFill>
        </p:spPr>
        <p:txBody>
          <a:bodyPr wrap="square" rtlCol="0">
            <a:spAutoFit/>
          </a:bodyPr>
          <a:lstStyle/>
          <a:p>
            <a:pPr algn="ctr" defTabSz="685800"/>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đặc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phẩm</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21244" y="1956134"/>
            <a:ext cx="676265" cy="923330"/>
          </a:xfrm>
          <a:prstGeom prst="rect">
            <a:avLst/>
          </a:prstGeom>
          <a:noFill/>
        </p:spPr>
        <p:txBody>
          <a:bodyPr wrap="square" rtlCol="0">
            <a:spAutoFit/>
          </a:bodyPr>
          <a:lstStyle/>
          <a:p>
            <a:pPr algn="ctr" defTabSz="685800"/>
            <a:r>
              <a:rPr lang="en-US" b="1" dirty="0">
                <a:solidFill>
                  <a:prstClr val="black"/>
                </a:solidFill>
                <a:latin typeface="Times New Roman" panose="02020603050405020304" pitchFamily="18" charset="0"/>
                <a:cs typeface="Times New Roman" panose="02020603050405020304" pitchFamily="18" charset="0"/>
              </a:rPr>
              <a:t>Ý </a:t>
            </a:r>
            <a:r>
              <a:rPr lang="en-US" b="1" dirty="0" err="1">
                <a:solidFill>
                  <a:prstClr val="black"/>
                </a:solidFill>
                <a:latin typeface="Times New Roman" panose="02020603050405020304" pitchFamily="18" charset="0"/>
                <a:cs typeface="Times New Roman" panose="02020603050405020304" pitchFamily="18" charset="0"/>
              </a:rPr>
              <a:t>kiến</a:t>
            </a:r>
            <a:r>
              <a:rPr lang="en-US" b="1" dirty="0">
                <a:solidFill>
                  <a:prstClr val="black"/>
                </a:solidFill>
                <a:latin typeface="Times New Roman" panose="02020603050405020304" pitchFamily="18" charset="0"/>
                <a:cs typeface="Times New Roman" panose="02020603050405020304" pitchFamily="18" charset="0"/>
              </a:rPr>
              <a:t> 1</a:t>
            </a:r>
            <a:endParaRPr lang="en-US" b="1" i="1" dirty="0">
              <a:solidFill>
                <a:prstClr val="black"/>
              </a:solidFill>
              <a:latin typeface="Times New Roman" panose="02020603050405020304" pitchFamily="18" charset="0"/>
              <a:cs typeface="Times New Roman" panose="02020603050405020304" pitchFamily="18" charset="0"/>
            </a:endParaRPr>
          </a:p>
        </p:txBody>
      </p:sp>
      <p:pic>
        <p:nvPicPr>
          <p:cNvPr id="1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a:xfrm rot="5400000">
            <a:off x="3421537" y="2421318"/>
            <a:ext cx="1650681" cy="321883"/>
          </a:xfrm>
          <a:prstGeom prst="rect">
            <a:avLst/>
          </a:prstGeom>
        </p:spPr>
      </p:pic>
      <p:sp>
        <p:nvSpPr>
          <p:cNvPr id="20" name="TextBox 19"/>
          <p:cNvSpPr txBox="1"/>
          <p:nvPr/>
        </p:nvSpPr>
        <p:spPr>
          <a:xfrm>
            <a:off x="3233934" y="3049809"/>
            <a:ext cx="2335690" cy="738664"/>
          </a:xfrm>
          <a:prstGeom prst="rect">
            <a:avLst/>
          </a:prstGeom>
          <a:solidFill>
            <a:schemeClr val="accent4">
              <a:lumMod val="20000"/>
              <a:lumOff val="80000"/>
            </a:schemeClr>
          </a:solidFill>
        </p:spPr>
        <p:txBody>
          <a:bodyPr wrap="square" rtlCol="0">
            <a:spAutoFit/>
          </a:bodyPr>
          <a:lstStyle/>
          <a:p>
            <a:pPr algn="ctr" defTabSz="685800"/>
            <a:r>
              <a:rPr lang="en-US" sz="2100" dirty="0" err="1">
                <a:solidFill>
                  <a:prstClr val="black"/>
                </a:solidFill>
                <a:latin typeface="Times New Roman" panose="02020603050405020304" pitchFamily="18" charset="0"/>
                <a:cs typeface="Times New Roman" panose="02020603050405020304" pitchFamily="18" charset="0"/>
              </a:rPr>
              <a:t>Nghệ</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nhiên</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409671" y="1956133"/>
            <a:ext cx="676265" cy="923330"/>
          </a:xfrm>
          <a:prstGeom prst="rect">
            <a:avLst/>
          </a:prstGeom>
          <a:noFill/>
        </p:spPr>
        <p:txBody>
          <a:bodyPr wrap="square" rtlCol="0">
            <a:spAutoFit/>
          </a:bodyPr>
          <a:lstStyle/>
          <a:p>
            <a:pPr algn="ctr" defTabSz="685800"/>
            <a:r>
              <a:rPr lang="en-US" b="1" dirty="0">
                <a:solidFill>
                  <a:prstClr val="black"/>
                </a:solidFill>
                <a:latin typeface="Times New Roman" panose="02020603050405020304" pitchFamily="18" charset="0"/>
                <a:cs typeface="Times New Roman" panose="02020603050405020304" pitchFamily="18" charset="0"/>
              </a:rPr>
              <a:t>Ý </a:t>
            </a:r>
            <a:r>
              <a:rPr lang="en-US" b="1" dirty="0" err="1">
                <a:solidFill>
                  <a:prstClr val="black"/>
                </a:solidFill>
                <a:latin typeface="Times New Roman" panose="02020603050405020304" pitchFamily="18" charset="0"/>
                <a:cs typeface="Times New Roman" panose="02020603050405020304" pitchFamily="18" charset="0"/>
              </a:rPr>
              <a:t>kiến</a:t>
            </a:r>
            <a:r>
              <a:rPr lang="en-US" b="1" dirty="0">
                <a:solidFill>
                  <a:prstClr val="black"/>
                </a:solidFill>
                <a:latin typeface="Times New Roman" panose="02020603050405020304" pitchFamily="18" charset="0"/>
                <a:cs typeface="Times New Roman" panose="02020603050405020304" pitchFamily="18" charset="0"/>
              </a:rPr>
              <a:t> 2</a:t>
            </a:r>
            <a:endParaRPr lang="en-US" b="1" i="1" dirty="0">
              <a:solidFill>
                <a:prstClr val="black"/>
              </a:solidFill>
              <a:latin typeface="Times New Roman" panose="02020603050405020304" pitchFamily="18" charset="0"/>
              <a:cs typeface="Times New Roman" panose="02020603050405020304" pitchFamily="18" charset="0"/>
            </a:endParaRPr>
          </a:p>
        </p:txBody>
      </p:sp>
      <p:pic>
        <p:nvPicPr>
          <p:cNvPr id="22"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a:xfrm rot="5400000">
            <a:off x="6540818" y="2421318"/>
            <a:ext cx="1650681" cy="321883"/>
          </a:xfrm>
          <a:prstGeom prst="rect">
            <a:avLst/>
          </a:prstGeom>
        </p:spPr>
      </p:pic>
      <p:sp>
        <p:nvSpPr>
          <p:cNvPr id="23" name="TextBox 22"/>
          <p:cNvSpPr txBox="1"/>
          <p:nvPr/>
        </p:nvSpPr>
        <p:spPr>
          <a:xfrm>
            <a:off x="6353216" y="3049809"/>
            <a:ext cx="2335690" cy="738664"/>
          </a:xfrm>
          <a:prstGeom prst="rect">
            <a:avLst/>
          </a:prstGeom>
          <a:solidFill>
            <a:schemeClr val="accent4">
              <a:lumMod val="20000"/>
              <a:lumOff val="80000"/>
            </a:schemeClr>
          </a:solidFill>
        </p:spPr>
        <p:txBody>
          <a:bodyPr wrap="square" rtlCol="0">
            <a:spAutoFit/>
          </a:bodyPr>
          <a:lstStyle/>
          <a:p>
            <a:pPr algn="ctr" defTabSz="685800"/>
            <a:r>
              <a:rPr lang="en-US" sz="2100" dirty="0" err="1">
                <a:solidFill>
                  <a:prstClr val="black"/>
                </a:solidFill>
                <a:latin typeface="Times New Roman" panose="02020603050405020304" pitchFamily="18" charset="0"/>
                <a:cs typeface="Times New Roman" panose="02020603050405020304" pitchFamily="18" charset="0"/>
              </a:rPr>
              <a:t>Nghệ</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người</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528952" y="1956133"/>
            <a:ext cx="676265" cy="923330"/>
          </a:xfrm>
          <a:prstGeom prst="rect">
            <a:avLst/>
          </a:prstGeom>
          <a:noFill/>
        </p:spPr>
        <p:txBody>
          <a:bodyPr wrap="square" rtlCol="0">
            <a:spAutoFit/>
          </a:bodyPr>
          <a:lstStyle/>
          <a:p>
            <a:pPr algn="ctr" defTabSz="685800"/>
            <a:r>
              <a:rPr lang="en-US" b="1" dirty="0">
                <a:solidFill>
                  <a:prstClr val="black"/>
                </a:solidFill>
                <a:latin typeface="Times New Roman" panose="02020603050405020304" pitchFamily="18" charset="0"/>
                <a:cs typeface="Times New Roman" panose="02020603050405020304" pitchFamily="18" charset="0"/>
              </a:rPr>
              <a:t>Ý </a:t>
            </a:r>
            <a:r>
              <a:rPr lang="en-US" b="1" dirty="0" err="1">
                <a:solidFill>
                  <a:prstClr val="black"/>
                </a:solidFill>
                <a:latin typeface="Times New Roman" panose="02020603050405020304" pitchFamily="18" charset="0"/>
                <a:cs typeface="Times New Roman" panose="02020603050405020304" pitchFamily="18" charset="0"/>
              </a:rPr>
              <a:t>kiến</a:t>
            </a:r>
            <a:r>
              <a:rPr lang="en-US" b="1" dirty="0">
                <a:solidFill>
                  <a:prstClr val="black"/>
                </a:solidFill>
                <a:latin typeface="Times New Roman" panose="02020603050405020304" pitchFamily="18" charset="0"/>
                <a:cs typeface="Times New Roman" panose="02020603050405020304" pitchFamily="18" charset="0"/>
              </a:rPr>
              <a:t> 3</a:t>
            </a:r>
            <a:endParaRPr lang="en-US" b="1" i="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52203" y="4149271"/>
            <a:ext cx="2335690" cy="415498"/>
          </a:xfrm>
          <a:prstGeom prst="rect">
            <a:avLst/>
          </a:prstGeom>
          <a:solidFill>
            <a:schemeClr val="accent2">
              <a:lumMod val="20000"/>
              <a:lumOff val="80000"/>
            </a:schemeClr>
          </a:solidFill>
        </p:spPr>
        <p:txBody>
          <a:bodyPr wrap="square" rtlCol="0">
            <a:spAutoFit/>
          </a:bodyPr>
          <a:lstStyle/>
          <a:p>
            <a:pPr algn="ctr" defTabSz="685800"/>
            <a:r>
              <a:rPr lang="en-US" sz="2100" dirty="0" err="1">
                <a:solidFill>
                  <a:prstClr val="black"/>
                </a:solidFill>
                <a:latin typeface="Times New Roman" panose="02020603050405020304" pitchFamily="18" charset="0"/>
                <a:cs typeface="Times New Roman" panose="02020603050405020304" pitchFamily="18" charset="0"/>
              </a:rPr>
              <a:t>Lí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Dẫn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chứng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233934" y="4149271"/>
            <a:ext cx="2335690" cy="415498"/>
          </a:xfrm>
          <a:prstGeom prst="rect">
            <a:avLst/>
          </a:prstGeom>
          <a:solidFill>
            <a:schemeClr val="accent2">
              <a:lumMod val="20000"/>
              <a:lumOff val="80000"/>
            </a:schemeClr>
          </a:solidFill>
        </p:spPr>
        <p:txBody>
          <a:bodyPr wrap="square" rtlCol="0">
            <a:spAutoFit/>
          </a:bodyPr>
          <a:lstStyle/>
          <a:p>
            <a:pPr algn="ctr" defTabSz="685800"/>
            <a:r>
              <a:rPr lang="en-US" sz="2100" dirty="0" err="1">
                <a:solidFill>
                  <a:prstClr val="black"/>
                </a:solidFill>
                <a:latin typeface="Times New Roman" panose="02020603050405020304" pitchFamily="18" charset="0"/>
                <a:cs typeface="Times New Roman" panose="02020603050405020304" pitchFamily="18" charset="0"/>
              </a:rPr>
              <a:t>Lí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Dẫn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chứng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353215" y="4149271"/>
            <a:ext cx="2335690" cy="415498"/>
          </a:xfrm>
          <a:prstGeom prst="rect">
            <a:avLst/>
          </a:prstGeom>
          <a:solidFill>
            <a:schemeClr val="accent2">
              <a:lumMod val="20000"/>
              <a:lumOff val="80000"/>
            </a:schemeClr>
          </a:solidFill>
        </p:spPr>
        <p:txBody>
          <a:bodyPr wrap="square" rtlCol="0">
            <a:spAutoFit/>
          </a:bodyPr>
          <a:lstStyle/>
          <a:p>
            <a:pPr algn="ctr" defTabSz="685800"/>
            <a:r>
              <a:rPr lang="en-US" sz="2100" dirty="0" err="1">
                <a:solidFill>
                  <a:prstClr val="black"/>
                </a:solidFill>
                <a:latin typeface="Times New Roman" panose="02020603050405020304" pitchFamily="18" charset="0"/>
                <a:cs typeface="Times New Roman" panose="02020603050405020304" pitchFamily="18" charset="0"/>
              </a:rPr>
              <a:t>Lí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Dẫn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chứng</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002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p:bldP spid="20" grpId="0" animBg="1"/>
      <p:bldP spid="21" grpId="0"/>
      <p:bldP spid="23" grpId="0" animBg="1"/>
      <p:bldP spid="24" grpId="0"/>
      <p:bldP spid="25" grpId="0" animBg="1"/>
      <p:bldP spid="26" grpId="0" animBg="1"/>
      <p:bldP spid="27" grpId="0" animBg="1"/>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2620</TotalTime>
  <Words>2499</Words>
  <Application>Microsoft Office PowerPoint</Application>
  <PresentationFormat>On-screen Show (16:9)</PresentationFormat>
  <Paragraphs>299</Paragraphs>
  <Slides>32</Slides>
  <Notes>27</Notes>
  <HiddenSlides>0</HiddenSlides>
  <MMClips>1</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32</vt:i4>
      </vt:variant>
    </vt:vector>
  </HeadingPairs>
  <TitlesOfParts>
    <vt:vector size="53" baseType="lpstr">
      <vt:lpstr>Arial</vt:lpstr>
      <vt:lpstr>Arial Unicode MS</vt:lpstr>
      <vt:lpstr>Calibri</vt:lpstr>
      <vt:lpstr>Calibri Light</vt:lpstr>
      <vt:lpstr>Fredoka One</vt:lpstr>
      <vt:lpstr>Quicksand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4_Office Theme</vt:lpstr>
      <vt:lpstr>5_Office Theme</vt:lpstr>
      <vt:lpstr>Default Design</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681</cp:revision>
  <dcterms:created xsi:type="dcterms:W3CDTF">2021-11-12T03:08:25Z</dcterms:created>
  <dcterms:modified xsi:type="dcterms:W3CDTF">2022-08-31T01:52:00Z</dcterms:modified>
</cp:coreProperties>
</file>