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04" r:id="rId2"/>
    <p:sldId id="257" r:id="rId3"/>
    <p:sldId id="258" r:id="rId4"/>
    <p:sldId id="259" r:id="rId5"/>
    <p:sldId id="281" r:id="rId6"/>
    <p:sldId id="279" r:id="rId7"/>
    <p:sldId id="282" r:id="rId8"/>
    <p:sldId id="283" r:id="rId9"/>
    <p:sldId id="297" r:id="rId10"/>
    <p:sldId id="296" r:id="rId11"/>
    <p:sldId id="284" r:id="rId12"/>
    <p:sldId id="286" r:id="rId13"/>
    <p:sldId id="287" r:id="rId14"/>
    <p:sldId id="288" r:id="rId15"/>
    <p:sldId id="289" r:id="rId16"/>
    <p:sldId id="290" r:id="rId17"/>
    <p:sldId id="291" r:id="rId18"/>
    <p:sldId id="294" r:id="rId19"/>
    <p:sldId id="295" r:id="rId20"/>
    <p:sldId id="299" r:id="rId21"/>
    <p:sldId id="300" r:id="rId22"/>
    <p:sldId id="301" r:id="rId23"/>
    <p:sldId id="302" r:id="rId24"/>
    <p:sldId id="303" r:id="rId25"/>
    <p:sldId id="305" r:id="rId2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EED8"/>
    <a:srgbClr val="339183"/>
    <a:srgbClr val="8D6B43"/>
    <a:srgbClr val="15B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0" d="100"/>
          <a:sy n="70" d="100"/>
        </p:scale>
        <p:origin x="702" y="7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51BA0DD-2C1F-4BBF-8873-010ADAF44425}" type="datetimeFigureOut">
              <a:rPr lang="zh-CN" altLang="en-US" smtClean="0"/>
              <a:t>2022/8/30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256B7D7-24F9-4490-B2DA-DD66701C2C20}" type="slidenum">
              <a:rPr lang="zh-CN" altLang="en-US" smtClean="0"/>
              <a:t>‹#›</a:t>
            </a:fld>
            <a:endParaRPr lang="zh-CN" altLang="en-US"/>
          </a:p>
        </p:txBody>
      </p:sp>
    </p:spTree>
    <p:extLst>
      <p:ext uri="{BB962C8B-B14F-4D97-AF65-F5344CB8AC3E}">
        <p14:creationId xmlns:p14="http://schemas.microsoft.com/office/powerpoint/2010/main" val="258714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2</a:t>
            </a:fld>
            <a:endParaRPr lang="zh-CN" altLang="en-US"/>
          </a:p>
        </p:txBody>
      </p:sp>
    </p:spTree>
    <p:extLst>
      <p:ext uri="{BB962C8B-B14F-4D97-AF65-F5344CB8AC3E}">
        <p14:creationId xmlns:p14="http://schemas.microsoft.com/office/powerpoint/2010/main" val="299956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44279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50690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149172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476879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2311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4133568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778219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24549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636314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229803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3</a:t>
            </a:fld>
            <a:endParaRPr lang="zh-CN" altLang="en-US"/>
          </a:p>
        </p:txBody>
      </p:sp>
    </p:spTree>
    <p:extLst>
      <p:ext uri="{BB962C8B-B14F-4D97-AF65-F5344CB8AC3E}">
        <p14:creationId xmlns:p14="http://schemas.microsoft.com/office/powerpoint/2010/main" val="34488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2126304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2912851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839848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427987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4</a:t>
            </a:fld>
            <a:endParaRPr lang="zh-CN" altLang="en-US"/>
          </a:p>
        </p:txBody>
      </p:sp>
    </p:spTree>
    <p:extLst>
      <p:ext uri="{BB962C8B-B14F-4D97-AF65-F5344CB8AC3E}">
        <p14:creationId xmlns:p14="http://schemas.microsoft.com/office/powerpoint/2010/main" val="76676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028561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76689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50936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03922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34563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80296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2022/8/30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矩形 10"/>
          <p:cNvSpPr/>
          <p:nvPr userDrawn="1"/>
        </p:nvSpPr>
        <p:spPr>
          <a:xfrm>
            <a:off x="8820528" y="64311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2022/8/30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946" y="198871"/>
            <a:ext cx="10515600" cy="1325563"/>
          </a:xfrm>
        </p:spPr>
        <p:txBody>
          <a:bodyPr/>
          <a:lstStyle/>
          <a:p>
            <a:r>
              <a:rPr lang="en-US" b="1" dirty="0" err="1" smtClean="0">
                <a:latin typeface="Times New Roman" panose="02020603050405020304" pitchFamily="18" charset="0"/>
                <a:cs typeface="Times New Roman" panose="02020603050405020304" pitchFamily="18" charset="0"/>
              </a:rPr>
              <a:t>Quan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sát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hình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sau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biết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hình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nói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điều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gì</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4999" y="1838955"/>
            <a:ext cx="3339378" cy="414620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93" y="1838955"/>
            <a:ext cx="4159288" cy="41462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6896" y="1838955"/>
            <a:ext cx="3019925" cy="4146208"/>
          </a:xfrm>
          <a:prstGeom prst="rect">
            <a:avLst/>
          </a:prstGeom>
        </p:spPr>
      </p:pic>
    </p:spTree>
    <p:extLst>
      <p:ext uri="{BB962C8B-B14F-4D97-AF65-F5344CB8AC3E}">
        <p14:creationId xmlns:p14="http://schemas.microsoft.com/office/powerpoint/2010/main" val="294855208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9881552" y="4196639"/>
            <a:ext cx="2396490" cy="2344420"/>
          </a:xfrm>
          <a:prstGeom prst="rect">
            <a:avLst/>
          </a:prstGeom>
        </p:spPr>
      </p:pic>
      <p:sp>
        <p:nvSpPr>
          <p:cNvPr id="39" name="矩形 1"/>
          <p:cNvSpPr/>
          <p:nvPr/>
        </p:nvSpPr>
        <p:spPr>
          <a:xfrm>
            <a:off x="1313047" y="900495"/>
            <a:ext cx="3340839" cy="735266"/>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矩形 7"/>
          <p:cNvSpPr/>
          <p:nvPr/>
        </p:nvSpPr>
        <p:spPr>
          <a:xfrm>
            <a:off x="1529162" y="1003979"/>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74" name="文本框 85">
            <a:extLst>
              <a:ext uri="{FF2B5EF4-FFF2-40B4-BE49-F238E27FC236}">
                <a16:creationId xmlns="" xmlns:a16="http://schemas.microsoft.com/office/drawing/2014/main" id="{026FD1E5-9749-46CD-BD14-19FB6B83F117}"/>
              </a:ext>
            </a:extLst>
          </p:cNvPr>
          <p:cNvSpPr txBox="1"/>
          <p:nvPr/>
        </p:nvSpPr>
        <p:spPr>
          <a:xfrm>
            <a:off x="1529162" y="825333"/>
            <a:ext cx="2772816" cy="742511"/>
          </a:xfrm>
          <a:prstGeom prst="rect">
            <a:avLst/>
          </a:prstGeom>
          <a:noFill/>
        </p:spPr>
        <p:txBody>
          <a:bodyPr wrap="square" rtlCol="0">
            <a:spAutoFit/>
          </a:bodyPr>
          <a:lstStyle/>
          <a:p>
            <a:pPr algn="ctr">
              <a:lnSpc>
                <a:spcPct val="150000"/>
              </a:lnSpc>
            </a:pPr>
            <a:r>
              <a:rPr lang="en-US"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a. </a:t>
            </a:r>
            <a:r>
              <a:rPr lang="en-US" altLang="zh-CN" sz="3200" dirty="0" err="1"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Chuẩn</a:t>
            </a:r>
            <a:r>
              <a:rPr lang="en-US"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 </a:t>
            </a:r>
            <a:r>
              <a:rPr lang="en-US" altLang="zh-CN" sz="3200" dirty="0" err="1">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bị</a:t>
            </a:r>
            <a:endParaRPr lang="zh-CN" altLang="en-US" sz="3200" dirty="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endParaRPr>
          </a:p>
        </p:txBody>
      </p:sp>
      <p:sp>
        <p:nvSpPr>
          <p:cNvPr id="2" name="Rectangle 1"/>
          <p:cNvSpPr/>
          <p:nvPr/>
        </p:nvSpPr>
        <p:spPr>
          <a:xfrm>
            <a:off x="1327308" y="1970555"/>
            <a:ext cx="9781970" cy="3323987"/>
          </a:xfrm>
          <a:prstGeom prst="rect">
            <a:avLst/>
          </a:prstGeom>
        </p:spPr>
        <p:txBody>
          <a:bodyPr wrap="square">
            <a:spAutoFit/>
          </a:bodyPr>
          <a:lstStyle/>
          <a:p>
            <a:pPr algn="just">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Xem </a:t>
            </a:r>
            <a:r>
              <a:rPr lang="vi-VN" sz="2800" dirty="0">
                <a:solidFill>
                  <a:prstClr val="black"/>
                </a:solidFill>
                <a:latin typeface="Times New Roman" panose="02020603050405020304" pitchFamily="18" charset="0"/>
                <a:cs typeface="Times New Roman" panose="02020603050405020304" pitchFamily="18" charset="0"/>
              </a:rPr>
              <a:t>lại nội dung văn bản </a:t>
            </a:r>
            <a:r>
              <a:rPr lang="vi-VN" sz="2800" b="1" dirty="0">
                <a:solidFill>
                  <a:prstClr val="black"/>
                </a:solidFill>
                <a:latin typeface="Times New Roman" panose="02020603050405020304" pitchFamily="18" charset="0"/>
                <a:cs typeface="Times New Roman" panose="02020603050405020304" pitchFamily="18" charset="0"/>
              </a:rPr>
              <a:t>Bạch tuộc </a:t>
            </a:r>
            <a:r>
              <a:rPr lang="vi-VN" sz="2800" dirty="0">
                <a:solidFill>
                  <a:prstClr val="black"/>
                </a:solidFill>
                <a:latin typeface="Times New Roman" panose="02020603050405020304" pitchFamily="18" charset="0"/>
                <a:cs typeface="Times New Roman" panose="02020603050405020304" pitchFamily="18" charset="0"/>
              </a:rPr>
              <a:t>hoặc </a:t>
            </a:r>
            <a:r>
              <a:rPr lang="vi-VN" sz="2800" b="1" dirty="0">
                <a:solidFill>
                  <a:prstClr val="black"/>
                </a:solidFill>
                <a:latin typeface="Times New Roman" panose="02020603050405020304" pitchFamily="18" charset="0"/>
                <a:cs typeface="Times New Roman" panose="02020603050405020304" pitchFamily="18" charset="0"/>
              </a:rPr>
              <a:t>Chất làm </a:t>
            </a:r>
            <a:r>
              <a:rPr lang="vi-VN" sz="2800" b="1" dirty="0" smtClean="0">
                <a:solidFill>
                  <a:prstClr val="black"/>
                </a:solidFill>
                <a:latin typeface="Times New Roman" panose="02020603050405020304" pitchFamily="18" charset="0"/>
                <a:cs typeface="Times New Roman" panose="02020603050405020304" pitchFamily="18" charset="0"/>
              </a:rPr>
              <a:t>g</a:t>
            </a:r>
            <a:r>
              <a:rPr lang="en-US" sz="2800" b="1" dirty="0">
                <a:solidFill>
                  <a:prstClr val="black"/>
                </a:solidFill>
                <a:latin typeface="Times New Roman" panose="02020603050405020304" pitchFamily="18" charset="0"/>
                <a:cs typeface="Times New Roman" panose="02020603050405020304" pitchFamily="18" charset="0"/>
              </a:rPr>
              <a:t>ỉ</a:t>
            </a:r>
            <a:r>
              <a:rPr lang="vi-VN" sz="2800" b="1" dirty="0" smtClean="0">
                <a:solidFill>
                  <a:prstClr val="black"/>
                </a:solidFill>
                <a:latin typeface="Times New Roman" panose="02020603050405020304" pitchFamily="18" charset="0"/>
                <a:cs typeface="Times New Roman" panose="02020603050405020304" pitchFamily="18" charset="0"/>
              </a:rPr>
              <a:t>.</a:t>
            </a:r>
            <a:endParaRPr lang="vi-VN" sz="2800" b="1"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Dự </a:t>
            </a:r>
            <a:r>
              <a:rPr lang="vi-VN" sz="2800" dirty="0">
                <a:solidFill>
                  <a:prstClr val="black"/>
                </a:solidFill>
                <a:latin typeface="Times New Roman" panose="02020603050405020304" pitchFamily="18" charset="0"/>
                <a:cs typeface="Times New Roman" panose="02020603050405020304" pitchFamily="18" charset="0"/>
              </a:rPr>
              <a:t>đoán các điểm có thể gây tranh cãi.</a:t>
            </a:r>
          </a:p>
          <a:p>
            <a:pPr algn="just">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Tìm </a:t>
            </a:r>
            <a:r>
              <a:rPr lang="vi-VN" sz="2800" dirty="0">
                <a:solidFill>
                  <a:prstClr val="black"/>
                </a:solidFill>
                <a:latin typeface="Times New Roman" panose="02020603050405020304" pitchFamily="18" charset="0"/>
                <a:cs typeface="Times New Roman" panose="02020603050405020304" pitchFamily="18" charset="0"/>
              </a:rPr>
              <a:t>hiểu các thông tin về truyện khoa học viễn tưởng.</a:t>
            </a:r>
          </a:p>
          <a:p>
            <a:pPr algn="just">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Chuẩn </a:t>
            </a:r>
            <a:r>
              <a:rPr lang="vi-VN" sz="2800" dirty="0">
                <a:solidFill>
                  <a:prstClr val="black"/>
                </a:solidFill>
                <a:latin typeface="Times New Roman" panose="02020603050405020304" pitchFamily="18" charset="0"/>
                <a:cs typeface="Times New Roman" panose="02020603050405020304" pitchFamily="18" charset="0"/>
              </a:rPr>
              <a:t>bị các phương tiện như tranh, ảnh, video… và máy chiếu màn hình.</a:t>
            </a:r>
          </a:p>
        </p:txBody>
      </p:sp>
    </p:spTree>
    <p:extLst>
      <p:ext uri="{BB962C8B-B14F-4D97-AF65-F5344CB8AC3E}">
        <p14:creationId xmlns:p14="http://schemas.microsoft.com/office/powerpoint/2010/main" val="2898091142"/>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9881552" y="4196639"/>
            <a:ext cx="2396490" cy="2344420"/>
          </a:xfrm>
          <a:prstGeom prst="rect">
            <a:avLst/>
          </a:prstGeom>
        </p:spPr>
      </p:pic>
      <p:sp>
        <p:nvSpPr>
          <p:cNvPr id="39" name="矩形 1"/>
          <p:cNvSpPr/>
          <p:nvPr/>
        </p:nvSpPr>
        <p:spPr>
          <a:xfrm>
            <a:off x="1313047" y="900495"/>
            <a:ext cx="4787502" cy="735266"/>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矩形 7"/>
          <p:cNvSpPr/>
          <p:nvPr/>
        </p:nvSpPr>
        <p:spPr>
          <a:xfrm>
            <a:off x="1529162" y="1003979"/>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74" name="文本框 85">
            <a:extLst>
              <a:ext uri="{FF2B5EF4-FFF2-40B4-BE49-F238E27FC236}">
                <a16:creationId xmlns="" xmlns:a16="http://schemas.microsoft.com/office/drawing/2014/main" id="{026FD1E5-9749-46CD-BD14-19FB6B83F117}"/>
              </a:ext>
            </a:extLst>
          </p:cNvPr>
          <p:cNvSpPr txBox="1"/>
          <p:nvPr/>
        </p:nvSpPr>
        <p:spPr>
          <a:xfrm>
            <a:off x="1529161" y="825333"/>
            <a:ext cx="4571387" cy="830997"/>
          </a:xfrm>
          <a:prstGeom prst="rect">
            <a:avLst/>
          </a:prstGeom>
          <a:noFill/>
        </p:spPr>
        <p:txBody>
          <a:bodyPr wrap="square" rtlCol="0">
            <a:spAutoFit/>
          </a:bodyPr>
          <a:lstStyle/>
          <a:p>
            <a:pPr algn="ctr">
              <a:lnSpc>
                <a:spcPct val="150000"/>
              </a:lnSpc>
            </a:pPr>
            <a:r>
              <a:rPr lang="en-US"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b. </a:t>
            </a:r>
            <a:r>
              <a:rPr lang="en-US" altLang="zh-CN" sz="3200" dirty="0" err="1"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Tìm</a:t>
            </a:r>
            <a:r>
              <a:rPr lang="en-US"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 ý </a:t>
            </a:r>
            <a:r>
              <a:rPr lang="en-US" altLang="zh-CN" sz="3200" dirty="0" err="1"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và</a:t>
            </a:r>
            <a:r>
              <a:rPr lang="en-US"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 </a:t>
            </a:r>
            <a:r>
              <a:rPr lang="en-US" altLang="zh-CN" sz="3200" dirty="0" err="1"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lập</a:t>
            </a:r>
            <a:r>
              <a:rPr lang="en-US"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 </a:t>
            </a:r>
            <a:r>
              <a:rPr lang="en-US" altLang="zh-CN" sz="3200" dirty="0" err="1"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dàn</a:t>
            </a:r>
            <a:r>
              <a:rPr lang="en-US"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 ý</a:t>
            </a:r>
            <a:endParaRPr lang="zh-CN" altLang="en-US" sz="3200" dirty="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endParaRPr>
          </a:p>
        </p:txBody>
      </p:sp>
      <p:sp>
        <p:nvSpPr>
          <p:cNvPr id="10" name="Google Shape;191;p18"/>
          <p:cNvSpPr txBox="1">
            <a:spLocks/>
          </p:cNvSpPr>
          <p:nvPr/>
        </p:nvSpPr>
        <p:spPr>
          <a:xfrm>
            <a:off x="1247063" y="1923110"/>
            <a:ext cx="9698507" cy="67626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Tìm</a:t>
            </a:r>
            <a:r>
              <a:rPr lang="en-US" sz="2800" kern="1200" dirty="0">
                <a:solidFill>
                  <a:schemeClr val="tx1"/>
                </a:solidFill>
                <a:latin typeface="Times New Roman" panose="02020603050405020304" pitchFamily="18" charset="0"/>
                <a:cs typeface="Times New Roman" panose="02020603050405020304" pitchFamily="18" charset="0"/>
              </a:rPr>
              <a:t> ý </a:t>
            </a:r>
            <a:r>
              <a:rPr lang="en-US" sz="2800" kern="1200" dirty="0" err="1">
                <a:solidFill>
                  <a:schemeClr val="tx1"/>
                </a:solidFill>
                <a:latin typeface="Times New Roman" panose="02020603050405020304" pitchFamily="18" charset="0"/>
                <a:cs typeface="Times New Roman" panose="02020603050405020304" pitchFamily="18" charset="0"/>
              </a:rPr>
              <a:t>cho</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bài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nói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bằng</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cách</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đặt</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và</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trả</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lời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các</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câu</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hỏi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sau</a:t>
            </a:r>
            <a:r>
              <a:rPr lang="en-US" sz="2800" kern="12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p:cNvSpPr/>
          <p:nvPr/>
        </p:nvSpPr>
        <p:spPr>
          <a:xfrm>
            <a:off x="1529161" y="2677806"/>
            <a:ext cx="2088108" cy="3081768"/>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Văn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bản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tuộc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hoặc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Chất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làm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gỉ</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chuyện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gì</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3850341" y="2698375"/>
            <a:ext cx="2088108" cy="3081768"/>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Sự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việc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a:t>
            </a:r>
            <a:r>
              <a:rPr lang="en-US" sz="2800" dirty="0" smtClean="0">
                <a:solidFill>
                  <a:schemeClr val="tx1"/>
                </a:solidFill>
                <a:latin typeface="Times New Roman" panose="02020603050405020304" pitchFamily="18" charset="0"/>
                <a:cs typeface="Times New Roman" panose="02020603050405020304" pitchFamily="18" charset="0"/>
              </a:rPr>
              <a:t> con </a:t>
            </a:r>
            <a:r>
              <a:rPr lang="en-US" sz="2800" dirty="0" err="1" smtClean="0">
                <a:solidFill>
                  <a:schemeClr val="tx1"/>
                </a:solidFill>
                <a:latin typeface="Times New Roman" panose="02020603050405020304" pitchFamily="18" charset="0"/>
                <a:cs typeface="Times New Roman" panose="02020603050405020304" pitchFamily="18" charset="0"/>
              </a:rPr>
              <a:t>người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được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nói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văn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bản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ấy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có</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thực</a:t>
            </a:r>
            <a:r>
              <a:rPr lang="en-US" sz="2800" dirty="0" smtClean="0">
                <a:solidFill>
                  <a:schemeClr val="tx1"/>
                </a:solidFill>
                <a:latin typeface="Times New Roman" panose="02020603050405020304" pitchFamily="18" charset="0"/>
                <a:cs typeface="Times New Roman" panose="02020603050405020304" pitchFamily="18" charset="0"/>
              </a:rPr>
              <a:t> hay </a:t>
            </a:r>
            <a:r>
              <a:rPr lang="en-US" sz="2800" dirty="0" err="1" smtClean="0">
                <a:solidFill>
                  <a:schemeClr val="tx1"/>
                </a:solidFill>
                <a:latin typeface="Times New Roman" panose="02020603050405020304" pitchFamily="18" charset="0"/>
                <a:cs typeface="Times New Roman" panose="02020603050405020304" pitchFamily="18" charset="0"/>
              </a:rPr>
              <a:t>không</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6171521" y="2734885"/>
            <a:ext cx="2088108" cy="3081768"/>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Nội</a:t>
            </a:r>
            <a:r>
              <a:rPr lang="en-US" sz="2800" dirty="0" smtClean="0">
                <a:solidFill>
                  <a:schemeClr val="tx1"/>
                </a:solidFill>
                <a:latin typeface="Times New Roman" panose="02020603050405020304" pitchFamily="18" charset="0"/>
                <a:cs typeface="Times New Roman" panose="02020603050405020304" pitchFamily="18" charset="0"/>
              </a:rPr>
              <a:t> dung </a:t>
            </a:r>
            <a:r>
              <a:rPr lang="en-US" sz="2800" dirty="0" err="1" smtClean="0">
                <a:solidFill>
                  <a:schemeClr val="tx1"/>
                </a:solidFill>
                <a:latin typeface="Times New Roman" panose="02020603050405020304" pitchFamily="18" charset="0"/>
                <a:cs typeface="Times New Roman" panose="02020603050405020304" pitchFamily="18" charset="0"/>
              </a:rPr>
              <a:t>nào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có</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thực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hoặc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nội</a:t>
            </a:r>
            <a:r>
              <a:rPr lang="en-US" sz="2800" dirty="0" smtClean="0">
                <a:solidFill>
                  <a:schemeClr val="tx1"/>
                </a:solidFill>
                <a:latin typeface="Times New Roman" panose="02020603050405020304" pitchFamily="18" charset="0"/>
                <a:cs typeface="Times New Roman" panose="02020603050405020304" pitchFamily="18" charset="0"/>
              </a:rPr>
              <a:t> dung </a:t>
            </a:r>
            <a:r>
              <a:rPr lang="en-US" sz="2800" dirty="0" err="1" smtClean="0">
                <a:solidFill>
                  <a:schemeClr val="tx1"/>
                </a:solidFill>
                <a:latin typeface="Times New Roman" panose="02020603050405020304" pitchFamily="18" charset="0"/>
                <a:cs typeface="Times New Roman" panose="02020603050405020304" pitchFamily="18" charset="0"/>
              </a:rPr>
              <a:t>nào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không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có</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hoặc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chưa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có</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thực</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8492701" y="2755454"/>
            <a:ext cx="2088108" cy="3081768"/>
          </a:xfrm>
          <a:prstGeom prst="round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Điểm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nào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cần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trao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đổi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thống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nhất</a:t>
            </a:r>
            <a:r>
              <a:rPr lang="en-US" sz="2800" dirty="0" smtClean="0">
                <a:solidFill>
                  <a:schemeClr val="tx1"/>
                </a:solidFill>
                <a:latin typeface="Times New Roman" panose="02020603050405020304" pitchFamily="18" charset="0"/>
                <a:cs typeface="Times New Roman" panose="02020603050405020304" pitchFamily="18" charset="0"/>
              </a:rPr>
              <a:t> ý </a:t>
            </a:r>
            <a:r>
              <a:rPr lang="en-US" sz="2800" dirty="0" err="1" smtClean="0">
                <a:solidFill>
                  <a:schemeClr val="tx1"/>
                </a:solidFill>
                <a:latin typeface="Times New Roman" panose="02020603050405020304" pitchFamily="18" charset="0"/>
                <a:cs typeface="Times New Roman" panose="02020603050405020304" pitchFamily="18" charset="0"/>
              </a:rPr>
              <a:t>kiến</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32170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0" grpId="0"/>
      <p:bldP spid="4"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cxnSp>
        <p:nvCxnSpPr>
          <p:cNvPr id="9" name="Straight Connector 74"/>
          <p:cNvCxnSpPr/>
          <p:nvPr/>
        </p:nvCxnSpPr>
        <p:spPr>
          <a:xfrm>
            <a:off x="5711825" y="2045844"/>
            <a:ext cx="0" cy="38036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Oval 75"/>
          <p:cNvSpPr/>
          <p:nvPr/>
        </p:nvSpPr>
        <p:spPr>
          <a:xfrm>
            <a:off x="5516563" y="2401444"/>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1</a:t>
            </a:r>
          </a:p>
        </p:txBody>
      </p:sp>
      <p:sp>
        <p:nvSpPr>
          <p:cNvPr id="11" name="Oval 76"/>
          <p:cNvSpPr/>
          <p:nvPr/>
        </p:nvSpPr>
        <p:spPr>
          <a:xfrm>
            <a:off x="5516563" y="3277744"/>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2</a:t>
            </a:r>
          </a:p>
        </p:txBody>
      </p:sp>
      <p:sp>
        <p:nvSpPr>
          <p:cNvPr id="12" name="Oval 77"/>
          <p:cNvSpPr/>
          <p:nvPr/>
        </p:nvSpPr>
        <p:spPr>
          <a:xfrm>
            <a:off x="5516563" y="4155631"/>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3</a:t>
            </a:r>
          </a:p>
        </p:txBody>
      </p:sp>
      <p:sp>
        <p:nvSpPr>
          <p:cNvPr id="13" name="Oval 78"/>
          <p:cNvSpPr/>
          <p:nvPr/>
        </p:nvSpPr>
        <p:spPr>
          <a:xfrm>
            <a:off x="5516563" y="503351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4</a:t>
            </a:r>
          </a:p>
        </p:txBody>
      </p:sp>
      <p:sp>
        <p:nvSpPr>
          <p:cNvPr id="14" name="Rectangle 13"/>
          <p:cNvSpPr/>
          <p:nvPr/>
        </p:nvSpPr>
        <p:spPr>
          <a:xfrm>
            <a:off x="1240124" y="3098355"/>
            <a:ext cx="3850491" cy="2246769"/>
          </a:xfrm>
          <a:prstGeom prst="rect">
            <a:avLst/>
          </a:prstGeom>
        </p:spPr>
        <p:txBody>
          <a:bodyPr wrap="square">
            <a:spAutoFit/>
          </a:bodyPr>
          <a:lstStyle/>
          <a:p>
            <a:pPr algn="just"/>
            <a:r>
              <a:rPr lang="vi-VN" sz="2800" dirty="0" smtClean="0">
                <a:solidFill>
                  <a:prstClr val="black"/>
                </a:solidFill>
                <a:latin typeface="Times New Roman" panose="02020603050405020304" pitchFamily="18" charset="0"/>
                <a:cs typeface="Times New Roman" panose="02020603050405020304" pitchFamily="18" charset="0"/>
              </a:rPr>
              <a:t>- Chất làm gỉ là một phát minh xuất phát từ những nguyên lí khoa học, mang tính khả thi và có thể thực hiện được</a:t>
            </a:r>
            <a:endParaRPr lang="vi-VN" sz="2800" dirty="0">
              <a:solidFill>
                <a:prstClr val="blac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946650" y="1236553"/>
            <a:ext cx="6085972" cy="1017990"/>
          </a:xfrm>
          <a:prstGeom prst="rect">
            <a:avLst/>
          </a:prstGeom>
        </p:spPr>
      </p:pic>
      <p:sp>
        <p:nvSpPr>
          <p:cNvPr id="15" name="同侧圆角矩形 7"/>
          <p:cNvSpPr/>
          <p:nvPr/>
        </p:nvSpPr>
        <p:spPr>
          <a:xfrm rot="10800000">
            <a:off x="2115217" y="2141121"/>
            <a:ext cx="2172907"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TextBox 15"/>
          <p:cNvSpPr txBox="1"/>
          <p:nvPr/>
        </p:nvSpPr>
        <p:spPr>
          <a:xfrm>
            <a:off x="2205366" y="2075319"/>
            <a:ext cx="1987223" cy="738664"/>
          </a:xfrm>
          <a:prstGeom prst="rect">
            <a:avLst/>
          </a:prstGeom>
          <a:noFill/>
        </p:spPr>
        <p:txBody>
          <a:bodyPr wrap="square" rtlCol="0">
            <a:spAutoFit/>
          </a:bodyPr>
          <a:lstStyle/>
          <a:p>
            <a:pPr algn="ctr">
              <a:lnSpc>
                <a:spcPct val="150000"/>
              </a:lnSpc>
            </a:pPr>
            <a:r>
              <a:rPr lang="en-US" sz="2800" b="1" dirty="0" err="1" smtClean="0">
                <a:solidFill>
                  <a:prstClr val="white"/>
                </a:solidFill>
                <a:latin typeface="Times New Roman" panose="02020603050405020304" pitchFamily="18" charset="0"/>
                <a:cs typeface="Times New Roman" panose="02020603050405020304" pitchFamily="18" charset="0"/>
              </a:rPr>
              <a:t>Có</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thực</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17" name="同侧圆角矩形 7"/>
          <p:cNvSpPr/>
          <p:nvPr/>
        </p:nvSpPr>
        <p:spPr>
          <a:xfrm rot="10800000">
            <a:off x="6859714" y="2091566"/>
            <a:ext cx="3294219"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p:nvSpPr>
        <p:spPr>
          <a:xfrm>
            <a:off x="6949864" y="2025764"/>
            <a:ext cx="3012714" cy="661207"/>
          </a:xfrm>
          <a:prstGeom prst="rect">
            <a:avLst/>
          </a:prstGeom>
          <a:noFill/>
        </p:spPr>
        <p:txBody>
          <a:bodyPr wrap="square" rtlCol="0">
            <a:spAutoFit/>
          </a:bodyPr>
          <a:lstStyle/>
          <a:p>
            <a:pPr algn="ctr">
              <a:lnSpc>
                <a:spcPct val="150000"/>
              </a:lnSpc>
            </a:pPr>
            <a:r>
              <a:rPr lang="en-US" sz="2800" b="1" dirty="0" err="1" smtClean="0">
                <a:solidFill>
                  <a:prstClr val="white"/>
                </a:solidFill>
                <a:latin typeface="Times New Roman" panose="02020603050405020304" pitchFamily="18" charset="0"/>
                <a:cs typeface="Times New Roman" panose="02020603050405020304" pitchFamily="18" charset="0"/>
              </a:rPr>
              <a:t>Kh</a:t>
            </a:r>
            <a:r>
              <a:rPr lang="vi-VN" sz="2800" b="1" dirty="0" smtClean="0">
                <a:solidFill>
                  <a:prstClr val="white"/>
                </a:solidFill>
                <a:latin typeface="Times New Roman" panose="02020603050405020304" pitchFamily="18" charset="0"/>
                <a:cs typeface="Times New Roman" panose="02020603050405020304" pitchFamily="18" charset="0"/>
              </a:rPr>
              <a:t>ông</a:t>
            </a:r>
            <a:r>
              <a:rPr lang="en-US" sz="2800" b="1" dirty="0" smtClean="0">
                <a:solidFill>
                  <a:prstClr val="white"/>
                </a:solidFill>
                <a:latin typeface="Times New Roman" panose="02020603050405020304" pitchFamily="18" charset="0"/>
                <a:cs typeface="Times New Roman" panose="02020603050405020304" pitchFamily="18" charset="0"/>
              </a:rPr>
              <a:t> </a:t>
            </a:r>
            <a:r>
              <a:rPr lang="vi-VN" sz="2800" b="1" dirty="0" err="1">
                <a:solidFill>
                  <a:prstClr val="white"/>
                </a:solidFill>
                <a:latin typeface="Times New Roman" panose="02020603050405020304" pitchFamily="18" charset="0"/>
                <a:cs typeface="Times New Roman" panose="02020603050405020304" pitchFamily="18" charset="0"/>
              </a:rPr>
              <a:t>c</a:t>
            </a:r>
            <a:r>
              <a:rPr lang="en-US" sz="2800" b="1" dirty="0" smtClean="0">
                <a:solidFill>
                  <a:prstClr val="white"/>
                </a:solidFill>
                <a:latin typeface="Times New Roman" panose="02020603050405020304" pitchFamily="18" charset="0"/>
                <a:cs typeface="Times New Roman" panose="02020603050405020304" pitchFamily="18" charset="0"/>
              </a:rPr>
              <a:t>ó </a:t>
            </a:r>
            <a:r>
              <a:rPr lang="en-US" sz="2800" b="1" dirty="0" err="1" smtClean="0">
                <a:solidFill>
                  <a:prstClr val="white"/>
                </a:solidFill>
                <a:latin typeface="Times New Roman" panose="02020603050405020304" pitchFamily="18" charset="0"/>
                <a:cs typeface="Times New Roman" panose="02020603050405020304" pitchFamily="18" charset="0"/>
              </a:rPr>
              <a:t>thực</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6514316" y="3098354"/>
            <a:ext cx="4062699" cy="2677656"/>
          </a:xfrm>
          <a:prstGeom prst="rect">
            <a:avLst/>
          </a:prstGeom>
        </p:spPr>
        <p:txBody>
          <a:bodyPr wrap="square">
            <a:spAutoFit/>
          </a:bodyPr>
          <a:lstStyle/>
          <a:p>
            <a:pPr algn="just"/>
            <a:r>
              <a:rPr lang="vi-VN" sz="2800" dirty="0" smtClean="0">
                <a:solidFill>
                  <a:prstClr val="black"/>
                </a:solidFill>
                <a:latin typeface="Times New Roman" panose="02020603050405020304" pitchFamily="18" charset="0"/>
                <a:cs typeface="Times New Roman" panose="02020603050405020304" pitchFamily="18" charset="0"/>
              </a:rPr>
              <a:t>- Đó là một phát minh mang tính tưởng tượng nhiều hơn bởi nó rất khó để tạo ra một thiết bị có tính hoàn hảo như vậy được.</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21" name="矩形 1"/>
          <p:cNvSpPr/>
          <p:nvPr/>
        </p:nvSpPr>
        <p:spPr>
          <a:xfrm>
            <a:off x="805226" y="254431"/>
            <a:ext cx="4787502" cy="735266"/>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Picture 4"/>
          <p:cNvPicPr>
            <a:picLocks noChangeAspect="1"/>
          </p:cNvPicPr>
          <p:nvPr/>
        </p:nvPicPr>
        <p:blipFill>
          <a:blip r:embed="rId5"/>
          <a:stretch>
            <a:fillRect/>
          </a:stretch>
        </p:blipFill>
        <p:spPr>
          <a:xfrm>
            <a:off x="708468" y="197844"/>
            <a:ext cx="4913802" cy="1194920"/>
          </a:xfrm>
          <a:prstGeom prst="rect">
            <a:avLst/>
          </a:prstGeom>
        </p:spPr>
      </p:pic>
    </p:spTree>
    <p:extLst>
      <p:ext uri="{BB962C8B-B14F-4D97-AF65-F5344CB8AC3E}">
        <p14:creationId xmlns:p14="http://schemas.microsoft.com/office/powerpoint/2010/main" val="1239511306"/>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80">
                                          <p:stCondLst>
                                            <p:cond delay="0"/>
                                          </p:stCondLst>
                                        </p:cTn>
                                        <p:tgtEl>
                                          <p:spTgt spid="12"/>
                                        </p:tgtEl>
                                      </p:cBhvr>
                                    </p:animEffect>
                                    <p:anim calcmode="lin" valueType="num">
                                      <p:cBhvr>
                                        <p:cTn id="5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1" dur="26">
                                          <p:stCondLst>
                                            <p:cond delay="650"/>
                                          </p:stCondLst>
                                        </p:cTn>
                                        <p:tgtEl>
                                          <p:spTgt spid="12"/>
                                        </p:tgtEl>
                                      </p:cBhvr>
                                      <p:to x="100000" y="60000"/>
                                    </p:animScale>
                                    <p:animScale>
                                      <p:cBhvr>
                                        <p:cTn id="62" dur="166" decel="50000">
                                          <p:stCondLst>
                                            <p:cond delay="676"/>
                                          </p:stCondLst>
                                        </p:cTn>
                                        <p:tgtEl>
                                          <p:spTgt spid="12"/>
                                        </p:tgtEl>
                                      </p:cBhvr>
                                      <p:to x="100000" y="100000"/>
                                    </p:animScale>
                                    <p:animScale>
                                      <p:cBhvr>
                                        <p:cTn id="63" dur="26">
                                          <p:stCondLst>
                                            <p:cond delay="1312"/>
                                          </p:stCondLst>
                                        </p:cTn>
                                        <p:tgtEl>
                                          <p:spTgt spid="12"/>
                                        </p:tgtEl>
                                      </p:cBhvr>
                                      <p:to x="100000" y="80000"/>
                                    </p:animScale>
                                    <p:animScale>
                                      <p:cBhvr>
                                        <p:cTn id="64" dur="166" decel="50000">
                                          <p:stCondLst>
                                            <p:cond delay="1338"/>
                                          </p:stCondLst>
                                        </p:cTn>
                                        <p:tgtEl>
                                          <p:spTgt spid="12"/>
                                        </p:tgtEl>
                                      </p:cBhvr>
                                      <p:to x="100000" y="100000"/>
                                    </p:animScale>
                                    <p:animScale>
                                      <p:cBhvr>
                                        <p:cTn id="65" dur="26">
                                          <p:stCondLst>
                                            <p:cond delay="1642"/>
                                          </p:stCondLst>
                                        </p:cTn>
                                        <p:tgtEl>
                                          <p:spTgt spid="12"/>
                                        </p:tgtEl>
                                      </p:cBhvr>
                                      <p:to x="100000" y="90000"/>
                                    </p:animScale>
                                    <p:animScale>
                                      <p:cBhvr>
                                        <p:cTn id="66" dur="166" decel="50000">
                                          <p:stCondLst>
                                            <p:cond delay="1668"/>
                                          </p:stCondLst>
                                        </p:cTn>
                                        <p:tgtEl>
                                          <p:spTgt spid="12"/>
                                        </p:tgtEl>
                                      </p:cBhvr>
                                      <p:to x="100000" y="100000"/>
                                    </p:animScale>
                                    <p:animScale>
                                      <p:cBhvr>
                                        <p:cTn id="67" dur="26">
                                          <p:stCondLst>
                                            <p:cond delay="1808"/>
                                          </p:stCondLst>
                                        </p:cTn>
                                        <p:tgtEl>
                                          <p:spTgt spid="12"/>
                                        </p:tgtEl>
                                      </p:cBhvr>
                                      <p:to x="100000" y="95000"/>
                                    </p:animScale>
                                    <p:animScale>
                                      <p:cBhvr>
                                        <p:cTn id="68" dur="166" decel="50000">
                                          <p:stCondLst>
                                            <p:cond delay="1834"/>
                                          </p:stCondLst>
                                        </p:cTn>
                                        <p:tgtEl>
                                          <p:spTgt spid="12"/>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80">
                                          <p:stCondLst>
                                            <p:cond delay="0"/>
                                          </p:stCondLst>
                                        </p:cTn>
                                        <p:tgtEl>
                                          <p:spTgt spid="13"/>
                                        </p:tgtEl>
                                      </p:cBhvr>
                                    </p:animEffect>
                                    <p:anim calcmode="lin" valueType="num">
                                      <p:cBhvr>
                                        <p:cTn id="7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7" dur="26">
                                          <p:stCondLst>
                                            <p:cond delay="650"/>
                                          </p:stCondLst>
                                        </p:cTn>
                                        <p:tgtEl>
                                          <p:spTgt spid="13"/>
                                        </p:tgtEl>
                                      </p:cBhvr>
                                      <p:to x="100000" y="60000"/>
                                    </p:animScale>
                                    <p:animScale>
                                      <p:cBhvr>
                                        <p:cTn id="78" dur="166" decel="50000">
                                          <p:stCondLst>
                                            <p:cond delay="676"/>
                                          </p:stCondLst>
                                        </p:cTn>
                                        <p:tgtEl>
                                          <p:spTgt spid="13"/>
                                        </p:tgtEl>
                                      </p:cBhvr>
                                      <p:to x="100000" y="100000"/>
                                    </p:animScale>
                                    <p:animScale>
                                      <p:cBhvr>
                                        <p:cTn id="79" dur="26">
                                          <p:stCondLst>
                                            <p:cond delay="1312"/>
                                          </p:stCondLst>
                                        </p:cTn>
                                        <p:tgtEl>
                                          <p:spTgt spid="13"/>
                                        </p:tgtEl>
                                      </p:cBhvr>
                                      <p:to x="100000" y="80000"/>
                                    </p:animScale>
                                    <p:animScale>
                                      <p:cBhvr>
                                        <p:cTn id="80" dur="166" decel="50000">
                                          <p:stCondLst>
                                            <p:cond delay="1338"/>
                                          </p:stCondLst>
                                        </p:cTn>
                                        <p:tgtEl>
                                          <p:spTgt spid="13"/>
                                        </p:tgtEl>
                                      </p:cBhvr>
                                      <p:to x="100000" y="100000"/>
                                    </p:animScale>
                                    <p:animScale>
                                      <p:cBhvr>
                                        <p:cTn id="81" dur="26">
                                          <p:stCondLst>
                                            <p:cond delay="1642"/>
                                          </p:stCondLst>
                                        </p:cTn>
                                        <p:tgtEl>
                                          <p:spTgt spid="13"/>
                                        </p:tgtEl>
                                      </p:cBhvr>
                                      <p:to x="100000" y="90000"/>
                                    </p:animScale>
                                    <p:animScale>
                                      <p:cBhvr>
                                        <p:cTn id="82" dur="166" decel="50000">
                                          <p:stCondLst>
                                            <p:cond delay="1668"/>
                                          </p:stCondLst>
                                        </p:cTn>
                                        <p:tgtEl>
                                          <p:spTgt spid="13"/>
                                        </p:tgtEl>
                                      </p:cBhvr>
                                      <p:to x="100000" y="100000"/>
                                    </p:animScale>
                                    <p:animScale>
                                      <p:cBhvr>
                                        <p:cTn id="83" dur="26">
                                          <p:stCondLst>
                                            <p:cond delay="1808"/>
                                          </p:stCondLst>
                                        </p:cTn>
                                        <p:tgtEl>
                                          <p:spTgt spid="13"/>
                                        </p:tgtEl>
                                      </p:cBhvr>
                                      <p:to x="100000" y="95000"/>
                                    </p:animScale>
                                    <p:animScale>
                                      <p:cBhvr>
                                        <p:cTn id="84" dur="166" decel="50000">
                                          <p:stCondLst>
                                            <p:cond delay="1834"/>
                                          </p:stCondLst>
                                        </p:cTn>
                                        <p:tgtEl>
                                          <p:spTgt spid="13"/>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wipe(down)">
                                      <p:cBhvr>
                                        <p:cTn id="87" dur="580">
                                          <p:stCondLst>
                                            <p:cond delay="0"/>
                                          </p:stCondLst>
                                        </p:cTn>
                                        <p:tgtEl>
                                          <p:spTgt spid="2"/>
                                        </p:tgtEl>
                                      </p:cBhvr>
                                    </p:animEffect>
                                    <p:anim calcmode="lin" valueType="num">
                                      <p:cBhvr>
                                        <p:cTn id="8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93" dur="26">
                                          <p:stCondLst>
                                            <p:cond delay="650"/>
                                          </p:stCondLst>
                                        </p:cTn>
                                        <p:tgtEl>
                                          <p:spTgt spid="2"/>
                                        </p:tgtEl>
                                      </p:cBhvr>
                                      <p:to x="100000" y="60000"/>
                                    </p:animScale>
                                    <p:animScale>
                                      <p:cBhvr>
                                        <p:cTn id="94" dur="166" decel="50000">
                                          <p:stCondLst>
                                            <p:cond delay="676"/>
                                          </p:stCondLst>
                                        </p:cTn>
                                        <p:tgtEl>
                                          <p:spTgt spid="2"/>
                                        </p:tgtEl>
                                      </p:cBhvr>
                                      <p:to x="100000" y="100000"/>
                                    </p:animScale>
                                    <p:animScale>
                                      <p:cBhvr>
                                        <p:cTn id="95" dur="26">
                                          <p:stCondLst>
                                            <p:cond delay="1312"/>
                                          </p:stCondLst>
                                        </p:cTn>
                                        <p:tgtEl>
                                          <p:spTgt spid="2"/>
                                        </p:tgtEl>
                                      </p:cBhvr>
                                      <p:to x="100000" y="80000"/>
                                    </p:animScale>
                                    <p:animScale>
                                      <p:cBhvr>
                                        <p:cTn id="96" dur="166" decel="50000">
                                          <p:stCondLst>
                                            <p:cond delay="1338"/>
                                          </p:stCondLst>
                                        </p:cTn>
                                        <p:tgtEl>
                                          <p:spTgt spid="2"/>
                                        </p:tgtEl>
                                      </p:cBhvr>
                                      <p:to x="100000" y="100000"/>
                                    </p:animScale>
                                    <p:animScale>
                                      <p:cBhvr>
                                        <p:cTn id="97" dur="26">
                                          <p:stCondLst>
                                            <p:cond delay="1642"/>
                                          </p:stCondLst>
                                        </p:cTn>
                                        <p:tgtEl>
                                          <p:spTgt spid="2"/>
                                        </p:tgtEl>
                                      </p:cBhvr>
                                      <p:to x="100000" y="90000"/>
                                    </p:animScale>
                                    <p:animScale>
                                      <p:cBhvr>
                                        <p:cTn id="98" dur="166" decel="50000">
                                          <p:stCondLst>
                                            <p:cond delay="1668"/>
                                          </p:stCondLst>
                                        </p:cTn>
                                        <p:tgtEl>
                                          <p:spTgt spid="2"/>
                                        </p:tgtEl>
                                      </p:cBhvr>
                                      <p:to x="100000" y="100000"/>
                                    </p:animScale>
                                    <p:animScale>
                                      <p:cBhvr>
                                        <p:cTn id="99" dur="26">
                                          <p:stCondLst>
                                            <p:cond delay="1808"/>
                                          </p:stCondLst>
                                        </p:cTn>
                                        <p:tgtEl>
                                          <p:spTgt spid="2"/>
                                        </p:tgtEl>
                                      </p:cBhvr>
                                      <p:to x="100000" y="95000"/>
                                    </p:animScale>
                                    <p:animScale>
                                      <p:cBhvr>
                                        <p:cTn id="100" dur="166" decel="50000">
                                          <p:stCondLst>
                                            <p:cond delay="1834"/>
                                          </p:stCondLst>
                                        </p:cTn>
                                        <p:tgtEl>
                                          <p:spTgt spid="2"/>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wipe(down)">
                                      <p:cBhvr>
                                        <p:cTn id="103" dur="580">
                                          <p:stCondLst>
                                            <p:cond delay="0"/>
                                          </p:stCondLst>
                                        </p:cTn>
                                        <p:tgtEl>
                                          <p:spTgt spid="15"/>
                                        </p:tgtEl>
                                      </p:cBhvr>
                                    </p:animEffect>
                                    <p:anim calcmode="lin" valueType="num">
                                      <p:cBhvr>
                                        <p:cTn id="10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9" dur="26">
                                          <p:stCondLst>
                                            <p:cond delay="650"/>
                                          </p:stCondLst>
                                        </p:cTn>
                                        <p:tgtEl>
                                          <p:spTgt spid="15"/>
                                        </p:tgtEl>
                                      </p:cBhvr>
                                      <p:to x="100000" y="60000"/>
                                    </p:animScale>
                                    <p:animScale>
                                      <p:cBhvr>
                                        <p:cTn id="110" dur="166" decel="50000">
                                          <p:stCondLst>
                                            <p:cond delay="676"/>
                                          </p:stCondLst>
                                        </p:cTn>
                                        <p:tgtEl>
                                          <p:spTgt spid="15"/>
                                        </p:tgtEl>
                                      </p:cBhvr>
                                      <p:to x="100000" y="100000"/>
                                    </p:animScale>
                                    <p:animScale>
                                      <p:cBhvr>
                                        <p:cTn id="111" dur="26">
                                          <p:stCondLst>
                                            <p:cond delay="1312"/>
                                          </p:stCondLst>
                                        </p:cTn>
                                        <p:tgtEl>
                                          <p:spTgt spid="15"/>
                                        </p:tgtEl>
                                      </p:cBhvr>
                                      <p:to x="100000" y="80000"/>
                                    </p:animScale>
                                    <p:animScale>
                                      <p:cBhvr>
                                        <p:cTn id="112" dur="166" decel="50000">
                                          <p:stCondLst>
                                            <p:cond delay="1338"/>
                                          </p:stCondLst>
                                        </p:cTn>
                                        <p:tgtEl>
                                          <p:spTgt spid="15"/>
                                        </p:tgtEl>
                                      </p:cBhvr>
                                      <p:to x="100000" y="100000"/>
                                    </p:animScale>
                                    <p:animScale>
                                      <p:cBhvr>
                                        <p:cTn id="113" dur="26">
                                          <p:stCondLst>
                                            <p:cond delay="1642"/>
                                          </p:stCondLst>
                                        </p:cTn>
                                        <p:tgtEl>
                                          <p:spTgt spid="15"/>
                                        </p:tgtEl>
                                      </p:cBhvr>
                                      <p:to x="100000" y="90000"/>
                                    </p:animScale>
                                    <p:animScale>
                                      <p:cBhvr>
                                        <p:cTn id="114" dur="166" decel="50000">
                                          <p:stCondLst>
                                            <p:cond delay="1668"/>
                                          </p:stCondLst>
                                        </p:cTn>
                                        <p:tgtEl>
                                          <p:spTgt spid="15"/>
                                        </p:tgtEl>
                                      </p:cBhvr>
                                      <p:to x="100000" y="100000"/>
                                    </p:animScale>
                                    <p:animScale>
                                      <p:cBhvr>
                                        <p:cTn id="115" dur="26">
                                          <p:stCondLst>
                                            <p:cond delay="1808"/>
                                          </p:stCondLst>
                                        </p:cTn>
                                        <p:tgtEl>
                                          <p:spTgt spid="15"/>
                                        </p:tgtEl>
                                      </p:cBhvr>
                                      <p:to x="100000" y="95000"/>
                                    </p:animScale>
                                    <p:animScale>
                                      <p:cBhvr>
                                        <p:cTn id="116" dur="166" decel="50000">
                                          <p:stCondLst>
                                            <p:cond delay="1834"/>
                                          </p:stCondLst>
                                        </p:cTn>
                                        <p:tgtEl>
                                          <p:spTgt spid="15"/>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wipe(down)">
                                      <p:cBhvr>
                                        <p:cTn id="119" dur="580">
                                          <p:stCondLst>
                                            <p:cond delay="0"/>
                                          </p:stCondLst>
                                        </p:cTn>
                                        <p:tgtEl>
                                          <p:spTgt spid="16"/>
                                        </p:tgtEl>
                                      </p:cBhvr>
                                    </p:animEffect>
                                    <p:anim calcmode="lin" valueType="num">
                                      <p:cBhvr>
                                        <p:cTn id="12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25" dur="26">
                                          <p:stCondLst>
                                            <p:cond delay="650"/>
                                          </p:stCondLst>
                                        </p:cTn>
                                        <p:tgtEl>
                                          <p:spTgt spid="16"/>
                                        </p:tgtEl>
                                      </p:cBhvr>
                                      <p:to x="100000" y="60000"/>
                                    </p:animScale>
                                    <p:animScale>
                                      <p:cBhvr>
                                        <p:cTn id="126" dur="166" decel="50000">
                                          <p:stCondLst>
                                            <p:cond delay="676"/>
                                          </p:stCondLst>
                                        </p:cTn>
                                        <p:tgtEl>
                                          <p:spTgt spid="16"/>
                                        </p:tgtEl>
                                      </p:cBhvr>
                                      <p:to x="100000" y="100000"/>
                                    </p:animScale>
                                    <p:animScale>
                                      <p:cBhvr>
                                        <p:cTn id="127" dur="26">
                                          <p:stCondLst>
                                            <p:cond delay="1312"/>
                                          </p:stCondLst>
                                        </p:cTn>
                                        <p:tgtEl>
                                          <p:spTgt spid="16"/>
                                        </p:tgtEl>
                                      </p:cBhvr>
                                      <p:to x="100000" y="80000"/>
                                    </p:animScale>
                                    <p:animScale>
                                      <p:cBhvr>
                                        <p:cTn id="128" dur="166" decel="50000">
                                          <p:stCondLst>
                                            <p:cond delay="1338"/>
                                          </p:stCondLst>
                                        </p:cTn>
                                        <p:tgtEl>
                                          <p:spTgt spid="16"/>
                                        </p:tgtEl>
                                      </p:cBhvr>
                                      <p:to x="100000" y="100000"/>
                                    </p:animScale>
                                    <p:animScale>
                                      <p:cBhvr>
                                        <p:cTn id="129" dur="26">
                                          <p:stCondLst>
                                            <p:cond delay="1642"/>
                                          </p:stCondLst>
                                        </p:cTn>
                                        <p:tgtEl>
                                          <p:spTgt spid="16"/>
                                        </p:tgtEl>
                                      </p:cBhvr>
                                      <p:to x="100000" y="90000"/>
                                    </p:animScale>
                                    <p:animScale>
                                      <p:cBhvr>
                                        <p:cTn id="130" dur="166" decel="50000">
                                          <p:stCondLst>
                                            <p:cond delay="1668"/>
                                          </p:stCondLst>
                                        </p:cTn>
                                        <p:tgtEl>
                                          <p:spTgt spid="16"/>
                                        </p:tgtEl>
                                      </p:cBhvr>
                                      <p:to x="100000" y="100000"/>
                                    </p:animScale>
                                    <p:animScale>
                                      <p:cBhvr>
                                        <p:cTn id="131" dur="26">
                                          <p:stCondLst>
                                            <p:cond delay="1808"/>
                                          </p:stCondLst>
                                        </p:cTn>
                                        <p:tgtEl>
                                          <p:spTgt spid="16"/>
                                        </p:tgtEl>
                                      </p:cBhvr>
                                      <p:to x="100000" y="95000"/>
                                    </p:animScale>
                                    <p:animScale>
                                      <p:cBhvr>
                                        <p:cTn id="132" dur="166" decel="50000">
                                          <p:stCondLst>
                                            <p:cond delay="1834"/>
                                          </p:stCondLst>
                                        </p:cTn>
                                        <p:tgtEl>
                                          <p:spTgt spid="16"/>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wipe(down)">
                                      <p:cBhvr>
                                        <p:cTn id="135" dur="580">
                                          <p:stCondLst>
                                            <p:cond delay="0"/>
                                          </p:stCondLst>
                                        </p:cTn>
                                        <p:tgtEl>
                                          <p:spTgt spid="17"/>
                                        </p:tgtEl>
                                      </p:cBhvr>
                                    </p:animEffect>
                                    <p:anim calcmode="lin" valueType="num">
                                      <p:cBhvr>
                                        <p:cTn id="13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41" dur="26">
                                          <p:stCondLst>
                                            <p:cond delay="650"/>
                                          </p:stCondLst>
                                        </p:cTn>
                                        <p:tgtEl>
                                          <p:spTgt spid="17"/>
                                        </p:tgtEl>
                                      </p:cBhvr>
                                      <p:to x="100000" y="60000"/>
                                    </p:animScale>
                                    <p:animScale>
                                      <p:cBhvr>
                                        <p:cTn id="142" dur="166" decel="50000">
                                          <p:stCondLst>
                                            <p:cond delay="676"/>
                                          </p:stCondLst>
                                        </p:cTn>
                                        <p:tgtEl>
                                          <p:spTgt spid="17"/>
                                        </p:tgtEl>
                                      </p:cBhvr>
                                      <p:to x="100000" y="100000"/>
                                    </p:animScale>
                                    <p:animScale>
                                      <p:cBhvr>
                                        <p:cTn id="143" dur="26">
                                          <p:stCondLst>
                                            <p:cond delay="1312"/>
                                          </p:stCondLst>
                                        </p:cTn>
                                        <p:tgtEl>
                                          <p:spTgt spid="17"/>
                                        </p:tgtEl>
                                      </p:cBhvr>
                                      <p:to x="100000" y="80000"/>
                                    </p:animScale>
                                    <p:animScale>
                                      <p:cBhvr>
                                        <p:cTn id="144" dur="166" decel="50000">
                                          <p:stCondLst>
                                            <p:cond delay="1338"/>
                                          </p:stCondLst>
                                        </p:cTn>
                                        <p:tgtEl>
                                          <p:spTgt spid="17"/>
                                        </p:tgtEl>
                                      </p:cBhvr>
                                      <p:to x="100000" y="100000"/>
                                    </p:animScale>
                                    <p:animScale>
                                      <p:cBhvr>
                                        <p:cTn id="145" dur="26">
                                          <p:stCondLst>
                                            <p:cond delay="1642"/>
                                          </p:stCondLst>
                                        </p:cTn>
                                        <p:tgtEl>
                                          <p:spTgt spid="17"/>
                                        </p:tgtEl>
                                      </p:cBhvr>
                                      <p:to x="100000" y="90000"/>
                                    </p:animScale>
                                    <p:animScale>
                                      <p:cBhvr>
                                        <p:cTn id="146" dur="166" decel="50000">
                                          <p:stCondLst>
                                            <p:cond delay="1668"/>
                                          </p:stCondLst>
                                        </p:cTn>
                                        <p:tgtEl>
                                          <p:spTgt spid="17"/>
                                        </p:tgtEl>
                                      </p:cBhvr>
                                      <p:to x="100000" y="100000"/>
                                    </p:animScale>
                                    <p:animScale>
                                      <p:cBhvr>
                                        <p:cTn id="147" dur="26">
                                          <p:stCondLst>
                                            <p:cond delay="1808"/>
                                          </p:stCondLst>
                                        </p:cTn>
                                        <p:tgtEl>
                                          <p:spTgt spid="17"/>
                                        </p:tgtEl>
                                      </p:cBhvr>
                                      <p:to x="100000" y="95000"/>
                                    </p:animScale>
                                    <p:animScale>
                                      <p:cBhvr>
                                        <p:cTn id="148" dur="166" decel="50000">
                                          <p:stCondLst>
                                            <p:cond delay="1834"/>
                                          </p:stCondLst>
                                        </p:cTn>
                                        <p:tgtEl>
                                          <p:spTgt spid="17"/>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wipe(down)">
                                      <p:cBhvr>
                                        <p:cTn id="151" dur="580">
                                          <p:stCondLst>
                                            <p:cond delay="0"/>
                                          </p:stCondLst>
                                        </p:cTn>
                                        <p:tgtEl>
                                          <p:spTgt spid="19"/>
                                        </p:tgtEl>
                                      </p:cBhvr>
                                    </p:animEffect>
                                    <p:anim calcmode="lin" valueType="num">
                                      <p:cBhvr>
                                        <p:cTn id="15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57" dur="26">
                                          <p:stCondLst>
                                            <p:cond delay="650"/>
                                          </p:stCondLst>
                                        </p:cTn>
                                        <p:tgtEl>
                                          <p:spTgt spid="19"/>
                                        </p:tgtEl>
                                      </p:cBhvr>
                                      <p:to x="100000" y="60000"/>
                                    </p:animScale>
                                    <p:animScale>
                                      <p:cBhvr>
                                        <p:cTn id="158" dur="166" decel="50000">
                                          <p:stCondLst>
                                            <p:cond delay="676"/>
                                          </p:stCondLst>
                                        </p:cTn>
                                        <p:tgtEl>
                                          <p:spTgt spid="19"/>
                                        </p:tgtEl>
                                      </p:cBhvr>
                                      <p:to x="100000" y="100000"/>
                                    </p:animScale>
                                    <p:animScale>
                                      <p:cBhvr>
                                        <p:cTn id="159" dur="26">
                                          <p:stCondLst>
                                            <p:cond delay="1312"/>
                                          </p:stCondLst>
                                        </p:cTn>
                                        <p:tgtEl>
                                          <p:spTgt spid="19"/>
                                        </p:tgtEl>
                                      </p:cBhvr>
                                      <p:to x="100000" y="80000"/>
                                    </p:animScale>
                                    <p:animScale>
                                      <p:cBhvr>
                                        <p:cTn id="160" dur="166" decel="50000">
                                          <p:stCondLst>
                                            <p:cond delay="1338"/>
                                          </p:stCondLst>
                                        </p:cTn>
                                        <p:tgtEl>
                                          <p:spTgt spid="19"/>
                                        </p:tgtEl>
                                      </p:cBhvr>
                                      <p:to x="100000" y="100000"/>
                                    </p:animScale>
                                    <p:animScale>
                                      <p:cBhvr>
                                        <p:cTn id="161" dur="26">
                                          <p:stCondLst>
                                            <p:cond delay="1642"/>
                                          </p:stCondLst>
                                        </p:cTn>
                                        <p:tgtEl>
                                          <p:spTgt spid="19"/>
                                        </p:tgtEl>
                                      </p:cBhvr>
                                      <p:to x="100000" y="90000"/>
                                    </p:animScale>
                                    <p:animScale>
                                      <p:cBhvr>
                                        <p:cTn id="162" dur="166" decel="50000">
                                          <p:stCondLst>
                                            <p:cond delay="1668"/>
                                          </p:stCondLst>
                                        </p:cTn>
                                        <p:tgtEl>
                                          <p:spTgt spid="19"/>
                                        </p:tgtEl>
                                      </p:cBhvr>
                                      <p:to x="100000" y="100000"/>
                                    </p:animScale>
                                    <p:animScale>
                                      <p:cBhvr>
                                        <p:cTn id="163" dur="26">
                                          <p:stCondLst>
                                            <p:cond delay="1808"/>
                                          </p:stCondLst>
                                        </p:cTn>
                                        <p:tgtEl>
                                          <p:spTgt spid="19"/>
                                        </p:tgtEl>
                                      </p:cBhvr>
                                      <p:to x="100000" y="95000"/>
                                    </p:animScale>
                                    <p:animScale>
                                      <p:cBhvr>
                                        <p:cTn id="164" dur="166" decel="50000">
                                          <p:stCondLst>
                                            <p:cond delay="1834"/>
                                          </p:stCondLst>
                                        </p:cTn>
                                        <p:tgtEl>
                                          <p:spTgt spid="19"/>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21"/>
                                        </p:tgtEl>
                                        <p:attrNameLst>
                                          <p:attrName>style.visibility</p:attrName>
                                        </p:attrNameLst>
                                      </p:cBhvr>
                                      <p:to>
                                        <p:strVal val="visible"/>
                                      </p:to>
                                    </p:set>
                                    <p:animEffect transition="in" filter="wipe(down)">
                                      <p:cBhvr>
                                        <p:cTn id="167" dur="580">
                                          <p:stCondLst>
                                            <p:cond delay="0"/>
                                          </p:stCondLst>
                                        </p:cTn>
                                        <p:tgtEl>
                                          <p:spTgt spid="21"/>
                                        </p:tgtEl>
                                      </p:cBhvr>
                                    </p:animEffect>
                                    <p:anim calcmode="lin" valueType="num">
                                      <p:cBhvr>
                                        <p:cTn id="16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73" dur="26">
                                          <p:stCondLst>
                                            <p:cond delay="650"/>
                                          </p:stCondLst>
                                        </p:cTn>
                                        <p:tgtEl>
                                          <p:spTgt spid="21"/>
                                        </p:tgtEl>
                                      </p:cBhvr>
                                      <p:to x="100000" y="60000"/>
                                    </p:animScale>
                                    <p:animScale>
                                      <p:cBhvr>
                                        <p:cTn id="174" dur="166" decel="50000">
                                          <p:stCondLst>
                                            <p:cond delay="676"/>
                                          </p:stCondLst>
                                        </p:cTn>
                                        <p:tgtEl>
                                          <p:spTgt spid="21"/>
                                        </p:tgtEl>
                                      </p:cBhvr>
                                      <p:to x="100000" y="100000"/>
                                    </p:animScale>
                                    <p:animScale>
                                      <p:cBhvr>
                                        <p:cTn id="175" dur="26">
                                          <p:stCondLst>
                                            <p:cond delay="1312"/>
                                          </p:stCondLst>
                                        </p:cTn>
                                        <p:tgtEl>
                                          <p:spTgt spid="21"/>
                                        </p:tgtEl>
                                      </p:cBhvr>
                                      <p:to x="100000" y="80000"/>
                                    </p:animScale>
                                    <p:animScale>
                                      <p:cBhvr>
                                        <p:cTn id="176" dur="166" decel="50000">
                                          <p:stCondLst>
                                            <p:cond delay="1338"/>
                                          </p:stCondLst>
                                        </p:cTn>
                                        <p:tgtEl>
                                          <p:spTgt spid="21"/>
                                        </p:tgtEl>
                                      </p:cBhvr>
                                      <p:to x="100000" y="100000"/>
                                    </p:animScale>
                                    <p:animScale>
                                      <p:cBhvr>
                                        <p:cTn id="177" dur="26">
                                          <p:stCondLst>
                                            <p:cond delay="1642"/>
                                          </p:stCondLst>
                                        </p:cTn>
                                        <p:tgtEl>
                                          <p:spTgt spid="21"/>
                                        </p:tgtEl>
                                      </p:cBhvr>
                                      <p:to x="100000" y="90000"/>
                                    </p:animScale>
                                    <p:animScale>
                                      <p:cBhvr>
                                        <p:cTn id="178" dur="166" decel="50000">
                                          <p:stCondLst>
                                            <p:cond delay="1668"/>
                                          </p:stCondLst>
                                        </p:cTn>
                                        <p:tgtEl>
                                          <p:spTgt spid="21"/>
                                        </p:tgtEl>
                                      </p:cBhvr>
                                      <p:to x="100000" y="100000"/>
                                    </p:animScale>
                                    <p:animScale>
                                      <p:cBhvr>
                                        <p:cTn id="179" dur="26">
                                          <p:stCondLst>
                                            <p:cond delay="1808"/>
                                          </p:stCondLst>
                                        </p:cTn>
                                        <p:tgtEl>
                                          <p:spTgt spid="21"/>
                                        </p:tgtEl>
                                      </p:cBhvr>
                                      <p:to x="100000" y="95000"/>
                                    </p:animScale>
                                    <p:animScale>
                                      <p:cBhvr>
                                        <p:cTn id="180" dur="166" decel="50000">
                                          <p:stCondLst>
                                            <p:cond delay="1834"/>
                                          </p:stCondLst>
                                        </p:cTn>
                                        <p:tgtEl>
                                          <p:spTgt spid="21"/>
                                        </p:tgtEl>
                                      </p:cBhvr>
                                      <p:to x="100000" y="100000"/>
                                    </p:animScale>
                                  </p:childTnLst>
                                </p:cTn>
                              </p:par>
                              <p:par>
                                <p:cTn id="181" presetID="26"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animEffect transition="in" filter="wipe(down)">
                                      <p:cBhvr>
                                        <p:cTn id="183" dur="580">
                                          <p:stCondLst>
                                            <p:cond delay="0"/>
                                          </p:stCondLst>
                                        </p:cTn>
                                        <p:tgtEl>
                                          <p:spTgt spid="5"/>
                                        </p:tgtEl>
                                      </p:cBhvr>
                                    </p:animEffect>
                                    <p:anim calcmode="lin" valueType="num">
                                      <p:cBhvr>
                                        <p:cTn id="18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9" dur="26">
                                          <p:stCondLst>
                                            <p:cond delay="650"/>
                                          </p:stCondLst>
                                        </p:cTn>
                                        <p:tgtEl>
                                          <p:spTgt spid="5"/>
                                        </p:tgtEl>
                                      </p:cBhvr>
                                      <p:to x="100000" y="60000"/>
                                    </p:animScale>
                                    <p:animScale>
                                      <p:cBhvr>
                                        <p:cTn id="190" dur="166" decel="50000">
                                          <p:stCondLst>
                                            <p:cond delay="676"/>
                                          </p:stCondLst>
                                        </p:cTn>
                                        <p:tgtEl>
                                          <p:spTgt spid="5"/>
                                        </p:tgtEl>
                                      </p:cBhvr>
                                      <p:to x="100000" y="100000"/>
                                    </p:animScale>
                                    <p:animScale>
                                      <p:cBhvr>
                                        <p:cTn id="191" dur="26">
                                          <p:stCondLst>
                                            <p:cond delay="1312"/>
                                          </p:stCondLst>
                                        </p:cTn>
                                        <p:tgtEl>
                                          <p:spTgt spid="5"/>
                                        </p:tgtEl>
                                      </p:cBhvr>
                                      <p:to x="100000" y="80000"/>
                                    </p:animScale>
                                    <p:animScale>
                                      <p:cBhvr>
                                        <p:cTn id="192" dur="166" decel="50000">
                                          <p:stCondLst>
                                            <p:cond delay="1338"/>
                                          </p:stCondLst>
                                        </p:cTn>
                                        <p:tgtEl>
                                          <p:spTgt spid="5"/>
                                        </p:tgtEl>
                                      </p:cBhvr>
                                      <p:to x="100000" y="100000"/>
                                    </p:animScale>
                                    <p:animScale>
                                      <p:cBhvr>
                                        <p:cTn id="193" dur="26">
                                          <p:stCondLst>
                                            <p:cond delay="1642"/>
                                          </p:stCondLst>
                                        </p:cTn>
                                        <p:tgtEl>
                                          <p:spTgt spid="5"/>
                                        </p:tgtEl>
                                      </p:cBhvr>
                                      <p:to x="100000" y="90000"/>
                                    </p:animScale>
                                    <p:animScale>
                                      <p:cBhvr>
                                        <p:cTn id="194" dur="166" decel="50000">
                                          <p:stCondLst>
                                            <p:cond delay="1668"/>
                                          </p:stCondLst>
                                        </p:cTn>
                                        <p:tgtEl>
                                          <p:spTgt spid="5"/>
                                        </p:tgtEl>
                                      </p:cBhvr>
                                      <p:to x="100000" y="100000"/>
                                    </p:animScale>
                                    <p:animScale>
                                      <p:cBhvr>
                                        <p:cTn id="195" dur="26">
                                          <p:stCondLst>
                                            <p:cond delay="1808"/>
                                          </p:stCondLst>
                                        </p:cTn>
                                        <p:tgtEl>
                                          <p:spTgt spid="5"/>
                                        </p:tgtEl>
                                      </p:cBhvr>
                                      <p:to x="100000" y="95000"/>
                                    </p:animScale>
                                    <p:animScale>
                                      <p:cBhvr>
                                        <p:cTn id="196" dur="166" decel="50000">
                                          <p:stCondLst>
                                            <p:cond delay="1834"/>
                                          </p:stCondLst>
                                        </p:cTn>
                                        <p:tgtEl>
                                          <p:spTgt spid="5"/>
                                        </p:tgtEl>
                                      </p:cBhvr>
                                      <p:to x="100000" y="100000"/>
                                    </p:animScale>
                                  </p:childTnLst>
                                </p:cTn>
                              </p:par>
                            </p:childTnLst>
                          </p:cTn>
                        </p:par>
                      </p:childTnLst>
                    </p:cTn>
                  </p:par>
                  <p:par>
                    <p:cTn id="197" fill="hold">
                      <p:stCondLst>
                        <p:cond delay="indefinite"/>
                      </p:stCondLst>
                      <p:childTnLst>
                        <p:par>
                          <p:cTn id="198" fill="hold">
                            <p:stCondLst>
                              <p:cond delay="0"/>
                            </p:stCondLst>
                            <p:childTnLst>
                              <p:par>
                                <p:cTn id="199" presetID="42" presetClass="entr" presetSubtype="0" fill="hold" grpId="0" nodeType="clickEffect">
                                  <p:stCondLst>
                                    <p:cond delay="0"/>
                                  </p:stCondLst>
                                  <p:childTnLst>
                                    <p:set>
                                      <p:cBhvr>
                                        <p:cTn id="200" dur="1" fill="hold">
                                          <p:stCondLst>
                                            <p:cond delay="0"/>
                                          </p:stCondLst>
                                        </p:cTn>
                                        <p:tgtEl>
                                          <p:spTgt spid="14"/>
                                        </p:tgtEl>
                                        <p:attrNameLst>
                                          <p:attrName>style.visibility</p:attrName>
                                        </p:attrNameLst>
                                      </p:cBhvr>
                                      <p:to>
                                        <p:strVal val="visible"/>
                                      </p:to>
                                    </p:set>
                                    <p:animEffect transition="in" filter="fade">
                                      <p:cBhvr>
                                        <p:cTn id="201" dur="1000"/>
                                        <p:tgtEl>
                                          <p:spTgt spid="14"/>
                                        </p:tgtEl>
                                      </p:cBhvr>
                                    </p:animEffect>
                                    <p:anim calcmode="lin" valueType="num">
                                      <p:cBhvr>
                                        <p:cTn id="202" dur="1000" fill="hold"/>
                                        <p:tgtEl>
                                          <p:spTgt spid="14"/>
                                        </p:tgtEl>
                                        <p:attrNameLst>
                                          <p:attrName>ppt_x</p:attrName>
                                        </p:attrNameLst>
                                      </p:cBhvr>
                                      <p:tavLst>
                                        <p:tav tm="0">
                                          <p:val>
                                            <p:strVal val="#ppt_x"/>
                                          </p:val>
                                        </p:tav>
                                        <p:tav tm="100000">
                                          <p:val>
                                            <p:strVal val="#ppt_x"/>
                                          </p:val>
                                        </p:tav>
                                      </p:tavLst>
                                    </p:anim>
                                    <p:anim calcmode="lin" valueType="num">
                                      <p:cBhvr>
                                        <p:cTn id="20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42" presetClass="entr" presetSubtype="0" fill="hold" grpId="0" nodeType="clickEffect">
                                  <p:stCondLst>
                                    <p:cond delay="0"/>
                                  </p:stCondLst>
                                  <p:childTnLst>
                                    <p:set>
                                      <p:cBhvr>
                                        <p:cTn id="207" dur="1" fill="hold">
                                          <p:stCondLst>
                                            <p:cond delay="0"/>
                                          </p:stCondLst>
                                        </p:cTn>
                                        <p:tgtEl>
                                          <p:spTgt spid="20"/>
                                        </p:tgtEl>
                                        <p:attrNameLst>
                                          <p:attrName>style.visibility</p:attrName>
                                        </p:attrNameLst>
                                      </p:cBhvr>
                                      <p:to>
                                        <p:strVal val="visible"/>
                                      </p:to>
                                    </p:set>
                                    <p:animEffect transition="in" filter="fade">
                                      <p:cBhvr>
                                        <p:cTn id="208" dur="1000"/>
                                        <p:tgtEl>
                                          <p:spTgt spid="20"/>
                                        </p:tgtEl>
                                      </p:cBhvr>
                                    </p:animEffect>
                                    <p:anim calcmode="lin" valueType="num">
                                      <p:cBhvr>
                                        <p:cTn id="209" dur="1000" fill="hold"/>
                                        <p:tgtEl>
                                          <p:spTgt spid="20"/>
                                        </p:tgtEl>
                                        <p:attrNameLst>
                                          <p:attrName>ppt_x</p:attrName>
                                        </p:attrNameLst>
                                      </p:cBhvr>
                                      <p:tavLst>
                                        <p:tav tm="0">
                                          <p:val>
                                            <p:strVal val="#ppt_x"/>
                                          </p:val>
                                        </p:tav>
                                        <p:tav tm="100000">
                                          <p:val>
                                            <p:strVal val="#ppt_x"/>
                                          </p:val>
                                        </p:tav>
                                      </p:tavLst>
                                    </p:anim>
                                    <p:anim calcmode="lin" valueType="num">
                                      <p:cBhvr>
                                        <p:cTn id="21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5" grpId="0" animBg="1"/>
      <p:bldP spid="16" grpId="0"/>
      <p:bldP spid="17" grpId="0" animBg="1"/>
      <p:bldP spid="19" grpId="0"/>
      <p:bldP spid="20"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cxnSp>
        <p:nvCxnSpPr>
          <p:cNvPr id="9" name="Straight Connector 74"/>
          <p:cNvCxnSpPr/>
          <p:nvPr/>
        </p:nvCxnSpPr>
        <p:spPr>
          <a:xfrm>
            <a:off x="5711825" y="1692639"/>
            <a:ext cx="0" cy="38036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Oval 75"/>
          <p:cNvSpPr/>
          <p:nvPr/>
        </p:nvSpPr>
        <p:spPr>
          <a:xfrm>
            <a:off x="5516563" y="204823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1</a:t>
            </a:r>
          </a:p>
        </p:txBody>
      </p:sp>
      <p:sp>
        <p:nvSpPr>
          <p:cNvPr id="11" name="Oval 76"/>
          <p:cNvSpPr/>
          <p:nvPr/>
        </p:nvSpPr>
        <p:spPr>
          <a:xfrm>
            <a:off x="5516563" y="292453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2</a:t>
            </a:r>
          </a:p>
        </p:txBody>
      </p:sp>
      <p:sp>
        <p:nvSpPr>
          <p:cNvPr id="12" name="Oval 77"/>
          <p:cNvSpPr/>
          <p:nvPr/>
        </p:nvSpPr>
        <p:spPr>
          <a:xfrm>
            <a:off x="5516563" y="3802426"/>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3</a:t>
            </a:r>
          </a:p>
        </p:txBody>
      </p:sp>
      <p:sp>
        <p:nvSpPr>
          <p:cNvPr id="13" name="Oval 78"/>
          <p:cNvSpPr/>
          <p:nvPr/>
        </p:nvSpPr>
        <p:spPr>
          <a:xfrm>
            <a:off x="5516563" y="4680314"/>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4</a:t>
            </a:r>
          </a:p>
        </p:txBody>
      </p:sp>
      <p:sp>
        <p:nvSpPr>
          <p:cNvPr id="14" name="Rectangle 13"/>
          <p:cNvSpPr/>
          <p:nvPr/>
        </p:nvSpPr>
        <p:spPr>
          <a:xfrm>
            <a:off x="1240124" y="2745150"/>
            <a:ext cx="3850491" cy="3539430"/>
          </a:xfrm>
          <a:prstGeom prst="rect">
            <a:avLst/>
          </a:prstGeom>
        </p:spPr>
        <p:txBody>
          <a:bodyPr wrap="square">
            <a:spAutoFit/>
          </a:bodyPr>
          <a:lstStyle/>
          <a:p>
            <a:pPr algn="just"/>
            <a:r>
              <a:rPr lang="vi-VN" sz="2800" dirty="0" smtClean="0">
                <a:solidFill>
                  <a:prstClr val="black"/>
                </a:solidFill>
                <a:latin typeface="Times New Roman" panose="02020603050405020304" pitchFamily="18" charset="0"/>
                <a:cs typeface="Times New Roman" panose="02020603050405020304" pitchFamily="18" charset="0"/>
              </a:rPr>
              <a:t>- Đó là một phát minh mang tính nhân văn, hướng đến một mục tiêu cao đẹp nhằm xây dựng một thế giới hòa bình nên nó hoàn toàn có thể thực hiện được.</a:t>
            </a:r>
          </a:p>
          <a:p>
            <a:pPr algn="ctr"/>
            <a:r>
              <a:rPr lang="vi-VN" sz="2800" dirty="0" smtClean="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946650" y="883348"/>
            <a:ext cx="6085972" cy="1017990"/>
          </a:xfrm>
          <a:prstGeom prst="rect">
            <a:avLst/>
          </a:prstGeom>
        </p:spPr>
      </p:pic>
      <p:sp>
        <p:nvSpPr>
          <p:cNvPr id="15" name="同侧圆角矩形 7"/>
          <p:cNvSpPr/>
          <p:nvPr/>
        </p:nvSpPr>
        <p:spPr>
          <a:xfrm rot="10800000">
            <a:off x="2115217" y="1787916"/>
            <a:ext cx="2172907"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TextBox 15"/>
          <p:cNvSpPr txBox="1"/>
          <p:nvPr/>
        </p:nvSpPr>
        <p:spPr>
          <a:xfrm>
            <a:off x="2205366" y="1722114"/>
            <a:ext cx="1987223" cy="738664"/>
          </a:xfrm>
          <a:prstGeom prst="rect">
            <a:avLst/>
          </a:prstGeom>
          <a:noFill/>
        </p:spPr>
        <p:txBody>
          <a:bodyPr wrap="square" rtlCol="0">
            <a:spAutoFit/>
          </a:bodyPr>
          <a:lstStyle/>
          <a:p>
            <a:pPr algn="ctr">
              <a:lnSpc>
                <a:spcPct val="150000"/>
              </a:lnSpc>
            </a:pPr>
            <a:r>
              <a:rPr lang="en-US" sz="2800" b="1" dirty="0" err="1" smtClean="0">
                <a:solidFill>
                  <a:prstClr val="white"/>
                </a:solidFill>
                <a:latin typeface="Times New Roman" panose="02020603050405020304" pitchFamily="18" charset="0"/>
                <a:cs typeface="Times New Roman" panose="02020603050405020304" pitchFamily="18" charset="0"/>
              </a:rPr>
              <a:t>Có</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thực</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17" name="同侧圆角矩形 7"/>
          <p:cNvSpPr/>
          <p:nvPr/>
        </p:nvSpPr>
        <p:spPr>
          <a:xfrm rot="10800000">
            <a:off x="6859714" y="1738361"/>
            <a:ext cx="3294219"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18"/>
          <p:cNvSpPr txBox="1"/>
          <p:nvPr/>
        </p:nvSpPr>
        <p:spPr>
          <a:xfrm>
            <a:off x="6949864" y="1672559"/>
            <a:ext cx="3012714" cy="661207"/>
          </a:xfrm>
          <a:prstGeom prst="rect">
            <a:avLst/>
          </a:prstGeom>
          <a:noFill/>
        </p:spPr>
        <p:txBody>
          <a:bodyPr wrap="square" rtlCol="0">
            <a:spAutoFit/>
          </a:bodyPr>
          <a:lstStyle/>
          <a:p>
            <a:pPr algn="ctr">
              <a:lnSpc>
                <a:spcPct val="150000"/>
              </a:lnSpc>
            </a:pPr>
            <a:r>
              <a:rPr lang="en-US" sz="2800" b="1" dirty="0" err="1" smtClean="0">
                <a:solidFill>
                  <a:prstClr val="white"/>
                </a:solidFill>
                <a:latin typeface="Times New Roman" panose="02020603050405020304" pitchFamily="18" charset="0"/>
                <a:cs typeface="Times New Roman" panose="02020603050405020304" pitchFamily="18" charset="0"/>
              </a:rPr>
              <a:t>Kh</a:t>
            </a:r>
            <a:r>
              <a:rPr lang="vi-VN" sz="2800" b="1" dirty="0" smtClean="0">
                <a:solidFill>
                  <a:prstClr val="white"/>
                </a:solidFill>
                <a:latin typeface="Times New Roman" panose="02020603050405020304" pitchFamily="18" charset="0"/>
                <a:cs typeface="Times New Roman" panose="02020603050405020304" pitchFamily="18" charset="0"/>
              </a:rPr>
              <a:t>ông</a:t>
            </a:r>
            <a:r>
              <a:rPr lang="en-US" sz="2800" b="1" dirty="0" smtClean="0">
                <a:solidFill>
                  <a:prstClr val="white"/>
                </a:solidFill>
                <a:latin typeface="Times New Roman" panose="02020603050405020304" pitchFamily="18" charset="0"/>
                <a:cs typeface="Times New Roman" panose="02020603050405020304" pitchFamily="18" charset="0"/>
              </a:rPr>
              <a:t> </a:t>
            </a:r>
            <a:r>
              <a:rPr lang="vi-VN" sz="2800" b="1" dirty="0" err="1">
                <a:solidFill>
                  <a:prstClr val="white"/>
                </a:solidFill>
                <a:latin typeface="Times New Roman" panose="02020603050405020304" pitchFamily="18" charset="0"/>
                <a:cs typeface="Times New Roman" panose="02020603050405020304" pitchFamily="18" charset="0"/>
              </a:rPr>
              <a:t>c</a:t>
            </a:r>
            <a:r>
              <a:rPr lang="en-US" sz="2800" b="1" dirty="0" smtClean="0">
                <a:solidFill>
                  <a:prstClr val="white"/>
                </a:solidFill>
                <a:latin typeface="Times New Roman" panose="02020603050405020304" pitchFamily="18" charset="0"/>
                <a:cs typeface="Times New Roman" panose="02020603050405020304" pitchFamily="18" charset="0"/>
              </a:rPr>
              <a:t>ó </a:t>
            </a:r>
            <a:r>
              <a:rPr lang="en-US" sz="2800" b="1" dirty="0" err="1" smtClean="0">
                <a:solidFill>
                  <a:prstClr val="white"/>
                </a:solidFill>
                <a:latin typeface="Times New Roman" panose="02020603050405020304" pitchFamily="18" charset="0"/>
                <a:cs typeface="Times New Roman" panose="02020603050405020304" pitchFamily="18" charset="0"/>
              </a:rPr>
              <a:t>thực</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6514316" y="2745149"/>
            <a:ext cx="4062699" cy="3539430"/>
          </a:xfrm>
          <a:prstGeom prst="rect">
            <a:avLst/>
          </a:prstGeom>
        </p:spPr>
        <p:txBody>
          <a:bodyPr wrap="square">
            <a:spAutoFit/>
          </a:bodyPr>
          <a:lstStyle/>
          <a:p>
            <a:pPr algn="just"/>
            <a:r>
              <a:rPr lang="vi-VN" sz="2800" dirty="0" smtClean="0">
                <a:solidFill>
                  <a:prstClr val="black"/>
                </a:solidFill>
                <a:latin typeface="Times New Roman" panose="02020603050405020304" pitchFamily="18" charset="0"/>
                <a:cs typeface="Times New Roman" panose="02020603050405020304" pitchFamily="18" charset="0"/>
              </a:rPr>
              <a:t>- Nó là không thể bởi khi con người còn mâu thuẫn, tranh chấp với nhau về lãnh thổ, kinh tế thì chiến tranh vẫn sẽ tiếp diễn và vũ khí hạt nhân vẫn tiếp tục phát triển.</a:t>
            </a:r>
          </a:p>
          <a:p>
            <a:pPr algn="ctr"/>
            <a:r>
              <a:rPr lang="vi-VN" sz="2800" dirty="0" smtClean="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06652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9881552" y="4196639"/>
            <a:ext cx="2396490" cy="2344420"/>
          </a:xfrm>
          <a:prstGeom prst="rect">
            <a:avLst/>
          </a:prstGeom>
        </p:spPr>
      </p:pic>
      <p:sp>
        <p:nvSpPr>
          <p:cNvPr id="39" name="矩形 1"/>
          <p:cNvSpPr/>
          <p:nvPr/>
        </p:nvSpPr>
        <p:spPr>
          <a:xfrm>
            <a:off x="1313047" y="900495"/>
            <a:ext cx="4787502" cy="735266"/>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矩形 7"/>
          <p:cNvSpPr/>
          <p:nvPr/>
        </p:nvSpPr>
        <p:spPr>
          <a:xfrm>
            <a:off x="1529162" y="1003979"/>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74" name="文本框 85">
            <a:extLst>
              <a:ext uri="{FF2B5EF4-FFF2-40B4-BE49-F238E27FC236}">
                <a16:creationId xmlns="" xmlns:a16="http://schemas.microsoft.com/office/drawing/2014/main" id="{026FD1E5-9749-46CD-BD14-19FB6B83F117}"/>
              </a:ext>
            </a:extLst>
          </p:cNvPr>
          <p:cNvSpPr txBox="1"/>
          <p:nvPr/>
        </p:nvSpPr>
        <p:spPr>
          <a:xfrm>
            <a:off x="1529161" y="825333"/>
            <a:ext cx="4571387" cy="830997"/>
          </a:xfrm>
          <a:prstGeom prst="rect">
            <a:avLst/>
          </a:prstGeom>
          <a:noFill/>
        </p:spPr>
        <p:txBody>
          <a:bodyPr wrap="square" rtlCol="0">
            <a:spAutoFit/>
          </a:bodyPr>
          <a:lstStyle/>
          <a:p>
            <a:pPr algn="ctr">
              <a:lnSpc>
                <a:spcPct val="150000"/>
              </a:lnSpc>
            </a:pPr>
            <a:r>
              <a:rPr lang="en-US"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b. </a:t>
            </a:r>
            <a:r>
              <a:rPr lang="en-US" altLang="zh-CN" sz="3200" dirty="0" err="1"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Tìm</a:t>
            </a:r>
            <a:r>
              <a:rPr lang="en-US"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 ý </a:t>
            </a:r>
            <a:r>
              <a:rPr lang="en-US" altLang="zh-CN" sz="3200" dirty="0" err="1"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và</a:t>
            </a:r>
            <a:r>
              <a:rPr lang="en-US"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 </a:t>
            </a:r>
            <a:r>
              <a:rPr lang="en-US" altLang="zh-CN" sz="3200" dirty="0" err="1"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lập</a:t>
            </a:r>
            <a:r>
              <a:rPr lang="en-US"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 </a:t>
            </a:r>
            <a:r>
              <a:rPr lang="en-US" altLang="zh-CN" sz="3200" dirty="0" err="1"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dàn</a:t>
            </a:r>
            <a:r>
              <a:rPr lang="en-US"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 ý</a:t>
            </a:r>
            <a:endParaRPr lang="zh-CN" altLang="en-US" sz="3200" dirty="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endParaRPr>
          </a:p>
        </p:txBody>
      </p:sp>
      <p:sp>
        <p:nvSpPr>
          <p:cNvPr id="10" name="Google Shape;191;p18"/>
          <p:cNvSpPr txBox="1">
            <a:spLocks/>
          </p:cNvSpPr>
          <p:nvPr/>
        </p:nvSpPr>
        <p:spPr>
          <a:xfrm>
            <a:off x="1247063" y="1923110"/>
            <a:ext cx="9698507" cy="67626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lgn="just">
              <a:buClr>
                <a:prstClr val="black"/>
              </a:buClr>
            </a:pPr>
            <a:r>
              <a:rPr lang="vi-VN" sz="2800" dirty="0" smtClean="0">
                <a:solidFill>
                  <a:prstClr val="black"/>
                </a:solidFill>
                <a:latin typeface="Times New Roman" panose="02020603050405020304" pitchFamily="18" charset="0"/>
                <a:cs typeface="Times New Roman" panose="02020603050405020304" pitchFamily="18" charset="0"/>
              </a:rPr>
              <a:t>- Lập dàn ý cho bài nói bằng cách lựa chọn, sắp xếp các ý theo bố cục ba phần:</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5" name="同侧圆角矩形 7"/>
          <p:cNvSpPr/>
          <p:nvPr/>
        </p:nvSpPr>
        <p:spPr>
          <a:xfrm rot="10800000">
            <a:off x="1529161" y="3098492"/>
            <a:ext cx="2172907"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TextBox 15"/>
          <p:cNvSpPr txBox="1"/>
          <p:nvPr/>
        </p:nvSpPr>
        <p:spPr>
          <a:xfrm>
            <a:off x="1619310" y="3032690"/>
            <a:ext cx="1987223" cy="661207"/>
          </a:xfrm>
          <a:prstGeom prst="rect">
            <a:avLst/>
          </a:prstGeom>
          <a:noFill/>
        </p:spPr>
        <p:txBody>
          <a:bodyPr wrap="square" rtlCol="0">
            <a:spAutoFit/>
          </a:bodyPr>
          <a:lstStyle/>
          <a:p>
            <a:pPr algn="ctr">
              <a:lnSpc>
                <a:spcPct val="150000"/>
              </a:lnSpc>
            </a:pPr>
            <a:r>
              <a:rPr lang="vi-VN" sz="2800" b="1" dirty="0" smtClean="0">
                <a:solidFill>
                  <a:prstClr val="white"/>
                </a:solidFill>
                <a:latin typeface="Times New Roman" panose="02020603050405020304" pitchFamily="18" charset="0"/>
                <a:cs typeface="Times New Roman" panose="02020603050405020304" pitchFamily="18" charset="0"/>
              </a:rPr>
              <a:t>Mở đầu</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19310" y="3930446"/>
            <a:ext cx="9017179" cy="1815882"/>
          </a:xfrm>
          <a:prstGeom prst="rect">
            <a:avLst/>
          </a:prstGeom>
        </p:spPr>
        <p:txBody>
          <a:bodyPr wrap="square">
            <a:spAutoFit/>
          </a:bodyPr>
          <a:lstStyle/>
          <a:p>
            <a:pPr algn="just"/>
            <a:r>
              <a:rPr lang="vi-VN" sz="2800" dirty="0">
                <a:solidFill>
                  <a:srgbClr val="000000"/>
                </a:solidFill>
                <a:latin typeface="+mj-lt"/>
              </a:rPr>
              <a:t>Nêu vấn đề cần thảo luận: “Có người cho rằng sự việc và con người được kể trong văn bản Bạch tuộc (Véc-nơ) hoặc Chất làm gỉ (Brét-bơ-ry) là không có thực, một số người lại cho là có thực</a:t>
            </a:r>
            <a:r>
              <a:rPr lang="vi-VN" sz="2800" i="1" dirty="0" smtClean="0">
                <a:solidFill>
                  <a:srgbClr val="000000"/>
                </a:solidFill>
                <a:latin typeface="+mj-lt"/>
              </a:rPr>
              <a:t>"</a:t>
            </a:r>
            <a:endParaRPr lang="en-US" sz="2800" dirty="0">
              <a:latin typeface="+mj-lt"/>
            </a:endParaRPr>
          </a:p>
        </p:txBody>
      </p:sp>
    </p:spTree>
    <p:extLst>
      <p:ext uri="{BB962C8B-B14F-4D97-AF65-F5344CB8AC3E}">
        <p14:creationId xmlns:p14="http://schemas.microsoft.com/office/powerpoint/2010/main" val="3249417002"/>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80">
                                          <p:stCondLst>
                                            <p:cond delay="0"/>
                                          </p:stCondLst>
                                        </p:cTn>
                                        <p:tgtEl>
                                          <p:spTgt spid="15"/>
                                        </p:tgtEl>
                                      </p:cBhvr>
                                    </p:animEffect>
                                    <p:anim calcmode="lin" valueType="num">
                                      <p:cBhvr>
                                        <p:cTn id="1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6" dur="26">
                                          <p:stCondLst>
                                            <p:cond delay="650"/>
                                          </p:stCondLst>
                                        </p:cTn>
                                        <p:tgtEl>
                                          <p:spTgt spid="15"/>
                                        </p:tgtEl>
                                      </p:cBhvr>
                                      <p:to x="100000" y="60000"/>
                                    </p:animScale>
                                    <p:animScale>
                                      <p:cBhvr>
                                        <p:cTn id="17" dur="166" decel="50000">
                                          <p:stCondLst>
                                            <p:cond delay="676"/>
                                          </p:stCondLst>
                                        </p:cTn>
                                        <p:tgtEl>
                                          <p:spTgt spid="15"/>
                                        </p:tgtEl>
                                      </p:cBhvr>
                                      <p:to x="100000" y="100000"/>
                                    </p:animScale>
                                    <p:animScale>
                                      <p:cBhvr>
                                        <p:cTn id="18" dur="26">
                                          <p:stCondLst>
                                            <p:cond delay="1312"/>
                                          </p:stCondLst>
                                        </p:cTn>
                                        <p:tgtEl>
                                          <p:spTgt spid="15"/>
                                        </p:tgtEl>
                                      </p:cBhvr>
                                      <p:to x="100000" y="80000"/>
                                    </p:animScale>
                                    <p:animScale>
                                      <p:cBhvr>
                                        <p:cTn id="19" dur="166" decel="50000">
                                          <p:stCondLst>
                                            <p:cond delay="1338"/>
                                          </p:stCondLst>
                                        </p:cTn>
                                        <p:tgtEl>
                                          <p:spTgt spid="15"/>
                                        </p:tgtEl>
                                      </p:cBhvr>
                                      <p:to x="100000" y="100000"/>
                                    </p:animScale>
                                    <p:animScale>
                                      <p:cBhvr>
                                        <p:cTn id="20" dur="26">
                                          <p:stCondLst>
                                            <p:cond delay="1642"/>
                                          </p:stCondLst>
                                        </p:cTn>
                                        <p:tgtEl>
                                          <p:spTgt spid="15"/>
                                        </p:tgtEl>
                                      </p:cBhvr>
                                      <p:to x="100000" y="90000"/>
                                    </p:animScale>
                                    <p:animScale>
                                      <p:cBhvr>
                                        <p:cTn id="21" dur="166" decel="50000">
                                          <p:stCondLst>
                                            <p:cond delay="1668"/>
                                          </p:stCondLst>
                                        </p:cTn>
                                        <p:tgtEl>
                                          <p:spTgt spid="15"/>
                                        </p:tgtEl>
                                      </p:cBhvr>
                                      <p:to x="100000" y="100000"/>
                                    </p:animScale>
                                    <p:animScale>
                                      <p:cBhvr>
                                        <p:cTn id="22" dur="26">
                                          <p:stCondLst>
                                            <p:cond delay="1808"/>
                                          </p:stCondLst>
                                        </p:cTn>
                                        <p:tgtEl>
                                          <p:spTgt spid="15"/>
                                        </p:tgtEl>
                                      </p:cBhvr>
                                      <p:to x="100000" y="95000"/>
                                    </p:animScale>
                                    <p:animScale>
                                      <p:cBhvr>
                                        <p:cTn id="23" dur="166" decel="50000">
                                          <p:stCondLst>
                                            <p:cond delay="1834"/>
                                          </p:stCondLst>
                                        </p:cTn>
                                        <p:tgtEl>
                                          <p:spTgt spid="15"/>
                                        </p:tgtEl>
                                      </p:cBhvr>
                                      <p:to x="100000" y="100000"/>
                                    </p:animScale>
                                  </p:childTnLst>
                                </p:cTn>
                              </p:par>
                              <p:par>
                                <p:cTn id="24" presetID="26"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80">
                                          <p:stCondLst>
                                            <p:cond delay="0"/>
                                          </p:stCondLst>
                                        </p:cTn>
                                        <p:tgtEl>
                                          <p:spTgt spid="16"/>
                                        </p:tgtEl>
                                      </p:cBhvr>
                                    </p:animEffect>
                                    <p:anim calcmode="lin" valueType="num">
                                      <p:cBhvr>
                                        <p:cTn id="2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2" dur="26">
                                          <p:stCondLst>
                                            <p:cond delay="650"/>
                                          </p:stCondLst>
                                        </p:cTn>
                                        <p:tgtEl>
                                          <p:spTgt spid="16"/>
                                        </p:tgtEl>
                                      </p:cBhvr>
                                      <p:to x="100000" y="60000"/>
                                    </p:animScale>
                                    <p:animScale>
                                      <p:cBhvr>
                                        <p:cTn id="33" dur="166" decel="50000">
                                          <p:stCondLst>
                                            <p:cond delay="676"/>
                                          </p:stCondLst>
                                        </p:cTn>
                                        <p:tgtEl>
                                          <p:spTgt spid="16"/>
                                        </p:tgtEl>
                                      </p:cBhvr>
                                      <p:to x="100000" y="100000"/>
                                    </p:animScale>
                                    <p:animScale>
                                      <p:cBhvr>
                                        <p:cTn id="34" dur="26">
                                          <p:stCondLst>
                                            <p:cond delay="1312"/>
                                          </p:stCondLst>
                                        </p:cTn>
                                        <p:tgtEl>
                                          <p:spTgt spid="16"/>
                                        </p:tgtEl>
                                      </p:cBhvr>
                                      <p:to x="100000" y="80000"/>
                                    </p:animScale>
                                    <p:animScale>
                                      <p:cBhvr>
                                        <p:cTn id="35" dur="166" decel="50000">
                                          <p:stCondLst>
                                            <p:cond delay="1338"/>
                                          </p:stCondLst>
                                        </p:cTn>
                                        <p:tgtEl>
                                          <p:spTgt spid="16"/>
                                        </p:tgtEl>
                                      </p:cBhvr>
                                      <p:to x="100000" y="100000"/>
                                    </p:animScale>
                                    <p:animScale>
                                      <p:cBhvr>
                                        <p:cTn id="36" dur="26">
                                          <p:stCondLst>
                                            <p:cond delay="1642"/>
                                          </p:stCondLst>
                                        </p:cTn>
                                        <p:tgtEl>
                                          <p:spTgt spid="16"/>
                                        </p:tgtEl>
                                      </p:cBhvr>
                                      <p:to x="100000" y="90000"/>
                                    </p:animScale>
                                    <p:animScale>
                                      <p:cBhvr>
                                        <p:cTn id="37" dur="166" decel="50000">
                                          <p:stCondLst>
                                            <p:cond delay="1668"/>
                                          </p:stCondLst>
                                        </p:cTn>
                                        <p:tgtEl>
                                          <p:spTgt spid="16"/>
                                        </p:tgtEl>
                                      </p:cBhvr>
                                      <p:to x="100000" y="100000"/>
                                    </p:animScale>
                                    <p:animScale>
                                      <p:cBhvr>
                                        <p:cTn id="38" dur="26">
                                          <p:stCondLst>
                                            <p:cond delay="1808"/>
                                          </p:stCondLst>
                                        </p:cTn>
                                        <p:tgtEl>
                                          <p:spTgt spid="16"/>
                                        </p:tgtEl>
                                      </p:cBhvr>
                                      <p:to x="100000" y="95000"/>
                                    </p:animScale>
                                    <p:animScale>
                                      <p:cBhvr>
                                        <p:cTn id="39" dur="166" decel="50000">
                                          <p:stCondLst>
                                            <p:cond delay="1834"/>
                                          </p:stCondLst>
                                        </p:cTn>
                                        <p:tgtEl>
                                          <p:spTgt spid="16"/>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9881552" y="4196639"/>
            <a:ext cx="2396490" cy="2344420"/>
          </a:xfrm>
          <a:prstGeom prst="rect">
            <a:avLst/>
          </a:prstGeom>
        </p:spPr>
      </p:pic>
      <p:sp>
        <p:nvSpPr>
          <p:cNvPr id="15" name="同侧圆角矩形 7"/>
          <p:cNvSpPr/>
          <p:nvPr/>
        </p:nvSpPr>
        <p:spPr>
          <a:xfrm rot="10800000">
            <a:off x="1368266" y="1029988"/>
            <a:ext cx="324467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TextBox 15"/>
          <p:cNvSpPr txBox="1"/>
          <p:nvPr/>
        </p:nvSpPr>
        <p:spPr>
          <a:xfrm>
            <a:off x="1458416" y="964186"/>
            <a:ext cx="2704151" cy="738664"/>
          </a:xfrm>
          <a:prstGeom prst="rect">
            <a:avLst/>
          </a:prstGeom>
          <a:noFill/>
        </p:spPr>
        <p:txBody>
          <a:bodyPr wrap="square" rtlCol="0">
            <a:spAutoFit/>
          </a:bodyPr>
          <a:lstStyle/>
          <a:p>
            <a:pPr algn="ctr">
              <a:lnSpc>
                <a:spcPct val="150000"/>
              </a:lnSpc>
            </a:pPr>
            <a:r>
              <a:rPr lang="vi-VN" sz="2800" b="1" dirty="0" smtClean="0">
                <a:solidFill>
                  <a:prstClr val="white"/>
                </a:solidFill>
                <a:latin typeface="Times New Roman" panose="02020603050405020304" pitchFamily="18" charset="0"/>
                <a:cs typeface="Times New Roman" panose="02020603050405020304" pitchFamily="18" charset="0"/>
              </a:rPr>
              <a:t>Nội dung chính</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69242" y="1861942"/>
            <a:ext cx="9434706" cy="3108543"/>
          </a:xfrm>
          <a:prstGeom prst="rect">
            <a:avLst/>
          </a:prstGeom>
        </p:spPr>
        <p:txBody>
          <a:bodyPr wrap="square">
            <a:spAutoFit/>
          </a:bodyPr>
          <a:lstStyle/>
          <a:p>
            <a:pPr algn="just"/>
            <a:r>
              <a:rPr lang="vi-VN" sz="2800" dirty="0" smtClean="0">
                <a:latin typeface="Times New Roman" panose="02020603050405020304" pitchFamily="18" charset="0"/>
                <a:cs typeface="Times New Roman" panose="02020603050405020304" pitchFamily="18" charset="0"/>
              </a:rPr>
              <a:t>- Nêu </a:t>
            </a:r>
            <a:r>
              <a:rPr lang="vi-VN" sz="2800" dirty="0">
                <a:latin typeface="Times New Roman" panose="02020603050405020304" pitchFamily="18" charset="0"/>
                <a:cs typeface="Times New Roman" panose="02020603050405020304" pitchFamily="18" charset="0"/>
              </a:rPr>
              <a:t>tóm tắt nội dung câu chuyện </a:t>
            </a:r>
            <a:r>
              <a:rPr lang="vi-VN" sz="2800" i="1" dirty="0">
                <a:latin typeface="Times New Roman" panose="02020603050405020304" pitchFamily="18" charset="0"/>
                <a:cs typeface="Times New Roman" panose="02020603050405020304" pitchFamily="18" charset="0"/>
              </a:rPr>
              <a:t>Bạch tuộc</a:t>
            </a:r>
            <a:r>
              <a:rPr lang="vi-VN" sz="2800" dirty="0">
                <a:latin typeface="Times New Roman" panose="02020603050405020304" pitchFamily="18" charset="0"/>
                <a:cs typeface="Times New Roman" panose="02020603050405020304" pitchFamily="18" charset="0"/>
              </a:rPr>
              <a:t> hoặc </a:t>
            </a:r>
            <a:r>
              <a:rPr lang="vi-VN" sz="2800" i="1" dirty="0">
                <a:latin typeface="Times New Roman" panose="02020603050405020304" pitchFamily="18" charset="0"/>
                <a:cs typeface="Times New Roman" panose="02020603050405020304" pitchFamily="18" charset="0"/>
              </a:rPr>
              <a:t>Chất làm gỉ</a:t>
            </a:r>
            <a:endParaRPr lang="vi-VN"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Nêu các điểm gây tranh cãi.</a:t>
            </a:r>
          </a:p>
          <a:p>
            <a:pPr algn="just"/>
            <a:r>
              <a:rPr lang="vi-VN" sz="2800" b="1" dirty="0">
                <a:latin typeface="Times New Roman" panose="02020603050405020304" pitchFamily="18" charset="0"/>
                <a:cs typeface="Times New Roman" panose="02020603050405020304" pitchFamily="18" charset="0"/>
              </a:rPr>
              <a:t>Ví dụ</a:t>
            </a:r>
            <a:r>
              <a:rPr lang="vi-VN" sz="2800" dirty="0">
                <a:latin typeface="Times New Roman" panose="02020603050405020304" pitchFamily="18" charset="0"/>
                <a:cs typeface="Times New Roman" panose="02020603050405020304" pitchFamily="18" charset="0"/>
              </a:rPr>
              <a:t>: Có người cho là sự việc và con người được kể trong văn bản ấy không có thực; một số người cho là có thực</a:t>
            </a:r>
          </a:p>
          <a:p>
            <a:pPr algn="just"/>
            <a:r>
              <a:rPr lang="vi-VN" sz="2800" dirty="0">
                <a:latin typeface="Times New Roman" panose="02020603050405020304" pitchFamily="18" charset="0"/>
                <a:cs typeface="Times New Roman" panose="02020603050405020304" pitchFamily="18" charset="0"/>
              </a:rPr>
              <a:t>- Nêu các lí lẽ và bằng chứng về chuyện có thực và không có thực</a:t>
            </a:r>
          </a:p>
          <a:p>
            <a:pPr algn="just"/>
            <a:r>
              <a:rPr lang="vi-VN" sz="2800" dirty="0">
                <a:latin typeface="Times New Roman" panose="02020603050405020304" pitchFamily="18" charset="0"/>
                <a:cs typeface="Times New Roman" panose="02020603050405020304" pitchFamily="18" charset="0"/>
              </a:rPr>
              <a:t>- Nêu các ý kiến nhằm giải quyết các điểm gây tranh cãi</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056097"/>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9881552" y="4196639"/>
            <a:ext cx="2396490" cy="2344420"/>
          </a:xfrm>
          <a:prstGeom prst="rect">
            <a:avLst/>
          </a:prstGeom>
        </p:spPr>
      </p:pic>
      <p:sp>
        <p:nvSpPr>
          <p:cNvPr id="15" name="同侧圆角矩形 7"/>
          <p:cNvSpPr/>
          <p:nvPr/>
        </p:nvSpPr>
        <p:spPr>
          <a:xfrm rot="10800000">
            <a:off x="1368266" y="1029988"/>
            <a:ext cx="324467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TextBox 15"/>
          <p:cNvSpPr txBox="1"/>
          <p:nvPr/>
        </p:nvSpPr>
        <p:spPr>
          <a:xfrm>
            <a:off x="1458416" y="964186"/>
            <a:ext cx="2704151" cy="738664"/>
          </a:xfrm>
          <a:prstGeom prst="rect">
            <a:avLst/>
          </a:prstGeom>
          <a:noFill/>
        </p:spPr>
        <p:txBody>
          <a:bodyPr wrap="square" rtlCol="0">
            <a:spAutoFit/>
          </a:bodyPr>
          <a:lstStyle/>
          <a:p>
            <a:pPr algn="ctr">
              <a:lnSpc>
                <a:spcPct val="150000"/>
              </a:lnSpc>
            </a:pPr>
            <a:r>
              <a:rPr lang="vi-VN" sz="2800" b="1" dirty="0" smtClean="0">
                <a:solidFill>
                  <a:prstClr val="white"/>
                </a:solidFill>
                <a:latin typeface="Times New Roman" panose="02020603050405020304" pitchFamily="18" charset="0"/>
                <a:cs typeface="Times New Roman" panose="02020603050405020304" pitchFamily="18" charset="0"/>
              </a:rPr>
              <a:t>Nội dung chính</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69241" y="1766406"/>
            <a:ext cx="9744501" cy="2677656"/>
          </a:xfrm>
          <a:prstGeom prst="rect">
            <a:avLst/>
          </a:prstGeom>
        </p:spPr>
        <p:txBody>
          <a:bodyPr wrap="square">
            <a:spAutoFit/>
          </a:bodyPr>
          <a:lstStyle/>
          <a:p>
            <a:pPr algn="just"/>
            <a:r>
              <a:rPr lang="vi-VN" sz="2800" dirty="0" smtClean="0">
                <a:solidFill>
                  <a:prstClr val="black"/>
                </a:solidFill>
                <a:latin typeface="Times New Roman" panose="02020603050405020304" pitchFamily="18" charset="0"/>
                <a:cs typeface="Times New Roman" panose="02020603050405020304" pitchFamily="18" charset="0"/>
              </a:rPr>
              <a:t>Ví </a:t>
            </a:r>
            <a:r>
              <a:rPr lang="vi-VN" sz="2800" dirty="0">
                <a:solidFill>
                  <a:prstClr val="black"/>
                </a:solidFill>
                <a:latin typeface="Times New Roman" panose="02020603050405020304" pitchFamily="18" charset="0"/>
                <a:cs typeface="Times New Roman" panose="02020603050405020304" pitchFamily="18" charset="0"/>
              </a:rPr>
              <a:t>dụ: Sự việc và con người được nói tới trong văn bản </a:t>
            </a:r>
            <a:r>
              <a:rPr lang="vi-VN" sz="2800" i="1" dirty="0">
                <a:solidFill>
                  <a:prstClr val="black"/>
                </a:solidFill>
                <a:latin typeface="Times New Roman" panose="02020603050405020304" pitchFamily="18" charset="0"/>
                <a:cs typeface="Times New Roman" panose="02020603050405020304" pitchFamily="18" charset="0"/>
              </a:rPr>
              <a:t>Bạch tuộc</a:t>
            </a:r>
            <a:r>
              <a:rPr lang="vi-VN" sz="2800" dirty="0">
                <a:solidFill>
                  <a:prstClr val="black"/>
                </a:solidFill>
                <a:latin typeface="Times New Roman" panose="02020603050405020304" pitchFamily="18" charset="0"/>
                <a:cs typeface="Times New Roman" panose="02020603050405020304" pitchFamily="18" charset="0"/>
              </a:rPr>
              <a:t> là do nhà văn tưởng tượng (không có thực) nhưng liên quan đến chuyện có thực về những hiểm nguy trong lòng biển cả, về lòng dũng cảm của con người, về mơ ước và khao khát có những con tàu ngầm hiện đại… Ngày nay, ước mơ chế tạo những con tàu ngầm hiện đại đã trở thành hiện </a:t>
            </a:r>
            <a:r>
              <a:rPr lang="vi-VN" sz="2800" dirty="0" smtClean="0">
                <a:solidFill>
                  <a:prstClr val="black"/>
                </a:solidFill>
                <a:latin typeface="Times New Roman" panose="02020603050405020304" pitchFamily="18" charset="0"/>
                <a:cs typeface="Times New Roman" panose="02020603050405020304" pitchFamily="18" charset="0"/>
              </a:rPr>
              <a:t>thực</a:t>
            </a:r>
            <a:endParaRPr lang="vi-VN" sz="2800"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895" t="47998" r="2881" b="7128"/>
          <a:stretch/>
        </p:blipFill>
        <p:spPr>
          <a:xfrm>
            <a:off x="6980865" y="4006374"/>
            <a:ext cx="3723083" cy="1897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5268583"/>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9881552" y="4196639"/>
            <a:ext cx="2396490" cy="2344420"/>
          </a:xfrm>
          <a:prstGeom prst="rect">
            <a:avLst/>
          </a:prstGeom>
        </p:spPr>
      </p:pic>
      <p:sp>
        <p:nvSpPr>
          <p:cNvPr id="15" name="同侧圆角矩形 7"/>
          <p:cNvSpPr/>
          <p:nvPr/>
        </p:nvSpPr>
        <p:spPr>
          <a:xfrm rot="10800000">
            <a:off x="1368266" y="1029988"/>
            <a:ext cx="324467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TextBox 15"/>
          <p:cNvSpPr txBox="1"/>
          <p:nvPr/>
        </p:nvSpPr>
        <p:spPr>
          <a:xfrm>
            <a:off x="1458416" y="964186"/>
            <a:ext cx="2704151" cy="661207"/>
          </a:xfrm>
          <a:prstGeom prst="rect">
            <a:avLst/>
          </a:prstGeom>
          <a:noFill/>
        </p:spPr>
        <p:txBody>
          <a:bodyPr wrap="square" rtlCol="0">
            <a:spAutoFit/>
          </a:bodyPr>
          <a:lstStyle/>
          <a:p>
            <a:pPr algn="ctr">
              <a:lnSpc>
                <a:spcPct val="150000"/>
              </a:lnSpc>
            </a:pPr>
            <a:r>
              <a:rPr lang="vi-VN" sz="2800" b="1" dirty="0" smtClean="0">
                <a:solidFill>
                  <a:prstClr val="white"/>
                </a:solidFill>
                <a:latin typeface="Times New Roman" panose="02020603050405020304" pitchFamily="18" charset="0"/>
                <a:cs typeface="Times New Roman" panose="02020603050405020304" pitchFamily="18" charset="0"/>
              </a:rPr>
              <a:t>Kết thúc</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2282" y="2327894"/>
            <a:ext cx="4694830" cy="2600199"/>
          </a:xfrm>
          <a:prstGeom prst="rect">
            <a:avLst/>
          </a:prstGeom>
        </p:spPr>
        <p:txBody>
          <a:bodyPr wrap="square">
            <a:spAutoFit/>
          </a:bodyPr>
          <a:lstStyle/>
          <a:p>
            <a:pPr algn="just">
              <a:lnSpc>
                <a:spcPct val="150000"/>
              </a:lnSpc>
            </a:pPr>
            <a:r>
              <a:rPr lang="vi-VN" sz="2800" dirty="0">
                <a:latin typeface="Times New Roman" panose="02020603050405020304" pitchFamily="18" charset="0"/>
                <a:cs typeface="Times New Roman" panose="02020603050405020304" pitchFamily="18" charset="0"/>
              </a:rPr>
              <a:t>Khẳng định lại ý kiến cá nhân về những điều có thực và tưởng tượng trong văn bản đang được thảo </a:t>
            </a:r>
            <a:r>
              <a:rPr lang="vi-VN" sz="2800" dirty="0" smtClean="0">
                <a:latin typeface="Times New Roman" panose="02020603050405020304" pitchFamily="18" charset="0"/>
                <a:cs typeface="Times New Roman" panose="02020603050405020304" pitchFamily="18" charset="0"/>
              </a:rPr>
              <a:t>luận</a:t>
            </a:r>
            <a:endParaRPr lang="vi-VN" sz="2800"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6730973" y="1459973"/>
            <a:ext cx="4074994" cy="3908876"/>
          </a:xfrm>
          <a:prstGeom prst="ellipse">
            <a:avLst/>
          </a:prstGeom>
          <a:ln>
            <a:noFill/>
          </a:ln>
          <a:effectLst>
            <a:softEdge rad="112500"/>
          </a:effectLst>
        </p:spPr>
      </p:pic>
    </p:spTree>
    <p:extLst>
      <p:ext uri="{BB962C8B-B14F-4D97-AF65-F5344CB8AC3E}">
        <p14:creationId xmlns:p14="http://schemas.microsoft.com/office/powerpoint/2010/main" val="290228622"/>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9881552" y="4196639"/>
            <a:ext cx="2396490" cy="2344420"/>
          </a:xfrm>
          <a:prstGeom prst="rect">
            <a:avLst/>
          </a:prstGeom>
        </p:spPr>
      </p:pic>
      <p:sp>
        <p:nvSpPr>
          <p:cNvPr id="39" name="矩形 1"/>
          <p:cNvSpPr/>
          <p:nvPr/>
        </p:nvSpPr>
        <p:spPr>
          <a:xfrm>
            <a:off x="1313047" y="900495"/>
            <a:ext cx="4787502" cy="735266"/>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矩形 7"/>
          <p:cNvSpPr/>
          <p:nvPr/>
        </p:nvSpPr>
        <p:spPr>
          <a:xfrm>
            <a:off x="1529162" y="1003979"/>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74" name="文本框 85">
            <a:extLst>
              <a:ext uri="{FF2B5EF4-FFF2-40B4-BE49-F238E27FC236}">
                <a16:creationId xmlns="" xmlns:a16="http://schemas.microsoft.com/office/drawing/2014/main" id="{026FD1E5-9749-46CD-BD14-19FB6B83F117}"/>
              </a:ext>
            </a:extLst>
          </p:cNvPr>
          <p:cNvSpPr txBox="1"/>
          <p:nvPr/>
        </p:nvSpPr>
        <p:spPr>
          <a:xfrm>
            <a:off x="2085473" y="825333"/>
            <a:ext cx="4015075" cy="830997"/>
          </a:xfrm>
          <a:prstGeom prst="rect">
            <a:avLst/>
          </a:prstGeom>
          <a:noFill/>
        </p:spPr>
        <p:txBody>
          <a:bodyPr wrap="square" rtlCol="0">
            <a:spAutoFit/>
          </a:bodyPr>
          <a:lstStyle/>
          <a:p>
            <a:pPr>
              <a:lnSpc>
                <a:spcPct val="150000"/>
              </a:lnSpc>
            </a:pPr>
            <a:r>
              <a:rPr lang="vi-VN"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c. Nói và nghe</a:t>
            </a:r>
            <a:endParaRPr lang="zh-CN" altLang="en-US" sz="3200" dirty="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endParaRPr>
          </a:p>
        </p:txBody>
      </p:sp>
      <p:sp>
        <p:nvSpPr>
          <p:cNvPr id="15" name="Rectangle 14"/>
          <p:cNvSpPr/>
          <p:nvPr/>
        </p:nvSpPr>
        <p:spPr>
          <a:xfrm>
            <a:off x="1015579" y="1846028"/>
            <a:ext cx="10485541" cy="3786421"/>
          </a:xfrm>
          <a:prstGeom prst="rect">
            <a:avLst/>
          </a:prstGeom>
        </p:spPr>
        <p:txBody>
          <a:bodyPr wrap="square">
            <a:spAutoFit/>
          </a:bodyPr>
          <a:lstStyle/>
          <a:p>
            <a:pPr algn="just">
              <a:lnSpc>
                <a:spcPct val="150000"/>
              </a:lnSpc>
              <a:buClr>
                <a:srgbClr val="000000"/>
              </a:buClr>
              <a:buFont typeface="Arial"/>
              <a:buNone/>
            </a:pPr>
            <a:r>
              <a:rPr lang="vi-VN" sz="2667" kern="0" dirty="0">
                <a:solidFill>
                  <a:srgbClr val="FF0000"/>
                </a:solidFill>
                <a:latin typeface="Times New Roman" panose="02020603050405020304" pitchFamily="18" charset="0"/>
                <a:cs typeface="Arial"/>
                <a:sym typeface="Arial"/>
              </a:rPr>
              <a:t>Dựa vào dàn ý nêu trên để tiến hành thảo luận:</a:t>
            </a:r>
          </a:p>
          <a:p>
            <a:pPr algn="just">
              <a:lnSpc>
                <a:spcPct val="150000"/>
              </a:lnSpc>
              <a:buClr>
                <a:srgbClr val="000000"/>
              </a:buClr>
              <a:buFont typeface="Arial"/>
              <a:buNone/>
            </a:pPr>
            <a:r>
              <a:rPr lang="vi-VN" sz="2667" kern="0" dirty="0">
                <a:solidFill>
                  <a:srgbClr val="333333"/>
                </a:solidFill>
                <a:latin typeface="Times New Roman" panose="02020603050405020304" pitchFamily="18" charset="0"/>
                <a:cs typeface="Arial"/>
                <a:sym typeface="Arial"/>
              </a:rPr>
              <a:t>- Nhóm trưởng chủ trì, nêu vấn đề cần thảo luận</a:t>
            </a:r>
          </a:p>
          <a:p>
            <a:pPr algn="just">
              <a:lnSpc>
                <a:spcPct val="150000"/>
              </a:lnSpc>
              <a:buClr>
                <a:srgbClr val="000000"/>
              </a:buClr>
              <a:buFont typeface="Arial"/>
              <a:buNone/>
            </a:pPr>
            <a:r>
              <a:rPr lang="vi-VN" sz="2667" kern="0" dirty="0">
                <a:solidFill>
                  <a:srgbClr val="333333"/>
                </a:solidFill>
                <a:latin typeface="Times New Roman" panose="02020603050405020304" pitchFamily="18" charset="0"/>
                <a:cs typeface="Arial"/>
                <a:sym typeface="Arial"/>
              </a:rPr>
              <a:t>- Các cá nhân đưa vào dàn ý đã làm, nêu lên ý kiến của mình trước nhóm.</a:t>
            </a:r>
          </a:p>
          <a:p>
            <a:pPr algn="just">
              <a:lnSpc>
                <a:spcPct val="150000"/>
              </a:lnSpc>
              <a:buClr>
                <a:srgbClr val="000000"/>
              </a:buClr>
              <a:buFont typeface="Arial"/>
              <a:buNone/>
            </a:pPr>
            <a:r>
              <a:rPr lang="vi-VN" sz="2667" kern="0" dirty="0">
                <a:solidFill>
                  <a:srgbClr val="333333"/>
                </a:solidFill>
                <a:latin typeface="Times New Roman" panose="02020603050405020304" pitchFamily="18" charset="0"/>
                <a:cs typeface="Arial"/>
                <a:sym typeface="Arial"/>
              </a:rPr>
              <a:t>- Trao đổi, tranh luận về các ý kiến còn khác biệt. Chú ý các lỗi cần tránh khi nghe và có thái độ phù hợp trong thảo luận, trao đổi</a:t>
            </a:r>
          </a:p>
          <a:p>
            <a:pPr algn="just">
              <a:lnSpc>
                <a:spcPct val="150000"/>
              </a:lnSpc>
              <a:buClr>
                <a:srgbClr val="000000"/>
              </a:buClr>
              <a:buFont typeface="Arial"/>
              <a:buNone/>
            </a:pPr>
            <a:r>
              <a:rPr lang="vi-VN" sz="2667" kern="0" dirty="0">
                <a:solidFill>
                  <a:srgbClr val="333333"/>
                </a:solidFill>
                <a:latin typeface="Times New Roman" panose="02020603050405020304" pitchFamily="18" charset="0"/>
                <a:cs typeface="Arial"/>
                <a:sym typeface="Arial"/>
              </a:rPr>
              <a:t>- Nhóm trưởng tổng kết việc thảo luận</a:t>
            </a:r>
          </a:p>
        </p:txBody>
      </p:sp>
    </p:spTree>
    <p:extLst>
      <p:ext uri="{BB962C8B-B14F-4D97-AF65-F5344CB8AC3E}">
        <p14:creationId xmlns:p14="http://schemas.microsoft.com/office/powerpoint/2010/main" val="108306473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45325" y="4455947"/>
            <a:ext cx="2396490" cy="2344420"/>
          </a:xfrm>
          <a:prstGeom prst="rect">
            <a:avLst/>
          </a:prstGeom>
        </p:spPr>
      </p:pic>
      <p:sp>
        <p:nvSpPr>
          <p:cNvPr id="39" name="矩形 1"/>
          <p:cNvSpPr/>
          <p:nvPr/>
        </p:nvSpPr>
        <p:spPr>
          <a:xfrm>
            <a:off x="1313046" y="900495"/>
            <a:ext cx="5865675" cy="735266"/>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矩形 7"/>
          <p:cNvSpPr/>
          <p:nvPr/>
        </p:nvSpPr>
        <p:spPr>
          <a:xfrm>
            <a:off x="1529162" y="1003979"/>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74" name="文本框 85">
            <a:extLst>
              <a:ext uri="{FF2B5EF4-FFF2-40B4-BE49-F238E27FC236}">
                <a16:creationId xmlns="" xmlns:a16="http://schemas.microsoft.com/office/drawing/2014/main" id="{026FD1E5-9749-46CD-BD14-19FB6B83F117}"/>
              </a:ext>
            </a:extLst>
          </p:cNvPr>
          <p:cNvSpPr txBox="1"/>
          <p:nvPr/>
        </p:nvSpPr>
        <p:spPr>
          <a:xfrm>
            <a:off x="2085473" y="825333"/>
            <a:ext cx="4520043" cy="830997"/>
          </a:xfrm>
          <a:prstGeom prst="rect">
            <a:avLst/>
          </a:prstGeom>
          <a:noFill/>
        </p:spPr>
        <p:txBody>
          <a:bodyPr wrap="square" rtlCol="0">
            <a:spAutoFit/>
          </a:bodyPr>
          <a:lstStyle/>
          <a:p>
            <a:pPr>
              <a:lnSpc>
                <a:spcPct val="150000"/>
              </a:lnSpc>
            </a:pPr>
            <a:r>
              <a:rPr lang="vi-VN"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d. Kiểm tra và chỉnh sửa</a:t>
            </a:r>
            <a:endParaRPr lang="zh-CN" altLang="en-US" sz="3200" dirty="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1875965279"/>
              </p:ext>
            </p:extLst>
          </p:nvPr>
        </p:nvGraphicFramePr>
        <p:xfrm>
          <a:off x="845498" y="1719914"/>
          <a:ext cx="10469775" cy="4572919"/>
        </p:xfrm>
        <a:graphic>
          <a:graphicData uri="http://schemas.openxmlformats.org/drawingml/2006/table">
            <a:tbl>
              <a:tblPr>
                <a:tableStyleId>{5DA37D80-6434-44D0-A028-1B22A696006F}</a:tableStyleId>
              </a:tblPr>
              <a:tblGrid>
                <a:gridCol w="5688867">
                  <a:extLst>
                    <a:ext uri="{9D8B030D-6E8A-4147-A177-3AD203B41FA5}">
                      <a16:colId xmlns="" xmlns:a16="http://schemas.microsoft.com/office/drawing/2014/main" val="20000"/>
                    </a:ext>
                  </a:extLst>
                </a:gridCol>
                <a:gridCol w="4780908">
                  <a:extLst>
                    <a:ext uri="{9D8B030D-6E8A-4147-A177-3AD203B41FA5}">
                      <a16:colId xmlns="" xmlns:a16="http://schemas.microsoft.com/office/drawing/2014/main" val="20001"/>
                    </a:ext>
                  </a:extLst>
                </a:gridCol>
              </a:tblGrid>
              <a:tr h="442362">
                <a:tc>
                  <a:txBody>
                    <a:bodyPr/>
                    <a:lstStyle/>
                    <a:p>
                      <a:pPr algn="ctr" fontAlgn="ctr"/>
                      <a:r>
                        <a:rPr lang="vi-VN" sz="2600" dirty="0">
                          <a:solidFill>
                            <a:schemeClr val="bg1"/>
                          </a:solidFill>
                          <a:effectLst/>
                          <a:latin typeface="Times New Roman" panose="02020603050405020304" pitchFamily="18" charset="0"/>
                          <a:cs typeface="Times New Roman" panose="02020603050405020304" pitchFamily="18" charset="0"/>
                        </a:rPr>
                        <a:t>Người nói</a:t>
                      </a:r>
                      <a:endParaRPr lang="vi-VN" sz="2600" b="1" i="0" dirty="0">
                        <a:solidFill>
                          <a:schemeClr val="bg1"/>
                        </a:solidFill>
                        <a:effectLst/>
                        <a:latin typeface="Times New Roman" panose="02020603050405020304" pitchFamily="18" charset="0"/>
                        <a:cs typeface="Times New Roman" panose="02020603050405020304" pitchFamily="18" charset="0"/>
                      </a:endParaRPr>
                    </a:p>
                  </a:txBody>
                  <a:tcPr marL="9525" marR="9525" marT="9525" marB="9525">
                    <a:solidFill>
                      <a:schemeClr val="accent5">
                        <a:lumMod val="60000"/>
                        <a:lumOff val="40000"/>
                      </a:schemeClr>
                    </a:solidFill>
                  </a:tcPr>
                </a:tc>
                <a:tc>
                  <a:txBody>
                    <a:bodyPr/>
                    <a:lstStyle/>
                    <a:p>
                      <a:pPr algn="ctr" fontAlgn="ctr"/>
                      <a:r>
                        <a:rPr lang="vi-VN" sz="2600" dirty="0">
                          <a:solidFill>
                            <a:schemeClr val="bg1"/>
                          </a:solidFill>
                          <a:effectLst/>
                          <a:latin typeface="Times New Roman" panose="02020603050405020304" pitchFamily="18" charset="0"/>
                          <a:cs typeface="Times New Roman" panose="02020603050405020304" pitchFamily="18" charset="0"/>
                        </a:rPr>
                        <a:t>Người nghe</a:t>
                      </a:r>
                      <a:endParaRPr lang="vi-VN" sz="2600" b="1" i="0" dirty="0">
                        <a:solidFill>
                          <a:schemeClr val="bg1"/>
                        </a:solidFill>
                        <a:effectLst/>
                        <a:latin typeface="Times New Roman" panose="02020603050405020304" pitchFamily="18" charset="0"/>
                        <a:cs typeface="Times New Roman" panose="02020603050405020304" pitchFamily="18" charset="0"/>
                      </a:endParaRPr>
                    </a:p>
                  </a:txBody>
                  <a:tcPr marL="9525" marR="9525" marT="9525" marB="9525">
                    <a:solidFill>
                      <a:schemeClr val="accent5">
                        <a:lumMod val="60000"/>
                        <a:lumOff val="40000"/>
                      </a:schemeClr>
                    </a:solidFill>
                  </a:tcPr>
                </a:tc>
                <a:extLst>
                  <a:ext uri="{0D108BD9-81ED-4DB2-BD59-A6C34878D82A}">
                    <a16:rowId xmlns="" xmlns:a16="http://schemas.microsoft.com/office/drawing/2014/main" val="10000"/>
                  </a:ext>
                </a:extLst>
              </a:tr>
              <a:tr h="4130557">
                <a:tc>
                  <a:txBody>
                    <a:bodyPr/>
                    <a:lstStyle/>
                    <a:p>
                      <a:r>
                        <a:rPr lang="en-US" sz="2600" dirty="0" smtClean="0">
                          <a:solidFill>
                            <a:schemeClr val="accent1">
                              <a:lumMod val="25000"/>
                            </a:schemeClr>
                          </a:solidFill>
                          <a:effectLst/>
                          <a:latin typeface="Times New Roman" panose="02020603050405020304" pitchFamily="18" charset="0"/>
                          <a:cs typeface="Times New Roman" panose="02020603050405020304" pitchFamily="18" charset="0"/>
                        </a:rPr>
                        <a:t>- </a:t>
                      </a:r>
                      <a:r>
                        <a:rPr lang="vi-VN" sz="2600" b="0" i="0" u="none" strike="noStrike" cap="none" dirty="0" smtClean="0">
                          <a:solidFill>
                            <a:schemeClr val="accent1">
                              <a:lumMod val="25000"/>
                            </a:schemeClr>
                          </a:solidFill>
                          <a:effectLst/>
                          <a:latin typeface="Times New Roman" panose="02020603050405020304" pitchFamily="18" charset="0"/>
                          <a:ea typeface="+mn-ea"/>
                          <a:cs typeface="Times New Roman" panose="02020603050405020304" pitchFamily="18" charset="0"/>
                          <a:sym typeface="Arial"/>
                        </a:rPr>
                        <a:t>Xem xét nội dung ý kiến đã đủ ý chưa:</a:t>
                      </a:r>
                    </a:p>
                    <a:p>
                      <a:r>
                        <a:rPr lang="vi-VN" sz="2600" b="0" i="0" u="none" strike="noStrike" cap="none" dirty="0" smtClean="0">
                          <a:solidFill>
                            <a:schemeClr val="accent1">
                              <a:lumMod val="25000"/>
                            </a:schemeClr>
                          </a:solidFill>
                          <a:effectLst/>
                          <a:latin typeface="Times New Roman" panose="02020603050405020304" pitchFamily="18" charset="0"/>
                          <a:ea typeface="+mn-ea"/>
                          <a:cs typeface="Times New Roman" panose="02020603050405020304" pitchFamily="18" charset="0"/>
                          <a:sym typeface="Arial"/>
                        </a:rPr>
                        <a:t>+ Tán thành điểm nào và không tán thành điểm nào?</a:t>
                      </a:r>
                    </a:p>
                    <a:p>
                      <a:r>
                        <a:rPr lang="vi-VN" sz="2600" b="0" i="0" u="none" strike="noStrike" cap="none" dirty="0" smtClean="0">
                          <a:solidFill>
                            <a:schemeClr val="accent1">
                              <a:lumMod val="25000"/>
                            </a:schemeClr>
                          </a:solidFill>
                          <a:effectLst/>
                          <a:latin typeface="Times New Roman" panose="02020603050405020304" pitchFamily="18" charset="0"/>
                          <a:ea typeface="+mn-ea"/>
                          <a:cs typeface="Times New Roman" panose="02020603050405020304" pitchFamily="18" charset="0"/>
                          <a:sym typeface="Arial"/>
                        </a:rPr>
                        <a:t>+ Lí lẽ tán thành và không tán thành là gì?</a:t>
                      </a:r>
                    </a:p>
                    <a:p>
                      <a:r>
                        <a:rPr lang="vi-VN" sz="2600" b="0" i="0" u="none" strike="noStrike" cap="none" dirty="0" smtClean="0">
                          <a:solidFill>
                            <a:schemeClr val="accent1">
                              <a:lumMod val="25000"/>
                            </a:schemeClr>
                          </a:solidFill>
                          <a:effectLst/>
                          <a:latin typeface="Times New Roman" panose="02020603050405020304" pitchFamily="18" charset="0"/>
                          <a:ea typeface="+mn-ea"/>
                          <a:cs typeface="Times New Roman" panose="02020603050405020304" pitchFamily="18" charset="0"/>
                          <a:sym typeface="Arial"/>
                        </a:rPr>
                        <a:t>+ Có nêu được các bằng chứng cụ thể không?</a:t>
                      </a:r>
                    </a:p>
                    <a:p>
                      <a:r>
                        <a:rPr lang="vi-VN" sz="2600" b="0" i="0" u="none" strike="noStrike" cap="none" dirty="0" smtClean="0">
                          <a:solidFill>
                            <a:schemeClr val="accent1">
                              <a:lumMod val="25000"/>
                            </a:schemeClr>
                          </a:solidFill>
                          <a:effectLst/>
                          <a:latin typeface="Times New Roman" panose="02020603050405020304" pitchFamily="18" charset="0"/>
                          <a:ea typeface="+mn-ea"/>
                          <a:cs typeface="Times New Roman" panose="02020603050405020304" pitchFamily="18" charset="0"/>
                          <a:sym typeface="Arial"/>
                        </a:rPr>
                        <a:t>- Rút kinh nghiệm về cách phát biểu (diễn đạt có rõ ràng, dễ hiểu không? Ngôn ngữ, điệu bộ, thái độ,... đã phù hợp chưa?)</a:t>
                      </a:r>
                      <a:endParaRPr lang="en-US" sz="2600" dirty="0">
                        <a:solidFill>
                          <a:schemeClr val="accent1">
                            <a:lumMod val="25000"/>
                          </a:schemeClr>
                        </a:solidFill>
                        <a:effectLst/>
                        <a:latin typeface="Times New Roman" panose="02020603050405020304" pitchFamily="18" charset="0"/>
                        <a:cs typeface="Times New Roman" panose="02020603050405020304" pitchFamily="18" charset="0"/>
                      </a:endParaRPr>
                    </a:p>
                  </a:txBody>
                  <a:tcPr marL="9525" marR="9525" marT="9525" marB="9525"/>
                </a:tc>
                <a:tc>
                  <a:txBody>
                    <a:bodyPr/>
                    <a:lstStyle/>
                    <a:p>
                      <a:r>
                        <a:rPr lang="vi-VN" sz="2600" b="0" i="0" u="none" strike="noStrike" cap="none" dirty="0" smtClean="0">
                          <a:solidFill>
                            <a:schemeClr val="accent1">
                              <a:lumMod val="25000"/>
                            </a:schemeClr>
                          </a:solidFill>
                          <a:effectLst/>
                          <a:latin typeface="Times New Roman" panose="02020603050405020304" pitchFamily="18" charset="0"/>
                          <a:ea typeface="+mn-ea"/>
                          <a:cs typeface="Times New Roman" panose="02020603050405020304" pitchFamily="18" charset="0"/>
                          <a:sym typeface="Arial"/>
                        </a:rPr>
                        <a:t>Hiểu đúng và tóm tắt được các thông tin từ người nói (Ý kiến, lí lẽ và bằng chứng về vấn đề trao đổi: sự việc trong truyện khoa học viễn tưởng có thực hay không)</a:t>
                      </a:r>
                    </a:p>
                    <a:p>
                      <a:r>
                        <a:rPr lang="vi-VN" sz="2600" b="0" i="0" u="none" strike="noStrike" cap="none" dirty="0" smtClean="0">
                          <a:solidFill>
                            <a:schemeClr val="accent1">
                              <a:lumMod val="25000"/>
                            </a:schemeClr>
                          </a:solidFill>
                          <a:effectLst/>
                          <a:latin typeface="Times New Roman" panose="02020603050405020304" pitchFamily="18" charset="0"/>
                          <a:ea typeface="+mn-ea"/>
                          <a:cs typeface="Times New Roman" panose="02020603050405020304" pitchFamily="18" charset="0"/>
                          <a:sym typeface="Arial"/>
                        </a:rPr>
                        <a:t>- Tập trung chú ý theo dõi người nói</a:t>
                      </a:r>
                    </a:p>
                    <a:p>
                      <a:r>
                        <a:rPr lang="vi-VN" sz="2600" b="0" i="0" u="none" strike="noStrike" cap="none" dirty="0" smtClean="0">
                          <a:solidFill>
                            <a:schemeClr val="accent1">
                              <a:lumMod val="25000"/>
                            </a:schemeClr>
                          </a:solidFill>
                          <a:effectLst/>
                          <a:latin typeface="Times New Roman" panose="02020603050405020304" pitchFamily="18" charset="0"/>
                          <a:ea typeface="+mn-ea"/>
                          <a:cs typeface="Times New Roman" panose="02020603050405020304" pitchFamily="18" charset="0"/>
                          <a:sym typeface="Arial"/>
                        </a:rPr>
                        <a:t>- Nêu câu hỏi nếu thấy chưa rõ; mạnh dạn trao đổi lại với ý kiến mình thấy chưa đúng</a:t>
                      </a:r>
                    </a:p>
                  </a:txBody>
                  <a:tcPr marL="9525" marR="9525" marT="9525" marB="9525"/>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32789659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同侧圆角矩形 8"/>
          <p:cNvSpPr/>
          <p:nvPr/>
        </p:nvSpPr>
        <p:spPr>
          <a:xfrm>
            <a:off x="4837113" y="4420870"/>
            <a:ext cx="2517140" cy="213868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90880" y="612775"/>
            <a:ext cx="10809605" cy="5586730"/>
          </a:xfrm>
          <a:prstGeom prst="rect">
            <a:avLst/>
          </a:prstGeom>
          <a:blipFill rotWithShape="1">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4837113" y="456565"/>
            <a:ext cx="2517140" cy="213868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15" name="文本框 14"/>
          <p:cNvSpPr txBox="1"/>
          <p:nvPr/>
        </p:nvSpPr>
        <p:spPr>
          <a:xfrm>
            <a:off x="5113092" y="531069"/>
            <a:ext cx="1852215" cy="2123658"/>
          </a:xfrm>
          <a:prstGeom prst="rect">
            <a:avLst/>
          </a:prstGeom>
          <a:noFill/>
        </p:spPr>
        <p:txBody>
          <a:bodyPr wrap="square" rtlCol="0">
            <a:spAutoFit/>
          </a:bodyPr>
          <a:lstStyle/>
          <a:p>
            <a:pPr algn="ctr"/>
            <a:r>
              <a:rPr lang="vi-VN" altLang="zh-CN" sz="4400" dirty="0" smtClean="0">
                <a:solidFill>
                  <a:schemeClr val="bg1"/>
                </a:solidFill>
                <a:latin typeface="Agency FB" panose="020B0503020202020204" pitchFamily="34" charset="0"/>
                <a:ea typeface="方正姚体" panose="02010601030101010101" charset="-122"/>
              </a:rPr>
              <a:t>Nói và nghe</a:t>
            </a:r>
            <a:endParaRPr lang="en-US" altLang="zh-CN" sz="4400" dirty="0">
              <a:solidFill>
                <a:schemeClr val="bg1"/>
              </a:solidFill>
              <a:latin typeface="Agency FB" panose="020B0503020202020204" pitchFamily="34" charset="0"/>
              <a:ea typeface="方正姚体" panose="02010601030101010101" charset="-122"/>
            </a:endParaRPr>
          </a:p>
        </p:txBody>
      </p:sp>
      <p:pic>
        <p:nvPicPr>
          <p:cNvPr id="16" name="图片 15"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 flipH="1">
            <a:off x="867449" y="3002280"/>
            <a:ext cx="2900680" cy="2837180"/>
          </a:xfrm>
          <a:prstGeom prst="rect">
            <a:avLst/>
          </a:prstGeom>
        </p:spPr>
      </p:pic>
      <p:pic>
        <p:nvPicPr>
          <p:cNvPr id="18" name="图片 17"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360000">
            <a:off x="8590460" y="3012693"/>
            <a:ext cx="2677160" cy="2946400"/>
          </a:xfrm>
          <a:prstGeom prst="rect">
            <a:avLst/>
          </a:prstGeom>
        </p:spPr>
      </p:pic>
      <p:pic>
        <p:nvPicPr>
          <p:cNvPr id="19" name="图片 18" descr="91a91957d94893cda4457f0efd2b5ba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35195" y="4831715"/>
            <a:ext cx="2992755" cy="1586865"/>
          </a:xfrm>
          <a:prstGeom prst="rect">
            <a:avLst/>
          </a:prstGeom>
        </p:spPr>
      </p:pic>
      <p:pic>
        <p:nvPicPr>
          <p:cNvPr id="12" name="Picture 11"/>
          <p:cNvPicPr>
            <a:picLocks noChangeAspect="1"/>
          </p:cNvPicPr>
          <p:nvPr/>
        </p:nvPicPr>
        <p:blipFill>
          <a:blip r:embed="rId7"/>
          <a:stretch>
            <a:fillRect/>
          </a:stretch>
        </p:blipFill>
        <p:spPr>
          <a:xfrm>
            <a:off x="2818945" y="2712720"/>
            <a:ext cx="6798159" cy="263524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Picture 1"/>
          <p:cNvPicPr>
            <a:picLocks noChangeAspect="1"/>
          </p:cNvPicPr>
          <p:nvPr/>
        </p:nvPicPr>
        <p:blipFill>
          <a:blip r:embed="rId3"/>
          <a:stretch>
            <a:fillRect/>
          </a:stretch>
        </p:blipFill>
        <p:spPr>
          <a:xfrm>
            <a:off x="3833898" y="722512"/>
            <a:ext cx="4913802" cy="1194920"/>
          </a:xfrm>
          <a:prstGeom prst="rect">
            <a:avLst/>
          </a:prstGeom>
        </p:spPr>
      </p:pic>
      <p:sp>
        <p:nvSpPr>
          <p:cNvPr id="11" name="Rectangle 10"/>
          <p:cNvSpPr/>
          <p:nvPr/>
        </p:nvSpPr>
        <p:spPr>
          <a:xfrm>
            <a:off x="826047" y="1657658"/>
            <a:ext cx="10082035" cy="1384995"/>
          </a:xfrm>
          <a:prstGeom prst="rect">
            <a:avLst/>
          </a:prstGeom>
        </p:spPr>
        <p:txBody>
          <a:bodyPr wrap="square">
            <a:spAutoFit/>
          </a:bodyPr>
          <a:lstStyle/>
          <a:p>
            <a:pPr indent="457200" algn="just"/>
            <a:r>
              <a:rPr lang="vi-VN" sz="2800" dirty="0">
                <a:solidFill>
                  <a:srgbClr val="000000"/>
                </a:solidFill>
                <a:latin typeface="+mj-lt"/>
              </a:rPr>
              <a:t>Kính thưa thầy/ cô giáo và các bạn! Như các bạn đã biết, truyện khoa học viễn tưởng là những tác phẩm mà ở đó tác giả tưởng tượng hư cấu dựa trên những thành tựu của khoa học và công nghệ. </a:t>
            </a: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4720" b="92478" l="588" r="96618"/>
                    </a14:imgEffect>
                  </a14:imgLayer>
                </a14:imgProps>
              </a:ext>
            </a:extLst>
          </a:blip>
          <a:stretch>
            <a:fillRect/>
          </a:stretch>
        </p:blipFill>
        <p:spPr>
          <a:xfrm>
            <a:off x="8574426" y="3483348"/>
            <a:ext cx="2926694" cy="2918087"/>
          </a:xfrm>
          <a:prstGeom prst="rect">
            <a:avLst/>
          </a:prstGeom>
        </p:spPr>
      </p:pic>
      <p:sp>
        <p:nvSpPr>
          <p:cNvPr id="13" name="Rectangle 12"/>
          <p:cNvSpPr/>
          <p:nvPr/>
        </p:nvSpPr>
        <p:spPr>
          <a:xfrm>
            <a:off x="822119" y="3236345"/>
            <a:ext cx="7731099" cy="2246769"/>
          </a:xfrm>
          <a:prstGeom prst="rect">
            <a:avLst/>
          </a:prstGeom>
        </p:spPr>
        <p:txBody>
          <a:bodyPr wrap="square">
            <a:spAutoFit/>
          </a:bodyPr>
          <a:lstStyle/>
          <a:p>
            <a:pPr indent="457200" algn="just"/>
            <a:r>
              <a:rPr lang="vi-VN" sz="2800" dirty="0" smtClean="0">
                <a:solidFill>
                  <a:srgbClr val="000000"/>
                </a:solidFill>
                <a:latin typeface="+mj-lt"/>
              </a:rPr>
              <a:t>Văn </a:t>
            </a:r>
            <a:r>
              <a:rPr lang="vi-VN" sz="2800" dirty="0">
                <a:solidFill>
                  <a:srgbClr val="000000"/>
                </a:solidFill>
                <a:latin typeface="+mj-lt"/>
              </a:rPr>
              <a:t>bản </a:t>
            </a:r>
            <a:r>
              <a:rPr lang="vi-VN" sz="2800" i="1" dirty="0">
                <a:solidFill>
                  <a:srgbClr val="000000"/>
                </a:solidFill>
                <a:latin typeface="+mj-lt"/>
              </a:rPr>
              <a:t>Bạch tuộc</a:t>
            </a:r>
            <a:r>
              <a:rPr lang="vi-VN" sz="2800" dirty="0">
                <a:solidFill>
                  <a:srgbClr val="000000"/>
                </a:solidFill>
                <a:latin typeface="+mj-lt"/>
              </a:rPr>
              <a:t> nằm trong tiểu thuyết </a:t>
            </a:r>
            <a:r>
              <a:rPr lang="vi-VN" sz="2800" i="1" dirty="0">
                <a:solidFill>
                  <a:srgbClr val="000000"/>
                </a:solidFill>
                <a:latin typeface="+mj-lt"/>
              </a:rPr>
              <a:t>Hai vạn dặm dưới đáy biển</a:t>
            </a:r>
            <a:r>
              <a:rPr lang="vi-VN" sz="2800" dirty="0">
                <a:solidFill>
                  <a:srgbClr val="000000"/>
                </a:solidFill>
                <a:latin typeface="+mj-lt"/>
              </a:rPr>
              <a:t> của Véc-nơ là một trong những văn bản tiêu biểu cho thể loại này. Tuy nhiên khi đọc văn bản này vẫn còn điểm gây tranh cãi là </a:t>
            </a:r>
            <a:r>
              <a:rPr lang="vi-VN" sz="2800" i="1" dirty="0">
                <a:solidFill>
                  <a:srgbClr val="000000"/>
                </a:solidFill>
                <a:latin typeface="+mj-lt"/>
              </a:rPr>
              <a:t>sự việc và con người trong văn bản có thật hay không</a:t>
            </a:r>
            <a:r>
              <a:rPr lang="vi-VN" sz="2800" dirty="0" smtClean="0">
                <a:solidFill>
                  <a:srgbClr val="000000"/>
                </a:solidFill>
                <a:latin typeface="+mj-lt"/>
              </a:rPr>
              <a:t>?</a:t>
            </a:r>
            <a:endParaRPr lang="vi-VN" sz="2800" dirty="0">
              <a:solidFill>
                <a:srgbClr val="000000"/>
              </a:solidFill>
              <a:latin typeface="+mj-lt"/>
            </a:endParaRPr>
          </a:p>
        </p:txBody>
      </p:sp>
    </p:spTree>
    <p:extLst>
      <p:ext uri="{BB962C8B-B14F-4D97-AF65-F5344CB8AC3E}">
        <p14:creationId xmlns:p14="http://schemas.microsoft.com/office/powerpoint/2010/main" val="128005075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45325" y="4455947"/>
            <a:ext cx="2396490" cy="2344420"/>
          </a:xfrm>
          <a:prstGeom prst="rect">
            <a:avLst/>
          </a:prstGeom>
        </p:spPr>
      </p:pic>
      <p:sp>
        <p:nvSpPr>
          <p:cNvPr id="11" name="Rectangle 10"/>
          <p:cNvSpPr/>
          <p:nvPr/>
        </p:nvSpPr>
        <p:spPr>
          <a:xfrm>
            <a:off x="4531057" y="940340"/>
            <a:ext cx="6712513" cy="4832092"/>
          </a:xfrm>
          <a:prstGeom prst="rect">
            <a:avLst/>
          </a:prstGeom>
        </p:spPr>
        <p:txBody>
          <a:bodyPr wrap="square">
            <a:spAutoFit/>
          </a:bodyPr>
          <a:lstStyle/>
          <a:p>
            <a:pPr indent="457200" algn="just"/>
            <a:r>
              <a:rPr lang="vi-VN" sz="2800" dirty="0" smtClean="0">
                <a:solidFill>
                  <a:srgbClr val="000000"/>
                </a:solidFill>
                <a:latin typeface="Times New Roman" panose="02020603050405020304" pitchFamily="18" charset="0"/>
              </a:rPr>
              <a:t>Văn </a:t>
            </a:r>
            <a:r>
              <a:rPr lang="vi-VN" sz="2800" dirty="0">
                <a:solidFill>
                  <a:srgbClr val="000000"/>
                </a:solidFill>
                <a:latin typeface="Times New Roman" panose="02020603050405020304" pitchFamily="18" charset="0"/>
              </a:rPr>
              <a:t>bản </a:t>
            </a:r>
            <a:r>
              <a:rPr lang="vi-VN" sz="2800" i="1" dirty="0">
                <a:solidFill>
                  <a:srgbClr val="000000"/>
                </a:solidFill>
                <a:latin typeface="Times New Roman" panose="02020603050405020304" pitchFamily="18" charset="0"/>
              </a:rPr>
              <a:t>Bạch tuộc</a:t>
            </a:r>
            <a:r>
              <a:rPr lang="vi-VN" sz="2800" dirty="0">
                <a:solidFill>
                  <a:srgbClr val="000000"/>
                </a:solidFill>
                <a:latin typeface="Times New Roman" panose="02020603050405020304" pitchFamily="18" charset="0"/>
              </a:rPr>
              <a:t> kể lại câu chuyện là cuộc giáp chiến giữa các nhà thám hiểm trên con tàu No-ti-lớt với những con bạch tuộc khổng lồ của đại dương với các cảnh như tay bạch tuộc quấn chặt lấy tên thủy thủ, cảnh Nê- mô liên tiếp xông tới chặt đứt vòi bạch tuộc để giải cứu cho đồng đội của mình nhưng đã bị chúng tấn công bằng loại “mực” đen. Và kết quả của cuộc giáp chiến: một người đã bị bắt đi, bạch tuộc chết và bị thương phải lẩn xuống biển</a:t>
            </a:r>
            <a:r>
              <a:rPr lang="vi-VN" sz="2800" dirty="0" smtClean="0">
                <a:solidFill>
                  <a:srgbClr val="000000"/>
                </a:solidFill>
                <a:latin typeface="Times New Roman" panose="02020603050405020304" pitchFamily="18" charset="0"/>
              </a:rPr>
              <a:t>.</a:t>
            </a:r>
            <a:endParaRPr lang="vi-VN" sz="2800" dirty="0">
              <a:solidFill>
                <a:srgbClr val="000000"/>
              </a:solidFill>
              <a:latin typeface="Times New Roman" panose="02020603050405020304" pitchFamily="18" charset="0"/>
            </a:endParaRPr>
          </a:p>
        </p:txBody>
      </p:sp>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6182" b="92424" l="3217" r="64049"/>
                    </a14:imgEffect>
                  </a14:imgLayer>
                </a14:imgProps>
              </a:ext>
              <a:ext uri="{28A0092B-C50C-407E-A947-70E740481C1C}">
                <a14:useLocalDpi xmlns:a14="http://schemas.microsoft.com/office/drawing/2010/main" val="0"/>
              </a:ext>
            </a:extLst>
          </a:blip>
          <a:srcRect l="2097" t="53122" r="35464" b="7937"/>
          <a:stretch/>
        </p:blipFill>
        <p:spPr>
          <a:xfrm>
            <a:off x="703030" y="2142699"/>
            <a:ext cx="3933416" cy="3829357"/>
          </a:xfrm>
          <a:prstGeom prst="rect">
            <a:avLst/>
          </a:prstGeom>
        </p:spPr>
      </p:pic>
    </p:spTree>
    <p:extLst>
      <p:ext uri="{BB962C8B-B14F-4D97-AF65-F5344CB8AC3E}">
        <p14:creationId xmlns:p14="http://schemas.microsoft.com/office/powerpoint/2010/main" val="2989458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45325" y="4455947"/>
            <a:ext cx="2396490" cy="2344420"/>
          </a:xfrm>
          <a:prstGeom prst="rect">
            <a:avLst/>
          </a:prstGeom>
        </p:spPr>
      </p:pic>
      <p:sp>
        <p:nvSpPr>
          <p:cNvPr id="11" name="Rectangle 10"/>
          <p:cNvSpPr/>
          <p:nvPr/>
        </p:nvSpPr>
        <p:spPr>
          <a:xfrm>
            <a:off x="703030" y="790108"/>
            <a:ext cx="10540540" cy="5693866"/>
          </a:xfrm>
          <a:prstGeom prst="rect">
            <a:avLst/>
          </a:prstGeom>
        </p:spPr>
        <p:txBody>
          <a:bodyPr wrap="square">
            <a:spAutoFit/>
          </a:bodyPr>
          <a:lstStyle/>
          <a:p>
            <a:pPr indent="457200" algn="just"/>
            <a:r>
              <a:rPr lang="vi-VN" sz="2700" dirty="0" smtClean="0">
                <a:solidFill>
                  <a:srgbClr val="000000"/>
                </a:solidFill>
                <a:latin typeface="Times New Roman" panose="02020603050405020304" pitchFamily="18" charset="0"/>
              </a:rPr>
              <a:t>Đứng </a:t>
            </a:r>
            <a:r>
              <a:rPr lang="vi-VN" sz="2700" dirty="0">
                <a:solidFill>
                  <a:srgbClr val="000000"/>
                </a:solidFill>
                <a:latin typeface="Times New Roman" panose="02020603050405020304" pitchFamily="18" charset="0"/>
              </a:rPr>
              <a:t>trước các sự việc diễn ra trong văn bản, có người cho là sự việc và con người được kể trong văn bản ấy không có thực; một số người cho là có thực. Bản thân em cho rằng những con bạch tuộc khổng lồ với những đặc điểm kì dị như: con vật khổng lồ mắt màu xanh, thân hình thoi và đổi màu từ xám sang nâu đỏ. Con bạch tuộc dài chừng 8m, có 8 râu dài uốn cong, hàm răng nhọn rung lên bần bật, thân hình là khối thịt tầm 20, 25 tấn. Con tàu lặn dưới biển hai, ba nghìn mét rồi nổi lên gần mặt biển năm trăm mét… là những chi tiết không có thật bởi trên thực tế con bạch tuộc rất nhỏ, những con tàu ngầm hiện đại cũng không lặn sâu như vậy. Còn những chi tiết sự hiểm nguy trong lòng biển cả, về lòng dũng cảm của con người, về mơ ước và khao khát có những con tàu ngầm hiện đại là có thật. Ngày nay, ước mơ chế tạo những con tàu ngầm hiện đại đã trở thành hiện thực</a:t>
            </a:r>
            <a:r>
              <a:rPr lang="vi-VN" sz="2700" dirty="0" smtClean="0">
                <a:solidFill>
                  <a:srgbClr val="000000"/>
                </a:solidFill>
                <a:latin typeface="Times New Roman" panose="02020603050405020304" pitchFamily="18" charset="0"/>
              </a:rPr>
              <a:t>.</a:t>
            </a:r>
            <a:endParaRPr lang="vi-VN" sz="27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86192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45325" y="4455947"/>
            <a:ext cx="2396490" cy="2344420"/>
          </a:xfrm>
          <a:prstGeom prst="rect">
            <a:avLst/>
          </a:prstGeom>
        </p:spPr>
      </p:pic>
      <p:sp>
        <p:nvSpPr>
          <p:cNvPr id="11" name="Rectangle 10"/>
          <p:cNvSpPr/>
          <p:nvPr/>
        </p:nvSpPr>
        <p:spPr>
          <a:xfrm>
            <a:off x="962338" y="1503740"/>
            <a:ext cx="6352863" cy="3539430"/>
          </a:xfrm>
          <a:prstGeom prst="rect">
            <a:avLst/>
          </a:prstGeom>
        </p:spPr>
        <p:txBody>
          <a:bodyPr wrap="square">
            <a:spAutoFit/>
          </a:bodyPr>
          <a:lstStyle/>
          <a:p>
            <a:pPr indent="457200" algn="just"/>
            <a:r>
              <a:rPr lang="vi-VN" sz="2800" dirty="0" smtClean="0">
                <a:solidFill>
                  <a:srgbClr val="000000"/>
                </a:solidFill>
                <a:latin typeface="Times New Roman" panose="02020603050405020304" pitchFamily="18" charset="0"/>
              </a:rPr>
              <a:t>Trên </a:t>
            </a:r>
            <a:r>
              <a:rPr lang="vi-VN" sz="2800" dirty="0">
                <a:solidFill>
                  <a:srgbClr val="000000"/>
                </a:solidFill>
                <a:latin typeface="Times New Roman" panose="02020603050405020304" pitchFamily="18" charset="0"/>
              </a:rPr>
              <a:t>đây là bài trình bày của em về những điều có thực và tưởng tượng trong văn bản Bạch tuộc đang được thảo luận. Trong bài em cũng đưa ra và giải thích về những điều có thật và không có thật đó. Cảm ơn thầy/cô và các bạn đã lắng nghe. Rất mong nhận được sự góp ý từ phía thầy/cô và các bạn về vấn đề này!</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8861" y="1194074"/>
            <a:ext cx="2788693" cy="4158761"/>
          </a:xfrm>
          <a:prstGeom prst="rect">
            <a:avLst/>
          </a:prstGeom>
        </p:spPr>
      </p:pic>
    </p:spTree>
    <p:extLst>
      <p:ext uri="{BB962C8B-B14F-4D97-AF65-F5344CB8AC3E}">
        <p14:creationId xmlns:p14="http://schemas.microsoft.com/office/powerpoint/2010/main" val="1363686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8733" y="263429"/>
            <a:ext cx="11531172" cy="6314791"/>
          </a:xfrm>
          <a:prstGeom prst="rect">
            <a:avLst/>
          </a:prstGeom>
        </p:spPr>
      </p:pic>
    </p:spTree>
    <p:extLst>
      <p:ext uri="{BB962C8B-B14F-4D97-AF65-F5344CB8AC3E}">
        <p14:creationId xmlns:p14="http://schemas.microsoft.com/office/powerpoint/2010/main" val="839207364"/>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45325" y="4455947"/>
            <a:ext cx="2396490" cy="2344420"/>
          </a:xfrm>
          <a:prstGeom prst="rect">
            <a:avLst/>
          </a:prstGeom>
        </p:spPr>
      </p:pic>
      <p:sp>
        <p:nvSpPr>
          <p:cNvPr id="2" name="Rectangle 1"/>
          <p:cNvSpPr/>
          <p:nvPr/>
        </p:nvSpPr>
        <p:spPr>
          <a:xfrm>
            <a:off x="1699260" y="1480155"/>
            <a:ext cx="9168460" cy="3785652"/>
          </a:xfrm>
          <a:prstGeom prst="rect">
            <a:avLst/>
          </a:prstGeom>
        </p:spPr>
        <p:txBody>
          <a:bodyPr wrap="square">
            <a:spAutoFit/>
          </a:bodyPr>
          <a:lstStyle/>
          <a:p>
            <a:pPr algn="ctr">
              <a:lnSpc>
                <a:spcPct val="150000"/>
              </a:lnSpc>
              <a:spcAft>
                <a:spcPts val="0"/>
              </a:spcAft>
              <a:tabLst>
                <a:tab pos="90170" algn="l"/>
                <a:tab pos="180340" algn="l"/>
                <a:tab pos="270510" algn="l"/>
              </a:tabLs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DỰ ÁN GÓC NHÌN CUỘC SỐNG</a:t>
            </a:r>
            <a:endParaRPr lang="en-US" sz="2800"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 pos="270510" algn="l"/>
              </a:tabLs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video,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2800" dirty="0">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 pos="270510" algn="l"/>
              </a:tabLs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Video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908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5" name="矩形 24"/>
          <p:cNvSpPr/>
          <p:nvPr/>
        </p:nvSpPr>
        <p:spPr>
          <a:xfrm>
            <a:off x="6582672" y="2353287"/>
            <a:ext cx="2733408" cy="2916665"/>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291210" y="2362176"/>
            <a:ext cx="2733408" cy="2916665"/>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7019dd4a0845cca0a8da1bd4d157220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69501" y="2492740"/>
            <a:ext cx="1310005" cy="1209675"/>
          </a:xfrm>
          <a:prstGeom prst="rect">
            <a:avLst/>
          </a:prstGeom>
        </p:spPr>
      </p:pic>
      <p:pic>
        <p:nvPicPr>
          <p:cNvPr id="4" name="图片 3" descr="8b47a22797c0532a6a5a0c4bc256529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66091" y="2213340"/>
            <a:ext cx="1768475" cy="1768475"/>
          </a:xfrm>
          <a:prstGeom prst="rect">
            <a:avLst/>
          </a:prstGeom>
        </p:spPr>
      </p:pic>
      <p:pic>
        <p:nvPicPr>
          <p:cNvPr id="6" name="图片 5" descr="E:\素材\春\7ff96c0408d5f1ad90e6490e1fb39ea4.png7ff96c0408d5f1ad90e6490e1fb39ea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pic>
        <p:nvPicPr>
          <p:cNvPr id="2" name="Picture 1"/>
          <p:cNvPicPr>
            <a:picLocks noChangeAspect="1"/>
          </p:cNvPicPr>
          <p:nvPr/>
        </p:nvPicPr>
        <p:blipFill>
          <a:blip r:embed="rId8"/>
          <a:stretch>
            <a:fillRect/>
          </a:stretch>
        </p:blipFill>
        <p:spPr>
          <a:xfrm>
            <a:off x="2167350" y="431674"/>
            <a:ext cx="8548995" cy="1921613"/>
          </a:xfrm>
          <a:prstGeom prst="rect">
            <a:avLst/>
          </a:prstGeom>
        </p:spPr>
      </p:pic>
      <p:sp>
        <p:nvSpPr>
          <p:cNvPr id="7" name="TextBox 6"/>
          <p:cNvSpPr txBox="1"/>
          <p:nvPr/>
        </p:nvSpPr>
        <p:spPr>
          <a:xfrm>
            <a:off x="3794260" y="3702415"/>
            <a:ext cx="1833428" cy="1307537"/>
          </a:xfrm>
          <a:prstGeom prst="rect">
            <a:avLst/>
          </a:prstGeom>
          <a:noFill/>
        </p:spPr>
        <p:txBody>
          <a:bodyPr wrap="square" rtlCol="0">
            <a:spAutoFit/>
          </a:bodyPr>
          <a:lstStyle/>
          <a:p>
            <a:pPr algn="ctr">
              <a:lnSpc>
                <a:spcPct val="150000"/>
              </a:lnSpc>
            </a:pPr>
            <a:r>
              <a:rPr lang="en-US" sz="2800" b="1" dirty="0" smtClean="0">
                <a:solidFill>
                  <a:srgbClr val="339183"/>
                </a:solidFill>
                <a:latin typeface="Times New Roman" panose="02020603050405020304" pitchFamily="18" charset="0"/>
                <a:cs typeface="Times New Roman" panose="02020603050405020304" pitchFamily="18" charset="0"/>
              </a:rPr>
              <a:t>ĐỊNH HƯỚNG</a:t>
            </a:r>
            <a:endParaRPr lang="en-US" sz="2800" b="1" dirty="0">
              <a:solidFill>
                <a:srgbClr val="339183"/>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6754472" y="3702415"/>
            <a:ext cx="2330636" cy="1307537"/>
          </a:xfrm>
          <a:prstGeom prst="rect">
            <a:avLst/>
          </a:prstGeom>
          <a:noFill/>
        </p:spPr>
        <p:txBody>
          <a:bodyPr wrap="square" rtlCol="0">
            <a:spAutoFit/>
          </a:bodyPr>
          <a:lstStyle/>
          <a:p>
            <a:pPr algn="ctr">
              <a:lnSpc>
                <a:spcPct val="150000"/>
              </a:lnSpc>
            </a:pPr>
            <a:r>
              <a:rPr lang="en-US" sz="2800" b="1" dirty="0" smtClean="0">
                <a:solidFill>
                  <a:srgbClr val="339183"/>
                </a:solidFill>
                <a:latin typeface="Times New Roman" panose="02020603050405020304" pitchFamily="18" charset="0"/>
                <a:cs typeface="Times New Roman" panose="02020603050405020304" pitchFamily="18" charset="0"/>
              </a:rPr>
              <a:t>THỰC HÀNH</a:t>
            </a:r>
            <a:endParaRPr lang="en-US" sz="2800" b="1" dirty="0">
              <a:solidFill>
                <a:srgbClr val="339183"/>
              </a:solidFill>
              <a:latin typeface="Times New Roman" panose="02020603050405020304" pitchFamily="18" charset="0"/>
              <a:cs typeface="Times New Roman" panose="02020603050405020304" pitchFamily="18" charset="0"/>
            </a:endParaRPr>
          </a:p>
        </p:txBody>
      </p:sp>
    </p:spTree>
  </p:cSld>
  <p:clrMapOvr>
    <a:masterClrMapping/>
  </p:clrMapOvr>
  <p:transition spd="med" advTm="300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1773" y="391398"/>
            <a:ext cx="3667615" cy="738664"/>
          </a:xfrm>
          <a:prstGeom prst="rect">
            <a:avLst/>
          </a:prstGeom>
          <a:noFill/>
        </p:spPr>
        <p:txBody>
          <a:bodyPr wrap="square" rtlCol="0">
            <a:spAutoFit/>
          </a:bodyPr>
          <a:lstStyle/>
          <a:p>
            <a:pPr algn="ctr">
              <a:lnSpc>
                <a:spcPct val="150000"/>
              </a:lnSpc>
            </a:pPr>
            <a:r>
              <a:rPr lang="en-US" sz="2800" b="1" dirty="0" smtClean="0">
                <a:solidFill>
                  <a:schemeClr val="bg1"/>
                </a:solidFill>
                <a:latin typeface="Times New Roman" panose="02020603050405020304" pitchFamily="18" charset="0"/>
                <a:cs typeface="Times New Roman" panose="02020603050405020304" pitchFamily="18" charset="0"/>
              </a:rPr>
              <a:t>I. ĐỊNH HƯỚNG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70502" y="1643881"/>
            <a:ext cx="6096000" cy="3970318"/>
          </a:xfrm>
          <a:prstGeom prst="rect">
            <a:avLst/>
          </a:prstGeom>
        </p:spPr>
        <p:txBody>
          <a:bodyPr>
            <a:spAutoFit/>
          </a:bodyPr>
          <a:lstStyle/>
          <a:p>
            <a:pPr algn="just"/>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Khái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niệm</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Thảo </a:t>
            </a:r>
            <a:r>
              <a:rPr lang="vi-VN" sz="2800" dirty="0">
                <a:latin typeface="Times New Roman" panose="02020603050405020304" pitchFamily="18" charset="0"/>
                <a:cs typeface="Times New Roman" panose="02020603050405020304" pitchFamily="18" charset="0"/>
              </a:rPr>
              <a:t>luận nhóm về một vấn đề còn gây tranh cãi là dùng hình thức nói (thuyết trình) để trao đổi, tranh luận về một vấn đề nào đó còn có ý kiến chưa thống nhất.</a:t>
            </a:r>
          </a:p>
          <a:p>
            <a:pPr algn="just"/>
            <a:endParaRPr lang="en-US" sz="2800" b="1" dirty="0" smtClean="0">
              <a:latin typeface="Times New Roman" panose="02020603050405020304" pitchFamily="18" charset="0"/>
              <a:cs typeface="Times New Roman" panose="02020603050405020304" pitchFamily="18" charset="0"/>
            </a:endParaRPr>
          </a:p>
          <a:p>
            <a:pPr algn="just"/>
            <a:r>
              <a:rPr lang="en-US" sz="2800" b="1" dirty="0" smtClean="0">
                <a:latin typeface="Times New Roman" panose="02020603050405020304" pitchFamily="18" charset="0"/>
                <a:cs typeface="Times New Roman" panose="02020603050405020304" pitchFamily="18" charset="0"/>
              </a:rPr>
              <a:t>2. </a:t>
            </a:r>
            <a:r>
              <a:rPr lang="en-US" sz="2800" b="1" dirty="0" err="1" smtClean="0">
                <a:latin typeface="Times New Roman" panose="02020603050405020304" pitchFamily="18" charset="0"/>
                <a:cs typeface="Times New Roman" panose="02020603050405020304" pitchFamily="18" charset="0"/>
              </a:rPr>
              <a:t>Mục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đích</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biệt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quyết</a:t>
            </a:r>
            <a:endParaRPr lang="en-US" sz="28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964012" y="1474562"/>
            <a:ext cx="4074994" cy="3908876"/>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1773" y="391398"/>
            <a:ext cx="3667615" cy="738664"/>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I. ĐỊNH HƯỚNG</a:t>
            </a:r>
            <a:endParaRPr lang="en-US" sz="2800" b="1" dirty="0">
              <a:solidFill>
                <a:prstClr val="white"/>
              </a:solidFill>
              <a:latin typeface="Times New Roman" panose="02020603050405020304" pitchFamily="18" charset="0"/>
              <a:cs typeface="Times New Roman" panose="02020603050405020304" pitchFamily="18" charset="0"/>
            </a:endParaRPr>
          </a:p>
        </p:txBody>
      </p:sp>
      <p:cxnSp>
        <p:nvCxnSpPr>
          <p:cNvPr id="9" name="Straight Connector 74"/>
          <p:cNvCxnSpPr/>
          <p:nvPr/>
        </p:nvCxnSpPr>
        <p:spPr>
          <a:xfrm>
            <a:off x="4022860" y="1583451"/>
            <a:ext cx="0" cy="38036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Oval 75"/>
          <p:cNvSpPr/>
          <p:nvPr/>
        </p:nvSpPr>
        <p:spPr>
          <a:xfrm>
            <a:off x="3827598" y="1939051"/>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latin typeface="Calibri Light" panose="020F0302020204030204" charset="0"/>
              </a:rPr>
              <a:t>1</a:t>
            </a:r>
          </a:p>
        </p:txBody>
      </p:sp>
      <p:sp>
        <p:nvSpPr>
          <p:cNvPr id="11" name="Oval 76"/>
          <p:cNvSpPr/>
          <p:nvPr/>
        </p:nvSpPr>
        <p:spPr>
          <a:xfrm>
            <a:off x="3827598" y="2815351"/>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latin typeface="Calibri Light" panose="020F0302020204030204" charset="0"/>
              </a:rPr>
              <a:t>2</a:t>
            </a:r>
          </a:p>
        </p:txBody>
      </p:sp>
      <p:sp>
        <p:nvSpPr>
          <p:cNvPr id="12" name="Oval 77"/>
          <p:cNvSpPr/>
          <p:nvPr/>
        </p:nvSpPr>
        <p:spPr>
          <a:xfrm>
            <a:off x="3827598" y="3693238"/>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latin typeface="Calibri Light" panose="020F0302020204030204" charset="0"/>
              </a:rPr>
              <a:t>3</a:t>
            </a:r>
          </a:p>
        </p:txBody>
      </p:sp>
      <p:sp>
        <p:nvSpPr>
          <p:cNvPr id="13" name="Oval 78"/>
          <p:cNvSpPr/>
          <p:nvPr/>
        </p:nvSpPr>
        <p:spPr>
          <a:xfrm>
            <a:off x="3827598" y="4571126"/>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latin typeface="Calibri Light" panose="020F0302020204030204" charset="0"/>
              </a:rPr>
              <a:t>4</a:t>
            </a:r>
          </a:p>
        </p:txBody>
      </p:sp>
      <p:pic>
        <p:nvPicPr>
          <p:cNvPr id="4" name="Picture 3"/>
          <p:cNvPicPr>
            <a:picLocks noChangeAspect="1"/>
          </p:cNvPicPr>
          <p:nvPr/>
        </p:nvPicPr>
        <p:blipFill>
          <a:blip r:embed="rId4"/>
          <a:stretch>
            <a:fillRect/>
          </a:stretch>
        </p:blipFill>
        <p:spPr>
          <a:xfrm>
            <a:off x="1285618" y="1775278"/>
            <a:ext cx="2153617" cy="3454918"/>
          </a:xfrm>
          <a:prstGeom prst="rect">
            <a:avLst/>
          </a:prstGeom>
        </p:spPr>
      </p:pic>
      <p:sp>
        <p:nvSpPr>
          <p:cNvPr id="14" name="Rectangle 13"/>
          <p:cNvSpPr/>
          <p:nvPr/>
        </p:nvSpPr>
        <p:spPr>
          <a:xfrm>
            <a:off x="4407035" y="1812033"/>
            <a:ext cx="6096000" cy="3539430"/>
          </a:xfrm>
          <a:prstGeom prst="rect">
            <a:avLst/>
          </a:prstGeom>
        </p:spPr>
        <p:txBody>
          <a:bodyPr>
            <a:spAutoFit/>
          </a:bodyPr>
          <a:lstStyle/>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Lựa chọn được vấn đề gây tranh cãi.</a:t>
            </a:r>
          </a:p>
          <a:p>
            <a:pPr algn="just"/>
            <a:endParaRPr lang="en-US" sz="2800" dirty="0" smtClean="0">
              <a:solidFill>
                <a:prstClr val="black"/>
              </a:solidFill>
              <a:latin typeface="Times New Roman" panose="02020603050405020304" pitchFamily="18" charset="0"/>
              <a:cs typeface="Times New Roman" panose="02020603050405020304" pitchFamily="18" charset="0"/>
            </a:endParaRPr>
          </a:p>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Xác định các điểm đã thống nhất và các điểm còn lại khác biệt.</a:t>
            </a:r>
          </a:p>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Chuẩn bị ý kiến của cá nhân về các điểm chưa thống nhất.</a:t>
            </a:r>
          </a:p>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Chú </a:t>
            </a:r>
            <a:r>
              <a:rPr lang="vi-VN" sz="2800" dirty="0">
                <a:solidFill>
                  <a:prstClr val="black"/>
                </a:solidFill>
                <a:latin typeface="Times New Roman" panose="02020603050405020304" pitchFamily="18" charset="0"/>
                <a:cs typeface="Times New Roman" panose="02020603050405020304" pitchFamily="18" charset="0"/>
              </a:rPr>
              <a:t>ý đến thái độ, cử chỉ khi phát biểu, thảo luận.</a:t>
            </a:r>
          </a:p>
        </p:txBody>
      </p:sp>
    </p:spTree>
    <p:extLst>
      <p:ext uri="{BB962C8B-B14F-4D97-AF65-F5344CB8AC3E}">
        <p14:creationId xmlns:p14="http://schemas.microsoft.com/office/powerpoint/2010/main" val="109618230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barn(inVertical)">
                                      <p:cBhvr>
                                        <p:cTn id="39" dur="500"/>
                                        <p:tgtEl>
                                          <p:spTgt spid="1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xEl>
                                              <p:pRg st="2" end="2"/>
                                            </p:txEl>
                                          </p:spTgt>
                                        </p:tgtEl>
                                        <p:attrNameLst>
                                          <p:attrName>style.visibility</p:attrName>
                                        </p:attrNameLst>
                                      </p:cBhvr>
                                      <p:to>
                                        <p:strVal val="visible"/>
                                      </p:to>
                                    </p:set>
                                    <p:animEffect transition="in" filter="barn(inVertical)">
                                      <p:cBhvr>
                                        <p:cTn id="44" dur="500"/>
                                        <p:tgtEl>
                                          <p:spTgt spid="1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4">
                                            <p:txEl>
                                              <p:pRg st="3" end="3"/>
                                            </p:txEl>
                                          </p:spTgt>
                                        </p:tgtEl>
                                        <p:attrNameLst>
                                          <p:attrName>style.visibility</p:attrName>
                                        </p:attrNameLst>
                                      </p:cBhvr>
                                      <p:to>
                                        <p:strVal val="visible"/>
                                      </p:to>
                                    </p:set>
                                    <p:animEffect transition="in" filter="wipe(down)">
                                      <p:cBhvr>
                                        <p:cTn id="49" dur="500"/>
                                        <p:tgtEl>
                                          <p:spTgt spid="14">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xEl>
                                              <p:pRg st="4" end="4"/>
                                            </p:txEl>
                                          </p:spTgt>
                                        </p:tgtEl>
                                        <p:attrNameLst>
                                          <p:attrName>style.visibility</p:attrName>
                                        </p:attrNameLst>
                                      </p:cBhvr>
                                      <p:to>
                                        <p:strVal val="visible"/>
                                      </p:to>
                                    </p:set>
                                    <p:animEffect transition="in" filter="fade">
                                      <p:cBhvr>
                                        <p:cTn id="54" dur="1000"/>
                                        <p:tgtEl>
                                          <p:spTgt spid="14">
                                            <p:txEl>
                                              <p:pRg st="4" end="4"/>
                                            </p:txEl>
                                          </p:spTgt>
                                        </p:tgtEl>
                                      </p:cBhvr>
                                    </p:animEffect>
                                    <p:anim calcmode="lin" valueType="num">
                                      <p:cBhvr>
                                        <p:cTn id="55"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pic>
        <p:nvPicPr>
          <p:cNvPr id="24" name="图片 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25" name="图片 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6"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TextBox 26"/>
          <p:cNvSpPr txBox="1"/>
          <p:nvPr/>
        </p:nvSpPr>
        <p:spPr>
          <a:xfrm>
            <a:off x="4211773" y="391398"/>
            <a:ext cx="3667615" cy="661207"/>
          </a:xfrm>
          <a:prstGeom prst="rect">
            <a:avLst/>
          </a:prstGeom>
          <a:noFill/>
        </p:spPr>
        <p:txBody>
          <a:bodyPr wrap="square" rtlCol="0">
            <a:spAutoFit/>
          </a:bodyPr>
          <a:lstStyle/>
          <a:p>
            <a:pPr algn="ctr">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II. THỰC HÀNH</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491564" y="1329776"/>
            <a:ext cx="9580728" cy="1815882"/>
          </a:xfrm>
          <a:prstGeom prst="rect">
            <a:avLst/>
          </a:prstGeom>
        </p:spPr>
        <p:txBody>
          <a:bodyPr wrap="square">
            <a:spAutoFit/>
          </a:bodyPr>
          <a:lstStyle/>
          <a:p>
            <a:pPr algn="just"/>
            <a:r>
              <a:rPr lang="vi-VN" sz="2800" dirty="0">
                <a:solidFill>
                  <a:srgbClr val="FF0000"/>
                </a:solidFill>
                <a:latin typeface="Times New Roman" panose="02020603050405020304" pitchFamily="18" charset="0"/>
                <a:cs typeface="Times New Roman" panose="02020603050405020304" pitchFamily="18" charset="0"/>
              </a:rPr>
              <a:t>Đề bài: </a:t>
            </a:r>
            <a:r>
              <a:rPr lang="vi-VN" sz="2800" dirty="0">
                <a:latin typeface="Times New Roman" panose="02020603050405020304" pitchFamily="18" charset="0"/>
                <a:cs typeface="Times New Roman" panose="02020603050405020304" pitchFamily="18" charset="0"/>
              </a:rPr>
              <a:t>Có người cho rằng sự việc và con người được kể trong văn bản “Bạch tuộc” (Véc-nơ) hoặc “Chất làm </a:t>
            </a:r>
            <a:r>
              <a:rPr lang="vi-VN" sz="2800" dirty="0" smtClean="0">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ỉ</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(Brét -bơ-ry) là không có thực, một số người lại cho là có thực. Em sẽ nêu ý kiến như nào trong buổi thảo luận nhóm?</a:t>
            </a:r>
            <a:endParaRPr lang="en-US" sz="2800" dirty="0">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8462" b="64082" l="32182" r="63727"/>
                    </a14:imgEffect>
                    <a14:imgEffect>
                      <a14:saturation sat="200000"/>
                    </a14:imgEffect>
                  </a14:imgLayer>
                </a14:imgProps>
              </a:ext>
              <a:ext uri="{28A0092B-C50C-407E-A947-70E740481C1C}">
                <a14:useLocalDpi xmlns:a14="http://schemas.microsoft.com/office/drawing/2010/main" val="0"/>
              </a:ext>
            </a:extLst>
          </a:blip>
          <a:srcRect l="30515" t="38279" r="33960" b="35269"/>
          <a:stretch/>
        </p:blipFill>
        <p:spPr>
          <a:xfrm>
            <a:off x="7861110" y="2875848"/>
            <a:ext cx="2992817" cy="3346517"/>
          </a:xfrm>
          <a:prstGeom prst="rect">
            <a:avLst/>
          </a:prstGeom>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l="-3844" t="46192"/>
          <a:stretch/>
        </p:blipFill>
        <p:spPr>
          <a:xfrm>
            <a:off x="3379130" y="3356886"/>
            <a:ext cx="4263615" cy="2384440"/>
          </a:xfrm>
          <a:prstGeom prst="rect">
            <a:avLst/>
          </a:prstGeom>
        </p:spPr>
      </p:pic>
    </p:spTree>
    <p:extLst>
      <p:ext uri="{BB962C8B-B14F-4D97-AF65-F5344CB8AC3E}">
        <p14:creationId xmlns:p14="http://schemas.microsoft.com/office/powerpoint/2010/main" val="3802932694"/>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circle(in)">
                                      <p:cBhvr>
                                        <p:cTn id="14" dur="2000"/>
                                        <p:tgtEl>
                                          <p:spTgt spid="30"/>
                                        </p:tgtEl>
                                      </p:cBhvr>
                                    </p:animEffect>
                                  </p:childTnLst>
                                </p:cTn>
                              </p:par>
                              <p:par>
                                <p:cTn id="15" presetID="6"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9881552" y="4196639"/>
            <a:ext cx="2396490" cy="2344420"/>
          </a:xfrm>
          <a:prstGeom prst="rect">
            <a:avLst/>
          </a:prstGeom>
        </p:spPr>
      </p:pic>
      <p:pic>
        <p:nvPicPr>
          <p:cNvPr id="41" name="Picture 40"/>
          <p:cNvPicPr>
            <a:picLocks noChangeAspect="1"/>
          </p:cNvPicPr>
          <p:nvPr/>
        </p:nvPicPr>
        <p:blipFill>
          <a:blip r:embed="rId4"/>
          <a:stretch>
            <a:fillRect/>
          </a:stretch>
        </p:blipFill>
        <p:spPr>
          <a:xfrm>
            <a:off x="2079298" y="970633"/>
            <a:ext cx="7837277" cy="1301284"/>
          </a:xfrm>
          <a:prstGeom prst="rect">
            <a:avLst/>
          </a:prstGeom>
        </p:spPr>
      </p:pic>
      <p:grpSp>
        <p:nvGrpSpPr>
          <p:cNvPr id="42" name="组 4">
            <a:extLst>
              <a:ext uri="{FF2B5EF4-FFF2-40B4-BE49-F238E27FC236}">
                <a16:creationId xmlns="" xmlns:a16="http://schemas.microsoft.com/office/drawing/2014/main" id="{8774790E-4EA9-4D9A-AA3E-CC9D97FAACA5}"/>
              </a:ext>
            </a:extLst>
          </p:cNvPr>
          <p:cNvGrpSpPr/>
          <p:nvPr/>
        </p:nvGrpSpPr>
        <p:grpSpPr>
          <a:xfrm>
            <a:off x="1177956" y="2403516"/>
            <a:ext cx="2082231" cy="3026956"/>
            <a:chOff x="566877" y="1864331"/>
            <a:chExt cx="2492889" cy="3499109"/>
          </a:xfrm>
        </p:grpSpPr>
        <p:grpSp>
          <p:nvGrpSpPr>
            <p:cNvPr id="43" name="图形 2">
              <a:extLst>
                <a:ext uri="{FF2B5EF4-FFF2-40B4-BE49-F238E27FC236}">
                  <a16:creationId xmlns="" xmlns:a16="http://schemas.microsoft.com/office/drawing/2014/main" id="{A5137725-0854-4C49-A0D7-08E7364FBE77}"/>
                </a:ext>
              </a:extLst>
            </p:cNvPr>
            <p:cNvGrpSpPr/>
            <p:nvPr/>
          </p:nvGrpSpPr>
          <p:grpSpPr>
            <a:xfrm rot="21410303">
              <a:off x="566877" y="1864331"/>
              <a:ext cx="2492889" cy="3499109"/>
              <a:chOff x="4783931" y="1588293"/>
              <a:chExt cx="2619375" cy="3676649"/>
            </a:xfrm>
          </p:grpSpPr>
          <p:sp>
            <p:nvSpPr>
              <p:cNvPr id="46" name="任意多边形: 形状 34">
                <a:extLst>
                  <a:ext uri="{FF2B5EF4-FFF2-40B4-BE49-F238E27FC236}">
                    <a16:creationId xmlns="" xmlns:a16="http://schemas.microsoft.com/office/drawing/2014/main" id="{BB363EE6-1B46-4D37-B23B-AE49F276D59F}"/>
                  </a:ext>
                </a:extLst>
              </p:cNvPr>
              <p:cNvSpPr/>
              <p:nvPr/>
            </p:nvSpPr>
            <p:spPr>
              <a:xfrm>
                <a:off x="4783931" y="1588293"/>
                <a:ext cx="2619375" cy="3676649"/>
              </a:xfrm>
              <a:custGeom>
                <a:avLst/>
                <a:gdLst>
                  <a:gd name="connsiteX0" fmla="*/ 2214086 w 2619375"/>
                  <a:gd name="connsiteY0" fmla="*/ 3672364 h 3676650"/>
                  <a:gd name="connsiteX1" fmla="*/ 407194 w 2619375"/>
                  <a:gd name="connsiteY1" fmla="*/ 3672364 h 3676650"/>
                  <a:gd name="connsiteX2" fmla="*/ 7144 w 2619375"/>
                  <a:gd name="connsiteY2" fmla="*/ 3272314 h 3676650"/>
                  <a:gd name="connsiteX3" fmla="*/ 7144 w 2619375"/>
                  <a:gd name="connsiteY3" fmla="*/ 407194 h 3676650"/>
                  <a:gd name="connsiteX4" fmla="*/ 407194 w 2619375"/>
                  <a:gd name="connsiteY4" fmla="*/ 7144 h 3676650"/>
                  <a:gd name="connsiteX5" fmla="*/ 2214086 w 2619375"/>
                  <a:gd name="connsiteY5" fmla="*/ 7144 h 3676650"/>
                  <a:gd name="connsiteX6" fmla="*/ 2614136 w 2619375"/>
                  <a:gd name="connsiteY6" fmla="*/ 407194 h 3676650"/>
                  <a:gd name="connsiteX7" fmla="*/ 2614136 w 2619375"/>
                  <a:gd name="connsiteY7" fmla="*/ 3272314 h 3676650"/>
                  <a:gd name="connsiteX8" fmla="*/ 2214086 w 2619375"/>
                  <a:gd name="connsiteY8" fmla="*/ 3672364 h 367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9375" h="3676650">
                    <a:moveTo>
                      <a:pt x="2214086" y="3672364"/>
                    </a:moveTo>
                    <a:lnTo>
                      <a:pt x="407194" y="3672364"/>
                    </a:lnTo>
                    <a:cubicBezTo>
                      <a:pt x="187166" y="3672364"/>
                      <a:pt x="7144" y="3492341"/>
                      <a:pt x="7144" y="3272314"/>
                    </a:cubicBezTo>
                    <a:lnTo>
                      <a:pt x="7144" y="407194"/>
                    </a:lnTo>
                    <a:cubicBezTo>
                      <a:pt x="7144" y="187166"/>
                      <a:pt x="187166" y="7144"/>
                      <a:pt x="407194" y="7144"/>
                    </a:cubicBezTo>
                    <a:lnTo>
                      <a:pt x="2214086" y="7144"/>
                    </a:lnTo>
                    <a:cubicBezTo>
                      <a:pt x="2434114" y="7144"/>
                      <a:pt x="2614136" y="187166"/>
                      <a:pt x="2614136" y="407194"/>
                    </a:cubicBezTo>
                    <a:lnTo>
                      <a:pt x="2614136" y="3272314"/>
                    </a:lnTo>
                    <a:cubicBezTo>
                      <a:pt x="2614136" y="3492341"/>
                      <a:pt x="2434114" y="3672364"/>
                      <a:pt x="2214086" y="3672364"/>
                    </a:cubicBezTo>
                    <a:close/>
                  </a:path>
                </a:pathLst>
              </a:custGeom>
              <a:solidFill>
                <a:schemeClr val="accent4">
                  <a:lumMod val="40000"/>
                  <a:lumOff val="60000"/>
                </a:schemeClr>
              </a:solidFill>
              <a:ln w="9525" cap="flat">
                <a:no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47" name="任意多边形: 形状 35">
                <a:extLst>
                  <a:ext uri="{FF2B5EF4-FFF2-40B4-BE49-F238E27FC236}">
                    <a16:creationId xmlns="" xmlns:a16="http://schemas.microsoft.com/office/drawing/2014/main" id="{4340659D-E57E-4446-BCC8-8CC11EDBE4B3}"/>
                  </a:ext>
                </a:extLst>
              </p:cNvPr>
              <p:cNvSpPr/>
              <p:nvPr/>
            </p:nvSpPr>
            <p:spPr>
              <a:xfrm>
                <a:off x="4988720" y="2533478"/>
                <a:ext cx="2190750" cy="2524773"/>
              </a:xfrm>
              <a:custGeom>
                <a:avLst/>
                <a:gdLst>
                  <a:gd name="connsiteX0" fmla="*/ 1997869 w 2190750"/>
                  <a:gd name="connsiteY0" fmla="*/ 7144 h 1733550"/>
                  <a:gd name="connsiteX1" fmla="*/ 197644 w 2190750"/>
                  <a:gd name="connsiteY1" fmla="*/ 7144 h 1733550"/>
                  <a:gd name="connsiteX2" fmla="*/ 7144 w 2190750"/>
                  <a:gd name="connsiteY2" fmla="*/ 197644 h 1733550"/>
                  <a:gd name="connsiteX3" fmla="*/ 7144 w 2190750"/>
                  <a:gd name="connsiteY3" fmla="*/ 1540669 h 1733550"/>
                  <a:gd name="connsiteX4" fmla="*/ 197644 w 2190750"/>
                  <a:gd name="connsiteY4" fmla="*/ 1731169 h 1733550"/>
                  <a:gd name="connsiteX5" fmla="*/ 1997869 w 2190750"/>
                  <a:gd name="connsiteY5" fmla="*/ 1731169 h 1733550"/>
                  <a:gd name="connsiteX6" fmla="*/ 2188369 w 2190750"/>
                  <a:gd name="connsiteY6" fmla="*/ 1540669 h 1733550"/>
                  <a:gd name="connsiteX7" fmla="*/ 2188369 w 2190750"/>
                  <a:gd name="connsiteY7" fmla="*/ 197644 h 1733550"/>
                  <a:gd name="connsiteX8" fmla="*/ 1997869 w 2190750"/>
                  <a:gd name="connsiteY8" fmla="*/ 7144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0" h="1733550">
                    <a:moveTo>
                      <a:pt x="1997869" y="7144"/>
                    </a:moveTo>
                    <a:lnTo>
                      <a:pt x="197644" y="7144"/>
                    </a:lnTo>
                    <a:cubicBezTo>
                      <a:pt x="92869" y="7144"/>
                      <a:pt x="7144" y="92869"/>
                      <a:pt x="7144" y="197644"/>
                    </a:cubicBezTo>
                    <a:lnTo>
                      <a:pt x="7144" y="1540669"/>
                    </a:lnTo>
                    <a:cubicBezTo>
                      <a:pt x="7144" y="1645444"/>
                      <a:pt x="92869" y="1731169"/>
                      <a:pt x="197644" y="1731169"/>
                    </a:cubicBezTo>
                    <a:lnTo>
                      <a:pt x="1997869" y="1731169"/>
                    </a:lnTo>
                    <a:cubicBezTo>
                      <a:pt x="2102644" y="1731169"/>
                      <a:pt x="2188369" y="1645444"/>
                      <a:pt x="2188369" y="1540669"/>
                    </a:cubicBezTo>
                    <a:lnTo>
                      <a:pt x="2188369" y="197644"/>
                    </a:lnTo>
                    <a:cubicBezTo>
                      <a:pt x="2188369" y="92869"/>
                      <a:pt x="2102644" y="7144"/>
                      <a:pt x="1997869" y="7144"/>
                    </a:cubicBezTo>
                    <a:close/>
                  </a:path>
                </a:pathLst>
              </a:custGeom>
              <a:solidFill>
                <a:srgbClr val="FFFFFF"/>
              </a:solidFill>
              <a:ln w="9525" cap="flat">
                <a:no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48" name="任意多边形: 形状 36">
                <a:extLst>
                  <a:ext uri="{FF2B5EF4-FFF2-40B4-BE49-F238E27FC236}">
                    <a16:creationId xmlns="" xmlns:a16="http://schemas.microsoft.com/office/drawing/2014/main" id="{37B54A9A-B6C0-48CE-ABD4-D77318AB24EA}"/>
                  </a:ext>
                </a:extLst>
              </p:cNvPr>
              <p:cNvSpPr/>
              <p:nvPr/>
            </p:nvSpPr>
            <p:spPr>
              <a:xfrm>
                <a:off x="5219207" y="2827329"/>
                <a:ext cx="1638300" cy="28575"/>
              </a:xfrm>
              <a:custGeom>
                <a:avLst/>
                <a:gdLst>
                  <a:gd name="connsiteX0" fmla="*/ 14288 w 1638300"/>
                  <a:gd name="connsiteY0" fmla="*/ 14288 h 28575"/>
                  <a:gd name="connsiteX1" fmla="*/ 1624013 w 1638300"/>
                  <a:gd name="connsiteY1" fmla="*/ 14288 h 28575"/>
                </a:gdLst>
                <a:ahLst/>
                <a:cxnLst>
                  <a:cxn ang="0">
                    <a:pos x="connsiteX0" y="connsiteY0"/>
                  </a:cxn>
                  <a:cxn ang="0">
                    <a:pos x="connsiteX1" y="connsiteY1"/>
                  </a:cxn>
                </a:cxnLst>
                <a:rect l="l" t="t" r="r" b="b"/>
                <a:pathLst>
                  <a:path w="1638300" h="28575">
                    <a:moveTo>
                      <a:pt x="14288" y="14288"/>
                    </a:moveTo>
                    <a:lnTo>
                      <a:pt x="1624013" y="14288"/>
                    </a:lnTo>
                  </a:path>
                </a:pathLst>
              </a:custGeom>
              <a:ln w="19050" cap="rnd">
                <a:solidFill>
                  <a:srgbClr val="999999"/>
                </a:solid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49" name="任意多边形: 形状 37">
                <a:extLst>
                  <a:ext uri="{FF2B5EF4-FFF2-40B4-BE49-F238E27FC236}">
                    <a16:creationId xmlns="" xmlns:a16="http://schemas.microsoft.com/office/drawing/2014/main" id="{B33756E4-20B9-4499-9F6F-6150E6F053FF}"/>
                  </a:ext>
                </a:extLst>
              </p:cNvPr>
              <p:cNvSpPr/>
              <p:nvPr/>
            </p:nvSpPr>
            <p:spPr>
              <a:xfrm>
                <a:off x="5233988" y="4657725"/>
                <a:ext cx="1638300" cy="28575"/>
              </a:xfrm>
              <a:custGeom>
                <a:avLst/>
                <a:gdLst>
                  <a:gd name="connsiteX0" fmla="*/ 14288 w 1638300"/>
                  <a:gd name="connsiteY0" fmla="*/ 14288 h 28575"/>
                  <a:gd name="connsiteX1" fmla="*/ 1624013 w 1638300"/>
                  <a:gd name="connsiteY1" fmla="*/ 14288 h 28575"/>
                </a:gdLst>
                <a:ahLst/>
                <a:cxnLst>
                  <a:cxn ang="0">
                    <a:pos x="connsiteX0" y="connsiteY0"/>
                  </a:cxn>
                  <a:cxn ang="0">
                    <a:pos x="connsiteX1" y="connsiteY1"/>
                  </a:cxn>
                </a:cxnLst>
                <a:rect l="l" t="t" r="r" b="b"/>
                <a:pathLst>
                  <a:path w="1638300" h="28575">
                    <a:moveTo>
                      <a:pt x="14288" y="14288"/>
                    </a:moveTo>
                    <a:lnTo>
                      <a:pt x="1624013" y="14288"/>
                    </a:lnTo>
                  </a:path>
                </a:pathLst>
              </a:custGeom>
              <a:ln w="19050" cap="rnd">
                <a:solidFill>
                  <a:srgbClr val="999999"/>
                </a:solid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grpSp>
        <p:sp>
          <p:nvSpPr>
            <p:cNvPr id="44" name="文本框 84">
              <a:extLst>
                <a:ext uri="{FF2B5EF4-FFF2-40B4-BE49-F238E27FC236}">
                  <a16:creationId xmlns="" xmlns:a16="http://schemas.microsoft.com/office/drawing/2014/main" id="{18432ADE-32A2-4650-837A-BD41C860631D}"/>
                </a:ext>
              </a:extLst>
            </p:cNvPr>
            <p:cNvSpPr txBox="1"/>
            <p:nvPr/>
          </p:nvSpPr>
          <p:spPr>
            <a:xfrm rot="21410303">
              <a:off x="877708" y="1993098"/>
              <a:ext cx="1797974" cy="747148"/>
            </a:xfrm>
            <a:prstGeom prst="rect">
              <a:avLst/>
            </a:prstGeom>
            <a:noFill/>
          </p:spPr>
          <p:txBody>
            <a:bodyPr wrap="square" rtlCol="0">
              <a:spAutoFit/>
            </a:bodyPr>
            <a:lstStyle/>
            <a:p>
              <a:pPr algn="ctr"/>
              <a:endParaRPr lang="zh-CN" altLang="en-US" sz="3600" dirty="0">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45" name="文本框 85">
              <a:extLst>
                <a:ext uri="{FF2B5EF4-FFF2-40B4-BE49-F238E27FC236}">
                  <a16:creationId xmlns="" xmlns:a16="http://schemas.microsoft.com/office/drawing/2014/main" id="{026FD1E5-9749-46CD-BD14-19FB6B83F117}"/>
                </a:ext>
              </a:extLst>
            </p:cNvPr>
            <p:cNvSpPr txBox="1"/>
            <p:nvPr/>
          </p:nvSpPr>
          <p:spPr>
            <a:xfrm rot="21364228">
              <a:off x="975564" y="3004591"/>
              <a:ext cx="1733949" cy="1814500"/>
            </a:xfrm>
            <a:prstGeom prst="rect">
              <a:avLst/>
            </a:prstGeom>
            <a:noFill/>
          </p:spPr>
          <p:txBody>
            <a:bodyPr wrap="square" rtlCol="0">
              <a:spAutoFit/>
            </a:bodyPr>
            <a:lstStyle/>
            <a:p>
              <a:pPr algn="ctr">
                <a:lnSpc>
                  <a:spcPct val="150000"/>
                </a:lnSpc>
              </a:pPr>
              <a:r>
                <a:rPr lang="en-US" altLang="zh-CN" sz="3200" dirty="0" err="1">
                  <a:solidFill>
                    <a:prstClr val="black"/>
                  </a:solidFill>
                  <a:latin typeface="Times New Roman" panose="02020603050405020304" pitchFamily="18" charset="0"/>
                  <a:ea typeface="迷你简准圆" panose="03000509000000000000" pitchFamily="65" charset="-122"/>
                  <a:cs typeface="Times New Roman" panose="02020603050405020304" pitchFamily="18" charset="0"/>
                  <a:sym typeface="Arial"/>
                </a:rPr>
                <a:t>Chuẩn</a:t>
              </a:r>
              <a:r>
                <a:rPr lang="en-US" altLang="zh-CN" sz="3200" dirty="0">
                  <a:solidFill>
                    <a:prstClr val="black"/>
                  </a:solidFill>
                  <a:latin typeface="Times New Roman" panose="02020603050405020304" pitchFamily="18" charset="0"/>
                  <a:ea typeface="迷你简准圆" panose="03000509000000000000" pitchFamily="65" charset="-122"/>
                  <a:cs typeface="Times New Roman" panose="02020603050405020304" pitchFamily="18" charset="0"/>
                  <a:sym typeface="Arial"/>
                </a:rPr>
                <a:t> </a:t>
              </a:r>
              <a:r>
                <a:rPr lang="en-US" altLang="zh-CN" sz="3200" dirty="0" err="1">
                  <a:solidFill>
                    <a:prstClr val="black"/>
                  </a:solidFill>
                  <a:latin typeface="Times New Roman" panose="02020603050405020304" pitchFamily="18" charset="0"/>
                  <a:ea typeface="迷你简准圆" panose="03000509000000000000" pitchFamily="65" charset="-122"/>
                  <a:cs typeface="Times New Roman" panose="02020603050405020304" pitchFamily="18" charset="0"/>
                  <a:sym typeface="Arial"/>
                </a:rPr>
                <a:t>bị</a:t>
              </a:r>
              <a:endParaRPr lang="zh-CN" altLang="en-US" sz="3200" dirty="0">
                <a:solidFill>
                  <a:prstClr val="black"/>
                </a:solidFill>
                <a:latin typeface="Times New Roman" panose="02020603050405020304" pitchFamily="18" charset="0"/>
                <a:ea typeface="迷你简准圆" panose="03000509000000000000" pitchFamily="65" charset="-122"/>
                <a:cs typeface="Times New Roman" panose="02020603050405020304" pitchFamily="18" charset="0"/>
                <a:sym typeface="Arial"/>
              </a:endParaRPr>
            </a:p>
          </p:txBody>
        </p:sp>
      </p:grpSp>
      <p:grpSp>
        <p:nvGrpSpPr>
          <p:cNvPr id="50" name="组 133">
            <a:extLst>
              <a:ext uri="{FF2B5EF4-FFF2-40B4-BE49-F238E27FC236}">
                <a16:creationId xmlns="" xmlns:a16="http://schemas.microsoft.com/office/drawing/2014/main" id="{A288F5EE-CDD0-4184-862B-132D7AA7892C}"/>
              </a:ext>
            </a:extLst>
          </p:cNvPr>
          <p:cNvGrpSpPr/>
          <p:nvPr/>
        </p:nvGrpSpPr>
        <p:grpSpPr>
          <a:xfrm rot="413524">
            <a:off x="3754307" y="2403516"/>
            <a:ext cx="2082231" cy="3026956"/>
            <a:chOff x="566877" y="1864331"/>
            <a:chExt cx="2492889" cy="3499109"/>
          </a:xfrm>
        </p:grpSpPr>
        <p:grpSp>
          <p:nvGrpSpPr>
            <p:cNvPr id="51" name="图形 2">
              <a:extLst>
                <a:ext uri="{FF2B5EF4-FFF2-40B4-BE49-F238E27FC236}">
                  <a16:creationId xmlns="" xmlns:a16="http://schemas.microsoft.com/office/drawing/2014/main" id="{C4F35440-F09C-44D3-A53C-6F5D7547BD64}"/>
                </a:ext>
              </a:extLst>
            </p:cNvPr>
            <p:cNvGrpSpPr/>
            <p:nvPr/>
          </p:nvGrpSpPr>
          <p:grpSpPr>
            <a:xfrm rot="21410303">
              <a:off x="566877" y="1864331"/>
              <a:ext cx="2492889" cy="3499109"/>
              <a:chOff x="4783931" y="1588293"/>
              <a:chExt cx="2619375" cy="3676649"/>
            </a:xfrm>
          </p:grpSpPr>
          <p:sp>
            <p:nvSpPr>
              <p:cNvPr id="54" name="任意多边形: 形状 34">
                <a:extLst>
                  <a:ext uri="{FF2B5EF4-FFF2-40B4-BE49-F238E27FC236}">
                    <a16:creationId xmlns="" xmlns:a16="http://schemas.microsoft.com/office/drawing/2014/main" id="{81361236-7FD4-461C-9D14-68F8997438F2}"/>
                  </a:ext>
                </a:extLst>
              </p:cNvPr>
              <p:cNvSpPr/>
              <p:nvPr/>
            </p:nvSpPr>
            <p:spPr>
              <a:xfrm>
                <a:off x="4783931" y="1588293"/>
                <a:ext cx="2619375" cy="3676649"/>
              </a:xfrm>
              <a:custGeom>
                <a:avLst/>
                <a:gdLst>
                  <a:gd name="connsiteX0" fmla="*/ 2214086 w 2619375"/>
                  <a:gd name="connsiteY0" fmla="*/ 3672364 h 3676650"/>
                  <a:gd name="connsiteX1" fmla="*/ 407194 w 2619375"/>
                  <a:gd name="connsiteY1" fmla="*/ 3672364 h 3676650"/>
                  <a:gd name="connsiteX2" fmla="*/ 7144 w 2619375"/>
                  <a:gd name="connsiteY2" fmla="*/ 3272314 h 3676650"/>
                  <a:gd name="connsiteX3" fmla="*/ 7144 w 2619375"/>
                  <a:gd name="connsiteY3" fmla="*/ 407194 h 3676650"/>
                  <a:gd name="connsiteX4" fmla="*/ 407194 w 2619375"/>
                  <a:gd name="connsiteY4" fmla="*/ 7144 h 3676650"/>
                  <a:gd name="connsiteX5" fmla="*/ 2214086 w 2619375"/>
                  <a:gd name="connsiteY5" fmla="*/ 7144 h 3676650"/>
                  <a:gd name="connsiteX6" fmla="*/ 2614136 w 2619375"/>
                  <a:gd name="connsiteY6" fmla="*/ 407194 h 3676650"/>
                  <a:gd name="connsiteX7" fmla="*/ 2614136 w 2619375"/>
                  <a:gd name="connsiteY7" fmla="*/ 3272314 h 3676650"/>
                  <a:gd name="connsiteX8" fmla="*/ 2214086 w 2619375"/>
                  <a:gd name="connsiteY8" fmla="*/ 3672364 h 367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9375" h="3676650">
                    <a:moveTo>
                      <a:pt x="2214086" y="3672364"/>
                    </a:moveTo>
                    <a:lnTo>
                      <a:pt x="407194" y="3672364"/>
                    </a:lnTo>
                    <a:cubicBezTo>
                      <a:pt x="187166" y="3672364"/>
                      <a:pt x="7144" y="3492341"/>
                      <a:pt x="7144" y="3272314"/>
                    </a:cubicBezTo>
                    <a:lnTo>
                      <a:pt x="7144" y="407194"/>
                    </a:lnTo>
                    <a:cubicBezTo>
                      <a:pt x="7144" y="187166"/>
                      <a:pt x="187166" y="7144"/>
                      <a:pt x="407194" y="7144"/>
                    </a:cubicBezTo>
                    <a:lnTo>
                      <a:pt x="2214086" y="7144"/>
                    </a:lnTo>
                    <a:cubicBezTo>
                      <a:pt x="2434114" y="7144"/>
                      <a:pt x="2614136" y="187166"/>
                      <a:pt x="2614136" y="407194"/>
                    </a:cubicBezTo>
                    <a:lnTo>
                      <a:pt x="2614136" y="3272314"/>
                    </a:lnTo>
                    <a:cubicBezTo>
                      <a:pt x="2614136" y="3492341"/>
                      <a:pt x="2434114" y="3672364"/>
                      <a:pt x="2214086" y="3672364"/>
                    </a:cubicBezTo>
                    <a:close/>
                  </a:path>
                </a:pathLst>
              </a:custGeom>
              <a:solidFill>
                <a:schemeClr val="accent1">
                  <a:lumMod val="75000"/>
                </a:schemeClr>
              </a:solidFill>
              <a:ln w="9525" cap="flat">
                <a:no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55" name="任意多边形: 形状 35">
                <a:extLst>
                  <a:ext uri="{FF2B5EF4-FFF2-40B4-BE49-F238E27FC236}">
                    <a16:creationId xmlns="" xmlns:a16="http://schemas.microsoft.com/office/drawing/2014/main" id="{EB43AB8C-0B6D-43E2-89C2-CE07EB1E8008}"/>
                  </a:ext>
                </a:extLst>
              </p:cNvPr>
              <p:cNvSpPr/>
              <p:nvPr/>
            </p:nvSpPr>
            <p:spPr>
              <a:xfrm>
                <a:off x="4988720" y="2533478"/>
                <a:ext cx="2190750" cy="2524773"/>
              </a:xfrm>
              <a:custGeom>
                <a:avLst/>
                <a:gdLst>
                  <a:gd name="connsiteX0" fmla="*/ 1997869 w 2190750"/>
                  <a:gd name="connsiteY0" fmla="*/ 7144 h 1733550"/>
                  <a:gd name="connsiteX1" fmla="*/ 197644 w 2190750"/>
                  <a:gd name="connsiteY1" fmla="*/ 7144 h 1733550"/>
                  <a:gd name="connsiteX2" fmla="*/ 7144 w 2190750"/>
                  <a:gd name="connsiteY2" fmla="*/ 197644 h 1733550"/>
                  <a:gd name="connsiteX3" fmla="*/ 7144 w 2190750"/>
                  <a:gd name="connsiteY3" fmla="*/ 1540669 h 1733550"/>
                  <a:gd name="connsiteX4" fmla="*/ 197644 w 2190750"/>
                  <a:gd name="connsiteY4" fmla="*/ 1731169 h 1733550"/>
                  <a:gd name="connsiteX5" fmla="*/ 1997869 w 2190750"/>
                  <a:gd name="connsiteY5" fmla="*/ 1731169 h 1733550"/>
                  <a:gd name="connsiteX6" fmla="*/ 2188369 w 2190750"/>
                  <a:gd name="connsiteY6" fmla="*/ 1540669 h 1733550"/>
                  <a:gd name="connsiteX7" fmla="*/ 2188369 w 2190750"/>
                  <a:gd name="connsiteY7" fmla="*/ 197644 h 1733550"/>
                  <a:gd name="connsiteX8" fmla="*/ 1997869 w 2190750"/>
                  <a:gd name="connsiteY8" fmla="*/ 7144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0" h="1733550">
                    <a:moveTo>
                      <a:pt x="1997869" y="7144"/>
                    </a:moveTo>
                    <a:lnTo>
                      <a:pt x="197644" y="7144"/>
                    </a:lnTo>
                    <a:cubicBezTo>
                      <a:pt x="92869" y="7144"/>
                      <a:pt x="7144" y="92869"/>
                      <a:pt x="7144" y="197644"/>
                    </a:cubicBezTo>
                    <a:lnTo>
                      <a:pt x="7144" y="1540669"/>
                    </a:lnTo>
                    <a:cubicBezTo>
                      <a:pt x="7144" y="1645444"/>
                      <a:pt x="92869" y="1731169"/>
                      <a:pt x="197644" y="1731169"/>
                    </a:cubicBezTo>
                    <a:lnTo>
                      <a:pt x="1997869" y="1731169"/>
                    </a:lnTo>
                    <a:cubicBezTo>
                      <a:pt x="2102644" y="1731169"/>
                      <a:pt x="2188369" y="1645444"/>
                      <a:pt x="2188369" y="1540669"/>
                    </a:cubicBezTo>
                    <a:lnTo>
                      <a:pt x="2188369" y="197644"/>
                    </a:lnTo>
                    <a:cubicBezTo>
                      <a:pt x="2188369" y="92869"/>
                      <a:pt x="2102644" y="7144"/>
                      <a:pt x="1997869" y="7144"/>
                    </a:cubicBezTo>
                    <a:close/>
                  </a:path>
                </a:pathLst>
              </a:custGeom>
              <a:solidFill>
                <a:srgbClr val="FFFFFF"/>
              </a:solidFill>
              <a:ln w="9525" cap="flat">
                <a:no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56" name="任意多边形: 形状 36">
                <a:extLst>
                  <a:ext uri="{FF2B5EF4-FFF2-40B4-BE49-F238E27FC236}">
                    <a16:creationId xmlns="" xmlns:a16="http://schemas.microsoft.com/office/drawing/2014/main" id="{70133AA5-1BC5-4CA0-8A7F-3A58DD41FFFC}"/>
                  </a:ext>
                </a:extLst>
              </p:cNvPr>
              <p:cNvSpPr/>
              <p:nvPr/>
            </p:nvSpPr>
            <p:spPr>
              <a:xfrm>
                <a:off x="5219207" y="2827329"/>
                <a:ext cx="1638300" cy="28575"/>
              </a:xfrm>
              <a:custGeom>
                <a:avLst/>
                <a:gdLst>
                  <a:gd name="connsiteX0" fmla="*/ 14288 w 1638300"/>
                  <a:gd name="connsiteY0" fmla="*/ 14288 h 28575"/>
                  <a:gd name="connsiteX1" fmla="*/ 1624013 w 1638300"/>
                  <a:gd name="connsiteY1" fmla="*/ 14288 h 28575"/>
                </a:gdLst>
                <a:ahLst/>
                <a:cxnLst>
                  <a:cxn ang="0">
                    <a:pos x="connsiteX0" y="connsiteY0"/>
                  </a:cxn>
                  <a:cxn ang="0">
                    <a:pos x="connsiteX1" y="connsiteY1"/>
                  </a:cxn>
                </a:cxnLst>
                <a:rect l="l" t="t" r="r" b="b"/>
                <a:pathLst>
                  <a:path w="1638300" h="28575">
                    <a:moveTo>
                      <a:pt x="14288" y="14288"/>
                    </a:moveTo>
                    <a:lnTo>
                      <a:pt x="1624013" y="14288"/>
                    </a:lnTo>
                  </a:path>
                </a:pathLst>
              </a:custGeom>
              <a:ln w="19050" cap="rnd">
                <a:solidFill>
                  <a:srgbClr val="999999"/>
                </a:solid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57" name="任意多边形: 形状 37">
                <a:extLst>
                  <a:ext uri="{FF2B5EF4-FFF2-40B4-BE49-F238E27FC236}">
                    <a16:creationId xmlns="" xmlns:a16="http://schemas.microsoft.com/office/drawing/2014/main" id="{5A2679F1-853D-4983-A7FF-E003D1E176FB}"/>
                  </a:ext>
                </a:extLst>
              </p:cNvPr>
              <p:cNvSpPr/>
              <p:nvPr/>
            </p:nvSpPr>
            <p:spPr>
              <a:xfrm>
                <a:off x="5233988" y="4657725"/>
                <a:ext cx="1638300" cy="28575"/>
              </a:xfrm>
              <a:custGeom>
                <a:avLst/>
                <a:gdLst>
                  <a:gd name="connsiteX0" fmla="*/ 14288 w 1638300"/>
                  <a:gd name="connsiteY0" fmla="*/ 14288 h 28575"/>
                  <a:gd name="connsiteX1" fmla="*/ 1624013 w 1638300"/>
                  <a:gd name="connsiteY1" fmla="*/ 14288 h 28575"/>
                </a:gdLst>
                <a:ahLst/>
                <a:cxnLst>
                  <a:cxn ang="0">
                    <a:pos x="connsiteX0" y="connsiteY0"/>
                  </a:cxn>
                  <a:cxn ang="0">
                    <a:pos x="connsiteX1" y="connsiteY1"/>
                  </a:cxn>
                </a:cxnLst>
                <a:rect l="l" t="t" r="r" b="b"/>
                <a:pathLst>
                  <a:path w="1638300" h="28575">
                    <a:moveTo>
                      <a:pt x="14288" y="14288"/>
                    </a:moveTo>
                    <a:lnTo>
                      <a:pt x="1624013" y="14288"/>
                    </a:lnTo>
                  </a:path>
                </a:pathLst>
              </a:custGeom>
              <a:ln w="19050" cap="rnd">
                <a:solidFill>
                  <a:srgbClr val="999999"/>
                </a:solid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grpSp>
        <p:sp>
          <p:nvSpPr>
            <p:cNvPr id="52" name="文本框 135">
              <a:extLst>
                <a:ext uri="{FF2B5EF4-FFF2-40B4-BE49-F238E27FC236}">
                  <a16:creationId xmlns="" xmlns:a16="http://schemas.microsoft.com/office/drawing/2014/main" id="{D197B515-C59F-4540-BB93-2AE153D75E42}"/>
                </a:ext>
              </a:extLst>
            </p:cNvPr>
            <p:cNvSpPr txBox="1"/>
            <p:nvPr/>
          </p:nvSpPr>
          <p:spPr>
            <a:xfrm rot="21410303">
              <a:off x="877709" y="1993097"/>
              <a:ext cx="1797974" cy="747147"/>
            </a:xfrm>
            <a:prstGeom prst="rect">
              <a:avLst/>
            </a:prstGeom>
            <a:noFill/>
          </p:spPr>
          <p:txBody>
            <a:bodyPr wrap="square" rtlCol="0">
              <a:spAutoFit/>
            </a:bodyPr>
            <a:lstStyle/>
            <a:p>
              <a:endParaRPr lang="zh-CN" altLang="en-US" sz="3600" dirty="0">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53" name="文本框 136">
              <a:extLst>
                <a:ext uri="{FF2B5EF4-FFF2-40B4-BE49-F238E27FC236}">
                  <a16:creationId xmlns="" xmlns:a16="http://schemas.microsoft.com/office/drawing/2014/main" id="{1ADA8341-51D0-418D-B300-AC67C40B75C4}"/>
                </a:ext>
              </a:extLst>
            </p:cNvPr>
            <p:cNvSpPr txBox="1"/>
            <p:nvPr/>
          </p:nvSpPr>
          <p:spPr>
            <a:xfrm rot="21435401">
              <a:off x="817965" y="3005650"/>
              <a:ext cx="2018365" cy="1814500"/>
            </a:xfrm>
            <a:prstGeom prst="rect">
              <a:avLst/>
            </a:prstGeom>
            <a:noFill/>
          </p:spPr>
          <p:txBody>
            <a:bodyPr wrap="square" rtlCol="0">
              <a:spAutoFit/>
            </a:bodyPr>
            <a:lstStyle>
              <a:defPPr>
                <a:defRPr lang="zh-CN"/>
              </a:defPPr>
              <a:lvl1pPr>
                <a:lnSpc>
                  <a:spcPct val="150000"/>
                </a:lnSpc>
                <a:defRPr sz="1200">
                  <a:latin typeface="迷你简准圆" panose="03000509000000000000" pitchFamily="65" charset="-122"/>
                  <a:ea typeface="迷你简准圆" panose="03000509000000000000" pitchFamily="65" charset="-122"/>
                </a:defRPr>
              </a:lvl1pPr>
            </a:lstStyle>
            <a:p>
              <a:pPr algn="ctr"/>
              <a:r>
                <a:rPr lang="en-US" altLang="zh-CN" sz="3200" dirty="0" err="1">
                  <a:solidFill>
                    <a:prstClr val="black"/>
                  </a:solidFill>
                  <a:latin typeface="Times New Roman" panose="02020603050405020304" pitchFamily="18" charset="0"/>
                  <a:cs typeface="Times New Roman" panose="02020603050405020304" pitchFamily="18" charset="0"/>
                  <a:sym typeface="Arial"/>
                </a:rPr>
                <a:t>Tìm</a:t>
              </a:r>
              <a:r>
                <a:rPr lang="en-US" altLang="zh-CN" sz="3200" dirty="0">
                  <a:solidFill>
                    <a:prstClr val="black"/>
                  </a:solidFill>
                  <a:latin typeface="Times New Roman" panose="02020603050405020304" pitchFamily="18" charset="0"/>
                  <a:cs typeface="Times New Roman" panose="02020603050405020304" pitchFamily="18" charset="0"/>
                  <a:sym typeface="Arial"/>
                </a:rPr>
                <a:t> ý </a:t>
              </a:r>
              <a:r>
                <a:rPr lang="en-US" altLang="zh-CN" sz="3200" dirty="0" err="1">
                  <a:solidFill>
                    <a:prstClr val="black"/>
                  </a:solidFill>
                  <a:latin typeface="Times New Roman" panose="02020603050405020304" pitchFamily="18" charset="0"/>
                  <a:cs typeface="Times New Roman" panose="02020603050405020304" pitchFamily="18" charset="0"/>
                  <a:sym typeface="Arial"/>
                </a:rPr>
                <a:t>và</a:t>
              </a:r>
              <a:r>
                <a:rPr lang="en-US" altLang="zh-CN" sz="3200" dirty="0">
                  <a:solidFill>
                    <a:prstClr val="black"/>
                  </a:solidFill>
                  <a:latin typeface="Times New Roman" panose="02020603050405020304" pitchFamily="18" charset="0"/>
                  <a:cs typeface="Times New Roman" panose="02020603050405020304" pitchFamily="18" charset="0"/>
                  <a:sym typeface="Arial"/>
                </a:rPr>
                <a:t> </a:t>
              </a:r>
              <a:r>
                <a:rPr lang="en-US" altLang="zh-CN" sz="3200" dirty="0" err="1">
                  <a:solidFill>
                    <a:prstClr val="black"/>
                  </a:solidFill>
                  <a:latin typeface="Times New Roman" panose="02020603050405020304" pitchFamily="18" charset="0"/>
                  <a:cs typeface="Times New Roman" panose="02020603050405020304" pitchFamily="18" charset="0"/>
                  <a:sym typeface="Arial"/>
                </a:rPr>
                <a:t>lập</a:t>
              </a:r>
              <a:r>
                <a:rPr lang="en-US" altLang="zh-CN" sz="3200" dirty="0">
                  <a:solidFill>
                    <a:prstClr val="black"/>
                  </a:solidFill>
                  <a:latin typeface="Times New Roman" panose="02020603050405020304" pitchFamily="18" charset="0"/>
                  <a:cs typeface="Times New Roman" panose="02020603050405020304" pitchFamily="18" charset="0"/>
                  <a:sym typeface="Arial"/>
                </a:rPr>
                <a:t> </a:t>
              </a:r>
              <a:r>
                <a:rPr lang="en-US" altLang="zh-CN" sz="3200" dirty="0" err="1">
                  <a:solidFill>
                    <a:prstClr val="black"/>
                  </a:solidFill>
                  <a:latin typeface="Times New Roman" panose="02020603050405020304" pitchFamily="18" charset="0"/>
                  <a:cs typeface="Times New Roman" panose="02020603050405020304" pitchFamily="18" charset="0"/>
                  <a:sym typeface="Arial"/>
                </a:rPr>
                <a:t>dàn</a:t>
              </a:r>
              <a:r>
                <a:rPr lang="en-US" altLang="zh-CN" sz="3200" dirty="0">
                  <a:solidFill>
                    <a:prstClr val="black"/>
                  </a:solidFill>
                  <a:latin typeface="Times New Roman" panose="02020603050405020304" pitchFamily="18" charset="0"/>
                  <a:cs typeface="Times New Roman" panose="02020603050405020304" pitchFamily="18" charset="0"/>
                  <a:sym typeface="Arial"/>
                </a:rPr>
                <a:t> ý</a:t>
              </a:r>
              <a:endParaRPr lang="zh-CN" altLang="en-US" sz="3200" dirty="0">
                <a:solidFill>
                  <a:prstClr val="black"/>
                </a:solidFill>
                <a:latin typeface="Times New Roman" panose="02020603050405020304" pitchFamily="18" charset="0"/>
                <a:cs typeface="Times New Roman" panose="02020603050405020304" pitchFamily="18" charset="0"/>
                <a:sym typeface="Arial"/>
              </a:endParaRPr>
            </a:p>
          </p:txBody>
        </p:sp>
      </p:grpSp>
      <p:grpSp>
        <p:nvGrpSpPr>
          <p:cNvPr id="58" name="组 141">
            <a:extLst>
              <a:ext uri="{FF2B5EF4-FFF2-40B4-BE49-F238E27FC236}">
                <a16:creationId xmlns="" xmlns:a16="http://schemas.microsoft.com/office/drawing/2014/main" id="{25DA97A4-6316-41E0-8A35-356441550168}"/>
              </a:ext>
            </a:extLst>
          </p:cNvPr>
          <p:cNvGrpSpPr/>
          <p:nvPr/>
        </p:nvGrpSpPr>
        <p:grpSpPr>
          <a:xfrm>
            <a:off x="6402587" y="2403516"/>
            <a:ext cx="2082231" cy="3026956"/>
            <a:chOff x="566877" y="1864331"/>
            <a:chExt cx="2492889" cy="3499109"/>
          </a:xfrm>
        </p:grpSpPr>
        <p:grpSp>
          <p:nvGrpSpPr>
            <p:cNvPr id="59" name="图形 2">
              <a:extLst>
                <a:ext uri="{FF2B5EF4-FFF2-40B4-BE49-F238E27FC236}">
                  <a16:creationId xmlns="" xmlns:a16="http://schemas.microsoft.com/office/drawing/2014/main" id="{61763C60-8B2C-4E2E-9C5F-804C130F4C0D}"/>
                </a:ext>
              </a:extLst>
            </p:cNvPr>
            <p:cNvGrpSpPr/>
            <p:nvPr/>
          </p:nvGrpSpPr>
          <p:grpSpPr>
            <a:xfrm rot="21410303">
              <a:off x="566877" y="1864331"/>
              <a:ext cx="2492889" cy="3499109"/>
              <a:chOff x="4783931" y="1588293"/>
              <a:chExt cx="2619375" cy="3676649"/>
            </a:xfrm>
          </p:grpSpPr>
          <p:sp>
            <p:nvSpPr>
              <p:cNvPr id="62" name="任意多边形: 形状 34">
                <a:extLst>
                  <a:ext uri="{FF2B5EF4-FFF2-40B4-BE49-F238E27FC236}">
                    <a16:creationId xmlns="" xmlns:a16="http://schemas.microsoft.com/office/drawing/2014/main" id="{62EEA9D0-B986-4D62-ADC9-4AC386F6D112}"/>
                  </a:ext>
                </a:extLst>
              </p:cNvPr>
              <p:cNvSpPr/>
              <p:nvPr/>
            </p:nvSpPr>
            <p:spPr>
              <a:xfrm>
                <a:off x="4783931" y="1588293"/>
                <a:ext cx="2619375" cy="3676649"/>
              </a:xfrm>
              <a:custGeom>
                <a:avLst/>
                <a:gdLst>
                  <a:gd name="connsiteX0" fmla="*/ 2214086 w 2619375"/>
                  <a:gd name="connsiteY0" fmla="*/ 3672364 h 3676650"/>
                  <a:gd name="connsiteX1" fmla="*/ 407194 w 2619375"/>
                  <a:gd name="connsiteY1" fmla="*/ 3672364 h 3676650"/>
                  <a:gd name="connsiteX2" fmla="*/ 7144 w 2619375"/>
                  <a:gd name="connsiteY2" fmla="*/ 3272314 h 3676650"/>
                  <a:gd name="connsiteX3" fmla="*/ 7144 w 2619375"/>
                  <a:gd name="connsiteY3" fmla="*/ 407194 h 3676650"/>
                  <a:gd name="connsiteX4" fmla="*/ 407194 w 2619375"/>
                  <a:gd name="connsiteY4" fmla="*/ 7144 h 3676650"/>
                  <a:gd name="connsiteX5" fmla="*/ 2214086 w 2619375"/>
                  <a:gd name="connsiteY5" fmla="*/ 7144 h 3676650"/>
                  <a:gd name="connsiteX6" fmla="*/ 2614136 w 2619375"/>
                  <a:gd name="connsiteY6" fmla="*/ 407194 h 3676650"/>
                  <a:gd name="connsiteX7" fmla="*/ 2614136 w 2619375"/>
                  <a:gd name="connsiteY7" fmla="*/ 3272314 h 3676650"/>
                  <a:gd name="connsiteX8" fmla="*/ 2214086 w 2619375"/>
                  <a:gd name="connsiteY8" fmla="*/ 3672364 h 367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9375" h="3676650">
                    <a:moveTo>
                      <a:pt x="2214086" y="3672364"/>
                    </a:moveTo>
                    <a:lnTo>
                      <a:pt x="407194" y="3672364"/>
                    </a:lnTo>
                    <a:cubicBezTo>
                      <a:pt x="187166" y="3672364"/>
                      <a:pt x="7144" y="3492341"/>
                      <a:pt x="7144" y="3272314"/>
                    </a:cubicBezTo>
                    <a:lnTo>
                      <a:pt x="7144" y="407194"/>
                    </a:lnTo>
                    <a:cubicBezTo>
                      <a:pt x="7144" y="187166"/>
                      <a:pt x="187166" y="7144"/>
                      <a:pt x="407194" y="7144"/>
                    </a:cubicBezTo>
                    <a:lnTo>
                      <a:pt x="2214086" y="7144"/>
                    </a:lnTo>
                    <a:cubicBezTo>
                      <a:pt x="2434114" y="7144"/>
                      <a:pt x="2614136" y="187166"/>
                      <a:pt x="2614136" y="407194"/>
                    </a:cubicBezTo>
                    <a:lnTo>
                      <a:pt x="2614136" y="3272314"/>
                    </a:lnTo>
                    <a:cubicBezTo>
                      <a:pt x="2614136" y="3492341"/>
                      <a:pt x="2434114" y="3672364"/>
                      <a:pt x="2214086" y="3672364"/>
                    </a:cubicBezTo>
                    <a:close/>
                  </a:path>
                </a:pathLst>
              </a:custGeom>
              <a:solidFill>
                <a:schemeClr val="tx1">
                  <a:lumMod val="60000"/>
                  <a:lumOff val="40000"/>
                </a:schemeClr>
              </a:solidFill>
              <a:ln w="9525" cap="flat">
                <a:noFill/>
                <a:prstDash val="solid"/>
                <a:miter/>
              </a:ln>
            </p:spPr>
            <p:txBody>
              <a:bodyPr rtlCol="0" anchor="ctr"/>
              <a:lstStyle/>
              <a:p>
                <a:endParaRPr lang="zh-CN" altLang="en-US" b="1" dirty="0">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63" name="任意多边形: 形状 35">
                <a:extLst>
                  <a:ext uri="{FF2B5EF4-FFF2-40B4-BE49-F238E27FC236}">
                    <a16:creationId xmlns="" xmlns:a16="http://schemas.microsoft.com/office/drawing/2014/main" id="{469BD0CA-7E80-4A0E-BC06-C1C0352D7A7F}"/>
                  </a:ext>
                </a:extLst>
              </p:cNvPr>
              <p:cNvSpPr/>
              <p:nvPr/>
            </p:nvSpPr>
            <p:spPr>
              <a:xfrm>
                <a:off x="4988720" y="2533478"/>
                <a:ext cx="2190750" cy="2524773"/>
              </a:xfrm>
              <a:custGeom>
                <a:avLst/>
                <a:gdLst>
                  <a:gd name="connsiteX0" fmla="*/ 1997869 w 2190750"/>
                  <a:gd name="connsiteY0" fmla="*/ 7144 h 1733550"/>
                  <a:gd name="connsiteX1" fmla="*/ 197644 w 2190750"/>
                  <a:gd name="connsiteY1" fmla="*/ 7144 h 1733550"/>
                  <a:gd name="connsiteX2" fmla="*/ 7144 w 2190750"/>
                  <a:gd name="connsiteY2" fmla="*/ 197644 h 1733550"/>
                  <a:gd name="connsiteX3" fmla="*/ 7144 w 2190750"/>
                  <a:gd name="connsiteY3" fmla="*/ 1540669 h 1733550"/>
                  <a:gd name="connsiteX4" fmla="*/ 197644 w 2190750"/>
                  <a:gd name="connsiteY4" fmla="*/ 1731169 h 1733550"/>
                  <a:gd name="connsiteX5" fmla="*/ 1997869 w 2190750"/>
                  <a:gd name="connsiteY5" fmla="*/ 1731169 h 1733550"/>
                  <a:gd name="connsiteX6" fmla="*/ 2188369 w 2190750"/>
                  <a:gd name="connsiteY6" fmla="*/ 1540669 h 1733550"/>
                  <a:gd name="connsiteX7" fmla="*/ 2188369 w 2190750"/>
                  <a:gd name="connsiteY7" fmla="*/ 197644 h 1733550"/>
                  <a:gd name="connsiteX8" fmla="*/ 1997869 w 2190750"/>
                  <a:gd name="connsiteY8" fmla="*/ 7144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0" h="1733550">
                    <a:moveTo>
                      <a:pt x="1997869" y="7144"/>
                    </a:moveTo>
                    <a:lnTo>
                      <a:pt x="197644" y="7144"/>
                    </a:lnTo>
                    <a:cubicBezTo>
                      <a:pt x="92869" y="7144"/>
                      <a:pt x="7144" y="92869"/>
                      <a:pt x="7144" y="197644"/>
                    </a:cubicBezTo>
                    <a:lnTo>
                      <a:pt x="7144" y="1540669"/>
                    </a:lnTo>
                    <a:cubicBezTo>
                      <a:pt x="7144" y="1645444"/>
                      <a:pt x="92869" y="1731169"/>
                      <a:pt x="197644" y="1731169"/>
                    </a:cubicBezTo>
                    <a:lnTo>
                      <a:pt x="1997869" y="1731169"/>
                    </a:lnTo>
                    <a:cubicBezTo>
                      <a:pt x="2102644" y="1731169"/>
                      <a:pt x="2188369" y="1645444"/>
                      <a:pt x="2188369" y="1540669"/>
                    </a:cubicBezTo>
                    <a:lnTo>
                      <a:pt x="2188369" y="197644"/>
                    </a:lnTo>
                    <a:cubicBezTo>
                      <a:pt x="2188369" y="92869"/>
                      <a:pt x="2102644" y="7144"/>
                      <a:pt x="1997869" y="7144"/>
                    </a:cubicBezTo>
                    <a:close/>
                  </a:path>
                </a:pathLst>
              </a:custGeom>
              <a:solidFill>
                <a:srgbClr val="FFFFFF"/>
              </a:solidFill>
              <a:ln w="9525" cap="flat">
                <a:no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64" name="任意多边形: 形状 36">
                <a:extLst>
                  <a:ext uri="{FF2B5EF4-FFF2-40B4-BE49-F238E27FC236}">
                    <a16:creationId xmlns="" xmlns:a16="http://schemas.microsoft.com/office/drawing/2014/main" id="{27E2E4B3-841B-4ED1-87A0-CF1D855CE58D}"/>
                  </a:ext>
                </a:extLst>
              </p:cNvPr>
              <p:cNvSpPr/>
              <p:nvPr/>
            </p:nvSpPr>
            <p:spPr>
              <a:xfrm>
                <a:off x="5219207" y="2827329"/>
                <a:ext cx="1638300" cy="28575"/>
              </a:xfrm>
              <a:custGeom>
                <a:avLst/>
                <a:gdLst>
                  <a:gd name="connsiteX0" fmla="*/ 14288 w 1638300"/>
                  <a:gd name="connsiteY0" fmla="*/ 14288 h 28575"/>
                  <a:gd name="connsiteX1" fmla="*/ 1624013 w 1638300"/>
                  <a:gd name="connsiteY1" fmla="*/ 14288 h 28575"/>
                </a:gdLst>
                <a:ahLst/>
                <a:cxnLst>
                  <a:cxn ang="0">
                    <a:pos x="connsiteX0" y="connsiteY0"/>
                  </a:cxn>
                  <a:cxn ang="0">
                    <a:pos x="connsiteX1" y="connsiteY1"/>
                  </a:cxn>
                </a:cxnLst>
                <a:rect l="l" t="t" r="r" b="b"/>
                <a:pathLst>
                  <a:path w="1638300" h="28575">
                    <a:moveTo>
                      <a:pt x="14288" y="14288"/>
                    </a:moveTo>
                    <a:lnTo>
                      <a:pt x="1624013" y="14288"/>
                    </a:lnTo>
                  </a:path>
                </a:pathLst>
              </a:custGeom>
              <a:ln w="19050" cap="rnd">
                <a:solidFill>
                  <a:srgbClr val="999999"/>
                </a:solid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65" name="任意多边形: 形状 37">
                <a:extLst>
                  <a:ext uri="{FF2B5EF4-FFF2-40B4-BE49-F238E27FC236}">
                    <a16:creationId xmlns="" xmlns:a16="http://schemas.microsoft.com/office/drawing/2014/main" id="{252C9E90-3B0E-4679-BB93-AEA6B118085F}"/>
                  </a:ext>
                </a:extLst>
              </p:cNvPr>
              <p:cNvSpPr/>
              <p:nvPr/>
            </p:nvSpPr>
            <p:spPr>
              <a:xfrm>
                <a:off x="5233988" y="4657725"/>
                <a:ext cx="1638300" cy="28575"/>
              </a:xfrm>
              <a:custGeom>
                <a:avLst/>
                <a:gdLst>
                  <a:gd name="connsiteX0" fmla="*/ 14288 w 1638300"/>
                  <a:gd name="connsiteY0" fmla="*/ 14288 h 28575"/>
                  <a:gd name="connsiteX1" fmla="*/ 1624013 w 1638300"/>
                  <a:gd name="connsiteY1" fmla="*/ 14288 h 28575"/>
                </a:gdLst>
                <a:ahLst/>
                <a:cxnLst>
                  <a:cxn ang="0">
                    <a:pos x="connsiteX0" y="connsiteY0"/>
                  </a:cxn>
                  <a:cxn ang="0">
                    <a:pos x="connsiteX1" y="connsiteY1"/>
                  </a:cxn>
                </a:cxnLst>
                <a:rect l="l" t="t" r="r" b="b"/>
                <a:pathLst>
                  <a:path w="1638300" h="28575">
                    <a:moveTo>
                      <a:pt x="14288" y="14288"/>
                    </a:moveTo>
                    <a:lnTo>
                      <a:pt x="1624013" y="14288"/>
                    </a:lnTo>
                  </a:path>
                </a:pathLst>
              </a:custGeom>
              <a:ln w="19050" cap="rnd">
                <a:solidFill>
                  <a:srgbClr val="999999"/>
                </a:solid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grpSp>
        <p:sp>
          <p:nvSpPr>
            <p:cNvPr id="60" name="文本框 143">
              <a:extLst>
                <a:ext uri="{FF2B5EF4-FFF2-40B4-BE49-F238E27FC236}">
                  <a16:creationId xmlns="" xmlns:a16="http://schemas.microsoft.com/office/drawing/2014/main" id="{886AB836-2F5D-477E-9C5E-73EC868270F7}"/>
                </a:ext>
              </a:extLst>
            </p:cNvPr>
            <p:cNvSpPr txBox="1"/>
            <p:nvPr/>
          </p:nvSpPr>
          <p:spPr>
            <a:xfrm rot="21410303">
              <a:off x="877708" y="1993098"/>
              <a:ext cx="1797974" cy="747148"/>
            </a:xfrm>
            <a:prstGeom prst="rect">
              <a:avLst/>
            </a:prstGeom>
            <a:noFill/>
          </p:spPr>
          <p:txBody>
            <a:bodyPr wrap="square" rtlCol="0">
              <a:spAutoFit/>
            </a:bodyPr>
            <a:lstStyle/>
            <a:p>
              <a:pPr algn="ctr"/>
              <a:endParaRPr lang="zh-CN" altLang="en-US" sz="3600" dirty="0">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61" name="文本框 144">
              <a:extLst>
                <a:ext uri="{FF2B5EF4-FFF2-40B4-BE49-F238E27FC236}">
                  <a16:creationId xmlns="" xmlns:a16="http://schemas.microsoft.com/office/drawing/2014/main" id="{38708C1D-EC9D-4CAC-B051-6AB83C63A5A7}"/>
                </a:ext>
              </a:extLst>
            </p:cNvPr>
            <p:cNvSpPr txBox="1"/>
            <p:nvPr/>
          </p:nvSpPr>
          <p:spPr>
            <a:xfrm rot="21364228">
              <a:off x="975564" y="3004591"/>
              <a:ext cx="1733949" cy="1814500"/>
            </a:xfrm>
            <a:prstGeom prst="rect">
              <a:avLst/>
            </a:prstGeom>
            <a:noFill/>
          </p:spPr>
          <p:txBody>
            <a:bodyPr wrap="square" rtlCol="0">
              <a:spAutoFit/>
            </a:bodyPr>
            <a:lstStyle/>
            <a:p>
              <a:pPr algn="ctr">
                <a:lnSpc>
                  <a:spcPct val="150000"/>
                </a:lnSpc>
              </a:pPr>
              <a:r>
                <a:rPr lang="en-US" altLang="zh-CN" sz="3200" dirty="0" err="1">
                  <a:solidFill>
                    <a:prstClr val="black"/>
                  </a:solidFill>
                  <a:latin typeface="Times New Roman" panose="02020603050405020304" pitchFamily="18" charset="0"/>
                  <a:ea typeface="迷你简准圆" panose="03000509000000000000" pitchFamily="65" charset="-122"/>
                  <a:cs typeface="Times New Roman" panose="02020603050405020304" pitchFamily="18" charset="0"/>
                  <a:sym typeface="Arial"/>
                </a:rPr>
                <a:t>Nói</a:t>
              </a:r>
              <a:r>
                <a:rPr lang="en-US" altLang="zh-CN" sz="3200" dirty="0">
                  <a:solidFill>
                    <a:prstClr val="black"/>
                  </a:solidFill>
                  <a:latin typeface="Times New Roman" panose="02020603050405020304" pitchFamily="18" charset="0"/>
                  <a:ea typeface="迷你简准圆" panose="03000509000000000000" pitchFamily="65" charset="-122"/>
                  <a:cs typeface="Times New Roman" panose="02020603050405020304" pitchFamily="18" charset="0"/>
                  <a:sym typeface="Arial"/>
                </a:rPr>
                <a:t> </a:t>
              </a:r>
              <a:r>
                <a:rPr lang="en-US" altLang="zh-CN" sz="3200" dirty="0" err="1">
                  <a:solidFill>
                    <a:prstClr val="black"/>
                  </a:solidFill>
                  <a:latin typeface="Times New Roman" panose="02020603050405020304" pitchFamily="18" charset="0"/>
                  <a:ea typeface="迷你简准圆" panose="03000509000000000000" pitchFamily="65" charset="-122"/>
                  <a:cs typeface="Times New Roman" panose="02020603050405020304" pitchFamily="18" charset="0"/>
                  <a:sym typeface="Arial"/>
                </a:rPr>
                <a:t>và</a:t>
              </a:r>
              <a:r>
                <a:rPr lang="en-US" altLang="zh-CN" sz="3200" dirty="0">
                  <a:solidFill>
                    <a:prstClr val="black"/>
                  </a:solidFill>
                  <a:latin typeface="Times New Roman" panose="02020603050405020304" pitchFamily="18" charset="0"/>
                  <a:ea typeface="迷你简准圆" panose="03000509000000000000" pitchFamily="65" charset="-122"/>
                  <a:cs typeface="Times New Roman" panose="02020603050405020304" pitchFamily="18" charset="0"/>
                  <a:sym typeface="Arial"/>
                </a:rPr>
                <a:t> </a:t>
              </a:r>
              <a:r>
                <a:rPr lang="en-US" altLang="zh-CN" sz="3200" dirty="0" err="1">
                  <a:solidFill>
                    <a:prstClr val="black"/>
                  </a:solidFill>
                  <a:latin typeface="Times New Roman" panose="02020603050405020304" pitchFamily="18" charset="0"/>
                  <a:ea typeface="迷你简准圆" panose="03000509000000000000" pitchFamily="65" charset="-122"/>
                  <a:cs typeface="Times New Roman" panose="02020603050405020304" pitchFamily="18" charset="0"/>
                  <a:sym typeface="Arial"/>
                </a:rPr>
                <a:t>nghe</a:t>
              </a:r>
              <a:endParaRPr lang="zh-CN" altLang="en-US" sz="3200" dirty="0">
                <a:solidFill>
                  <a:prstClr val="black"/>
                </a:solidFill>
                <a:latin typeface="Times New Roman" panose="02020603050405020304" pitchFamily="18" charset="0"/>
                <a:ea typeface="迷你简准圆" panose="03000509000000000000" pitchFamily="65" charset="-122"/>
                <a:cs typeface="Times New Roman" panose="02020603050405020304" pitchFamily="18" charset="0"/>
                <a:sym typeface="Arial"/>
              </a:endParaRPr>
            </a:p>
          </p:txBody>
        </p:sp>
      </p:grpSp>
      <p:grpSp>
        <p:nvGrpSpPr>
          <p:cNvPr id="66" name="组 133">
            <a:extLst>
              <a:ext uri="{FF2B5EF4-FFF2-40B4-BE49-F238E27FC236}">
                <a16:creationId xmlns="" xmlns:a16="http://schemas.microsoft.com/office/drawing/2014/main" id="{A288F5EE-CDD0-4184-862B-132D7AA7892C}"/>
              </a:ext>
            </a:extLst>
          </p:cNvPr>
          <p:cNvGrpSpPr/>
          <p:nvPr/>
        </p:nvGrpSpPr>
        <p:grpSpPr>
          <a:xfrm rot="413524">
            <a:off x="8992797" y="2403517"/>
            <a:ext cx="2082231" cy="3026956"/>
            <a:chOff x="566877" y="1864331"/>
            <a:chExt cx="2492889" cy="3499109"/>
          </a:xfrm>
        </p:grpSpPr>
        <p:grpSp>
          <p:nvGrpSpPr>
            <p:cNvPr id="67" name="图形 2">
              <a:extLst>
                <a:ext uri="{FF2B5EF4-FFF2-40B4-BE49-F238E27FC236}">
                  <a16:creationId xmlns="" xmlns:a16="http://schemas.microsoft.com/office/drawing/2014/main" id="{C4F35440-F09C-44D3-A53C-6F5D7547BD64}"/>
                </a:ext>
              </a:extLst>
            </p:cNvPr>
            <p:cNvGrpSpPr/>
            <p:nvPr/>
          </p:nvGrpSpPr>
          <p:grpSpPr>
            <a:xfrm rot="21410303">
              <a:off x="566877" y="1864331"/>
              <a:ext cx="2492889" cy="3499109"/>
              <a:chOff x="4783931" y="1588293"/>
              <a:chExt cx="2619375" cy="3676649"/>
            </a:xfrm>
          </p:grpSpPr>
          <p:sp>
            <p:nvSpPr>
              <p:cNvPr id="70" name="任意多边形: 形状 34">
                <a:extLst>
                  <a:ext uri="{FF2B5EF4-FFF2-40B4-BE49-F238E27FC236}">
                    <a16:creationId xmlns="" xmlns:a16="http://schemas.microsoft.com/office/drawing/2014/main" id="{81361236-7FD4-461C-9D14-68F8997438F2}"/>
                  </a:ext>
                </a:extLst>
              </p:cNvPr>
              <p:cNvSpPr/>
              <p:nvPr/>
            </p:nvSpPr>
            <p:spPr>
              <a:xfrm>
                <a:off x="4783931" y="1588293"/>
                <a:ext cx="2619375" cy="3676649"/>
              </a:xfrm>
              <a:custGeom>
                <a:avLst/>
                <a:gdLst>
                  <a:gd name="connsiteX0" fmla="*/ 2214086 w 2619375"/>
                  <a:gd name="connsiteY0" fmla="*/ 3672364 h 3676650"/>
                  <a:gd name="connsiteX1" fmla="*/ 407194 w 2619375"/>
                  <a:gd name="connsiteY1" fmla="*/ 3672364 h 3676650"/>
                  <a:gd name="connsiteX2" fmla="*/ 7144 w 2619375"/>
                  <a:gd name="connsiteY2" fmla="*/ 3272314 h 3676650"/>
                  <a:gd name="connsiteX3" fmla="*/ 7144 w 2619375"/>
                  <a:gd name="connsiteY3" fmla="*/ 407194 h 3676650"/>
                  <a:gd name="connsiteX4" fmla="*/ 407194 w 2619375"/>
                  <a:gd name="connsiteY4" fmla="*/ 7144 h 3676650"/>
                  <a:gd name="connsiteX5" fmla="*/ 2214086 w 2619375"/>
                  <a:gd name="connsiteY5" fmla="*/ 7144 h 3676650"/>
                  <a:gd name="connsiteX6" fmla="*/ 2614136 w 2619375"/>
                  <a:gd name="connsiteY6" fmla="*/ 407194 h 3676650"/>
                  <a:gd name="connsiteX7" fmla="*/ 2614136 w 2619375"/>
                  <a:gd name="connsiteY7" fmla="*/ 3272314 h 3676650"/>
                  <a:gd name="connsiteX8" fmla="*/ 2214086 w 2619375"/>
                  <a:gd name="connsiteY8" fmla="*/ 3672364 h 367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9375" h="3676650">
                    <a:moveTo>
                      <a:pt x="2214086" y="3672364"/>
                    </a:moveTo>
                    <a:lnTo>
                      <a:pt x="407194" y="3672364"/>
                    </a:lnTo>
                    <a:cubicBezTo>
                      <a:pt x="187166" y="3672364"/>
                      <a:pt x="7144" y="3492341"/>
                      <a:pt x="7144" y="3272314"/>
                    </a:cubicBezTo>
                    <a:lnTo>
                      <a:pt x="7144" y="407194"/>
                    </a:lnTo>
                    <a:cubicBezTo>
                      <a:pt x="7144" y="187166"/>
                      <a:pt x="187166" y="7144"/>
                      <a:pt x="407194" y="7144"/>
                    </a:cubicBezTo>
                    <a:lnTo>
                      <a:pt x="2214086" y="7144"/>
                    </a:lnTo>
                    <a:cubicBezTo>
                      <a:pt x="2434114" y="7144"/>
                      <a:pt x="2614136" y="187166"/>
                      <a:pt x="2614136" y="407194"/>
                    </a:cubicBezTo>
                    <a:lnTo>
                      <a:pt x="2614136" y="3272314"/>
                    </a:lnTo>
                    <a:cubicBezTo>
                      <a:pt x="2614136" y="3492341"/>
                      <a:pt x="2434114" y="3672364"/>
                      <a:pt x="2214086" y="3672364"/>
                    </a:cubicBezTo>
                    <a:close/>
                  </a:path>
                </a:pathLst>
              </a:custGeom>
              <a:solidFill>
                <a:schemeClr val="accent2">
                  <a:lumMod val="20000"/>
                  <a:lumOff val="80000"/>
                </a:schemeClr>
              </a:solidFill>
              <a:ln w="9525" cap="flat">
                <a:no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71" name="任意多边形: 形状 35">
                <a:extLst>
                  <a:ext uri="{FF2B5EF4-FFF2-40B4-BE49-F238E27FC236}">
                    <a16:creationId xmlns="" xmlns:a16="http://schemas.microsoft.com/office/drawing/2014/main" id="{EB43AB8C-0B6D-43E2-89C2-CE07EB1E8008}"/>
                  </a:ext>
                </a:extLst>
              </p:cNvPr>
              <p:cNvSpPr/>
              <p:nvPr/>
            </p:nvSpPr>
            <p:spPr>
              <a:xfrm>
                <a:off x="4988720" y="2533478"/>
                <a:ext cx="2190750" cy="2524773"/>
              </a:xfrm>
              <a:custGeom>
                <a:avLst/>
                <a:gdLst>
                  <a:gd name="connsiteX0" fmla="*/ 1997869 w 2190750"/>
                  <a:gd name="connsiteY0" fmla="*/ 7144 h 1733550"/>
                  <a:gd name="connsiteX1" fmla="*/ 197644 w 2190750"/>
                  <a:gd name="connsiteY1" fmla="*/ 7144 h 1733550"/>
                  <a:gd name="connsiteX2" fmla="*/ 7144 w 2190750"/>
                  <a:gd name="connsiteY2" fmla="*/ 197644 h 1733550"/>
                  <a:gd name="connsiteX3" fmla="*/ 7144 w 2190750"/>
                  <a:gd name="connsiteY3" fmla="*/ 1540669 h 1733550"/>
                  <a:gd name="connsiteX4" fmla="*/ 197644 w 2190750"/>
                  <a:gd name="connsiteY4" fmla="*/ 1731169 h 1733550"/>
                  <a:gd name="connsiteX5" fmla="*/ 1997869 w 2190750"/>
                  <a:gd name="connsiteY5" fmla="*/ 1731169 h 1733550"/>
                  <a:gd name="connsiteX6" fmla="*/ 2188369 w 2190750"/>
                  <a:gd name="connsiteY6" fmla="*/ 1540669 h 1733550"/>
                  <a:gd name="connsiteX7" fmla="*/ 2188369 w 2190750"/>
                  <a:gd name="connsiteY7" fmla="*/ 197644 h 1733550"/>
                  <a:gd name="connsiteX8" fmla="*/ 1997869 w 2190750"/>
                  <a:gd name="connsiteY8" fmla="*/ 7144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0" h="1733550">
                    <a:moveTo>
                      <a:pt x="1997869" y="7144"/>
                    </a:moveTo>
                    <a:lnTo>
                      <a:pt x="197644" y="7144"/>
                    </a:lnTo>
                    <a:cubicBezTo>
                      <a:pt x="92869" y="7144"/>
                      <a:pt x="7144" y="92869"/>
                      <a:pt x="7144" y="197644"/>
                    </a:cubicBezTo>
                    <a:lnTo>
                      <a:pt x="7144" y="1540669"/>
                    </a:lnTo>
                    <a:cubicBezTo>
                      <a:pt x="7144" y="1645444"/>
                      <a:pt x="92869" y="1731169"/>
                      <a:pt x="197644" y="1731169"/>
                    </a:cubicBezTo>
                    <a:lnTo>
                      <a:pt x="1997869" y="1731169"/>
                    </a:lnTo>
                    <a:cubicBezTo>
                      <a:pt x="2102644" y="1731169"/>
                      <a:pt x="2188369" y="1645444"/>
                      <a:pt x="2188369" y="1540669"/>
                    </a:cubicBezTo>
                    <a:lnTo>
                      <a:pt x="2188369" y="197644"/>
                    </a:lnTo>
                    <a:cubicBezTo>
                      <a:pt x="2188369" y="92869"/>
                      <a:pt x="2102644" y="7144"/>
                      <a:pt x="1997869" y="7144"/>
                    </a:cubicBezTo>
                    <a:close/>
                  </a:path>
                </a:pathLst>
              </a:custGeom>
              <a:solidFill>
                <a:srgbClr val="FFFFFF"/>
              </a:solidFill>
              <a:ln w="9525" cap="flat">
                <a:no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72" name="任意多边形: 形状 36">
                <a:extLst>
                  <a:ext uri="{FF2B5EF4-FFF2-40B4-BE49-F238E27FC236}">
                    <a16:creationId xmlns="" xmlns:a16="http://schemas.microsoft.com/office/drawing/2014/main" id="{70133AA5-1BC5-4CA0-8A7F-3A58DD41FFFC}"/>
                  </a:ext>
                </a:extLst>
              </p:cNvPr>
              <p:cNvSpPr/>
              <p:nvPr/>
            </p:nvSpPr>
            <p:spPr>
              <a:xfrm>
                <a:off x="5219207" y="2827329"/>
                <a:ext cx="1638300" cy="28575"/>
              </a:xfrm>
              <a:custGeom>
                <a:avLst/>
                <a:gdLst>
                  <a:gd name="connsiteX0" fmla="*/ 14288 w 1638300"/>
                  <a:gd name="connsiteY0" fmla="*/ 14288 h 28575"/>
                  <a:gd name="connsiteX1" fmla="*/ 1624013 w 1638300"/>
                  <a:gd name="connsiteY1" fmla="*/ 14288 h 28575"/>
                </a:gdLst>
                <a:ahLst/>
                <a:cxnLst>
                  <a:cxn ang="0">
                    <a:pos x="connsiteX0" y="connsiteY0"/>
                  </a:cxn>
                  <a:cxn ang="0">
                    <a:pos x="connsiteX1" y="connsiteY1"/>
                  </a:cxn>
                </a:cxnLst>
                <a:rect l="l" t="t" r="r" b="b"/>
                <a:pathLst>
                  <a:path w="1638300" h="28575">
                    <a:moveTo>
                      <a:pt x="14288" y="14288"/>
                    </a:moveTo>
                    <a:lnTo>
                      <a:pt x="1624013" y="14288"/>
                    </a:lnTo>
                  </a:path>
                </a:pathLst>
              </a:custGeom>
              <a:ln w="19050" cap="rnd">
                <a:solidFill>
                  <a:srgbClr val="999999"/>
                </a:solid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73" name="任意多边形: 形状 37">
                <a:extLst>
                  <a:ext uri="{FF2B5EF4-FFF2-40B4-BE49-F238E27FC236}">
                    <a16:creationId xmlns="" xmlns:a16="http://schemas.microsoft.com/office/drawing/2014/main" id="{5A2679F1-853D-4983-A7FF-E003D1E176FB}"/>
                  </a:ext>
                </a:extLst>
              </p:cNvPr>
              <p:cNvSpPr/>
              <p:nvPr/>
            </p:nvSpPr>
            <p:spPr>
              <a:xfrm>
                <a:off x="5233988" y="4657725"/>
                <a:ext cx="1638300" cy="28575"/>
              </a:xfrm>
              <a:custGeom>
                <a:avLst/>
                <a:gdLst>
                  <a:gd name="connsiteX0" fmla="*/ 14288 w 1638300"/>
                  <a:gd name="connsiteY0" fmla="*/ 14288 h 28575"/>
                  <a:gd name="connsiteX1" fmla="*/ 1624013 w 1638300"/>
                  <a:gd name="connsiteY1" fmla="*/ 14288 h 28575"/>
                </a:gdLst>
                <a:ahLst/>
                <a:cxnLst>
                  <a:cxn ang="0">
                    <a:pos x="connsiteX0" y="connsiteY0"/>
                  </a:cxn>
                  <a:cxn ang="0">
                    <a:pos x="connsiteX1" y="connsiteY1"/>
                  </a:cxn>
                </a:cxnLst>
                <a:rect l="l" t="t" r="r" b="b"/>
                <a:pathLst>
                  <a:path w="1638300" h="28575">
                    <a:moveTo>
                      <a:pt x="14288" y="14288"/>
                    </a:moveTo>
                    <a:lnTo>
                      <a:pt x="1624013" y="14288"/>
                    </a:lnTo>
                  </a:path>
                </a:pathLst>
              </a:custGeom>
              <a:ln w="19050" cap="rnd">
                <a:solidFill>
                  <a:srgbClr val="999999"/>
                </a:solidFill>
                <a:prstDash val="solid"/>
                <a:miter/>
              </a:ln>
            </p:spPr>
            <p:txBody>
              <a:bodyPr rtlCol="0" anchor="ctr"/>
              <a:lstStyle/>
              <a:p>
                <a:endParaRPr lang="zh-CN" altLang="en-US" b="1">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grpSp>
        <p:sp>
          <p:nvSpPr>
            <p:cNvPr id="68" name="文本框 135">
              <a:extLst>
                <a:ext uri="{FF2B5EF4-FFF2-40B4-BE49-F238E27FC236}">
                  <a16:creationId xmlns="" xmlns:a16="http://schemas.microsoft.com/office/drawing/2014/main" id="{D197B515-C59F-4540-BB93-2AE153D75E42}"/>
                </a:ext>
              </a:extLst>
            </p:cNvPr>
            <p:cNvSpPr txBox="1"/>
            <p:nvPr/>
          </p:nvSpPr>
          <p:spPr>
            <a:xfrm rot="21410303">
              <a:off x="877709" y="1993098"/>
              <a:ext cx="1797974" cy="747148"/>
            </a:xfrm>
            <a:prstGeom prst="rect">
              <a:avLst/>
            </a:prstGeom>
            <a:noFill/>
          </p:spPr>
          <p:txBody>
            <a:bodyPr wrap="square" rtlCol="0">
              <a:spAutoFit/>
            </a:bodyPr>
            <a:lstStyle/>
            <a:p>
              <a:endParaRPr lang="zh-CN" altLang="en-US" sz="3600" dirty="0">
                <a:solidFill>
                  <a:prstClr val="black"/>
                </a:solidFill>
                <a:latin typeface="Times New Roman" panose="02020603050405020304" pitchFamily="18" charset="0"/>
                <a:ea typeface="迷你简粗圆" panose="03000509000000000000" pitchFamily="65" charset="-122"/>
                <a:cs typeface="Times New Roman" panose="02020603050405020304" pitchFamily="18" charset="0"/>
                <a:sym typeface="Arial"/>
              </a:endParaRPr>
            </a:p>
          </p:txBody>
        </p:sp>
        <p:sp>
          <p:nvSpPr>
            <p:cNvPr id="69" name="文本框 136">
              <a:extLst>
                <a:ext uri="{FF2B5EF4-FFF2-40B4-BE49-F238E27FC236}">
                  <a16:creationId xmlns="" xmlns:a16="http://schemas.microsoft.com/office/drawing/2014/main" id="{1ADA8341-51D0-418D-B300-AC67C40B75C4}"/>
                </a:ext>
              </a:extLst>
            </p:cNvPr>
            <p:cNvSpPr txBox="1"/>
            <p:nvPr/>
          </p:nvSpPr>
          <p:spPr>
            <a:xfrm rot="21435401">
              <a:off x="817965" y="3112382"/>
              <a:ext cx="2018365" cy="1601030"/>
            </a:xfrm>
            <a:prstGeom prst="rect">
              <a:avLst/>
            </a:prstGeom>
            <a:noFill/>
          </p:spPr>
          <p:txBody>
            <a:bodyPr wrap="square" rtlCol="0">
              <a:spAutoFit/>
            </a:bodyPr>
            <a:lstStyle>
              <a:defPPr>
                <a:defRPr lang="zh-CN"/>
              </a:defPPr>
              <a:lvl1pPr>
                <a:lnSpc>
                  <a:spcPct val="150000"/>
                </a:lnSpc>
                <a:defRPr sz="1200">
                  <a:latin typeface="迷你简准圆" panose="03000509000000000000" pitchFamily="65" charset="-122"/>
                  <a:ea typeface="迷你简准圆" panose="03000509000000000000" pitchFamily="65" charset="-122"/>
                </a:defRPr>
              </a:lvl1pPr>
            </a:lstStyle>
            <a:p>
              <a:pPr algn="ctr">
                <a:lnSpc>
                  <a:spcPct val="100000"/>
                </a:lnSpc>
              </a:pPr>
              <a:r>
                <a:rPr lang="en-US" altLang="zh-CN" sz="2800" dirty="0" err="1">
                  <a:solidFill>
                    <a:prstClr val="black"/>
                  </a:solidFill>
                  <a:latin typeface="Times New Roman" panose="02020603050405020304" pitchFamily="18" charset="0"/>
                  <a:cs typeface="Times New Roman" panose="02020603050405020304" pitchFamily="18" charset="0"/>
                  <a:sym typeface="Arial"/>
                </a:rPr>
                <a:t>Kiểm</a:t>
              </a:r>
              <a:r>
                <a:rPr lang="en-US" altLang="zh-CN" sz="2800" dirty="0">
                  <a:solidFill>
                    <a:prstClr val="black"/>
                  </a:solidFill>
                  <a:latin typeface="Times New Roman" panose="02020603050405020304" pitchFamily="18" charset="0"/>
                  <a:cs typeface="Times New Roman" panose="02020603050405020304" pitchFamily="18" charset="0"/>
                  <a:sym typeface="Arial"/>
                </a:rPr>
                <a:t> </a:t>
              </a:r>
              <a:r>
                <a:rPr lang="en-US" altLang="zh-CN" sz="2800" dirty="0" err="1">
                  <a:solidFill>
                    <a:prstClr val="black"/>
                  </a:solidFill>
                  <a:latin typeface="Times New Roman" panose="02020603050405020304" pitchFamily="18" charset="0"/>
                  <a:cs typeface="Times New Roman" panose="02020603050405020304" pitchFamily="18" charset="0"/>
                  <a:sym typeface="Arial"/>
                </a:rPr>
                <a:t>tra</a:t>
              </a:r>
              <a:r>
                <a:rPr lang="en-US" altLang="zh-CN" sz="2800" dirty="0">
                  <a:solidFill>
                    <a:prstClr val="black"/>
                  </a:solidFill>
                  <a:latin typeface="Times New Roman" panose="02020603050405020304" pitchFamily="18" charset="0"/>
                  <a:cs typeface="Times New Roman" panose="02020603050405020304" pitchFamily="18" charset="0"/>
                  <a:sym typeface="Arial"/>
                </a:rPr>
                <a:t> </a:t>
              </a:r>
              <a:r>
                <a:rPr lang="en-US" altLang="zh-CN" sz="2800" dirty="0" err="1">
                  <a:solidFill>
                    <a:prstClr val="black"/>
                  </a:solidFill>
                  <a:latin typeface="Times New Roman" panose="02020603050405020304" pitchFamily="18" charset="0"/>
                  <a:cs typeface="Times New Roman" panose="02020603050405020304" pitchFamily="18" charset="0"/>
                  <a:sym typeface="Arial"/>
                </a:rPr>
                <a:t>và</a:t>
              </a:r>
              <a:r>
                <a:rPr lang="en-US" altLang="zh-CN" sz="2800" dirty="0">
                  <a:solidFill>
                    <a:prstClr val="black"/>
                  </a:solidFill>
                  <a:latin typeface="Times New Roman" panose="02020603050405020304" pitchFamily="18" charset="0"/>
                  <a:cs typeface="Times New Roman" panose="02020603050405020304" pitchFamily="18" charset="0"/>
                  <a:sym typeface="Arial"/>
                </a:rPr>
                <a:t> </a:t>
              </a:r>
              <a:r>
                <a:rPr lang="en-US" altLang="zh-CN" sz="2800" dirty="0" err="1">
                  <a:solidFill>
                    <a:prstClr val="black"/>
                  </a:solidFill>
                  <a:latin typeface="Times New Roman" panose="02020603050405020304" pitchFamily="18" charset="0"/>
                  <a:cs typeface="Times New Roman" panose="02020603050405020304" pitchFamily="18" charset="0"/>
                  <a:sym typeface="Arial"/>
                </a:rPr>
                <a:t>chỉnh</a:t>
              </a:r>
              <a:r>
                <a:rPr lang="en-US" altLang="zh-CN" sz="2800" dirty="0">
                  <a:solidFill>
                    <a:prstClr val="black"/>
                  </a:solidFill>
                  <a:latin typeface="Times New Roman" panose="02020603050405020304" pitchFamily="18" charset="0"/>
                  <a:cs typeface="Times New Roman" panose="02020603050405020304" pitchFamily="18" charset="0"/>
                  <a:sym typeface="Arial"/>
                </a:rPr>
                <a:t> </a:t>
              </a:r>
              <a:r>
                <a:rPr lang="en-US" altLang="zh-CN" sz="2800" dirty="0" err="1">
                  <a:solidFill>
                    <a:prstClr val="black"/>
                  </a:solidFill>
                  <a:latin typeface="Times New Roman" panose="02020603050405020304" pitchFamily="18" charset="0"/>
                  <a:cs typeface="Times New Roman" panose="02020603050405020304" pitchFamily="18" charset="0"/>
                  <a:sym typeface="Arial"/>
                </a:rPr>
                <a:t>sửa</a:t>
              </a:r>
              <a:endParaRPr lang="zh-CN" altLang="en-US" sz="2800" dirty="0">
                <a:solidFill>
                  <a:prstClr val="black"/>
                </a:solidFill>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3282283036"/>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9881552" y="4196639"/>
            <a:ext cx="2396490" cy="2344420"/>
          </a:xfrm>
          <a:prstGeom prst="rect">
            <a:avLst/>
          </a:prstGeom>
        </p:spPr>
      </p:pic>
      <p:sp>
        <p:nvSpPr>
          <p:cNvPr id="39" name="矩形 1"/>
          <p:cNvSpPr/>
          <p:nvPr/>
        </p:nvSpPr>
        <p:spPr>
          <a:xfrm>
            <a:off x="1313047" y="900495"/>
            <a:ext cx="3340839" cy="735266"/>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7"/>
          <p:cNvSpPr/>
          <p:nvPr/>
        </p:nvSpPr>
        <p:spPr>
          <a:xfrm>
            <a:off x="1529162" y="1003979"/>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74" name="文本框 85">
            <a:extLst>
              <a:ext uri="{FF2B5EF4-FFF2-40B4-BE49-F238E27FC236}">
                <a16:creationId xmlns="" xmlns:a16="http://schemas.microsoft.com/office/drawing/2014/main" id="{026FD1E5-9749-46CD-BD14-19FB6B83F117}"/>
              </a:ext>
            </a:extLst>
          </p:cNvPr>
          <p:cNvSpPr txBox="1"/>
          <p:nvPr/>
        </p:nvSpPr>
        <p:spPr>
          <a:xfrm>
            <a:off x="1529162" y="825333"/>
            <a:ext cx="2772816" cy="742511"/>
          </a:xfrm>
          <a:prstGeom prst="rect">
            <a:avLst/>
          </a:prstGeom>
          <a:noFill/>
        </p:spPr>
        <p:txBody>
          <a:bodyPr wrap="square" rtlCol="0">
            <a:spAutoFit/>
          </a:bodyPr>
          <a:lstStyle/>
          <a:p>
            <a:pPr algn="ctr">
              <a:lnSpc>
                <a:spcPct val="150000"/>
              </a:lnSpc>
            </a:pPr>
            <a:r>
              <a:rPr lang="en-US"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a. </a:t>
            </a:r>
            <a:r>
              <a:rPr lang="en-US" altLang="zh-CN" sz="3200" dirty="0" err="1"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Chuẩn</a:t>
            </a:r>
            <a:r>
              <a:rPr lang="en-US" altLang="zh-CN" sz="3200" dirty="0" smtClean="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 </a:t>
            </a:r>
            <a:r>
              <a:rPr lang="en-US" altLang="zh-CN" sz="3200" dirty="0" err="1">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rPr>
              <a:t>bị</a:t>
            </a:r>
            <a:endParaRPr lang="zh-CN" altLang="en-US" sz="3200" dirty="0">
              <a:solidFill>
                <a:srgbClr val="FF0000"/>
              </a:solidFill>
              <a:latin typeface="Times New Roman" panose="02020603050405020304" pitchFamily="18" charset="0"/>
              <a:ea typeface="迷你简准圆" panose="03000509000000000000" pitchFamily="65" charset="-122"/>
              <a:cs typeface="Times New Roman" panose="02020603050405020304" pitchFamily="18" charset="0"/>
              <a:sym typeface="Arial"/>
            </a:endParaRPr>
          </a:p>
        </p:txBody>
      </p:sp>
      <p:sp>
        <p:nvSpPr>
          <p:cNvPr id="2" name="Rectangle 1"/>
          <p:cNvSpPr/>
          <p:nvPr/>
        </p:nvSpPr>
        <p:spPr>
          <a:xfrm>
            <a:off x="1327308" y="1970555"/>
            <a:ext cx="9781970" cy="4401205"/>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Xem </a:t>
            </a:r>
            <a:r>
              <a:rPr lang="vi-VN" sz="2800" dirty="0">
                <a:latin typeface="Times New Roman" panose="02020603050405020304" pitchFamily="18" charset="0"/>
                <a:cs typeface="Times New Roman" panose="02020603050405020304" pitchFamily="18" charset="0"/>
              </a:rPr>
              <a:t>lại nội dung văn bản </a:t>
            </a:r>
            <a:r>
              <a:rPr lang="vi-VN" sz="2800" b="1" dirty="0">
                <a:latin typeface="Times New Roman" panose="02020603050405020304" pitchFamily="18" charset="0"/>
                <a:cs typeface="Times New Roman" panose="02020603050405020304" pitchFamily="18" charset="0"/>
              </a:rPr>
              <a:t>Bạch tuộc </a:t>
            </a:r>
            <a:r>
              <a:rPr lang="vi-VN" sz="2800" dirty="0">
                <a:latin typeface="Times New Roman" panose="02020603050405020304" pitchFamily="18" charset="0"/>
                <a:cs typeface="Times New Roman" panose="02020603050405020304" pitchFamily="18" charset="0"/>
              </a:rPr>
              <a:t>hoặc </a:t>
            </a:r>
            <a:r>
              <a:rPr lang="vi-VN" sz="2800" b="1" dirty="0">
                <a:latin typeface="Times New Roman" panose="02020603050405020304" pitchFamily="18" charset="0"/>
                <a:cs typeface="Times New Roman" panose="02020603050405020304" pitchFamily="18" charset="0"/>
              </a:rPr>
              <a:t>Chất làm </a:t>
            </a:r>
            <a:r>
              <a:rPr lang="vi-VN" sz="2800" b="1" dirty="0" smtClean="0">
                <a:latin typeface="Times New Roman" panose="02020603050405020304" pitchFamily="18" charset="0"/>
                <a:cs typeface="Times New Roman" panose="02020603050405020304" pitchFamily="18" charset="0"/>
              </a:rPr>
              <a:t>g</a:t>
            </a:r>
            <a:r>
              <a:rPr lang="en-US" sz="2800" b="1" dirty="0">
                <a:latin typeface="Times New Roman" panose="02020603050405020304" pitchFamily="18" charset="0"/>
                <a:cs typeface="Times New Roman" panose="02020603050405020304" pitchFamily="18" charset="0"/>
              </a:rPr>
              <a:t>ỉ</a:t>
            </a:r>
            <a:r>
              <a:rPr lang="vi-VN" sz="2800" b="1" dirty="0" smtClean="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a:p>
            <a:pPr algn="just"/>
            <a:r>
              <a:rPr lang="vi-VN" sz="2800" dirty="0" smtClean="0">
                <a:latin typeface="Times New Roman" panose="02020603050405020304" pitchFamily="18" charset="0"/>
                <a:cs typeface="Times New Roman" panose="02020603050405020304" pitchFamily="18" charset="0"/>
              </a:rPr>
              <a:t>- Dự </a:t>
            </a:r>
            <a:r>
              <a:rPr lang="vi-VN" sz="2800" dirty="0">
                <a:latin typeface="Times New Roman" panose="02020603050405020304" pitchFamily="18" charset="0"/>
                <a:cs typeface="Times New Roman" panose="02020603050405020304" pitchFamily="18" charset="0"/>
              </a:rPr>
              <a:t>đoán các điểm có thể gây tranh cãi</a:t>
            </a:r>
            <a:r>
              <a:rPr lang="vi-VN" sz="2800" dirty="0" smtClean="0">
                <a:latin typeface="Times New Roman" panose="02020603050405020304" pitchFamily="18" charset="0"/>
                <a:cs typeface="Times New Roman" panose="02020603050405020304" pitchFamily="18" charset="0"/>
              </a:rPr>
              <a:t>.</a:t>
            </a:r>
          </a:p>
          <a:p>
            <a:pPr algn="just"/>
            <a:r>
              <a:rPr lang="vi-VN" sz="2800" dirty="0" smtClean="0">
                <a:solidFill>
                  <a:srgbClr val="FF0000"/>
                </a:solidFill>
                <a:latin typeface="Times New Roman" panose="02020603050405020304" pitchFamily="18" charset="0"/>
                <a:cs typeface="Times New Roman" panose="02020603050405020304" pitchFamily="18" charset="0"/>
              </a:rPr>
              <a:t>VD: «Văn bản Bạch tuộc»</a:t>
            </a:r>
            <a:endParaRPr lang="vi-VN" sz="2800" dirty="0">
              <a:solidFill>
                <a:srgbClr val="FF0000"/>
              </a:solidFill>
              <a:latin typeface="Times New Roman" panose="02020603050405020304" pitchFamily="18" charset="0"/>
              <a:cs typeface="Times New Roman" panose="02020603050405020304" pitchFamily="18" charset="0"/>
            </a:endParaRPr>
          </a:p>
          <a:p>
            <a:pPr algn="just"/>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Chi tiết về chiếc tàu ngầm hiện đại. Ở thời điểm tác phẩm ra đời, những chiếc tàu ngầm mới đang ở giai đoạn thử nghiệm sơ khai, chưa thực sự hoàn thiện và được đưa vào sử dụng. Đây là chi tiết tưởng tưởng của tác giả về một chiếc tàu ngầm hoàn thiện, có thể lặn sâu hai, ba ngàn mét.</a:t>
            </a:r>
          </a:p>
          <a:p>
            <a:pPr algn="just"/>
            <a:r>
              <a:rPr lang="vi-VN" sz="2800" dirty="0" smtClean="0">
                <a:latin typeface="Times New Roman" panose="02020603050405020304" pitchFamily="18" charset="0"/>
                <a:cs typeface="Times New Roman" panose="02020603050405020304" pitchFamily="18" charset="0"/>
              </a:rPr>
              <a:t>+ Chi </a:t>
            </a:r>
            <a:r>
              <a:rPr lang="vi-VN" sz="2800" dirty="0">
                <a:latin typeface="Times New Roman" panose="02020603050405020304" pitchFamily="18" charset="0"/>
                <a:cs typeface="Times New Roman" panose="02020603050405020304" pitchFamily="18" charset="0"/>
              </a:rPr>
              <a:t>tiết miêu tả đặc điểm những con bạch tuộc khổng lồ.</a:t>
            </a:r>
          </a:p>
          <a:p>
            <a:pPr algn="just"/>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67151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313" y="214952"/>
            <a:ext cx="5479577" cy="4572000"/>
          </a:xfrm>
          <a:prstGeom prst="rect">
            <a:avLst/>
          </a:prstGeom>
        </p:spPr>
      </p:pic>
      <p:pic>
        <p:nvPicPr>
          <p:cNvPr id="5" name="Picture 4"/>
          <p:cNvPicPr>
            <a:picLocks noChangeAspect="1"/>
          </p:cNvPicPr>
          <p:nvPr/>
        </p:nvPicPr>
        <p:blipFill>
          <a:blip r:embed="rId3"/>
          <a:stretch>
            <a:fillRect/>
          </a:stretch>
        </p:blipFill>
        <p:spPr>
          <a:xfrm>
            <a:off x="6118178" y="2147176"/>
            <a:ext cx="5715000" cy="4376454"/>
          </a:xfrm>
          <a:prstGeom prst="rect">
            <a:avLst/>
          </a:prstGeom>
        </p:spPr>
      </p:pic>
    </p:spTree>
    <p:extLst>
      <p:ext uri="{BB962C8B-B14F-4D97-AF65-F5344CB8AC3E}">
        <p14:creationId xmlns:p14="http://schemas.microsoft.com/office/powerpoint/2010/main" val="101711160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1567</Words>
  <Application>Microsoft Office PowerPoint</Application>
  <PresentationFormat>Widescreen</PresentationFormat>
  <Paragraphs>145</Paragraphs>
  <Slides>25</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宋体</vt:lpstr>
      <vt:lpstr>.VnTime</vt:lpstr>
      <vt:lpstr>Agency FB</vt:lpstr>
      <vt:lpstr>Arial</vt:lpstr>
      <vt:lpstr>Calibri</vt:lpstr>
      <vt:lpstr>Calibri Light</vt:lpstr>
      <vt:lpstr>Fira Sans Extra Condensed</vt:lpstr>
      <vt:lpstr>方正姚体</vt:lpstr>
      <vt:lpstr>Times New Roman</vt:lpstr>
      <vt:lpstr>等线</vt:lpstr>
      <vt:lpstr>迷你简准圆</vt:lpstr>
      <vt:lpstr>迷你简粗圆</vt:lpstr>
      <vt:lpstr>第一PPT，www.1ppt.com</vt:lpstr>
      <vt:lpstr>Quan sát những bức hình sau cho cho biết bức hình đó nói về điều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清新淡雅</dc:title>
  <dc:creator>第一PPT</dc:creator>
  <cp:keywords>www.1ppt.com</cp:keywords>
  <dc:description>www.1ppt.com</dc:description>
  <cp:lastModifiedBy>AutoBVT</cp:lastModifiedBy>
  <cp:revision>85</cp:revision>
  <dcterms:created xsi:type="dcterms:W3CDTF">2017-07-11T03:06:00Z</dcterms:created>
  <dcterms:modified xsi:type="dcterms:W3CDTF">2022-08-30T11:47:02Z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