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089" r:id="rId13"/>
    <p:sldMasterId id="2147484101" r:id="rId14"/>
  </p:sldMasterIdLst>
  <p:notesMasterIdLst>
    <p:notesMasterId r:id="rId51"/>
  </p:notesMasterIdLst>
  <p:sldIdLst>
    <p:sldId id="650" r:id="rId15"/>
    <p:sldId id="647" r:id="rId16"/>
    <p:sldId id="648" r:id="rId17"/>
    <p:sldId id="649" r:id="rId18"/>
    <p:sldId id="386" r:id="rId19"/>
    <p:sldId id="467" r:id="rId20"/>
    <p:sldId id="612" r:id="rId21"/>
    <p:sldId id="613" r:id="rId22"/>
    <p:sldId id="468" r:id="rId23"/>
    <p:sldId id="615" r:id="rId24"/>
    <p:sldId id="616" r:id="rId25"/>
    <p:sldId id="617" r:id="rId26"/>
    <p:sldId id="618" r:id="rId27"/>
    <p:sldId id="619" r:id="rId28"/>
    <p:sldId id="621" r:id="rId29"/>
    <p:sldId id="622" r:id="rId30"/>
    <p:sldId id="623" r:id="rId31"/>
    <p:sldId id="624" r:id="rId32"/>
    <p:sldId id="625" r:id="rId33"/>
    <p:sldId id="626" r:id="rId34"/>
    <p:sldId id="627" r:id="rId35"/>
    <p:sldId id="629" r:id="rId36"/>
    <p:sldId id="628" r:id="rId37"/>
    <p:sldId id="630" r:id="rId38"/>
    <p:sldId id="643" r:id="rId39"/>
    <p:sldId id="646" r:id="rId40"/>
    <p:sldId id="645" r:id="rId41"/>
    <p:sldId id="644" r:id="rId42"/>
    <p:sldId id="376" r:id="rId43"/>
    <p:sldId id="375" r:id="rId44"/>
    <p:sldId id="631" r:id="rId45"/>
    <p:sldId id="640" r:id="rId46"/>
    <p:sldId id="641" r:id="rId47"/>
    <p:sldId id="642" r:id="rId48"/>
    <p:sldId id="635" r:id="rId49"/>
    <p:sldId id="636" r:id="rId50"/>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4EC"/>
    <a:srgbClr val="FF9966"/>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89" d="100"/>
          <a:sy n="89" d="100"/>
        </p:scale>
        <p:origin x="72"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13135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417198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59587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3380376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2567632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89927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99032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057306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7458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756178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69978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140743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29</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30</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14502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62439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58747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21825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09860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2022/9/16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50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723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5939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469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8004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839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007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47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038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774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395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387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615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539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75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89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026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236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623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9/16/2022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5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9/16/2022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9/16/2022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722453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9/16/2022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73750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5.xml"/><Relationship Id="rId6" Type="http://schemas.openxmlformats.org/officeDocument/2006/relationships/image" Target="../media/image19.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6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6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67.xml"/><Relationship Id="rId5" Type="http://schemas.microsoft.com/office/2007/relationships/hdphoto" Target="../media/hdphoto3.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6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8.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8.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67.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98.xml"/><Relationship Id="rId5" Type="http://schemas.microsoft.com/office/2007/relationships/hdphoto" Target="../media/hdphoto3.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98.xml"/><Relationship Id="rId5" Type="http://schemas.microsoft.com/office/2007/relationships/hdphoto" Target="../media/hdphoto5.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98.xml"/><Relationship Id="rId5" Type="http://schemas.openxmlformats.org/officeDocument/2006/relationships/image" Target="../media/image4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9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 Target="slide33.xml"/><Relationship Id="rId7" Type="http://schemas.openxmlformats.org/officeDocument/2006/relationships/image" Target="../media/image47.gif"/><Relationship Id="rId2" Type="http://schemas.openxmlformats.org/officeDocument/2006/relationships/slide" Target="slide32.xml"/><Relationship Id="rId1" Type="http://schemas.openxmlformats.org/officeDocument/2006/relationships/slideLayout" Target="../slideLayouts/slideLayout207.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slide" Target="slide3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1.png"/><Relationship Id="rId2" Type="http://schemas.openxmlformats.org/officeDocument/2006/relationships/audio" Target="../media/audio4.wav"/><Relationship Id="rId1" Type="http://schemas.openxmlformats.org/officeDocument/2006/relationships/slideLayout" Target="../slideLayouts/slideLayout219.xml"/><Relationship Id="rId6" Type="http://schemas.openxmlformats.org/officeDocument/2006/relationships/slide" Target="slide31.xml"/><Relationship Id="rId5" Type="http://schemas.openxmlformats.org/officeDocument/2006/relationships/image" Target="../media/image50.gif"/><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slide" Target="slide31.xml"/><Relationship Id="rId2" Type="http://schemas.openxmlformats.org/officeDocument/2006/relationships/audio" Target="../media/audio4.wav"/><Relationship Id="rId1" Type="http://schemas.openxmlformats.org/officeDocument/2006/relationships/slideLayout" Target="../slideLayouts/slideLayout219.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slide" Target="slide31.xml"/><Relationship Id="rId2" Type="http://schemas.openxmlformats.org/officeDocument/2006/relationships/audio" Target="../media/audio4.wav"/><Relationship Id="rId1" Type="http://schemas.openxmlformats.org/officeDocument/2006/relationships/slideLayout" Target="../slideLayouts/slideLayout219.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slide" Target="slide31.xml"/><Relationship Id="rId2" Type="http://schemas.openxmlformats.org/officeDocument/2006/relationships/audio" Target="../media/audio4.wav"/><Relationship Id="rId1" Type="http://schemas.openxmlformats.org/officeDocument/2006/relationships/slideLayout" Target="../slideLayouts/slideLayout208.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slide" Target="slide31.xml"/><Relationship Id="rId2" Type="http://schemas.openxmlformats.org/officeDocument/2006/relationships/audio" Target="../media/audio4.wav"/><Relationship Id="rId1" Type="http://schemas.openxmlformats.org/officeDocument/2006/relationships/slideLayout" Target="../slideLayouts/slideLayout208.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236"/>
            <a:ext cx="9144001" cy="5156735"/>
          </a:xfrm>
        </p:spPr>
      </p:pic>
      <p:sp>
        <p:nvSpPr>
          <p:cNvPr id="4" name="Rectangle 3"/>
          <p:cNvSpPr/>
          <p:nvPr/>
        </p:nvSpPr>
        <p:spPr>
          <a:xfrm>
            <a:off x="-1" y="1953063"/>
            <a:ext cx="9144000" cy="1224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nhắc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lĩnh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khoa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hiện</a:t>
            </a:r>
            <a:r>
              <a:rPr lang="en-US" sz="2800" b="1" dirty="0" smtClean="0">
                <a:latin typeface="Times New Roman" panose="02020603050405020304" pitchFamily="18" charset="0"/>
                <a:cs typeface="Times New Roman" panose="02020603050405020304" pitchFamily="18" charset="0"/>
              </a:rPr>
              <a:t> nay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6"/>
          <a:stretch>
            <a:fillRect/>
          </a:stretch>
        </p:blipFill>
        <p:spPr>
          <a:xfrm>
            <a:off x="0" y="0"/>
            <a:ext cx="9144000" cy="5143500"/>
          </a:xfrm>
          <a:prstGeom prst="rect">
            <a:avLst/>
          </a:prstGeom>
        </p:spPr>
      </p:pic>
      <p:sp>
        <p:nvSpPr>
          <p:cNvPr id="7" name="Snip Diagonal Corner Rectangle 3">
            <a:extLst>
              <a:ext uri="{FF2B5EF4-FFF2-40B4-BE49-F238E27FC236}">
                <a16:creationId xmlns:a16="http://schemas.microsoft.com/office/drawing/2014/main" xmlns="" id="{4F50FC35-01AB-44D9-B56D-D5D9247D5363}"/>
              </a:ext>
            </a:extLst>
          </p:cNvPr>
          <p:cNvSpPr/>
          <p:nvPr/>
        </p:nvSpPr>
        <p:spPr>
          <a:xfrm>
            <a:off x="833842" y="555526"/>
            <a:ext cx="7519376" cy="114335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algn="ctr" defTabSz="685372"/>
            <a:r>
              <a:rPr lang="vi-VN" sz="3200" dirty="0">
                <a:solidFill>
                  <a:srgbClr val="FF0000"/>
                </a:solidFill>
                <a:latin typeface="+mj-lt"/>
              </a:rPr>
              <a:t>Truyện được kể bằng ngôi thứ mấy?</a:t>
            </a:r>
            <a:endParaRPr lang="en-US" sz="2800" b="1" dirty="0">
              <a:solidFill>
                <a:srgbClr val="FF0000"/>
              </a:solidFill>
              <a:latin typeface="+mj-lt"/>
              <a:cs typeface="Times New Roman" panose="02020603050405020304" pitchFamily="18" charset="0"/>
            </a:endParaRPr>
          </a:p>
        </p:txBody>
      </p:sp>
      <p:sp>
        <p:nvSpPr>
          <p:cNvPr id="8" name="Rectangle 7">
            <a:extLst>
              <a:ext uri="{FF2B5EF4-FFF2-40B4-BE49-F238E27FC236}">
                <a16:creationId xmlns:a16="http://schemas.microsoft.com/office/drawing/2014/main" xmlns="" id="{14A26756-2362-4CD2-AA38-CD31E7A0194A}"/>
              </a:ext>
            </a:extLst>
          </p:cNvPr>
          <p:cNvSpPr/>
          <p:nvPr/>
        </p:nvSpPr>
        <p:spPr>
          <a:xfrm>
            <a:off x="833842" y="2106938"/>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A. </a:t>
            </a:r>
            <a:r>
              <a:rPr lang="en-US" sz="2399" dirty="0" err="1" smtClean="0">
                <a:solidFill>
                  <a:prstClr val="black"/>
                </a:solidFill>
                <a:latin typeface="Times New Roman"/>
              </a:rPr>
              <a:t>Ngôi</a:t>
            </a:r>
            <a:r>
              <a:rPr lang="en-US" sz="2399" dirty="0" smtClean="0">
                <a:solidFill>
                  <a:prstClr val="black"/>
                </a:solidFill>
                <a:latin typeface="Times New Roman"/>
              </a:rPr>
              <a:t> </a:t>
            </a:r>
            <a:r>
              <a:rPr lang="en-US" sz="2399" dirty="0" err="1" smtClean="0">
                <a:solidFill>
                  <a:prstClr val="black"/>
                </a:solidFill>
                <a:latin typeface="Times New Roman"/>
              </a:rPr>
              <a:t>thứ</a:t>
            </a:r>
            <a:r>
              <a:rPr lang="en-US" sz="2399" dirty="0" smtClean="0">
                <a:solidFill>
                  <a:prstClr val="black"/>
                </a:solidFill>
                <a:latin typeface="Times New Roman"/>
              </a:rPr>
              <a:t> </a:t>
            </a:r>
            <a:r>
              <a:rPr lang="en-US" sz="2399" dirty="0" err="1" smtClean="0">
                <a:solidFill>
                  <a:prstClr val="black"/>
                </a:solidFill>
                <a:latin typeface="Times New Roman"/>
              </a:rPr>
              <a:t>nhất</a:t>
            </a:r>
            <a:endParaRPr lang="vi-VN" sz="2399" dirty="0">
              <a:solidFill>
                <a:prstClr val="black"/>
              </a:solidFill>
              <a:latin typeface="Times New Roman"/>
            </a:endParaRPr>
          </a:p>
        </p:txBody>
      </p:sp>
      <p:sp>
        <p:nvSpPr>
          <p:cNvPr id="9" name="Rectangle 8">
            <a:extLst>
              <a:ext uri="{FF2B5EF4-FFF2-40B4-BE49-F238E27FC236}">
                <a16:creationId xmlns:a16="http://schemas.microsoft.com/office/drawing/2014/main" xmlns="" id="{8E441581-9835-4724-9736-1A541455E81D}"/>
              </a:ext>
            </a:extLst>
          </p:cNvPr>
          <p:cNvSpPr/>
          <p:nvPr/>
        </p:nvSpPr>
        <p:spPr>
          <a:xfrm>
            <a:off x="4597976" y="2110078"/>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B. </a:t>
            </a:r>
            <a:r>
              <a:rPr lang="en-US" sz="2399" dirty="0" err="1" smtClean="0">
                <a:solidFill>
                  <a:prstClr val="black"/>
                </a:solidFill>
                <a:latin typeface="Times New Roman"/>
              </a:rPr>
              <a:t>Ngôi</a:t>
            </a:r>
            <a:r>
              <a:rPr lang="en-US" sz="2399" dirty="0" smtClean="0">
                <a:solidFill>
                  <a:prstClr val="black"/>
                </a:solidFill>
                <a:latin typeface="Times New Roman"/>
              </a:rPr>
              <a:t> </a:t>
            </a:r>
            <a:r>
              <a:rPr lang="en-US" sz="2399" dirty="0" err="1" smtClean="0">
                <a:solidFill>
                  <a:prstClr val="black"/>
                </a:solidFill>
                <a:latin typeface="Times New Roman"/>
              </a:rPr>
              <a:t>thứ</a:t>
            </a:r>
            <a:r>
              <a:rPr lang="en-US" sz="2399" dirty="0" smtClean="0">
                <a:solidFill>
                  <a:prstClr val="black"/>
                </a:solidFill>
                <a:latin typeface="Times New Roman"/>
              </a:rPr>
              <a:t> 2</a:t>
            </a:r>
            <a:endParaRPr lang="vi-VN" sz="2399" dirty="0">
              <a:solidFill>
                <a:prstClr val="black"/>
              </a:solidFill>
              <a:latin typeface="Times New Roman"/>
            </a:endParaRPr>
          </a:p>
        </p:txBody>
      </p:sp>
      <p:sp>
        <p:nvSpPr>
          <p:cNvPr id="10" name="Rectangle 9">
            <a:extLst>
              <a:ext uri="{FF2B5EF4-FFF2-40B4-BE49-F238E27FC236}">
                <a16:creationId xmlns:a16="http://schemas.microsoft.com/office/drawing/2014/main" xmlns="" id="{526EFB43-979F-4033-AC46-1321A4EBEDA4}"/>
              </a:ext>
            </a:extLst>
          </p:cNvPr>
          <p:cNvSpPr/>
          <p:nvPr/>
        </p:nvSpPr>
        <p:spPr>
          <a:xfrm>
            <a:off x="833842" y="3310654"/>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C. </a:t>
            </a:r>
            <a:r>
              <a:rPr lang="en-US" sz="2399" dirty="0" err="1" smtClean="0">
                <a:solidFill>
                  <a:prstClr val="black"/>
                </a:solidFill>
                <a:latin typeface="Times New Roman"/>
              </a:rPr>
              <a:t>Ngôi</a:t>
            </a:r>
            <a:r>
              <a:rPr lang="en-US" sz="2399" dirty="0" smtClean="0">
                <a:solidFill>
                  <a:prstClr val="black"/>
                </a:solidFill>
                <a:latin typeface="Times New Roman"/>
              </a:rPr>
              <a:t> </a:t>
            </a:r>
            <a:r>
              <a:rPr lang="en-US" sz="2399" dirty="0" err="1" smtClean="0">
                <a:solidFill>
                  <a:prstClr val="black"/>
                </a:solidFill>
                <a:latin typeface="Times New Roman"/>
              </a:rPr>
              <a:t>thứ</a:t>
            </a:r>
            <a:r>
              <a:rPr lang="en-US" sz="2399" dirty="0" smtClean="0">
                <a:solidFill>
                  <a:prstClr val="black"/>
                </a:solidFill>
                <a:latin typeface="Times New Roman"/>
              </a:rPr>
              <a:t> </a:t>
            </a:r>
            <a:r>
              <a:rPr lang="en-US" sz="2399" dirty="0" err="1" smtClean="0">
                <a:solidFill>
                  <a:prstClr val="black"/>
                </a:solidFill>
                <a:latin typeface="Times New Roman"/>
              </a:rPr>
              <a:t>ba</a:t>
            </a:r>
            <a:endParaRPr lang="vi-VN" sz="2399" dirty="0">
              <a:solidFill>
                <a:prstClr val="black"/>
              </a:solidFill>
              <a:latin typeface="Times New Roman"/>
            </a:endParaRPr>
          </a:p>
        </p:txBody>
      </p:sp>
      <p:sp>
        <p:nvSpPr>
          <p:cNvPr id="11" name="Rectangle 10">
            <a:extLst>
              <a:ext uri="{FF2B5EF4-FFF2-40B4-BE49-F238E27FC236}">
                <a16:creationId xmlns:a16="http://schemas.microsoft.com/office/drawing/2014/main" xmlns="" id="{715C44AA-C566-4283-BA0D-C1882099F39F}"/>
              </a:ext>
            </a:extLst>
          </p:cNvPr>
          <p:cNvSpPr/>
          <p:nvPr/>
        </p:nvSpPr>
        <p:spPr>
          <a:xfrm>
            <a:off x="4597976" y="3313795"/>
            <a:ext cx="3678964" cy="8869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26" tIns="34278" rIns="68526" bIns="34278" rtlCol="0" anchor="ctr"/>
          <a:lstStyle/>
          <a:p>
            <a:pPr defTabSz="685217"/>
            <a:r>
              <a:rPr lang="en-US" sz="2399" dirty="0">
                <a:solidFill>
                  <a:prstClr val="black"/>
                </a:solidFill>
                <a:latin typeface="Times New Roman"/>
              </a:rPr>
              <a:t>D. </a:t>
            </a:r>
            <a:r>
              <a:rPr lang="en-US" sz="2399" dirty="0" err="1" smtClean="0">
                <a:solidFill>
                  <a:prstClr val="black"/>
                </a:solidFill>
                <a:latin typeface="Times New Roman"/>
              </a:rPr>
              <a:t>kết</a:t>
            </a:r>
            <a:r>
              <a:rPr lang="en-US" sz="2399" dirty="0" smtClean="0">
                <a:solidFill>
                  <a:prstClr val="black"/>
                </a:solidFill>
                <a:latin typeface="Times New Roman"/>
              </a:rPr>
              <a:t> </a:t>
            </a:r>
            <a:r>
              <a:rPr lang="en-US" sz="2399" dirty="0" err="1" smtClean="0">
                <a:solidFill>
                  <a:prstClr val="black"/>
                </a:solidFill>
                <a:latin typeface="Times New Roman"/>
              </a:rPr>
              <a:t>hợp</a:t>
            </a:r>
            <a:r>
              <a:rPr lang="en-US" sz="2399" dirty="0" smtClean="0">
                <a:solidFill>
                  <a:prstClr val="black"/>
                </a:solidFill>
                <a:latin typeface="Times New Roman"/>
              </a:rPr>
              <a:t> </a:t>
            </a:r>
            <a:r>
              <a:rPr lang="en-US" sz="2399" dirty="0" err="1" smtClean="0">
                <a:solidFill>
                  <a:prstClr val="black"/>
                </a:solidFill>
                <a:latin typeface="Times New Roman"/>
              </a:rPr>
              <a:t>ngôi</a:t>
            </a:r>
            <a:r>
              <a:rPr lang="en-US" sz="2399" dirty="0" smtClean="0">
                <a:solidFill>
                  <a:prstClr val="black"/>
                </a:solidFill>
                <a:latin typeface="Times New Roman"/>
              </a:rPr>
              <a:t> </a:t>
            </a:r>
            <a:r>
              <a:rPr lang="en-US" sz="2399" dirty="0" err="1" smtClean="0">
                <a:solidFill>
                  <a:prstClr val="black"/>
                </a:solidFill>
                <a:latin typeface="Times New Roman"/>
              </a:rPr>
              <a:t>thứ</a:t>
            </a:r>
            <a:r>
              <a:rPr lang="en-US" sz="2399" dirty="0" smtClean="0">
                <a:solidFill>
                  <a:prstClr val="black"/>
                </a:solidFill>
                <a:latin typeface="Times New Roman"/>
              </a:rPr>
              <a:t> </a:t>
            </a:r>
            <a:r>
              <a:rPr lang="en-US" sz="2399" dirty="0" err="1" smtClean="0">
                <a:solidFill>
                  <a:prstClr val="black"/>
                </a:solidFill>
                <a:latin typeface="Times New Roman"/>
              </a:rPr>
              <a:t>nhất</a:t>
            </a:r>
            <a:r>
              <a:rPr lang="en-US" sz="2399" dirty="0" smtClean="0">
                <a:solidFill>
                  <a:prstClr val="black"/>
                </a:solidFill>
                <a:latin typeface="Times New Roman"/>
              </a:rPr>
              <a:t> </a:t>
            </a:r>
            <a:r>
              <a:rPr lang="en-US" sz="2399" dirty="0" err="1" smtClean="0">
                <a:solidFill>
                  <a:prstClr val="black"/>
                </a:solidFill>
                <a:latin typeface="Times New Roman"/>
              </a:rPr>
              <a:t>và</a:t>
            </a:r>
            <a:r>
              <a:rPr lang="en-US" sz="2399" dirty="0" smtClean="0">
                <a:solidFill>
                  <a:prstClr val="black"/>
                </a:solidFill>
                <a:latin typeface="Times New Roman"/>
              </a:rPr>
              <a:t> </a:t>
            </a:r>
            <a:r>
              <a:rPr lang="en-US" sz="2399" dirty="0" err="1" smtClean="0">
                <a:solidFill>
                  <a:prstClr val="black"/>
                </a:solidFill>
                <a:latin typeface="Times New Roman"/>
              </a:rPr>
              <a:t>thứ</a:t>
            </a:r>
            <a:r>
              <a:rPr lang="en-US" sz="2399" dirty="0" smtClean="0">
                <a:solidFill>
                  <a:prstClr val="black"/>
                </a:solidFill>
                <a:latin typeface="Times New Roman"/>
              </a:rPr>
              <a:t> 3</a:t>
            </a:r>
            <a:endParaRPr lang="vi-VN" sz="2399" dirty="0">
              <a:solidFill>
                <a:prstClr val="black"/>
              </a:solidFill>
              <a:latin typeface="Times New Roman"/>
            </a:endParaRPr>
          </a:p>
        </p:txBody>
      </p:sp>
      <p:pic>
        <p:nvPicPr>
          <p:cNvPr id="12" name="Picture 11">
            <a:extLst>
              <a:ext uri="{FF2B5EF4-FFF2-40B4-BE49-F238E27FC236}">
                <a16:creationId xmlns:a16="http://schemas.microsoft.com/office/drawing/2014/main" xmlns="" id="{88959631-9262-45CD-970A-64E74D47C06C}"/>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9158" y="2216969"/>
            <a:ext cx="663648" cy="530880"/>
          </a:xfrm>
          <a:prstGeom prst="rect">
            <a:avLst/>
          </a:prstGeom>
        </p:spPr>
      </p:pic>
      <p:pic>
        <p:nvPicPr>
          <p:cNvPr id="13" name="Picture 12">
            <a:extLst>
              <a:ext uri="{FF2B5EF4-FFF2-40B4-BE49-F238E27FC236}">
                <a16:creationId xmlns:a16="http://schemas.microsoft.com/office/drawing/2014/main" xmlns="" id="{67B71372-DB80-4221-B0D2-E5222352BFA1}"/>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566" y="3490161"/>
            <a:ext cx="603216" cy="527903"/>
          </a:xfrm>
          <a:prstGeom prst="rect">
            <a:avLst/>
          </a:prstGeom>
        </p:spPr>
      </p:pic>
      <p:pic>
        <p:nvPicPr>
          <p:cNvPr id="14" name="Picture 13">
            <a:extLst>
              <a:ext uri="{FF2B5EF4-FFF2-40B4-BE49-F238E27FC236}">
                <a16:creationId xmlns:a16="http://schemas.microsoft.com/office/drawing/2014/main" xmlns="" id="{3469E156-8132-4608-9102-B60094DF16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3569" y="3487832"/>
            <a:ext cx="603371" cy="530234"/>
          </a:xfrm>
          <a:prstGeom prst="rect">
            <a:avLst/>
          </a:prstGeom>
        </p:spPr>
      </p:pic>
      <p:pic>
        <p:nvPicPr>
          <p:cNvPr id="15" name="Picture 14">
            <a:extLst>
              <a:ext uri="{FF2B5EF4-FFF2-40B4-BE49-F238E27FC236}">
                <a16:creationId xmlns:a16="http://schemas.microsoft.com/office/drawing/2014/main" xmlns="" id="{E7508412-B94F-4C71-8DC0-6B0F6580F6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3569" y="2335018"/>
            <a:ext cx="603371" cy="530234"/>
          </a:xfrm>
          <a:prstGeom prst="rect">
            <a:avLst/>
          </a:prstGeom>
        </p:spPr>
      </p:pic>
    </p:spTree>
    <p:extLst>
      <p:ext uri="{BB962C8B-B14F-4D97-AF65-F5344CB8AC3E}">
        <p14:creationId xmlns:p14="http://schemas.microsoft.com/office/powerpoint/2010/main" val="20429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2461941" y="921544"/>
            <a:ext cx="3538809" cy="2002835"/>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807496" y="1295585"/>
            <a:ext cx="2925365" cy="1384995"/>
          </a:xfrm>
          <a:prstGeom prst="rect">
            <a:avLst/>
          </a:prstGeom>
        </p:spPr>
        <p:txBody>
          <a:bodyPr wrap="square">
            <a:spAutoFit/>
          </a:bodyPr>
          <a:lstStyle/>
          <a:p>
            <a:pPr algn="ctr" defTabSz="685800"/>
            <a:r>
              <a:rPr lang="en-US" sz="2100" b="1" i="1" dirty="0" err="1">
                <a:solidFill>
                  <a:prstClr val="black"/>
                </a:solidFill>
                <a:latin typeface="Times New Roman" panose="02020603050405020304" pitchFamily="18" charset="0"/>
                <a:cs typeface="Times New Roman" panose="02020603050405020304" pitchFamily="18" charset="0"/>
              </a:rPr>
              <a:t>Hãy</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sắp</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xếp</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các</a:t>
            </a:r>
            <a:r>
              <a:rPr lang="en-US" sz="2100" b="1" i="1" dirty="0">
                <a:solidFill>
                  <a:prstClr val="black"/>
                </a:solidFill>
                <a:latin typeface="Times New Roman" panose="02020603050405020304" pitchFamily="18" charset="0"/>
                <a:cs typeface="Times New Roman" panose="02020603050405020304" pitchFamily="18" charset="0"/>
              </a:rPr>
              <a:t> chi </a:t>
            </a:r>
            <a:r>
              <a:rPr lang="en-US" sz="2100" b="1" i="1" dirty="0" err="1">
                <a:solidFill>
                  <a:prstClr val="black"/>
                </a:solidFill>
                <a:latin typeface="Times New Roman" panose="02020603050405020304" pitchFamily="18" charset="0"/>
                <a:cs typeface="Times New Roman" panose="02020603050405020304" pitchFamily="18" charset="0"/>
              </a:rPr>
              <a:t>tiết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sự</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kiện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sau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theo</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trình</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tự</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xuất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hiện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trong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đoạn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trích</a:t>
            </a:r>
            <a:r>
              <a:rPr lang="en-US" sz="2100" b="1" i="1" dirty="0">
                <a:solidFill>
                  <a:prstClr val="black"/>
                </a:solidFill>
                <a:latin typeface="Times New Roman" panose="02020603050405020304" pitchFamily="18" charset="0"/>
                <a:cs typeface="Times New Roman" panose="02020603050405020304" pitchFamily="18" charset="0"/>
              </a:rPr>
              <a:t>?</a:t>
            </a:r>
          </a:p>
        </p:txBody>
      </p:sp>
      <p:pic>
        <p:nvPicPr>
          <p:cNvPr id="34" name="Picture 33"/>
          <p:cNvPicPr>
            <a:picLocks noChangeAspect="1"/>
          </p:cNvPicPr>
          <p:nvPr/>
        </p:nvPicPr>
        <p:blipFill>
          <a:blip r:embed="rId3"/>
          <a:stretch>
            <a:fillRect/>
          </a:stretch>
        </p:blipFill>
        <p:spPr>
          <a:xfrm>
            <a:off x="875969" y="147422"/>
            <a:ext cx="6734393" cy="12456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7947" y="1458571"/>
            <a:ext cx="3751661" cy="3679697"/>
          </a:xfrm>
          <a:prstGeom prst="rect">
            <a:avLst/>
          </a:prstGeom>
        </p:spPr>
      </p:pic>
    </p:spTree>
    <p:extLst>
      <p:ext uri="{BB962C8B-B14F-4D97-AF65-F5344CB8AC3E}">
        <p14:creationId xmlns:p14="http://schemas.microsoft.com/office/powerpoint/2010/main" val="397613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7980" y="123478"/>
            <a:ext cx="6734393" cy="1245610"/>
          </a:xfrm>
          <a:prstGeom prst="rect">
            <a:avLst/>
          </a:prstGeom>
        </p:spPr>
      </p:pic>
      <p:sp>
        <p:nvSpPr>
          <p:cNvPr id="6" name="TextBox 5"/>
          <p:cNvSpPr txBox="1"/>
          <p:nvPr/>
        </p:nvSpPr>
        <p:spPr>
          <a:xfrm>
            <a:off x="1445189" y="1068067"/>
            <a:ext cx="7013907" cy="738664"/>
          </a:xfrm>
          <a:prstGeom prst="rect">
            <a:avLst/>
          </a:prstGeom>
          <a:solidFill>
            <a:srgbClr val="EDF6F9"/>
          </a:solidFill>
        </p:spPr>
        <p:txBody>
          <a:bodyPr wrap="square" rtlCol="0">
            <a:spAutoFit/>
          </a:bodyPr>
          <a:lstStyle/>
          <a:p>
            <a:pPr lvl="0" algn="just" defTabSz="914400" eaLnBrk="0" fontAlgn="base" hangingPunct="0">
              <a:spcBef>
                <a:spcPct val="0"/>
              </a:spcBef>
              <a:spcAft>
                <a:spcPct val="0"/>
              </a:spcAft>
              <a:buFontTx/>
              <a:buChar char="•"/>
            </a:pP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cơn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bão</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cát</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phi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đoàn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di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căn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Háp</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MAV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1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1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7" name="TextBox 6"/>
          <p:cNvSpPr txBox="1"/>
          <p:nvPr/>
        </p:nvSpPr>
        <p:spPr>
          <a:xfrm>
            <a:off x="1409551" y="2572698"/>
            <a:ext cx="7050881" cy="769441"/>
          </a:xfrm>
          <a:prstGeom prst="rect">
            <a:avLst/>
          </a:prstGeom>
          <a:solidFill>
            <a:schemeClr val="accent4">
              <a:lumMod val="20000"/>
              <a:lumOff val="80000"/>
            </a:schemeClr>
          </a:solidFill>
        </p:spPr>
        <p:txBody>
          <a:bodyPr wrap="square" rtlCol="0">
            <a:spAutoFit/>
          </a:bodyPr>
          <a:lstStyle/>
          <a:p>
            <a:pPr lvl="0" algn="just" defTabSz="914400" eaLnBrk="0" fontAlgn="base" hangingPunct="0">
              <a:spcBef>
                <a:spcPct val="0"/>
              </a:spcBef>
              <a:spcAft>
                <a:spcPct val="0"/>
              </a:spcAft>
              <a:buFontTx/>
              <a:buChar char="•"/>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tỉnh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dậy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cơn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đau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đớn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khắc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lỗ</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lỗ</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bộ</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đồ</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du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429646" y="3564708"/>
            <a:ext cx="7050881" cy="430887"/>
          </a:xfrm>
          <a:prstGeom prst="rect">
            <a:avLst/>
          </a:prstGeom>
          <a:solidFill>
            <a:schemeClr val="accent3">
              <a:lumMod val="20000"/>
              <a:lumOff val="80000"/>
            </a:schemeClr>
          </a:solidFill>
        </p:spPr>
        <p:txBody>
          <a:bodyPr wrap="square" rtlCol="0">
            <a:spAutoFit/>
          </a:bodyPr>
          <a:lstStyle/>
          <a:p>
            <a:pPr lvl="0" algn="just" defTabSz="914400" eaLnBrk="0" fontAlgn="base" hangingPunct="0">
              <a:spcBef>
                <a:spcPct val="0"/>
              </a:spcBef>
              <a:spcAft>
                <a:spcPct val="0"/>
              </a:spcAft>
              <a:buFontTx/>
              <a:buChar char="•"/>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may,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ăng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-ten bay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xuyên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429646" y="4140798"/>
            <a:ext cx="7050881" cy="769441"/>
          </a:xfrm>
          <a:prstGeom prst="rect">
            <a:avLst/>
          </a:prstGeom>
          <a:solidFill>
            <a:schemeClr val="accent5">
              <a:lumMod val="75000"/>
            </a:schemeClr>
          </a:solidFill>
        </p:spPr>
        <p:txBody>
          <a:bodyPr wrap="square" rtlCol="0">
            <a:spAutoFit/>
          </a:bodyPr>
          <a:lstStyle/>
          <a:p>
            <a:pPr lvl="0" algn="just" defTabSz="914400" eaLnBrk="0" fontAlgn="base" hangingPunct="0">
              <a:spcBef>
                <a:spcPct val="0"/>
              </a:spcBef>
              <a:spcAft>
                <a:spcPct val="0"/>
              </a:spcAft>
              <a:buFontTx/>
              <a:buChar char="•"/>
            </a:pPr>
            <a:r>
              <a:rPr lang="en-US" sz="2200" dirty="0" err="1">
                <a:solidFill>
                  <a:schemeClr val="bg1"/>
                </a:solidFill>
                <a:latin typeface="Times New Roman" panose="02020603050405020304" pitchFamily="18" charset="0"/>
                <a:cs typeface="Times New Roman" panose="02020603050405020304" pitchFamily="18" charset="0"/>
              </a:rPr>
              <a:t>Mác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trở</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về</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căn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Háp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lí</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vết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thương</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và</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tìm</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cách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liên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lạc</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với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Hơ-mét</a:t>
            </a:r>
            <a:r>
              <a:rPr lang="en-US" sz="2200" dirty="0">
                <a:solidFill>
                  <a:schemeClr val="bg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1408215" y="1975148"/>
            <a:ext cx="7050881" cy="430887"/>
          </a:xfrm>
          <a:prstGeom prst="rect">
            <a:avLst/>
          </a:prstGeom>
          <a:solidFill>
            <a:schemeClr val="accent6">
              <a:lumMod val="20000"/>
              <a:lumOff val="80000"/>
            </a:schemeClr>
          </a:solidFill>
        </p:spPr>
        <p:txBody>
          <a:bodyPr wrap="square" rtlCol="0">
            <a:spAutoFit/>
          </a:bodyPr>
          <a:lstStyle/>
          <a:p>
            <a:pPr lvl="0" defTabSz="914400" eaLnBrk="0" fontAlgn="base" hangingPunct="0">
              <a:spcBef>
                <a:spcPct val="0"/>
              </a:spcBef>
              <a:spcAft>
                <a:spcPct val="0"/>
              </a:spcAft>
              <a:buFontTx/>
              <a:buChar char="•"/>
            </a:pP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Mác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đồi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chiếc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MAV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rời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2" name="Rounded Rectangle 1"/>
          <p:cNvSpPr/>
          <p:nvPr/>
        </p:nvSpPr>
        <p:spPr>
          <a:xfrm>
            <a:off x="717942" y="1068240"/>
            <a:ext cx="385763" cy="71142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1</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17942" y="1932803"/>
            <a:ext cx="385763" cy="47323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4</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717942" y="2619923"/>
            <a:ext cx="385763" cy="72221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Times New Roman" panose="02020603050405020304" pitchFamily="18" charset="0"/>
                <a:cs typeface="Times New Roman" panose="02020603050405020304" pitchFamily="18" charset="0"/>
              </a:rPr>
              <a:t>3</a:t>
            </a:r>
          </a:p>
        </p:txBody>
      </p:sp>
      <p:sp>
        <p:nvSpPr>
          <p:cNvPr id="14" name="Rounded Rectangle 13"/>
          <p:cNvSpPr/>
          <p:nvPr/>
        </p:nvSpPr>
        <p:spPr>
          <a:xfrm>
            <a:off x="717942" y="3556027"/>
            <a:ext cx="385763" cy="39241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smtClean="0">
                <a:solidFill>
                  <a:prstClr val="white"/>
                </a:solidFill>
                <a:latin typeface="Times New Roman" panose="02020603050405020304" pitchFamily="18" charset="0"/>
                <a:cs typeface="Times New Roman" panose="02020603050405020304" pitchFamily="18" charset="0"/>
              </a:rPr>
              <a:t>2</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17942" y="4164410"/>
            <a:ext cx="385763" cy="7222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smtClean="0">
                <a:solidFill>
                  <a:prstClr val="black"/>
                </a:solidFill>
                <a:latin typeface="Times New Roman" panose="02020603050405020304" pitchFamily="18" charset="0"/>
                <a:cs typeface="Times New Roman" panose="02020603050405020304" pitchFamily="18" charset="0"/>
              </a:rPr>
              <a:t>5</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1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 calcmode="lin" valueType="num">
                                      <p:cBhvr additive="base">
                                        <p:cTn id="89" dur="500" fill="hold"/>
                                        <p:tgtEl>
                                          <p:spTgt spid="2"/>
                                        </p:tgtEl>
                                        <p:attrNameLst>
                                          <p:attrName>ppt_x</p:attrName>
                                        </p:attrNameLst>
                                      </p:cBhvr>
                                      <p:tavLst>
                                        <p:tav tm="0">
                                          <p:val>
                                            <p:strVal val="#ppt_x"/>
                                          </p:val>
                                        </p:tav>
                                        <p:tav tm="100000">
                                          <p:val>
                                            <p:strVal val="#ppt_x"/>
                                          </p:val>
                                        </p:tav>
                                      </p:tavLst>
                                    </p:anim>
                                    <p:anim calcmode="lin" valueType="num">
                                      <p:cBhvr additive="base">
                                        <p:cTn id="9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anim calcmode="lin" valueType="num">
                                      <p:cBhvr>
                                        <p:cTn id="96" dur="1000" fill="hold"/>
                                        <p:tgtEl>
                                          <p:spTgt spid="14"/>
                                        </p:tgtEl>
                                        <p:attrNameLst>
                                          <p:attrName>ppt_x</p:attrName>
                                        </p:attrNameLst>
                                      </p:cBhvr>
                                      <p:tavLst>
                                        <p:tav tm="0">
                                          <p:val>
                                            <p:strVal val="#ppt_x"/>
                                          </p:val>
                                        </p:tav>
                                        <p:tav tm="100000">
                                          <p:val>
                                            <p:strVal val="#ppt_x"/>
                                          </p:val>
                                        </p:tav>
                                      </p:tavLst>
                                    </p:anim>
                                    <p:anim calcmode="lin" valueType="num">
                                      <p:cBhvr>
                                        <p:cTn id="9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down)">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Effect transition="in" filter="wipe(down)">
                                      <p:cBhvr>
                                        <p:cTn id="107" dur="500"/>
                                        <p:tgtEl>
                                          <p:spTgt spid="12"/>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15"/>
                                        </p:tgtEl>
                                        <p:attrNameLst>
                                          <p:attrName>style.visibility</p:attrName>
                                        </p:attrNameLst>
                                      </p:cBhvr>
                                      <p:to>
                                        <p:strVal val="visible"/>
                                      </p:to>
                                    </p:set>
                                    <p:animEffect transition="in" filter="circle(in)">
                                      <p:cBhvr>
                                        <p:cTn id="1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464400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3"/>
          <a:stretch>
            <a:fillRect/>
          </a:stretch>
        </p:blipFill>
        <p:spPr>
          <a:xfrm>
            <a:off x="2230304" y="284803"/>
            <a:ext cx="5218628" cy="1646063"/>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889" b="97778" l="9778" r="89778"/>
                    </a14:imgEffect>
                  </a14:imgLayer>
                </a14:imgProps>
              </a:ext>
            </a:extLst>
          </a:blip>
          <a:stretch>
            <a:fillRect/>
          </a:stretch>
        </p:blipFill>
        <p:spPr>
          <a:xfrm>
            <a:off x="3353595" y="1968181"/>
            <a:ext cx="2651059" cy="2651059"/>
          </a:xfrm>
          <a:prstGeom prst="rect">
            <a:avLst/>
          </a:prstGeom>
        </p:spPr>
      </p:pic>
      <p:cxnSp>
        <p:nvCxnSpPr>
          <p:cNvPr id="25" name="Elbow Connector 24"/>
          <p:cNvCxnSpPr/>
          <p:nvPr/>
        </p:nvCxnSpPr>
        <p:spPr>
          <a:xfrm flipV="1">
            <a:off x="1257301" y="1502302"/>
            <a:ext cx="2594819" cy="704306"/>
          </a:xfrm>
          <a:prstGeom prst="bentConnector3">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0800000">
            <a:off x="5077758" y="1502303"/>
            <a:ext cx="2590244" cy="692834"/>
          </a:xfrm>
          <a:prstGeom prst="bentConnector3">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6"/>
          <a:stretch>
            <a:fillRect/>
          </a:stretch>
        </p:blipFill>
        <p:spPr>
          <a:xfrm>
            <a:off x="568298" y="1576932"/>
            <a:ext cx="2104532" cy="908452"/>
          </a:xfrm>
          <a:prstGeom prst="rect">
            <a:avLst/>
          </a:prstGeom>
        </p:spPr>
      </p:pic>
      <p:pic>
        <p:nvPicPr>
          <p:cNvPr id="30" name="Picture 29"/>
          <p:cNvPicPr>
            <a:picLocks noChangeAspect="1"/>
          </p:cNvPicPr>
          <p:nvPr/>
        </p:nvPicPr>
        <p:blipFill>
          <a:blip r:embed="rId7"/>
          <a:stretch>
            <a:fillRect/>
          </a:stretch>
        </p:blipFill>
        <p:spPr>
          <a:xfrm>
            <a:off x="6283926" y="1614844"/>
            <a:ext cx="1928875" cy="832628"/>
          </a:xfrm>
          <a:prstGeom prst="rect">
            <a:avLst/>
          </a:prstGeom>
        </p:spPr>
      </p:pic>
      <p:sp>
        <p:nvSpPr>
          <p:cNvPr id="31" name="Rectangle 30"/>
          <p:cNvSpPr/>
          <p:nvPr/>
        </p:nvSpPr>
        <p:spPr>
          <a:xfrm>
            <a:off x="428680" y="2503656"/>
            <a:ext cx="2775168" cy="2539157"/>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1: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đầu</a:t>
            </a:r>
            <a:r>
              <a:rPr lang="en-US" sz="2100" b="1" dirty="0">
                <a:solidFill>
                  <a:prstClr val="black"/>
                </a:solidFill>
                <a:latin typeface="Times New Roman" panose="02020603050405020304" pitchFamily="18" charset="0"/>
                <a:cs typeface="Times New Roman" panose="02020603050405020304" pitchFamily="18" charset="0"/>
              </a:rPr>
              <a:t> ... </a:t>
            </a:r>
            <a:r>
              <a:rPr lang="en-US" sz="2100" b="1" dirty="0" smtClean="0">
                <a:solidFill>
                  <a:prstClr val="black"/>
                </a:solidFill>
                <a:latin typeface="Times New Roman" panose="02020603050405020304" pitchFamily="18" charset="0"/>
                <a:cs typeface="Times New Roman" panose="02020603050405020304" pitchFamily="18" charset="0"/>
              </a:rPr>
              <a:t>“</a:t>
            </a:r>
            <a:r>
              <a:rPr lang="en-US" sz="2100" b="1" dirty="0" err="1" smtClean="0">
                <a:solidFill>
                  <a:prstClr val="black"/>
                </a:solidFill>
                <a:latin typeface="Times New Roman" panose="02020603050405020304" pitchFamily="18" charset="0"/>
                <a:cs typeface="Times New Roman" panose="02020603050405020304" pitchFamily="18" charset="0"/>
              </a:rPr>
              <a:t>tình</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trạng</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này</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quá</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lâu</a:t>
            </a:r>
            <a:r>
              <a:rPr lang="en-US" sz="2100" b="1" dirty="0" smtClean="0">
                <a:solidFill>
                  <a:prstClr val="black"/>
                </a:solidFill>
                <a:latin typeface="Times New Roman" panose="02020603050405020304" pitchFamily="18" charset="0"/>
                <a:cs typeface="Times New Roman" panose="02020603050405020304" pitchFamily="18" charset="0"/>
              </a:rPr>
              <a:t>” </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Hoàn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cảnh</a:t>
            </a:r>
            <a:r>
              <a:rPr lang="en-US" sz="2400" dirty="0">
                <a:solidFill>
                  <a:srgbClr val="FF0000"/>
                </a:solidFill>
                <a:latin typeface="Times New Roman" panose="02020603050405020304" pitchFamily="18" charset="0"/>
                <a:cs typeface="Times New Roman" panose="02020603050405020304" pitchFamily="18" charset="0"/>
              </a:rPr>
              <a:t> phi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gặp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chuyến</a:t>
            </a:r>
            <a:r>
              <a:rPr lang="en-US" sz="2400" dirty="0">
                <a:solidFill>
                  <a:srgbClr val="FF0000"/>
                </a:solidFill>
                <a:latin typeface="Times New Roman" panose="02020603050405020304" pitchFamily="18" charset="0"/>
                <a:cs typeface="Times New Roman" panose="02020603050405020304" pitchFamily="18" charset="0"/>
              </a:rPr>
              <a:t> du </a:t>
            </a:r>
            <a:r>
              <a:rPr lang="en-US" sz="2400" dirty="0" err="1">
                <a:solidFill>
                  <a:srgbClr val="FF0000"/>
                </a:solidFill>
                <a:latin typeface="Times New Roman" panose="02020603050405020304" pitchFamily="18" charset="0"/>
                <a:cs typeface="Times New Roman" panose="02020603050405020304" pitchFamily="18" charset="0"/>
              </a:rPr>
              <a: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Sao </a:t>
            </a:r>
            <a:r>
              <a:rPr lang="en-US" sz="2400" dirty="0" err="1">
                <a:solidFill>
                  <a:srgbClr val="FF0000"/>
                </a:solidFill>
                <a:latin typeface="Times New Roman" panose="02020603050405020304" pitchFamily="18" charset="0"/>
                <a:cs typeface="Times New Roman" panose="02020603050405020304" pitchFamily="18" charset="0"/>
              </a:rPr>
              <a:t>Hỏa</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257048" y="2503656"/>
            <a:ext cx="2383769" cy="1892826"/>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2: </a:t>
            </a:r>
            <a:r>
              <a:rPr lang="en-US" sz="2100" b="1" dirty="0" err="1">
                <a:solidFill>
                  <a:prstClr val="black"/>
                </a:solidFill>
                <a:latin typeface="Times New Roman" panose="02020603050405020304" pitchFamily="18" charset="0"/>
                <a:cs typeface="Times New Roman" panose="02020603050405020304" pitchFamily="18" charset="0"/>
              </a:rPr>
              <a:t>Còn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lại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Sự tuyệt vọng của Mác khi tìm cách liên lạc với Hơ-mét.</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1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F79646">
                      <a:lumMod val="75000"/>
                    </a:srgbClr>
                  </a:solidFill>
                  <a:latin typeface="Tahoma" panose="020B0604030504040204" pitchFamily="34" charset="0"/>
                  <a:cs typeface="Tahoma" panose="020B0604030504040204" pitchFamily="34" charset="0"/>
                </a:rPr>
                <a:t>TÌM HIỂU </a:t>
              </a:r>
              <a:r>
                <a:rPr lang="en-US" b="1" dirty="0" smtClean="0">
                  <a:solidFill>
                    <a:srgbClr val="F79646">
                      <a:lumMod val="75000"/>
                    </a:srgbClr>
                  </a:solidFill>
                  <a:latin typeface="Tahoma" panose="020B0604030504040204" pitchFamily="34" charset="0"/>
                  <a:cs typeface="Tahoma" panose="020B0604030504040204" pitchFamily="34" charset="0"/>
                </a:rPr>
                <a:t>CHI TIẾT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vật</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Mác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trên</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sao</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Hỏa</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3" name="Group 22"/>
          <p:cNvGrpSpPr/>
          <p:nvPr/>
        </p:nvGrpSpPr>
        <p:grpSpPr>
          <a:xfrm>
            <a:off x="5508104" y="2022324"/>
            <a:ext cx="481134" cy="91440"/>
            <a:chOff x="2893554" y="622996"/>
            <a:chExt cx="481134" cy="91440"/>
          </a:xfrm>
        </p:grpSpPr>
        <p:sp>
          <p:nvSpPr>
            <p:cNvPr id="44" name="Straight Connector 3"/>
            <p:cNvSpPr/>
            <p:nvPr/>
          </p:nvSpPr>
          <p:spPr>
            <a:xfrm>
              <a:off x="2893554" y="622996"/>
              <a:ext cx="481134" cy="91440"/>
            </a:xfrm>
            <a:custGeom>
              <a:avLst/>
              <a:gdLst/>
              <a:ahLst/>
              <a:cxnLst/>
              <a:rect l="0" t="0" r="0" b="0"/>
              <a:pathLst>
                <a:path>
                  <a:moveTo>
                    <a:pt x="0" y="45720"/>
                  </a:moveTo>
                  <a:lnTo>
                    <a:pt x="481134"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45" name="Straight Connector 4"/>
            <p:cNvSpPr/>
            <p:nvPr/>
          </p:nvSpPr>
          <p:spPr>
            <a:xfrm>
              <a:off x="3121328" y="666157"/>
              <a:ext cx="25586" cy="5117"/>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nvGrpSpPr>
        <p:grpSpPr>
          <a:xfrm>
            <a:off x="2937338" y="1400563"/>
            <a:ext cx="2572565" cy="1334960"/>
            <a:chOff x="670419" y="1235"/>
            <a:chExt cx="2224934" cy="1334960"/>
          </a:xfrm>
        </p:grpSpPr>
        <p:sp>
          <p:nvSpPr>
            <p:cNvPr id="42" name="Rectangle 41"/>
            <p:cNvSpPr/>
            <p:nvPr/>
          </p:nvSpPr>
          <p:spPr>
            <a:xfrm>
              <a:off x="670419" y="1235"/>
              <a:ext cx="2224934" cy="133496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Rectangle 42"/>
            <p:cNvSpPr/>
            <p:nvPr/>
          </p:nvSpPr>
          <p:spPr>
            <a:xfrm>
              <a:off x="670419" y="1235"/>
              <a:ext cx="2224934" cy="1334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n-US" sz="4700" kern="1200"/>
            </a:p>
          </p:txBody>
        </p:sp>
      </p:grpSp>
      <p:grpSp>
        <p:nvGrpSpPr>
          <p:cNvPr id="25" name="Group 24"/>
          <p:cNvGrpSpPr/>
          <p:nvPr/>
        </p:nvGrpSpPr>
        <p:grpSpPr>
          <a:xfrm>
            <a:off x="4397436" y="2733724"/>
            <a:ext cx="2736669" cy="481134"/>
            <a:chOff x="1782886" y="1334396"/>
            <a:chExt cx="2736669" cy="481134"/>
          </a:xfrm>
        </p:grpSpPr>
        <p:sp>
          <p:nvSpPr>
            <p:cNvPr id="40" name="Straight Connector 7"/>
            <p:cNvSpPr/>
            <p:nvPr/>
          </p:nvSpPr>
          <p:spPr>
            <a:xfrm>
              <a:off x="1782886" y="1334396"/>
              <a:ext cx="2736669" cy="481134"/>
            </a:xfrm>
            <a:custGeom>
              <a:avLst/>
              <a:gdLst/>
              <a:ahLst/>
              <a:cxnLst/>
              <a:rect l="0" t="0" r="0" b="0"/>
              <a:pathLst>
                <a:path>
                  <a:moveTo>
                    <a:pt x="2736669" y="0"/>
                  </a:moveTo>
                  <a:lnTo>
                    <a:pt x="2736669" y="257667"/>
                  </a:lnTo>
                  <a:lnTo>
                    <a:pt x="0" y="257667"/>
                  </a:lnTo>
                  <a:lnTo>
                    <a:pt x="0" y="481134"/>
                  </a:lnTo>
                </a:path>
              </a:pathLst>
            </a:custGeom>
            <a:noFill/>
            <a:ln w="28575">
              <a:tailEnd type="arrow"/>
            </a:ln>
          </p:spPr>
          <p:style>
            <a:lnRef idx="1">
              <a:schemeClr val="accent3">
                <a:hueOff val="5625132"/>
                <a:satOff val="-8440"/>
                <a:lumOff val="-1373"/>
                <a:alphaOff val="0"/>
              </a:schemeClr>
            </a:lnRef>
            <a:fillRef idx="0">
              <a:scrgbClr r="0" g="0" b="0"/>
            </a:fillRef>
            <a:effectRef idx="0">
              <a:scrgbClr r="0" g="0" b="0"/>
            </a:effectRef>
            <a:fontRef idx="minor">
              <a:schemeClr val="tx1">
                <a:hueOff val="0"/>
                <a:satOff val="0"/>
                <a:lumOff val="0"/>
                <a:alphaOff val="0"/>
              </a:schemeClr>
            </a:fontRef>
          </p:style>
        </p:sp>
        <p:sp>
          <p:nvSpPr>
            <p:cNvPr id="41" name="Straight Connector 8"/>
            <p:cNvSpPr/>
            <p:nvPr/>
          </p:nvSpPr>
          <p:spPr>
            <a:xfrm>
              <a:off x="3081618" y="1572405"/>
              <a:ext cx="139205" cy="5117"/>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8" name="Group 27"/>
          <p:cNvGrpSpPr/>
          <p:nvPr/>
        </p:nvGrpSpPr>
        <p:grpSpPr>
          <a:xfrm>
            <a:off x="6021638" y="1400563"/>
            <a:ext cx="2892364" cy="1334960"/>
            <a:chOff x="3407088" y="1235"/>
            <a:chExt cx="2224934" cy="1334960"/>
          </a:xfrm>
        </p:grpSpPr>
        <p:sp>
          <p:nvSpPr>
            <p:cNvPr id="38" name="Rectangle 37"/>
            <p:cNvSpPr/>
            <p:nvPr/>
          </p:nvSpPr>
          <p:spPr>
            <a:xfrm>
              <a:off x="3407088" y="1235"/>
              <a:ext cx="2224934" cy="1334960"/>
            </a:xfrm>
            <a:prstGeom prst="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9" name="Rectangle 38"/>
            <p:cNvSpPr/>
            <p:nvPr/>
          </p:nvSpPr>
          <p:spPr>
            <a:xfrm>
              <a:off x="3407088" y="1235"/>
              <a:ext cx="2224934" cy="1334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n-US" sz="4700" kern="1200"/>
            </a:p>
          </p:txBody>
        </p:sp>
      </p:grpSp>
      <p:grpSp>
        <p:nvGrpSpPr>
          <p:cNvPr id="29" name="Group 28"/>
          <p:cNvGrpSpPr/>
          <p:nvPr/>
        </p:nvGrpSpPr>
        <p:grpSpPr>
          <a:xfrm>
            <a:off x="5508104" y="3869019"/>
            <a:ext cx="481134" cy="91440"/>
            <a:chOff x="2893554" y="2469691"/>
            <a:chExt cx="481134" cy="91440"/>
          </a:xfrm>
        </p:grpSpPr>
        <p:sp>
          <p:nvSpPr>
            <p:cNvPr id="36" name="Straight Connector 11"/>
            <p:cNvSpPr/>
            <p:nvPr/>
          </p:nvSpPr>
          <p:spPr>
            <a:xfrm>
              <a:off x="2893554" y="2469691"/>
              <a:ext cx="481134" cy="91440"/>
            </a:xfrm>
            <a:custGeom>
              <a:avLst/>
              <a:gdLst/>
              <a:ahLst/>
              <a:cxnLst/>
              <a:rect l="0" t="0" r="0" b="0"/>
              <a:pathLst>
                <a:path>
                  <a:moveTo>
                    <a:pt x="0" y="45720"/>
                  </a:moveTo>
                  <a:lnTo>
                    <a:pt x="481134"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37" name="Straight Connector 12"/>
            <p:cNvSpPr/>
            <p:nvPr/>
          </p:nvSpPr>
          <p:spPr>
            <a:xfrm>
              <a:off x="3121328" y="2512853"/>
              <a:ext cx="25586" cy="5117"/>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0" name="Group 29"/>
          <p:cNvGrpSpPr/>
          <p:nvPr/>
        </p:nvGrpSpPr>
        <p:grpSpPr>
          <a:xfrm>
            <a:off x="2937338" y="3247259"/>
            <a:ext cx="2572565" cy="1334960"/>
            <a:chOff x="670419" y="1847931"/>
            <a:chExt cx="2224934" cy="1334960"/>
          </a:xfrm>
        </p:grpSpPr>
        <p:sp>
          <p:nvSpPr>
            <p:cNvPr id="34" name="Rectangle 33"/>
            <p:cNvSpPr/>
            <p:nvPr/>
          </p:nvSpPr>
          <p:spPr>
            <a:xfrm>
              <a:off x="670419" y="1847931"/>
              <a:ext cx="2224934" cy="1334960"/>
            </a:xfrm>
            <a:prstGeom prst="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35" name="Rectangle 34"/>
            <p:cNvSpPr/>
            <p:nvPr/>
          </p:nvSpPr>
          <p:spPr>
            <a:xfrm>
              <a:off x="670419" y="1847931"/>
              <a:ext cx="2224934" cy="1334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n-US" sz="4700" kern="1200"/>
            </a:p>
          </p:txBody>
        </p:sp>
      </p:grpSp>
      <p:grpSp>
        <p:nvGrpSpPr>
          <p:cNvPr id="31" name="Group 30"/>
          <p:cNvGrpSpPr/>
          <p:nvPr/>
        </p:nvGrpSpPr>
        <p:grpSpPr>
          <a:xfrm>
            <a:off x="6021638" y="3247259"/>
            <a:ext cx="2892364" cy="1334960"/>
            <a:chOff x="3407088" y="1847931"/>
            <a:chExt cx="2224934" cy="1334960"/>
          </a:xfrm>
        </p:grpSpPr>
        <p:sp>
          <p:nvSpPr>
            <p:cNvPr id="32" name="Rectangle 31"/>
            <p:cNvSpPr/>
            <p:nvPr/>
          </p:nvSpPr>
          <p:spPr>
            <a:xfrm>
              <a:off x="3407088" y="1847931"/>
              <a:ext cx="2224934" cy="1334960"/>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33" name="Rectangle 32"/>
            <p:cNvSpPr/>
            <p:nvPr/>
          </p:nvSpPr>
          <p:spPr>
            <a:xfrm>
              <a:off x="3407088" y="1847931"/>
              <a:ext cx="2224934" cy="13349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4264" tIns="334264" rIns="334264" bIns="334264" numCol="1" spcCol="1270" anchor="ctr" anchorCtr="0">
              <a:noAutofit/>
            </a:bodyPr>
            <a:lstStyle/>
            <a:p>
              <a:pPr lvl="0" algn="ctr" defTabSz="2089150">
                <a:lnSpc>
                  <a:spcPct val="90000"/>
                </a:lnSpc>
                <a:spcBef>
                  <a:spcPct val="0"/>
                </a:spcBef>
                <a:spcAft>
                  <a:spcPct val="35000"/>
                </a:spcAft>
              </a:pPr>
              <a:endParaRPr lang="en-US" sz="4700" kern="1200"/>
            </a:p>
          </p:txBody>
        </p:sp>
      </p:grpSp>
      <p:sp>
        <p:nvSpPr>
          <p:cNvPr id="7" name="Rectangle 6"/>
          <p:cNvSpPr/>
          <p:nvPr/>
        </p:nvSpPr>
        <p:spPr>
          <a:xfrm>
            <a:off x="3009346" y="1460694"/>
            <a:ext cx="2338978" cy="1107996"/>
          </a:xfrm>
          <a:prstGeom prst="rect">
            <a:avLst/>
          </a:prstGeom>
        </p:spPr>
        <p:txBody>
          <a:bodyPr wrap="square">
            <a:spAutoFit/>
          </a:bodyPr>
          <a:lstStyle/>
          <a:p>
            <a:pPr algn="just"/>
            <a:r>
              <a:rPr lang="vi-VN" sz="2200" dirty="0">
                <a:solidFill>
                  <a:schemeClr val="bg1"/>
                </a:solidFill>
                <a:latin typeface="+mj-lt"/>
              </a:rPr>
              <a:t>- Một cơn bão cát với tốc độ lớn xảy ra trên Sao Hỏa.</a:t>
            </a:r>
          </a:p>
        </p:txBody>
      </p:sp>
      <p:sp>
        <p:nvSpPr>
          <p:cNvPr id="8" name="Rectangle 7"/>
          <p:cNvSpPr/>
          <p:nvPr/>
        </p:nvSpPr>
        <p:spPr>
          <a:xfrm>
            <a:off x="6177699" y="1347614"/>
            <a:ext cx="2592288" cy="1446550"/>
          </a:xfrm>
          <a:prstGeom prst="rect">
            <a:avLst/>
          </a:prstGeom>
        </p:spPr>
        <p:txBody>
          <a:bodyPr wrap="square">
            <a:spAutoFit/>
          </a:bodyPr>
          <a:lstStyle/>
          <a:p>
            <a:pPr algn="just"/>
            <a:r>
              <a:rPr lang="vi-VN" sz="2200" dirty="0">
                <a:solidFill>
                  <a:schemeClr val="bg1"/>
                </a:solidFill>
                <a:latin typeface="+mj-lt"/>
              </a:rPr>
              <a:t>- Mọi người di chuyển từ căn Háp đến chiếc MAV để trở về.</a:t>
            </a:r>
          </a:p>
        </p:txBody>
      </p:sp>
      <p:sp>
        <p:nvSpPr>
          <p:cNvPr id="9" name="Rectangle 8"/>
          <p:cNvSpPr/>
          <p:nvPr/>
        </p:nvSpPr>
        <p:spPr>
          <a:xfrm>
            <a:off x="3078294" y="3460919"/>
            <a:ext cx="2429809" cy="1107996"/>
          </a:xfrm>
          <a:prstGeom prst="rect">
            <a:avLst/>
          </a:prstGeom>
        </p:spPr>
        <p:txBody>
          <a:bodyPr wrap="square">
            <a:spAutoFit/>
          </a:bodyPr>
          <a:lstStyle/>
          <a:p>
            <a:pPr algn="just"/>
            <a:r>
              <a:rPr lang="vi-VN" sz="2200" dirty="0">
                <a:solidFill>
                  <a:schemeClr val="bg1"/>
                </a:solidFill>
                <a:latin typeface="+mj-lt"/>
              </a:rPr>
              <a:t>- Mác bị một ăng-ten bay đến đâm vào </a:t>
            </a:r>
            <a:r>
              <a:rPr lang="vi-VN" sz="2200" dirty="0" smtClean="0">
                <a:solidFill>
                  <a:schemeClr val="bg1"/>
                </a:solidFill>
                <a:latin typeface="+mj-lt"/>
              </a:rPr>
              <a:t>người</a:t>
            </a:r>
            <a:endParaRPr lang="vi-VN" sz="2200" dirty="0">
              <a:solidFill>
                <a:schemeClr val="bg1"/>
              </a:solidFill>
              <a:latin typeface="+mj-lt"/>
            </a:endParaRPr>
          </a:p>
        </p:txBody>
      </p:sp>
      <p:sp>
        <p:nvSpPr>
          <p:cNvPr id="46" name="Rectangle 45"/>
          <p:cNvSpPr/>
          <p:nvPr/>
        </p:nvSpPr>
        <p:spPr>
          <a:xfrm>
            <a:off x="6102635" y="3455947"/>
            <a:ext cx="2659998" cy="1107996"/>
          </a:xfrm>
          <a:prstGeom prst="rect">
            <a:avLst/>
          </a:prstGeom>
        </p:spPr>
        <p:txBody>
          <a:bodyPr wrap="square">
            <a:spAutoFit/>
          </a:bodyPr>
          <a:lstStyle/>
          <a:p>
            <a:pPr algn="just"/>
            <a:r>
              <a:rPr lang="vi-VN" sz="2200" dirty="0">
                <a:solidFill>
                  <a:schemeClr val="bg1"/>
                </a:solidFill>
                <a:latin typeface="+mj-lt"/>
              </a:rPr>
              <a:t>- Các đồng đội nghĩ Mác đã chết nên rời </a:t>
            </a:r>
            <a:r>
              <a:rPr lang="vi-VN" sz="2200" dirty="0" smtClean="0">
                <a:solidFill>
                  <a:schemeClr val="bg1"/>
                </a:solidFill>
                <a:latin typeface="+mj-lt"/>
              </a:rPr>
              <a:t>đi</a:t>
            </a:r>
            <a:endParaRPr lang="vi-VN" sz="2200" dirty="0">
              <a:solidFill>
                <a:schemeClr val="bg1"/>
              </a:solidFill>
              <a:latin typeface="+mj-lt"/>
            </a:endParaRPr>
          </a:p>
        </p:txBody>
      </p:sp>
      <p:pic>
        <p:nvPicPr>
          <p:cNvPr id="47" name="Picture 46"/>
          <p:cNvPicPr>
            <a:picLocks noChangeAspect="1"/>
          </p:cNvPicPr>
          <p:nvPr/>
        </p:nvPicPr>
        <p:blipFill>
          <a:blip r:embed="rId3">
            <a:extLst>
              <a:ext uri="{BEBA8EAE-BF5A-486C-A8C5-ECC9F3942E4B}">
                <a14:imgProps xmlns:a14="http://schemas.microsoft.com/office/drawing/2010/main">
                  <a14:imgLayer r:embed="rId4">
                    <a14:imgEffect>
                      <a14:backgroundRemoval t="0" b="98667" l="889" r="98222">
                        <a14:foregroundMark x1="39556" y1="24000" x2="40444" y2="62222"/>
                        <a14:foregroundMark x1="59111" y1="25778" x2="46667" y2="32889"/>
                        <a14:foregroundMark x1="60000" y1="26667" x2="59111" y2="34667"/>
                        <a14:foregroundMark x1="36000" y1="18222" x2="36889" y2="24000"/>
                        <a14:foregroundMark x1="32000" y1="39111" x2="30222" y2="45778"/>
                        <a14:foregroundMark x1="27111" y1="38667" x2="27111" y2="45333"/>
                        <a14:foregroundMark x1="35111" y1="76889" x2="35111" y2="80000"/>
                      </a14:backgroundRemoval>
                    </a14:imgEffect>
                  </a14:imgLayer>
                </a14:imgProps>
              </a:ext>
            </a:extLst>
          </a:blip>
          <a:stretch>
            <a:fillRect/>
          </a:stretch>
        </p:blipFill>
        <p:spPr>
          <a:xfrm>
            <a:off x="-122616" y="2314485"/>
            <a:ext cx="2848143" cy="2848143"/>
          </a:xfrm>
          <a:prstGeom prst="rect">
            <a:avLst/>
          </a:prstGeom>
        </p:spPr>
      </p:pic>
    </p:spTree>
    <p:extLst>
      <p:ext uri="{BB962C8B-B14F-4D97-AF65-F5344CB8AC3E}">
        <p14:creationId xmlns:p14="http://schemas.microsoft.com/office/powerpoint/2010/main" val="16297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circle(in)">
                                      <p:cBhvr>
                                        <p:cTn id="14" dur="20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inVertical)">
                                      <p:cBhvr>
                                        <p:cTn id="53" dur="500"/>
                                        <p:tgtEl>
                                          <p:spTgt spid="2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barn(inVertical)">
                                      <p:cBhvr>
                                        <p:cTn id="56" dur="500"/>
                                        <p:tgtEl>
                                          <p:spTgt spid="46"/>
                                        </p:tgtEl>
                                      </p:cBhvr>
                                    </p:animEffect>
                                  </p:childTnLst>
                                </p:cTn>
                              </p:par>
                              <p:par>
                                <p:cTn id="57" presetID="16" presetClass="entr" presetSubtype="21"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1470"/>
            <a:ext cx="9144000" cy="5092030"/>
          </a:xfrm>
          <a:prstGeom prst="rect">
            <a:avLst/>
          </a:prstGeom>
        </p:spPr>
      </p:pic>
      <p:sp>
        <p:nvSpPr>
          <p:cNvPr id="47" name="Rectangle 46"/>
          <p:cNvSpPr/>
          <p:nvPr/>
        </p:nvSpPr>
        <p:spPr>
          <a:xfrm>
            <a:off x="827584" y="411510"/>
            <a:ext cx="7488832" cy="1569660"/>
          </a:xfrm>
          <a:prstGeom prst="rect">
            <a:avLst/>
          </a:prstGeom>
          <a:solidFill>
            <a:srgbClr val="FFFFFF">
              <a:alpha val="96863"/>
            </a:srgbClr>
          </a:solidFill>
        </p:spPr>
        <p:txBody>
          <a:bodyPr wrap="square">
            <a:spAutoFit/>
          </a:bodyPr>
          <a:lstStyle/>
          <a:p>
            <a:pPr algn="just"/>
            <a:r>
              <a:rPr lang="vi-VN" sz="3200" dirty="0" smtClean="0">
                <a:solidFill>
                  <a:srgbClr val="FF0000"/>
                </a:solidFill>
                <a:latin typeface="+mj-lt"/>
                <a:sym typeface="Wingdings" panose="05000000000000000000" pitchFamily="2" charset="2"/>
              </a:rPr>
              <a:t></a:t>
            </a:r>
            <a:r>
              <a:rPr lang="vi-VN" sz="3200" dirty="0" smtClean="0">
                <a:solidFill>
                  <a:srgbClr val="FF0000"/>
                </a:solidFill>
                <a:latin typeface="+mj-lt"/>
              </a:rPr>
              <a:t> </a:t>
            </a:r>
            <a:r>
              <a:rPr lang="vi-VN" sz="3200" dirty="0">
                <a:solidFill>
                  <a:srgbClr val="FF0000"/>
                </a:solidFill>
                <a:latin typeface="+mj-lt"/>
              </a:rPr>
              <a:t>Một tình huống bất ngờ, nguy hiểm xảy ra với phi công vũ trụ Mác. Anh không may bị bỏ lại trên Sao Hỏa.</a:t>
            </a: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F79646">
                      <a:lumMod val="75000"/>
                    </a:srgbClr>
                  </a:solidFill>
                  <a:latin typeface="Tahoma" panose="020B0604030504040204" pitchFamily="34" charset="0"/>
                  <a:cs typeface="Tahoma" panose="020B0604030504040204" pitchFamily="34" charset="0"/>
                </a:rPr>
                <a:t>TÌM HIỂU </a:t>
              </a:r>
              <a:r>
                <a:rPr lang="en-US" b="1" dirty="0" smtClean="0">
                  <a:solidFill>
                    <a:srgbClr val="F79646">
                      <a:lumMod val="75000"/>
                    </a:srgbClr>
                  </a:solidFill>
                  <a:latin typeface="Tahoma" panose="020B0604030504040204" pitchFamily="34" charset="0"/>
                  <a:cs typeface="Tahoma" panose="020B0604030504040204" pitchFamily="34" charset="0"/>
                </a:rPr>
                <a:t>CHI TIẾT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Cách</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đối</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diện</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khó</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khăn</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Mác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8" name="Picture 47"/>
          <p:cNvPicPr>
            <a:picLocks noChangeAspect="1"/>
          </p:cNvPicPr>
          <p:nvPr/>
        </p:nvPicPr>
        <p:blipFill>
          <a:blip r:embed="rId3"/>
          <a:stretch>
            <a:fillRect/>
          </a:stretch>
        </p:blipFill>
        <p:spPr>
          <a:xfrm>
            <a:off x="958001" y="1522136"/>
            <a:ext cx="5807475" cy="1152128"/>
          </a:xfrm>
          <a:prstGeom prst="rect">
            <a:avLst/>
          </a:prstGeom>
        </p:spPr>
      </p:pic>
      <p:sp>
        <p:nvSpPr>
          <p:cNvPr id="49" name="TextBox 48"/>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r>
              <a:rPr lang="en-US" sz="2100" dirty="0" err="1" smtClean="0">
                <a:solidFill>
                  <a:prstClr val="black"/>
                </a:solidFill>
                <a:latin typeface="Times New Roman" pitchFamily="18" charset="0"/>
                <a:cs typeface="Times New Roman" pitchFamily="18" charset="0"/>
              </a:rPr>
              <a:t>Sau</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khi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bị</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bỏ</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lại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trên</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sao</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Hỏa</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điều</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gì</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đã</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khiến</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Mác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thức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tỉnh</a:t>
            </a:r>
            <a:r>
              <a:rPr lang="en-US" sz="2100" dirty="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và</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vực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dậy</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tinh</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thần</a:t>
            </a:r>
            <a:r>
              <a:rPr lang="en-US" sz="2100" dirty="0" smtClean="0">
                <a:solidFill>
                  <a:prstClr val="black"/>
                </a:solidFill>
                <a:latin typeface="Times New Roman" pitchFamily="18" charset="0"/>
                <a:cs typeface="Times New Roman" pitchFamily="18" charset="0"/>
              </a:rPr>
              <a:t>?</a:t>
            </a:r>
          </a:p>
        </p:txBody>
      </p:sp>
      <p:sp>
        <p:nvSpPr>
          <p:cNvPr id="50" name="TextBox 49"/>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en-US" sz="2100" dirty="0" err="1" smtClean="0">
                <a:solidFill>
                  <a:prstClr val="black"/>
                </a:solidFill>
                <a:latin typeface="Times New Roman" pitchFamily="18" charset="0"/>
                <a:cs typeface="Times New Roman" pitchFamily="18" charset="0"/>
              </a:rPr>
              <a:t>Sau</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những</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sự</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cố</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gắng</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đó</a:t>
            </a:r>
            <a:r>
              <a:rPr lang="en-US" sz="2100" dirty="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thì</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Mác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vẫn</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phải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đối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mặt</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với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điều</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gì</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Hậu</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quả</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của</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việc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bị</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bỏ</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lại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trên</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sao</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Hỏa</a:t>
            </a:r>
            <a:r>
              <a:rPr lang="en-US" sz="2100" dirty="0" smtClean="0">
                <a:solidFill>
                  <a:prstClr val="black"/>
                </a:solidFill>
                <a:latin typeface="Times New Roman" pitchFamily="18" charset="0"/>
                <a:cs typeface="Times New Roman" pitchFamily="18" charset="0"/>
              </a:rPr>
              <a:t>)</a:t>
            </a:r>
            <a:endParaRPr lang="en-US" sz="2100" dirty="0">
              <a:solidFill>
                <a:prstClr val="black"/>
              </a:solidFill>
              <a:latin typeface="Times New Roman" pitchFamily="18" charset="0"/>
              <a:cs typeface="Times New Roman" pitchFamily="18" charset="0"/>
            </a:endParaRPr>
          </a:p>
        </p:txBody>
      </p:sp>
      <p:sp>
        <p:nvSpPr>
          <p:cNvPr id="51" name="TextBox 5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en-US" sz="2100" dirty="0" err="1" smtClean="0">
                <a:solidFill>
                  <a:prstClr val="black"/>
                </a:solidFill>
                <a:latin typeface="Times New Roman" pitchFamily="18" charset="0"/>
                <a:cs typeface="Times New Roman" pitchFamily="18" charset="0"/>
              </a:rPr>
              <a:t>Khi</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thức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tỉnh</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Mác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đã</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làm</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những</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công</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việc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gì</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để</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vực</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dậy</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tinh</a:t>
            </a:r>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thần</a:t>
            </a:r>
            <a:r>
              <a:rPr lang="en-US" sz="2100" dirty="0" smtClean="0">
                <a:solidFill>
                  <a:prstClr val="black"/>
                </a:solidFill>
                <a:latin typeface="Times New Roman" pitchFamily="18" charset="0"/>
                <a:cs typeface="Times New Roman" pitchFamily="18" charset="0"/>
              </a:rPr>
              <a:t>?</a:t>
            </a:r>
          </a:p>
          <a:p>
            <a:pPr algn="just" defTabSz="342900"/>
            <a:endParaRPr lang="en-US" sz="21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8000" b="91556" l="9778" r="89778"/>
                    </a14:imgEffect>
                  </a14:imgLayer>
                </a14:imgProps>
              </a:ext>
            </a:extLst>
          </a:blip>
          <a:stretch>
            <a:fillRect/>
          </a:stretch>
        </p:blipFill>
        <p:spPr>
          <a:xfrm>
            <a:off x="6214001" y="-147920"/>
            <a:ext cx="2740798" cy="2740798"/>
          </a:xfrm>
          <a:prstGeom prst="rect">
            <a:avLst/>
          </a:prstGeom>
        </p:spPr>
      </p:pic>
    </p:spTree>
    <p:extLst>
      <p:ext uri="{BB962C8B-B14F-4D97-AF65-F5344CB8AC3E}">
        <p14:creationId xmlns:p14="http://schemas.microsoft.com/office/powerpoint/2010/main" val="28373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down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strips(downLeft)">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strips(downLeft)">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8720" y="0"/>
            <a:ext cx="6768752" cy="5143500"/>
          </a:xfrm>
          <a:prstGeom prst="rect">
            <a:avLst/>
          </a:prstGeom>
        </p:spPr>
      </p:pic>
      <p:sp>
        <p:nvSpPr>
          <p:cNvPr id="21" name="Oval 20"/>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3995936" y="411510"/>
            <a:ext cx="4896544" cy="4154984"/>
          </a:xfrm>
          <a:prstGeom prst="rect">
            <a:avLst/>
          </a:prstGeom>
        </p:spPr>
        <p:txBody>
          <a:bodyPr wrap="square">
            <a:spAutoFit/>
          </a:bodyPr>
          <a:lstStyle/>
          <a:p>
            <a:pPr algn="just">
              <a:lnSpc>
                <a:spcPct val="150000"/>
              </a:lnSpc>
            </a:pPr>
            <a:r>
              <a:rPr lang="en-US" sz="2200" b="1" dirty="0" smtClean="0">
                <a:latin typeface="Times New Roman" panose="02020603050405020304" pitchFamily="18" charset="0"/>
                <a:cs typeface="Times New Roman" panose="02020603050405020304" pitchFamily="18" charset="0"/>
              </a:rPr>
              <a:t>-</a:t>
            </a:r>
            <a:r>
              <a:rPr lang="en-US" sz="2200" b="1" dirty="0" err="1" smtClean="0">
                <a:latin typeface="Times New Roman" panose="02020603050405020304" pitchFamily="18" charset="0"/>
                <a:cs typeface="Times New Roman" panose="02020603050405020304" pitchFamily="18" charset="0"/>
              </a:rPr>
              <a:t>Tình</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trạng</a:t>
            </a:r>
            <a:r>
              <a:rPr lang="en-US" sz="2200" b="1" dirty="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hiện</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tại</a:t>
            </a:r>
            <a:r>
              <a:rPr lang="en-US" sz="2200" b="1"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Mác </a:t>
            </a:r>
            <a:r>
              <a:rPr lang="vi-VN" sz="2200" dirty="0">
                <a:latin typeface="Times New Roman" panose="02020603050405020304" pitchFamily="18" charset="0"/>
                <a:cs typeface="Times New Roman" panose="02020603050405020304" pitchFamily="18" charset="0"/>
              </a:rPr>
              <a:t>suýt mất mạng vì cơn bão cát và tỉnh dậy vì </a:t>
            </a:r>
            <a:r>
              <a:rPr lang="vi-VN" sz="2200" b="1" dirty="0">
                <a:latin typeface="Times New Roman" panose="02020603050405020304" pitchFamily="18" charset="0"/>
                <a:cs typeface="Times New Roman" panose="02020603050405020304" pitchFamily="18" charset="0"/>
              </a:rPr>
              <a:t>tiếng báo động oxi của bộ đồ</a:t>
            </a:r>
            <a:r>
              <a:rPr lang="vi-VN" sz="2200" dirty="0">
                <a:latin typeface="Times New Roman" panose="02020603050405020304" pitchFamily="18" charset="0"/>
                <a:cs typeface="Times New Roman" panose="02020603050405020304" pitchFamily="18" charset="0"/>
              </a:rPr>
              <a:t>: </a:t>
            </a:r>
            <a:r>
              <a:rPr lang="vi-VN" sz="2200" i="1" dirty="0">
                <a:latin typeface="Times New Roman" panose="02020603050405020304" pitchFamily="18" charset="0"/>
                <a:cs typeface="Times New Roman" panose="02020603050405020304" pitchFamily="18" charset="0"/>
              </a:rPr>
              <a:t>"Tiếng bíp bíp </a:t>
            </a:r>
            <a:r>
              <a:rPr lang="en-US" sz="2200" i="1" dirty="0" smtClean="0">
                <a:latin typeface="Times New Roman" panose="02020603050405020304" pitchFamily="18" charset="0"/>
                <a:cs typeface="Times New Roman" panose="02020603050405020304" pitchFamily="18" charset="0"/>
              </a:rPr>
              <a:t>….</a:t>
            </a:r>
            <a:r>
              <a:rPr lang="vi-VN" sz="2200" i="1" dirty="0" smtClean="0">
                <a:latin typeface="Times New Roman" panose="02020603050405020304" pitchFamily="18" charset="0"/>
                <a:cs typeface="Times New Roman" panose="02020603050405020304" pitchFamily="18" charset="0"/>
              </a:rPr>
              <a:t>chết </a:t>
            </a:r>
            <a:r>
              <a:rPr lang="vi-VN" sz="2200" i="1" dirty="0">
                <a:latin typeface="Times New Roman" panose="02020603050405020304" pitchFamily="18" charset="0"/>
                <a:cs typeface="Times New Roman" panose="02020603050405020304" pitchFamily="18" charset="0"/>
              </a:rPr>
              <a:t>mãi đi cho rồi”</a:t>
            </a:r>
            <a:r>
              <a:rPr lang="vi-VN" sz="2200" dirty="0">
                <a:latin typeface="Times New Roman" panose="02020603050405020304" pitchFamily="18" charset="0"/>
                <a:cs typeface="Times New Roman" panose="02020603050405020304" pitchFamily="18" charset="0"/>
              </a:rPr>
              <a:t>. </a:t>
            </a:r>
          </a:p>
          <a:p>
            <a:pPr algn="just">
              <a:lnSpc>
                <a:spcPct val="150000"/>
              </a:lnSpc>
            </a:pP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rPr>
              <a:t> </a:t>
            </a:r>
            <a:r>
              <a:rPr lang="vi-VN" sz="2200" dirty="0">
                <a:solidFill>
                  <a:srgbClr val="FF0000"/>
                </a:solidFill>
                <a:latin typeface="Times New Roman" panose="02020603050405020304" pitchFamily="18" charset="0"/>
                <a:cs typeface="Times New Roman" panose="02020603050405020304" pitchFamily="18" charset="0"/>
              </a:rPr>
              <a:t>Nhờ có bộ đồ du hành, Mác đã được cứu </a:t>
            </a:r>
            <a:r>
              <a:rPr lang="vi-VN" sz="2200" dirty="0" smtClean="0">
                <a:solidFill>
                  <a:srgbClr val="FF0000"/>
                </a:solidFill>
                <a:latin typeface="Times New Roman" panose="02020603050405020304" pitchFamily="18" charset="0"/>
                <a:cs typeface="Times New Roman" panose="02020603050405020304" pitchFamily="18" charset="0"/>
              </a:rPr>
              <a:t>sống</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rPr>
              <a:t>anh </a:t>
            </a:r>
            <a:r>
              <a:rPr lang="vi-VN" sz="2200" dirty="0">
                <a:solidFill>
                  <a:srgbClr val="FF0000"/>
                </a:solidFill>
                <a:latin typeface="Times New Roman" panose="02020603050405020304" pitchFamily="18" charset="0"/>
                <a:cs typeface="Times New Roman" panose="02020603050405020304" pitchFamily="18" charset="0"/>
              </a:rPr>
              <a:t>phần nào nhận ra được tình trạng hiện tại </a:t>
            </a: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smtClean="0">
                <a:solidFill>
                  <a:srgbClr val="FF0000"/>
                </a:solidFill>
                <a:latin typeface="Times New Roman" panose="02020603050405020304" pitchFamily="18" charset="0"/>
                <a:cs typeface="Times New Roman" panose="02020603050405020304" pitchFamily="18" charset="0"/>
              </a:rPr>
              <a:t>anh </a:t>
            </a:r>
            <a:r>
              <a:rPr lang="vi-VN" sz="2200" dirty="0">
                <a:solidFill>
                  <a:srgbClr val="FF0000"/>
                </a:solidFill>
                <a:latin typeface="Times New Roman" panose="02020603050405020304" pitchFamily="18" charset="0"/>
                <a:cs typeface="Times New Roman" panose="02020603050405020304" pitchFamily="18" charset="0"/>
              </a:rPr>
              <a:t>đã rơi vào tuyệt vọng và mong muốn được chết đi.</a:t>
            </a:r>
            <a:endParaRPr lang="vi-VN" sz="2200" b="0"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38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23119" y="3031728"/>
            <a:ext cx="2498030" cy="2442518"/>
          </a:xfrm>
          <a:prstGeom prst="rect">
            <a:avLst/>
          </a:prstGeom>
        </p:spPr>
      </p:pic>
      <p:sp>
        <p:nvSpPr>
          <p:cNvPr id="3" name="Rectangle 2"/>
          <p:cNvSpPr/>
          <p:nvPr/>
        </p:nvSpPr>
        <p:spPr>
          <a:xfrm>
            <a:off x="1500249" y="279380"/>
            <a:ext cx="5910592" cy="584775"/>
          </a:xfrm>
          <a:prstGeom prst="rect">
            <a:avLst/>
          </a:prstGeom>
          <a:solidFill>
            <a:schemeClr val="accent6">
              <a:lumMod val="75000"/>
            </a:schemeClr>
          </a:solidFill>
        </p:spPr>
        <p:txBody>
          <a:bodyPr wrap="none">
            <a:spAutoFit/>
          </a:bodyPr>
          <a:lstStyle/>
          <a:p>
            <a:pPr algn="just"/>
            <a:r>
              <a:rPr lang="vi-VN"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Hành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động</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của</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Mác</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ngay</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sau</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đó</a:t>
            </a:r>
            <a:endParaRPr lang="vi-VN" sz="3200" dirty="0">
              <a:solidFill>
                <a:schemeClr val="bg1"/>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2884411" y="2105704"/>
            <a:ext cx="476007" cy="91440"/>
            <a:chOff x="2206694" y="1072183"/>
            <a:chExt cx="476007" cy="91440"/>
          </a:xfrm>
        </p:grpSpPr>
        <p:sp>
          <p:nvSpPr>
            <p:cNvPr id="44"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45"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19" name="Group 18"/>
          <p:cNvGrpSpPr/>
          <p:nvPr/>
        </p:nvGrpSpPr>
        <p:grpSpPr>
          <a:xfrm>
            <a:off x="323528" y="1131591"/>
            <a:ext cx="2562683" cy="1680626"/>
            <a:chOff x="5851" y="457110"/>
            <a:chExt cx="2202643" cy="1321585"/>
          </a:xfrm>
        </p:grpSpPr>
        <p:sp>
          <p:nvSpPr>
            <p:cNvPr id="42" name="Rectangle 41"/>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Rectangle 42"/>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1" name="Group 20"/>
          <p:cNvGrpSpPr/>
          <p:nvPr/>
        </p:nvGrpSpPr>
        <p:grpSpPr>
          <a:xfrm>
            <a:off x="5796136" y="2105704"/>
            <a:ext cx="476007" cy="91440"/>
            <a:chOff x="4915945" y="1072183"/>
            <a:chExt cx="476007" cy="91440"/>
          </a:xfrm>
        </p:grpSpPr>
        <p:sp>
          <p:nvSpPr>
            <p:cNvPr id="40"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sp>
          <p:nvSpPr>
            <p:cNvPr id="41"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2" name="Group 21"/>
          <p:cNvGrpSpPr/>
          <p:nvPr/>
        </p:nvGrpSpPr>
        <p:grpSpPr>
          <a:xfrm>
            <a:off x="3392819" y="1131591"/>
            <a:ext cx="2619587" cy="1680626"/>
            <a:chOff x="2715102" y="457110"/>
            <a:chExt cx="2202643" cy="1321585"/>
          </a:xfrm>
        </p:grpSpPr>
        <p:sp>
          <p:nvSpPr>
            <p:cNvPr id="38" name="Rectangle 37"/>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sp>
        <p:sp>
          <p:nvSpPr>
            <p:cNvPr id="39" name="Rectangle 38"/>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3" name="Group 22"/>
          <p:cNvGrpSpPr/>
          <p:nvPr/>
        </p:nvGrpSpPr>
        <p:grpSpPr>
          <a:xfrm>
            <a:off x="1784889" y="2810417"/>
            <a:ext cx="5418502" cy="476007"/>
            <a:chOff x="1107172" y="1776896"/>
            <a:chExt cx="5418502" cy="476007"/>
          </a:xfrm>
        </p:grpSpPr>
        <p:sp>
          <p:nvSpPr>
            <p:cNvPr id="36"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sp>
          <p:nvSpPr>
            <p:cNvPr id="37"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4" name="Group 23"/>
          <p:cNvGrpSpPr/>
          <p:nvPr/>
        </p:nvGrpSpPr>
        <p:grpSpPr>
          <a:xfrm>
            <a:off x="6304544" y="1131591"/>
            <a:ext cx="2515928" cy="1680626"/>
            <a:chOff x="5424353" y="457110"/>
            <a:chExt cx="2202643" cy="1321585"/>
          </a:xfrm>
        </p:grpSpPr>
        <p:sp>
          <p:nvSpPr>
            <p:cNvPr id="34" name="Rectangle 33"/>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5" name="Rectangle 34"/>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25" name="Group 24"/>
          <p:cNvGrpSpPr/>
          <p:nvPr/>
        </p:nvGrpSpPr>
        <p:grpSpPr>
          <a:xfrm>
            <a:off x="2884411" y="3933897"/>
            <a:ext cx="476007" cy="91440"/>
            <a:chOff x="2206694" y="2900376"/>
            <a:chExt cx="476007" cy="91440"/>
          </a:xfrm>
        </p:grpSpPr>
        <p:sp>
          <p:nvSpPr>
            <p:cNvPr id="32"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33"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6" name="Group 25"/>
          <p:cNvGrpSpPr/>
          <p:nvPr/>
        </p:nvGrpSpPr>
        <p:grpSpPr>
          <a:xfrm>
            <a:off x="323528" y="3318824"/>
            <a:ext cx="2562683" cy="1585720"/>
            <a:chOff x="5851" y="2285303"/>
            <a:chExt cx="2202643" cy="1321585"/>
          </a:xfrm>
        </p:grpSpPr>
        <p:sp>
          <p:nvSpPr>
            <p:cNvPr id="30" name="Rectangle 29"/>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Rectangle 30"/>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27" name="Group 26"/>
          <p:cNvGrpSpPr/>
          <p:nvPr/>
        </p:nvGrpSpPr>
        <p:grpSpPr>
          <a:xfrm>
            <a:off x="3392820" y="3318824"/>
            <a:ext cx="2653986" cy="1585720"/>
            <a:chOff x="2715102" y="2285303"/>
            <a:chExt cx="2202643" cy="1321585"/>
          </a:xfrm>
        </p:grpSpPr>
        <p:sp>
          <p:nvSpPr>
            <p:cNvPr id="28" name="Rectangle 27"/>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9" name="Rectangle 28"/>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7" name="Rectangle 6"/>
          <p:cNvSpPr/>
          <p:nvPr/>
        </p:nvSpPr>
        <p:spPr>
          <a:xfrm>
            <a:off x="380710" y="1223342"/>
            <a:ext cx="2494165" cy="1323439"/>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cs typeface="Times New Roman" panose="02020603050405020304" pitchFamily="18" charset="0"/>
              </a:rPr>
              <a:t>V</a:t>
            </a:r>
            <a:r>
              <a:rPr lang="vi-VN" sz="2000" dirty="0" smtClean="0">
                <a:solidFill>
                  <a:schemeClr val="bg1"/>
                </a:solidFill>
                <a:latin typeface="Times New Roman" panose="02020603050405020304" pitchFamily="18" charset="0"/>
                <a:cs typeface="Times New Roman" panose="02020603050405020304" pitchFamily="18" charset="0"/>
              </a:rPr>
              <a:t>ận </a:t>
            </a:r>
            <a:r>
              <a:rPr lang="vi-VN" sz="2000" dirty="0">
                <a:solidFill>
                  <a:schemeClr val="bg1"/>
                </a:solidFill>
                <a:latin typeface="Times New Roman" panose="02020603050405020304" pitchFamily="18" charset="0"/>
                <a:cs typeface="Times New Roman" panose="02020603050405020304" pitchFamily="18" charset="0"/>
              </a:rPr>
              <a:t>dụng những kiến thức trong những buổi huấn </a:t>
            </a:r>
            <a:r>
              <a:rPr lang="vi-VN" sz="2000" dirty="0" smtClean="0">
                <a:solidFill>
                  <a:schemeClr val="bg1"/>
                </a:solidFill>
                <a:latin typeface="Times New Roman" panose="02020603050405020304" pitchFamily="18" charset="0"/>
                <a:cs typeface="Times New Roman" panose="02020603050405020304" pitchFamily="18" charset="0"/>
              </a:rPr>
              <a:t>luyện</a:t>
            </a: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để </a:t>
            </a:r>
            <a:r>
              <a:rPr lang="vi-VN" sz="2000" dirty="0">
                <a:solidFill>
                  <a:schemeClr val="bg1"/>
                </a:solidFill>
                <a:latin typeface="Times New Roman" panose="02020603050405020304" pitchFamily="18" charset="0"/>
                <a:cs typeface="Times New Roman" panose="02020603050405020304" pitchFamily="18" charset="0"/>
              </a:rPr>
              <a:t>tìm cách tự cứu bản thân.</a:t>
            </a:r>
          </a:p>
        </p:txBody>
      </p:sp>
      <p:sp>
        <p:nvSpPr>
          <p:cNvPr id="8" name="Rectangle 7"/>
          <p:cNvSpPr/>
          <p:nvPr/>
        </p:nvSpPr>
        <p:spPr>
          <a:xfrm>
            <a:off x="3445518" y="1258513"/>
            <a:ext cx="2373483" cy="769441"/>
          </a:xfrm>
          <a:prstGeom prst="rect">
            <a:avLst/>
          </a:prstGeom>
        </p:spPr>
        <p:txBody>
          <a:bodyPr wrap="square">
            <a:spAutoFit/>
          </a:bodyPr>
          <a:lstStyle/>
          <a:p>
            <a:r>
              <a:rPr lang="vi-VN" sz="2200" dirty="0">
                <a:solidFill>
                  <a:schemeClr val="bg1"/>
                </a:solidFill>
                <a:latin typeface="Times New Roman" panose="02020603050405020304" pitchFamily="18" charset="0"/>
                <a:cs typeface="Times New Roman" panose="02020603050405020304" pitchFamily="18" charset="0"/>
              </a:rPr>
              <a:t>Anh chữa lại bộ đồ du hành</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81212" y="1203598"/>
            <a:ext cx="2539260" cy="1631216"/>
          </a:xfrm>
          <a:prstGeom prst="rect">
            <a:avLst/>
          </a:prstGeom>
        </p:spPr>
        <p:txBody>
          <a:bodyPr wrap="square">
            <a:spAutoFit/>
          </a:bodyPr>
          <a:lstStyle/>
          <a:p>
            <a:pPr algn="just"/>
            <a:r>
              <a:rPr lang="en-US" sz="2000" dirty="0">
                <a:solidFill>
                  <a:schemeClr val="bg1"/>
                </a:solidFill>
                <a:latin typeface="Times New Roman" panose="02020603050405020304" pitchFamily="18" charset="0"/>
                <a:cs typeface="Times New Roman" panose="02020603050405020304" pitchFamily="18" charset="0"/>
              </a:rPr>
              <a:t>T</a:t>
            </a:r>
            <a:r>
              <a:rPr lang="vi-VN" sz="2000" dirty="0" smtClean="0">
                <a:solidFill>
                  <a:schemeClr val="bg1"/>
                </a:solidFill>
                <a:latin typeface="Times New Roman" panose="02020603050405020304" pitchFamily="18" charset="0"/>
                <a:cs typeface="Times New Roman" panose="02020603050405020304" pitchFamily="18" charset="0"/>
              </a:rPr>
              <a:t>ìm </a:t>
            </a:r>
            <a:r>
              <a:rPr lang="vi-VN" sz="2000" dirty="0">
                <a:solidFill>
                  <a:schemeClr val="bg1"/>
                </a:solidFill>
                <a:latin typeface="Times New Roman" panose="02020603050405020304" pitchFamily="18" charset="0"/>
                <a:cs typeface="Times New Roman" panose="02020603050405020304" pitchFamily="18" charset="0"/>
              </a:rPr>
              <a:t>cách trở về căn Háp và phát hiện chiếc MAV đã rời đi - Điều này làm Mác "</a:t>
            </a:r>
            <a:r>
              <a:rPr lang="vi-VN" sz="2000" i="1" dirty="0">
                <a:solidFill>
                  <a:schemeClr val="bg1"/>
                </a:solidFill>
                <a:latin typeface="Times New Roman" panose="02020603050405020304" pitchFamily="18" charset="0"/>
                <a:cs typeface="Times New Roman" panose="02020603050405020304" pitchFamily="18" charset="0"/>
              </a:rPr>
              <a:t>buồn da diết"</a:t>
            </a:r>
            <a:r>
              <a:rPr lang="vi-VN" sz="2000" dirty="0">
                <a:solidFill>
                  <a:schemeClr val="bg1"/>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88382" y="3423078"/>
            <a:ext cx="2270691" cy="1107996"/>
          </a:xfrm>
          <a:prstGeom prst="rect">
            <a:avLst/>
          </a:prstGeom>
        </p:spPr>
        <p:txBody>
          <a:bodyPr wrap="square">
            <a:spAutoFit/>
          </a:bodyPr>
          <a:lstStyle/>
          <a:p>
            <a:pPr algn="just"/>
            <a:r>
              <a:rPr lang="vi-VN" sz="2200" dirty="0">
                <a:solidFill>
                  <a:schemeClr val="bg1"/>
                </a:solidFill>
                <a:latin typeface="Times New Roman" panose="02020603050405020304" pitchFamily="18" charset="0"/>
                <a:cs typeface="Times New Roman" panose="02020603050405020304" pitchFamily="18" charset="0"/>
              </a:rPr>
              <a:t>Anh vào căn Háp xử lí vết thương của mình</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435549" y="3291830"/>
            <a:ext cx="2585925" cy="1631216"/>
          </a:xfrm>
          <a:prstGeom prst="rect">
            <a:avLst/>
          </a:prstGeom>
        </p:spPr>
        <p:txBody>
          <a:bodyPr wrap="square">
            <a:spAutoFit/>
          </a:bodyPr>
          <a:lstStyle/>
          <a:p>
            <a:pPr algn="just"/>
            <a:r>
              <a:rPr lang="en-US" sz="2000" dirty="0" smtClean="0">
                <a:solidFill>
                  <a:schemeClr val="bg1"/>
                </a:solidFill>
                <a:latin typeface="Times New Roman" panose="02020603050405020304" pitchFamily="18" charset="0"/>
                <a:cs typeface="Times New Roman" panose="02020603050405020304" pitchFamily="18" charset="0"/>
              </a:rPr>
              <a:t>K</a:t>
            </a:r>
            <a:r>
              <a:rPr lang="vi-VN" sz="2000" dirty="0" smtClean="0">
                <a:solidFill>
                  <a:schemeClr val="bg1"/>
                </a:solidFill>
                <a:latin typeface="Times New Roman" panose="02020603050405020304" pitchFamily="18" charset="0"/>
                <a:cs typeface="Times New Roman" panose="02020603050405020304" pitchFamily="18" charset="0"/>
              </a:rPr>
              <a:t>hởi </a:t>
            </a:r>
            <a:r>
              <a:rPr lang="vi-VN" sz="2000" dirty="0">
                <a:solidFill>
                  <a:schemeClr val="bg1"/>
                </a:solidFill>
                <a:latin typeface="Times New Roman" panose="02020603050405020304" pitchFamily="18" charset="0"/>
                <a:cs typeface="Times New Roman" panose="02020603050405020304" pitchFamily="18" charset="0"/>
              </a:rPr>
              <a:t>động lại thiết bị liên lạc nhưng không được vì không có tín hiệu, chiếc MAV cũng đã rời đi.</a:t>
            </a:r>
          </a:p>
        </p:txBody>
      </p:sp>
    </p:spTree>
    <p:extLst>
      <p:ext uri="{BB962C8B-B14F-4D97-AF65-F5344CB8AC3E}">
        <p14:creationId xmlns:p14="http://schemas.microsoft.com/office/powerpoint/2010/main" val="261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par>
                                <p:cTn id="51" presetID="16" presetClass="entr" presetSubtype="21"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2"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67944" y="3590"/>
            <a:ext cx="5076056" cy="5589240"/>
          </a:xfrm>
          <a:prstGeom prst="rect">
            <a:avLst/>
          </a:prstGeom>
        </p:spPr>
      </p:pic>
      <p:sp>
        <p:nvSpPr>
          <p:cNvPr id="4" name="Rectangle 3"/>
          <p:cNvSpPr/>
          <p:nvPr/>
        </p:nvSpPr>
        <p:spPr>
          <a:xfrm>
            <a:off x="251520" y="771550"/>
            <a:ext cx="3600400" cy="3416320"/>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Hậu</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Mác </a:t>
            </a:r>
            <a:r>
              <a:rPr lang="vi-VN" sz="2400" dirty="0">
                <a:latin typeface="Times New Roman" panose="02020603050405020304" pitchFamily="18" charset="0"/>
                <a:cs typeface="Times New Roman" panose="02020603050405020304" pitchFamily="18" charset="0"/>
              </a:rPr>
              <a:t>đã bị mắc kẹt trên Sao Hỏa</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lnSpc>
                <a:spcPct val="150000"/>
              </a:lnSpc>
            </a:pP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Anh phải đối diện với rất nhiều khó khăn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có </a:t>
            </a:r>
            <a:r>
              <a:rPr lang="vi-VN" sz="2400" dirty="0">
                <a:latin typeface="Times New Roman" panose="02020603050405020304" pitchFamily="18" charset="0"/>
                <a:cs typeface="Times New Roman" panose="02020603050405020304" pitchFamily="18" charset="0"/>
              </a:rPr>
              <a:t>thể mất mạng bất cứ lúc </a:t>
            </a:r>
            <a:r>
              <a:rPr lang="vi-VN" sz="2400" dirty="0"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0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59"/>
            <a:ext cx="9144001" cy="5144159"/>
          </a:xfrm>
        </p:spPr>
      </p:pic>
    </p:spTree>
    <p:extLst>
      <p:ext uri="{BB962C8B-B14F-4D97-AF65-F5344CB8AC3E}">
        <p14:creationId xmlns:p14="http://schemas.microsoft.com/office/powerpoint/2010/main" val="279802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5143500"/>
          </a:xfrm>
          <a:prstGeom prst="rect">
            <a:avLst/>
          </a:prstGeom>
        </p:spPr>
      </p:pic>
      <p:sp>
        <p:nvSpPr>
          <p:cNvPr id="4" name="Rectangle 3"/>
          <p:cNvSpPr/>
          <p:nvPr/>
        </p:nvSpPr>
        <p:spPr>
          <a:xfrm>
            <a:off x="683568" y="313017"/>
            <a:ext cx="7776864" cy="1569660"/>
          </a:xfrm>
          <a:prstGeom prst="rect">
            <a:avLst/>
          </a:prstGeom>
          <a:solidFill>
            <a:srgbClr val="FFFFFF">
              <a:alpha val="96863"/>
            </a:srgbClr>
          </a:solidFill>
        </p:spPr>
        <p:txBody>
          <a:bodyPr wrap="square">
            <a:spAutoFit/>
          </a:bodyPr>
          <a:lstStyle/>
          <a:p>
            <a:pPr algn="just"/>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chế</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tạo</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ô xi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ngộp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lọc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khát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căn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Háp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thủng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lỗ</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là</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nổ</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tung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mà</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nào</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hợp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đó</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xảy</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rồi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cũng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hết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ăn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đói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đến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chết</a:t>
            </a:r>
            <a:endParaRPr lang="vi-VN" sz="2400" dirty="0">
              <a:latin typeface="Times New Roman" panose="02020603050405020304" pitchFamily="18" charset="0"/>
              <a:cs typeface="Times New Roman" panose="02020603050405020304" pitchFamily="18" charset="0"/>
            </a:endParaRPr>
          </a:p>
        </p:txBody>
      </p:sp>
      <p:pic>
        <p:nvPicPr>
          <p:cNvPr id="5" name="Picture 4"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670644" y="2135265"/>
            <a:ext cx="1049079" cy="803649"/>
          </a:xfrm>
          <a:prstGeom prst="rect">
            <a:avLst/>
          </a:prstGeom>
          <a:effectLst>
            <a:softEdge rad="127000"/>
          </a:effectLst>
        </p:spPr>
      </p:pic>
      <p:sp>
        <p:nvSpPr>
          <p:cNvPr id="6" name="Rectangle 5"/>
          <p:cNvSpPr/>
          <p:nvPr/>
        </p:nvSpPr>
        <p:spPr>
          <a:xfrm>
            <a:off x="1853466" y="2258511"/>
            <a:ext cx="5958894" cy="1569660"/>
          </a:xfrm>
          <a:prstGeom prst="rect">
            <a:avLst/>
          </a:prstGeom>
          <a:solidFill>
            <a:srgbClr val="FFFFFF">
              <a:alpha val="96863"/>
            </a:srgbClr>
          </a:solidFill>
        </p:spPr>
        <p:txBody>
          <a:bodyPr wrap="square">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Mác</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có</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thúc</a:t>
            </a:r>
            <a:endPar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đọc</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09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8720" y="0"/>
            <a:ext cx="6768752" cy="5143500"/>
          </a:xfrm>
          <a:prstGeom prst="rect">
            <a:avLst/>
          </a:prstGeom>
        </p:spPr>
      </p:pic>
      <p:sp>
        <p:nvSpPr>
          <p:cNvPr id="21" name="Oval 20"/>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Google Shape;2696;p65"/>
          <p:cNvCxnSpPr/>
          <p:nvPr/>
        </p:nvCxnSpPr>
        <p:spPr>
          <a:xfrm flipV="1">
            <a:off x="3851920" y="699542"/>
            <a:ext cx="875822" cy="331310"/>
          </a:xfrm>
          <a:prstGeom prst="straightConnector1">
            <a:avLst/>
          </a:prstGeom>
          <a:noFill/>
          <a:ln w="28575" cap="flat" cmpd="sng">
            <a:solidFill>
              <a:srgbClr val="7ABEAE"/>
            </a:solidFill>
            <a:prstDash val="dash"/>
            <a:round/>
            <a:headEnd type="oval" w="med" len="med"/>
            <a:tailEnd type="oval" w="med" len="med"/>
          </a:ln>
        </p:spPr>
      </p:cxnSp>
      <p:pic>
        <p:nvPicPr>
          <p:cNvPr id="2" name="Picture 1"/>
          <p:cNvPicPr>
            <a:picLocks noChangeAspect="1"/>
          </p:cNvPicPr>
          <p:nvPr/>
        </p:nvPicPr>
        <p:blipFill>
          <a:blip r:embed="rId4"/>
          <a:stretch>
            <a:fillRect/>
          </a:stretch>
        </p:blipFill>
        <p:spPr>
          <a:xfrm>
            <a:off x="4427984" y="411510"/>
            <a:ext cx="3779848" cy="749873"/>
          </a:xfrm>
          <a:prstGeom prst="rect">
            <a:avLst/>
          </a:prstGeom>
        </p:spPr>
      </p:pic>
      <p:sp>
        <p:nvSpPr>
          <p:cNvPr id="4" name="Rectangle 3"/>
          <p:cNvSpPr/>
          <p:nvPr/>
        </p:nvSpPr>
        <p:spPr>
          <a:xfrm>
            <a:off x="4031908" y="1193708"/>
            <a:ext cx="4572000" cy="3357137"/>
          </a:xfrm>
          <a:prstGeom prst="rect">
            <a:avLst/>
          </a:prstGeom>
        </p:spPr>
        <p:txBody>
          <a:bodyPr>
            <a:spAutoFit/>
          </a:bodyPr>
          <a:lstStyle/>
          <a:p>
            <a:pPr algn="just">
              <a:lnSpc>
                <a:spcPct val="150000"/>
              </a:lnSpc>
            </a:pPr>
            <a:r>
              <a:rPr lang="vi-VN" sz="2400" dirty="0">
                <a:latin typeface="+mj-lt"/>
              </a:rPr>
              <a:t>NHẬN XÉT: Trước những khó khăn, nguy hiểm, Mác vẫn luôn cố gắng tìm kiếm sự sống cho bản thân. Tuy nhiên, anh cũng rất lo lắng, có phần bất lực trước hoàn cảnh.</a:t>
            </a:r>
            <a:endParaRPr lang="en-US" sz="2400" dirty="0">
              <a:latin typeface="+mj-lt"/>
            </a:endParaRPr>
          </a:p>
        </p:txBody>
      </p:sp>
    </p:spTree>
    <p:extLst>
      <p:ext uri="{BB962C8B-B14F-4D97-AF65-F5344CB8AC3E}">
        <p14:creationId xmlns:p14="http://schemas.microsoft.com/office/powerpoint/2010/main" val="17897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F79646">
                      <a:lumMod val="75000"/>
                    </a:srgbClr>
                  </a:solidFill>
                  <a:latin typeface="Tahoma" panose="020B0604030504040204" pitchFamily="34" charset="0"/>
                  <a:cs typeface="Tahoma" panose="020B0604030504040204" pitchFamily="34" charset="0"/>
                </a:rPr>
                <a:t>TÌM HIỂU </a:t>
              </a:r>
              <a:r>
                <a:rPr lang="en-US" b="1" dirty="0" smtClean="0">
                  <a:solidFill>
                    <a:srgbClr val="F79646">
                      <a:lumMod val="75000"/>
                    </a:srgbClr>
                  </a:solidFill>
                  <a:latin typeface="Tahoma" panose="020B0604030504040204" pitchFamily="34" charset="0"/>
                  <a:cs typeface="Tahoma" panose="020B0604030504040204" pitchFamily="34" charset="0"/>
                </a:rPr>
                <a:t>CHI TIẾT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Các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chi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tiết</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đặc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sắc</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5625" y1="26667" x2="81250" y2="72083"/>
                        <a14:backgroundMark x1="60156" y1="66250" x2="72813" y2="82917"/>
                      </a14:backgroundRemoval>
                    </a14:imgEffect>
                  </a14:imgLayer>
                </a14:imgProps>
              </a:ext>
            </a:extLst>
          </a:blip>
          <a:stretch>
            <a:fillRect/>
          </a:stretch>
        </p:blipFill>
        <p:spPr>
          <a:xfrm>
            <a:off x="5940152" y="47726"/>
            <a:ext cx="4499992" cy="4954937"/>
          </a:xfrm>
          <a:prstGeom prst="rect">
            <a:avLst/>
          </a:prstGeom>
        </p:spPr>
      </p:pic>
      <p:sp>
        <p:nvSpPr>
          <p:cNvPr id="4" name="Rectangle 3"/>
          <p:cNvSpPr/>
          <p:nvPr/>
        </p:nvSpPr>
        <p:spPr>
          <a:xfrm>
            <a:off x="323528" y="1131590"/>
            <a:ext cx="6264696" cy="830997"/>
          </a:xfrm>
          <a:prstGeom prst="rect">
            <a:avLst/>
          </a:prstGeom>
        </p:spPr>
        <p:txBody>
          <a:bodyPr wrap="square">
            <a:spAutoFit/>
          </a:bodyPr>
          <a:lstStyle/>
          <a:p>
            <a:pPr algn="just"/>
            <a:r>
              <a:rPr lang="en-US" sz="2400" dirty="0" smtClean="0">
                <a:solidFill>
                  <a:srgbClr val="FF0000"/>
                </a:solidFill>
                <a:latin typeface="+mj-lt"/>
              </a:rPr>
              <a:t>* </a:t>
            </a:r>
            <a:r>
              <a:rPr lang="vi-VN" sz="2400" dirty="0" smtClean="0">
                <a:solidFill>
                  <a:srgbClr val="FF0000"/>
                </a:solidFill>
                <a:latin typeface="+mj-lt"/>
              </a:rPr>
              <a:t>Những </a:t>
            </a:r>
            <a:r>
              <a:rPr lang="vi-VN" sz="2400" dirty="0">
                <a:solidFill>
                  <a:srgbClr val="FF0000"/>
                </a:solidFill>
                <a:latin typeface="+mj-lt"/>
              </a:rPr>
              <a:t>chi tiết cho thấy tác giả dựa vào thành tựu, hiểu biết của khoa học kĩ thuật:</a:t>
            </a:r>
          </a:p>
        </p:txBody>
      </p:sp>
      <p:sp>
        <p:nvSpPr>
          <p:cNvPr id="5" name="Rectangle 4"/>
          <p:cNvSpPr/>
          <p:nvPr/>
        </p:nvSpPr>
        <p:spPr>
          <a:xfrm>
            <a:off x="558874" y="2026768"/>
            <a:ext cx="6832533" cy="2800767"/>
          </a:xfrm>
          <a:prstGeom prst="rect">
            <a:avLst/>
          </a:prstGeom>
        </p:spPr>
        <p:txBody>
          <a:bodyPr wrap="square">
            <a:spAutoFit/>
          </a:bodyPr>
          <a:lstStyle/>
          <a:p>
            <a:pPr algn="just"/>
            <a:r>
              <a:rPr lang="en-US" sz="2200" dirty="0" smtClean="0">
                <a:latin typeface="+mj-lt"/>
              </a:rPr>
              <a:t>- </a:t>
            </a:r>
            <a:r>
              <a:rPr lang="vi-VN" sz="2200" dirty="0" smtClean="0">
                <a:latin typeface="+mj-lt"/>
              </a:rPr>
              <a:t>Sự </a:t>
            </a:r>
            <a:r>
              <a:rPr lang="vi-VN" sz="2200" dirty="0">
                <a:latin typeface="+mj-lt"/>
              </a:rPr>
              <a:t>hiểu biết của tác giả về ngành khoa học vũ trụ.</a:t>
            </a:r>
          </a:p>
          <a:p>
            <a:pPr algn="just"/>
            <a:r>
              <a:rPr lang="en-US" sz="2200" dirty="0" smtClean="0">
                <a:latin typeface="+mj-lt"/>
              </a:rPr>
              <a:t>- </a:t>
            </a:r>
            <a:r>
              <a:rPr lang="vi-VN" sz="2200" dirty="0" smtClean="0">
                <a:latin typeface="+mj-lt"/>
              </a:rPr>
              <a:t>Con </a:t>
            </a:r>
            <a:r>
              <a:rPr lang="vi-VN" sz="2200" dirty="0">
                <a:latin typeface="+mj-lt"/>
              </a:rPr>
              <a:t>người có thể di chuyển trên bề mặt của những hành tinh khác nhờ bộ đồ của phi hành gia.</a:t>
            </a:r>
          </a:p>
          <a:p>
            <a:pPr algn="just"/>
            <a:r>
              <a:rPr lang="en-US" sz="2200" dirty="0" smtClean="0">
                <a:latin typeface="+mj-lt"/>
              </a:rPr>
              <a:t>- </a:t>
            </a:r>
            <a:r>
              <a:rPr lang="vi-VN" sz="2200" dirty="0" smtClean="0">
                <a:latin typeface="+mj-lt"/>
              </a:rPr>
              <a:t>Sự </a:t>
            </a:r>
            <a:r>
              <a:rPr lang="vi-VN" sz="2200" dirty="0">
                <a:latin typeface="+mj-lt"/>
              </a:rPr>
              <a:t>ra đời của những con tàu vũ trụ đưa con người khám phá những hành tinh khác.</a:t>
            </a:r>
          </a:p>
          <a:p>
            <a:pPr algn="just"/>
            <a:r>
              <a:rPr lang="en-US" sz="2200" dirty="0" smtClean="0">
                <a:latin typeface="+mj-lt"/>
              </a:rPr>
              <a:t>- </a:t>
            </a:r>
            <a:r>
              <a:rPr lang="vi-VN" sz="2200" dirty="0" smtClean="0">
                <a:latin typeface="+mj-lt"/>
              </a:rPr>
              <a:t>Những </a:t>
            </a:r>
            <a:r>
              <a:rPr lang="vi-VN" sz="2200" dirty="0">
                <a:latin typeface="+mj-lt"/>
              </a:rPr>
              <a:t>hiểu biết của con người về bề mặt Sao Hỏa: </a:t>
            </a:r>
            <a:r>
              <a:rPr lang="vi-VN" sz="2200" i="1" dirty="0">
                <a:latin typeface="+mj-lt"/>
              </a:rPr>
              <a:t>lượng nước bốc hơi do dòng khí lưu thông và áp suất thấp</a:t>
            </a:r>
            <a:r>
              <a:rPr lang="vi-VN" sz="2200" dirty="0">
                <a:latin typeface="+mj-lt"/>
              </a:rPr>
              <a:t>.</a:t>
            </a:r>
          </a:p>
          <a:p>
            <a:pPr algn="just"/>
            <a:r>
              <a:rPr lang="en-US" sz="2200" dirty="0" smtClean="0">
                <a:latin typeface="+mj-lt"/>
              </a:rPr>
              <a:t>- </a:t>
            </a:r>
            <a:r>
              <a:rPr lang="vi-VN" sz="2200" dirty="0" smtClean="0">
                <a:latin typeface="+mj-lt"/>
              </a:rPr>
              <a:t>Hiểu </a:t>
            </a:r>
            <a:r>
              <a:rPr lang="vi-VN" sz="2200" dirty="0">
                <a:latin typeface="+mj-lt"/>
              </a:rPr>
              <a:t>biết về vũ trụ: </a:t>
            </a:r>
            <a:r>
              <a:rPr lang="vi-VN" sz="2200" i="1" dirty="0">
                <a:latin typeface="+mj-lt"/>
              </a:rPr>
              <a:t>khí quyển Trái Đất khoảng 21%, ...</a:t>
            </a:r>
            <a:r>
              <a:rPr lang="vi-VN" sz="2200" dirty="0">
                <a:latin typeface="+mj-lt"/>
              </a:rPr>
              <a:t> </a:t>
            </a:r>
          </a:p>
        </p:txBody>
      </p:sp>
    </p:spTree>
    <p:extLst>
      <p:ext uri="{BB962C8B-B14F-4D97-AF65-F5344CB8AC3E}">
        <p14:creationId xmlns:p14="http://schemas.microsoft.com/office/powerpoint/2010/main" val="39440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down)">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down)">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circle(in)">
                                      <p:cBhvr>
                                        <p:cTn id="43" dur="20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barn(inVertical)">
                                      <p:cBhvr>
                                        <p:cTn id="4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750692" y="741221"/>
            <a:ext cx="5616624" cy="584775"/>
          </a:xfrm>
          <a:prstGeom prst="rect">
            <a:avLst/>
          </a:prstGeom>
          <a:solidFill>
            <a:schemeClr val="accent6">
              <a:lumMod val="75000"/>
            </a:schemeClr>
          </a:solidFill>
        </p:spPr>
        <p:txBody>
          <a:bodyPr wrap="square">
            <a:spAutoFit/>
          </a:bodyPr>
          <a:lstStyle/>
          <a:p>
            <a:pPr algn="just"/>
            <a:r>
              <a:rPr lang="en-US" sz="3200" dirty="0" smtClean="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187624" y="771550"/>
            <a:ext cx="6742760" cy="749873"/>
          </a:xfrm>
          <a:prstGeom prst="rect">
            <a:avLst/>
          </a:prstGeom>
        </p:spPr>
      </p:pic>
      <p:sp>
        <p:nvSpPr>
          <p:cNvPr id="19" name="TextBox 18"/>
          <p:cNvSpPr txBox="1"/>
          <p:nvPr/>
        </p:nvSpPr>
        <p:spPr>
          <a:xfrm>
            <a:off x="385633" y="1713858"/>
            <a:ext cx="2424290" cy="2308324"/>
          </a:xfrm>
          <a:prstGeom prst="rect">
            <a:avLst/>
          </a:prstGeom>
          <a:solidFill>
            <a:schemeClr val="accent6">
              <a:lumMod val="20000"/>
              <a:lumOff val="80000"/>
            </a:schemeClr>
          </a:solidFill>
        </p:spPr>
        <p:txBody>
          <a:bodyPr wrap="square" rtlCol="0">
            <a:spAutoFit/>
          </a:bodyPr>
          <a:lstStyle/>
          <a:p>
            <a:pPr algn="just"/>
            <a:r>
              <a:rPr lang="vi-VN" sz="2400" dirty="0">
                <a:latin typeface="+mj-lt"/>
              </a:rPr>
              <a:t>Mác bị thương trong trận bão cát và suýt mất mạng. Anh được cứu sống nhờ bộ đồ du hành</a:t>
            </a:r>
            <a:endParaRPr lang="en-US" sz="2400" dirty="0">
              <a:latin typeface="+mj-lt"/>
            </a:endParaRPr>
          </a:p>
        </p:txBody>
      </p:sp>
      <p:sp>
        <p:nvSpPr>
          <p:cNvPr id="29" name="TextBox 28"/>
          <p:cNvSpPr txBox="1"/>
          <p:nvPr/>
        </p:nvSpPr>
        <p:spPr>
          <a:xfrm>
            <a:off x="6228184" y="1707654"/>
            <a:ext cx="2596094" cy="830997"/>
          </a:xfrm>
          <a:prstGeom prst="rect">
            <a:avLst/>
          </a:prstGeom>
          <a:solidFill>
            <a:schemeClr val="accent3">
              <a:lumMod val="20000"/>
              <a:lumOff val="80000"/>
            </a:schemeClr>
          </a:solidFill>
        </p:spPr>
        <p:txBody>
          <a:bodyPr wrap="square" rtlCol="0">
            <a:spAutoFit/>
          </a:bodyPr>
          <a:lstStyle/>
          <a:p>
            <a:pPr algn="just"/>
            <a:r>
              <a:rPr lang="vi-VN" sz="2400" dirty="0">
                <a:latin typeface="+mj-lt"/>
              </a:rPr>
              <a:t>Bộ đồ du hành tự làm đầy khí....</a:t>
            </a:r>
          </a:p>
        </p:txBody>
      </p:sp>
      <p:sp>
        <p:nvSpPr>
          <p:cNvPr id="30" name="TextBox 29"/>
          <p:cNvSpPr txBox="1"/>
          <p:nvPr/>
        </p:nvSpPr>
        <p:spPr>
          <a:xfrm>
            <a:off x="3241971" y="1713858"/>
            <a:ext cx="2596094" cy="1523494"/>
          </a:xfrm>
          <a:prstGeom prst="rect">
            <a:avLst/>
          </a:prstGeom>
          <a:solidFill>
            <a:schemeClr val="accent5">
              <a:lumMod val="20000"/>
              <a:lumOff val="80000"/>
            </a:schemeClr>
          </a:solidFill>
        </p:spPr>
        <p:txBody>
          <a:bodyPr wrap="square" rtlCol="0">
            <a:spAutoFit/>
          </a:bodyPr>
          <a:lstStyle/>
          <a:p>
            <a:pPr algn="just"/>
            <a:r>
              <a:rPr lang="vi-VN" sz="2400" dirty="0">
                <a:latin typeface="+mj-lt"/>
              </a:rPr>
              <a:t>Con tàu du hành không gian hiện đại.</a:t>
            </a:r>
          </a:p>
          <a:p>
            <a:pPr algn="just" defTabSz="342900"/>
            <a:endParaRPr lang="en-US" sz="2100" dirty="0">
              <a:latin typeface="+mj-lt"/>
              <a:cs typeface="Times New Roman" pitchFamily="18" charset="0"/>
            </a:endParaRPr>
          </a:p>
        </p:txBody>
      </p:sp>
      <p:pic>
        <p:nvPicPr>
          <p:cNvPr id="31" name="Picture 30"/>
          <p:cNvPicPr>
            <a:picLocks noChangeAspect="1"/>
          </p:cNvPicPr>
          <p:nvPr/>
        </p:nvPicPr>
        <p:blipFill>
          <a:blip r:embed="rId4">
            <a:extLst>
              <a:ext uri="{BEBA8EAE-BF5A-486C-A8C5-ECC9F3942E4B}">
                <a14:imgProps xmlns:a14="http://schemas.microsoft.com/office/drawing/2010/main">
                  <a14:imgLayer r:embed="rId5">
                    <a14:imgEffect>
                      <a14:backgroundRemoval t="8000" b="91556" l="9778" r="89778"/>
                    </a14:imgEffect>
                  </a14:imgLayer>
                </a14:imgProps>
              </a:ext>
            </a:extLst>
          </a:blip>
          <a:stretch>
            <a:fillRect/>
          </a:stretch>
        </p:blipFill>
        <p:spPr>
          <a:xfrm>
            <a:off x="6270113" y="2485975"/>
            <a:ext cx="2740798" cy="2740798"/>
          </a:xfrm>
          <a:prstGeom prst="rect">
            <a:avLst/>
          </a:prstGeom>
        </p:spPr>
      </p:pic>
    </p:spTree>
    <p:extLst>
      <p:ext uri="{BB962C8B-B14F-4D97-AF65-F5344CB8AC3E}">
        <p14:creationId xmlns:p14="http://schemas.microsoft.com/office/powerpoint/2010/main" val="204357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strips(downLeft)">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xmlns="" id="{90168F4B-550B-4E6E-A635-C37B7953F99A}"/>
              </a:ext>
            </a:extLst>
          </p:cNvPr>
          <p:cNvGrpSpPr/>
          <p:nvPr/>
        </p:nvGrpSpPr>
        <p:grpSpPr>
          <a:xfrm>
            <a:off x="1332747" y="818163"/>
            <a:ext cx="7830818" cy="4110404"/>
            <a:chOff x="1036320" y="695178"/>
            <a:chExt cx="10416524" cy="5467644"/>
          </a:xfrm>
        </p:grpSpPr>
        <p:sp>
          <p:nvSpPr>
            <p:cNvPr id="21"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2" name="Rectangle 1"/>
          <p:cNvSpPr/>
          <p:nvPr/>
        </p:nvSpPr>
        <p:spPr>
          <a:xfrm>
            <a:off x="2199799" y="1293617"/>
            <a:ext cx="6608553" cy="2862322"/>
          </a:xfrm>
          <a:prstGeom prst="rect">
            <a:avLst/>
          </a:prstGeom>
        </p:spPr>
        <p:txBody>
          <a:bodyPr wrap="square">
            <a:spAutoFit/>
          </a:bodyPr>
          <a:lstStyle/>
          <a:p>
            <a:pPr algn="just">
              <a:lnSpc>
                <a:spcPct val="150000"/>
              </a:lnSpc>
            </a:pPr>
            <a:r>
              <a:rPr lang="en-US" sz="2400" dirty="0" smtClean="0">
                <a:latin typeface="+mj-lt"/>
                <a:sym typeface="Wingdings" panose="05000000000000000000" pitchFamily="2" charset="2"/>
              </a:rPr>
              <a:t> </a:t>
            </a:r>
            <a:r>
              <a:rPr lang="vi-VN" sz="2400" dirty="0" smtClean="0">
                <a:latin typeface="+mj-lt"/>
              </a:rPr>
              <a:t>Bằng </a:t>
            </a:r>
            <a:r>
              <a:rPr lang="vi-VN" sz="2400" dirty="0">
                <a:latin typeface="+mj-lt"/>
              </a:rPr>
              <a:t>những hiểu biết về khoa học vũ trụ, tác giả đã mở ra một câu chuyện hấp dẫn về một phi hành gia bị mắc kẹt trên Sao Hỏa. Qua đó, người đọc có thêm hiểu biết về khoa học và thấy được bản lĩnh của con người trong hoàn cảnh khắc nghiệt. </a:t>
            </a:r>
          </a:p>
        </p:txBody>
      </p:sp>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75625" y1="26667" x2="81250" y2="72083"/>
                        <a14:backgroundMark x1="60156" y1="66250" x2="72813" y2="82917"/>
                      </a14:backgroundRemoval>
                    </a14:imgEffect>
                  </a14:imgLayer>
                </a14:imgProps>
              </a:ext>
            </a:extLst>
          </a:blip>
          <a:stretch>
            <a:fillRect/>
          </a:stretch>
        </p:blipFill>
        <p:spPr>
          <a:xfrm>
            <a:off x="-1393875" y="395896"/>
            <a:ext cx="4499992" cy="4954937"/>
          </a:xfrm>
          <a:prstGeom prst="rect">
            <a:avLst/>
          </a:prstGeom>
        </p:spPr>
      </p:pic>
    </p:spTree>
    <p:extLst>
      <p:ext uri="{BB962C8B-B14F-4D97-AF65-F5344CB8AC3E}">
        <p14:creationId xmlns:p14="http://schemas.microsoft.com/office/powerpoint/2010/main" val="32895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77991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889" b="97778" l="9778" r="89778"/>
                    </a14:imgEffect>
                  </a14:imgLayer>
                </a14:imgProps>
              </a:ext>
            </a:extLst>
          </a:blip>
          <a:stretch>
            <a:fillRect/>
          </a:stretch>
        </p:blipFill>
        <p:spPr>
          <a:xfrm>
            <a:off x="-180528" y="777495"/>
            <a:ext cx="4456990" cy="4456990"/>
          </a:xfrm>
          <a:prstGeom prst="rect">
            <a:avLst/>
          </a:prstGeom>
        </p:spPr>
      </p:pic>
      <p:pic>
        <p:nvPicPr>
          <p:cNvPr id="2" name="Picture 1"/>
          <p:cNvPicPr>
            <a:picLocks noChangeAspect="1"/>
          </p:cNvPicPr>
          <p:nvPr/>
        </p:nvPicPr>
        <p:blipFill>
          <a:blip r:embed="rId5"/>
          <a:stretch>
            <a:fillRect/>
          </a:stretch>
        </p:blipFill>
        <p:spPr>
          <a:xfrm>
            <a:off x="4067944" y="770318"/>
            <a:ext cx="4359018" cy="3572566"/>
          </a:xfrm>
          <a:prstGeom prst="rect">
            <a:avLst/>
          </a:prstGeom>
        </p:spPr>
      </p:pic>
    </p:spTree>
    <p:extLst>
      <p:ext uri="{BB962C8B-B14F-4D97-AF65-F5344CB8AC3E}">
        <p14:creationId xmlns:p14="http://schemas.microsoft.com/office/powerpoint/2010/main" val="132102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7" y="0"/>
            <a:ext cx="9140023" cy="5143500"/>
          </a:xfrm>
          <a:prstGeom prst="rect">
            <a:avLst/>
          </a:prstGeom>
        </p:spPr>
      </p:pic>
    </p:spTree>
    <p:extLst>
      <p:ext uri="{BB962C8B-B14F-4D97-AF65-F5344CB8AC3E}">
        <p14:creationId xmlns:p14="http://schemas.microsoft.com/office/powerpoint/2010/main" val="127764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1" cy="5143500"/>
          </a:xfrm>
          <a:prstGeom prst="rect">
            <a:avLst/>
          </a:prstGeom>
        </p:spPr>
      </p:pic>
    </p:spTree>
    <p:extLst>
      <p:ext uri="{BB962C8B-B14F-4D97-AF65-F5344CB8AC3E}">
        <p14:creationId xmlns:p14="http://schemas.microsoft.com/office/powerpoint/2010/main" val="3245522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1" cy="5143500"/>
          </a:xfrm>
          <a:prstGeom prst="rect">
            <a:avLst/>
          </a:prstGeom>
        </p:spPr>
      </p:pic>
    </p:spTree>
    <p:extLst>
      <p:ext uri="{BB962C8B-B14F-4D97-AF65-F5344CB8AC3E}">
        <p14:creationId xmlns:p14="http://schemas.microsoft.com/office/powerpoint/2010/main" val="1517222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269374" y="1334358"/>
            <a:ext cx="4438273" cy="1072989"/>
          </a:xfrm>
          <a:prstGeom prst="rect">
            <a:avLst/>
          </a:prstGeom>
        </p:spPr>
      </p:pic>
      <p:sp>
        <p:nvSpPr>
          <p:cNvPr id="12" name="Rectangle 11"/>
          <p:cNvSpPr/>
          <p:nvPr/>
        </p:nvSpPr>
        <p:spPr>
          <a:xfrm>
            <a:off x="548337" y="2305760"/>
            <a:ext cx="5187317" cy="1754326"/>
          </a:xfrm>
          <a:prstGeom prst="rect">
            <a:avLst/>
          </a:prstGeom>
        </p:spPr>
        <p:txBody>
          <a:bodyPr wrap="square">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a:t>
            </a:r>
          </a:p>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4"/>
          <a:stretch>
            <a:fillRect/>
          </a:stretch>
        </p:blipFill>
        <p:spPr>
          <a:xfrm>
            <a:off x="5290167" y="520624"/>
            <a:ext cx="3862618" cy="4320480"/>
          </a:xfrm>
          <a:prstGeom prst="rect">
            <a:avLst/>
          </a:prstGeom>
        </p:spPr>
      </p:pic>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4"/>
            <a:ext cx="9144000" cy="5133206"/>
          </a:xfrm>
          <a:prstGeom prst="rect">
            <a:avLst/>
          </a:prstGeom>
        </p:spPr>
      </p:pic>
    </p:spTree>
    <p:extLst>
      <p:ext uri="{BB962C8B-B14F-4D97-AF65-F5344CB8AC3E}">
        <p14:creationId xmlns:p14="http://schemas.microsoft.com/office/powerpoint/2010/main" val="1073284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3"/>
          <a:stretch>
            <a:fillRect/>
          </a:stretch>
        </p:blipFill>
        <p:spPr>
          <a:xfrm>
            <a:off x="-415117" y="885799"/>
            <a:ext cx="5985559" cy="1447058"/>
          </a:xfrm>
          <a:prstGeom prst="rect">
            <a:avLst/>
          </a:prstGeom>
        </p:spPr>
      </p:pic>
      <p:pic>
        <p:nvPicPr>
          <p:cNvPr id="9" name="Picture 8"/>
          <p:cNvPicPr>
            <a:picLocks noChangeAspect="1"/>
          </p:cNvPicPr>
          <p:nvPr/>
        </p:nvPicPr>
        <p:blipFill>
          <a:blip r:embed="rId4"/>
          <a:stretch>
            <a:fillRect/>
          </a:stretch>
        </p:blipFill>
        <p:spPr>
          <a:xfrm>
            <a:off x="5290167" y="520624"/>
            <a:ext cx="3862618" cy="4320480"/>
          </a:xfrm>
          <a:prstGeom prst="rect">
            <a:avLst/>
          </a:prstGeom>
        </p:spPr>
      </p:pic>
      <p:sp>
        <p:nvSpPr>
          <p:cNvPr id="10" name="Rectangle 9"/>
          <p:cNvSpPr/>
          <p:nvPr/>
        </p:nvSpPr>
        <p:spPr>
          <a:xfrm>
            <a:off x="223284" y="2013674"/>
            <a:ext cx="5572852" cy="2862322"/>
          </a:xfrm>
          <a:prstGeom prst="rect">
            <a:avLst/>
          </a:prstGeom>
        </p:spPr>
        <p:txBody>
          <a:bodyPr wrap="square">
            <a:spAutoFit/>
          </a:bodyPr>
          <a:lstStyle/>
          <a:p>
            <a:pPr algn="just" defTabSz="685800">
              <a:lnSpc>
                <a:spcPct val="150000"/>
              </a:lnSpc>
            </a:pPr>
            <a:r>
              <a:rPr lang="vi-VN" sz="2400" dirty="0">
                <a:latin typeface="Times New Roman" panose="02020603050405020304" pitchFamily="18" charset="0"/>
                <a:cs typeface="Times New Roman" panose="02020603050405020304" pitchFamily="18" charset="0"/>
              </a:rPr>
              <a:t>Truyện khơi gợi ra một "cuộc phiêu lưu" bất đắc dĩ của phi hành gia Mác trên Sao Hỏa để tự cứu lấy bản thân. Qua đó, truyện ca ngợi sự bình tĩnh, thông minh của anh trước những sự cố bất ngờ, nguy hiểm.</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2649997" y="1039725"/>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7051037" y="391838"/>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6876256" y="71754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defTabSz="685800"/>
            <a:r>
              <a:rPr lang="en-US" sz="2400" b="1">
                <a:solidFill>
                  <a:prstClr val="white">
                    <a:lumMod val="50000"/>
                  </a:prstClr>
                </a:solidFill>
              </a:rPr>
              <a:t>4</a:t>
            </a:r>
          </a:p>
        </p:txBody>
      </p:sp>
      <p:sp>
        <p:nvSpPr>
          <p:cNvPr id="59" name="5-Point Star 58">
            <a:hlinkClick r:id="rId5"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1" name="Rectangle 70"/>
          <p:cNvSpPr/>
          <p:nvPr/>
        </p:nvSpPr>
        <p:spPr>
          <a:xfrm>
            <a:off x="2574053" y="3574880"/>
            <a:ext cx="4302203" cy="1084912"/>
          </a:xfrm>
          <a:prstGeom prst="rect">
            <a:avLst/>
          </a:prstGeom>
          <a:noFill/>
        </p:spPr>
        <p:txBody>
          <a:bodyPr wrap="none" lIns="68580" tIns="34290" rIns="68580" bIns="34290">
            <a:spAutoFit/>
          </a:bodyPr>
          <a:lstStyle/>
          <a:p>
            <a:pPr algn="ctr" defTabSz="685800"/>
            <a:r>
              <a:rPr lang="en-US" sz="660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liệt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kê</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những</a:t>
            </a:r>
            <a:r>
              <a:rPr lang="en-US" sz="2400" b="1" dirty="0">
                <a:solidFill>
                  <a:prstClr val="black"/>
                </a:solidFill>
                <a:latin typeface="Times New Roman" panose="02020603050405020304" pitchFamily="18" charset="0"/>
                <a:cs typeface="Times New Roman" panose="02020603050405020304" pitchFamily="18" charset="0"/>
              </a:rPr>
              <a:t> con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xuất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(1), </a:t>
            </a:r>
            <a:r>
              <a:rPr lang="en-US" sz="2400" b="1" dirty="0" err="1">
                <a:solidFill>
                  <a:prstClr val="black"/>
                </a:solidFill>
                <a:latin typeface="Times New Roman" panose="02020603050405020304" pitchFamily="18" charset="0"/>
                <a:cs typeface="Times New Roman" panose="02020603050405020304" pitchFamily="18" charset="0"/>
              </a:rPr>
              <a:t>theo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dụng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gì</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29670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a:solidFill>
                  <a:prstClr val="white"/>
                </a:solidFill>
                <a:latin typeface="Times New Roman" panose="02020603050405020304" pitchFamily="18" charset="0"/>
                <a:cs typeface="Times New Roman" panose="02020603050405020304" pitchFamily="18" charset="0"/>
              </a:rPr>
              <a:t>85%, 21%, 150km/h, 175km/h…</a:t>
            </a:r>
          </a:p>
          <a:p>
            <a:pPr algn="ctr" defTabSz="685800"/>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sự</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việc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cứu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ứng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2819602" y="2260127"/>
            <a:ext cx="3504806"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9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văn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gặp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sự</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gì</a:t>
            </a: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dirty="0" err="1">
                <a:solidFill>
                  <a:srgbClr val="002060"/>
                </a:solidFill>
                <a:latin typeface="Times New Roman" panose="02020603050405020304" pitchFamily="18" charset="0"/>
                <a:cs typeface="Times New Roman" panose="02020603050405020304" pitchFamily="18" charset="0"/>
              </a:rPr>
              <a:t>Bị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8 </a:t>
            </a:r>
            <a:r>
              <a:rPr lang="en-US" sz="3600" b="1" dirty="0" err="1" smtClean="0">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000" b="1" dirty="0" err="1">
                <a:solidFill>
                  <a:prstClr val="black"/>
                </a:solidFill>
                <a:latin typeface="Times New Roman" panose="02020603050405020304" pitchFamily="18" charset="0"/>
                <a:cs typeface="Times New Roman" panose="02020603050405020304" pitchFamily="18" charset="0"/>
              </a:rPr>
              <a:t>Đâu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nguyê</a:t>
            </a:r>
            <a:r>
              <a:rPr lang="en-US" sz="3000" b="1" dirty="0">
                <a:solidFill>
                  <a:prstClr val="black"/>
                </a:solidFill>
                <a:latin typeface="Times New Roman" panose="02020603050405020304" pitchFamily="18" charset="0"/>
                <a:cs typeface="Times New Roman" panose="02020603050405020304" pitchFamily="18" charset="0"/>
              </a:rPr>
              <a:t>n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dẫn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đến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việc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nhân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vật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Mác</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bị</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bỏ</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rơi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trên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sao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Hỏa</a:t>
            </a:r>
            <a:r>
              <a:rPr lang="en-US" sz="30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002060"/>
                </a:solidFill>
                <a:latin typeface="Times New Roman" panose="02020603050405020304" pitchFamily="18" charset="0"/>
                <a:cs typeface="Times New Roman" panose="02020603050405020304" pitchFamily="18" charset="0"/>
              </a:rPr>
              <a:t>Do </a:t>
            </a:r>
            <a:r>
              <a:rPr lang="en-US" sz="2400" b="1" dirty="0" err="1" smtClean="0">
                <a:solidFill>
                  <a:srgbClr val="002060"/>
                </a:solidFill>
                <a:latin typeface="Times New Roman" panose="02020603050405020304" pitchFamily="18" charset="0"/>
                <a:cs typeface="Times New Roman" panose="02020603050405020304" pitchFamily="18" charset="0"/>
              </a:rPr>
              <a:t>gặp</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cố</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mọi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người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tưởng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anh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chết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998865" y="2260127"/>
            <a:ext cx="5146282" cy="623248"/>
          </a:xfrm>
          <a:prstGeom prst="rect">
            <a:avLst/>
          </a:prstGeom>
          <a:noFill/>
        </p:spPr>
        <p:txBody>
          <a:bodyPr wrap="none" lIns="68580" tIns="34290" rIns="68580" bIns="34290">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xóa</a:t>
            </a:r>
            <a:r>
              <a:rPr lang="en-US" sz="3600" b="1" dirty="0" smtClean="0">
                <a:solidFill>
                  <a:srgbClr val="FF0000"/>
                </a:solidFill>
                <a:latin typeface="Times New Roman" panose="02020603050405020304" pitchFamily="18" charset="0"/>
                <a:cs typeface="Times New Roman" panose="02020603050405020304" pitchFamily="18" charset="0"/>
              </a:rPr>
              <a:t> 1 </a:t>
            </a:r>
            <a:r>
              <a:rPr lang="en-US" sz="3600" b="1" dirty="0" err="1" smtClean="0">
                <a:solidFill>
                  <a:srgbClr val="FF0000"/>
                </a:solidFill>
                <a:latin typeface="Times New Roman" panose="02020603050405020304" pitchFamily="18" charset="0"/>
                <a:cs typeface="Times New Roman" panose="02020603050405020304" pitchFamily="18" charset="0"/>
              </a:rPr>
              <a:t>điểm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xấu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15616" y="652460"/>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smtClean="0">
                <a:solidFill>
                  <a:prstClr val="black"/>
                </a:solidFill>
                <a:latin typeface="Times New Roman" panose="02020603050405020304" pitchFamily="18" charset="0"/>
                <a:cs typeface="Times New Roman" panose="02020603050405020304" pitchFamily="18" charset="0"/>
              </a:rPr>
              <a:t>Ở </a:t>
            </a:r>
            <a:r>
              <a:rPr lang="en-US" sz="2400" b="1" dirty="0" err="1" smtClean="0">
                <a:solidFill>
                  <a:prstClr val="black"/>
                </a:solidFill>
                <a:latin typeface="Times New Roman" panose="02020603050405020304" pitchFamily="18" charset="0"/>
                <a:cs typeface="Times New Roman" panose="02020603050405020304" pitchFamily="18" charset="0"/>
              </a:rPr>
              <a:t>cuối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văn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bản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nhân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vật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Mác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tưởng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tượng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mình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sẽ</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chết</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như</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thế</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nào</a:t>
            </a:r>
            <a:r>
              <a:rPr lang="en-US" sz="2400" b="1" dirty="0" smtClean="0">
                <a:solidFill>
                  <a:prstClr val="black"/>
                </a:solidFill>
                <a:latin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48318" y="2681810"/>
            <a:ext cx="5966460" cy="2192548"/>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2400" dirty="0">
                <a:latin typeface="Times New Roman" panose="02020603050405020304" pitchFamily="18" charset="0"/>
                <a:cs typeface="Times New Roman" panose="02020603050405020304" pitchFamily="18" charset="0"/>
                <a:sym typeface="Wingdings" panose="05000000000000000000" pitchFamily="2" charset="2"/>
              </a:rPr>
              <a:t> ô xi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ngộp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lọc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hỏng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khát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Háp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thủng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lỗ</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nổ</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tung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nào</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trường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hợp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xảy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rồi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cũng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đói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chết</a:t>
            </a:r>
            <a:endParaRPr lang="vi-VN" sz="2400" dirty="0">
              <a:latin typeface="Times New Roman" panose="02020603050405020304" pitchFamily="18" charset="0"/>
              <a:cs typeface="Times New Roman" panose="02020603050405020304" pitchFamily="18" charset="0"/>
            </a:endParaRPr>
          </a:p>
        </p:txBody>
      </p:sp>
      <p:sp>
        <p:nvSpPr>
          <p:cNvPr id="15" name="Rectangle 14"/>
          <p:cNvSpPr/>
          <p:nvPr/>
        </p:nvSpPr>
        <p:spPr>
          <a:xfrm>
            <a:off x="2878524" y="2076133"/>
            <a:ext cx="3504806" cy="623248"/>
          </a:xfrm>
          <a:prstGeom prst="rect">
            <a:avLst/>
          </a:prstGeom>
          <a:noFill/>
        </p:spPr>
        <p:txBody>
          <a:bodyPr wrap="none" lIns="68580" tIns="34290" rIns="68580" bIns="34290">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8 </a:t>
            </a:r>
            <a:r>
              <a:rPr lang="en-US" sz="3600" b="1" dirty="0" err="1" smtClean="0">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3200" b="1" dirty="0" err="1" smtClean="0">
                <a:solidFill>
                  <a:prstClr val="black"/>
                </a:solidFill>
                <a:latin typeface="Times New Roman" panose="02020603050405020304" pitchFamily="18" charset="0"/>
                <a:cs typeface="Times New Roman" panose="02020603050405020304" pitchFamily="18" charset="0"/>
              </a:rPr>
              <a:t>Câu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Vâng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thế</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đấy</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Chết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tôi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rồi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hiện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tâm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trạng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gì</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của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nhân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vật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tôi</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dirty="0">
                <a:latin typeface="Times New Roman" panose="02020603050405020304" pitchFamily="18" charset="0"/>
                <a:cs typeface="Times New Roman" panose="02020603050405020304" pitchFamily="18" charset="0"/>
              </a:rPr>
              <a:t>lo lắng, có phần bất lực trước hoàn cảnh.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85157" y="2260127"/>
            <a:ext cx="6973705" cy="623248"/>
          </a:xfrm>
          <a:prstGeom prst="rect">
            <a:avLst/>
          </a:prstGeom>
          <a:noFill/>
        </p:spPr>
        <p:txBody>
          <a:bodyPr wrap="none" lIns="68580" tIns="34290" rIns="68580" bIns="34290">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được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thưởng</a:t>
            </a:r>
            <a:r>
              <a:rPr lang="en-US" sz="3600" b="1" dirty="0" smtClean="0">
                <a:solidFill>
                  <a:srgbClr val="FF0000"/>
                </a:solidFill>
                <a:latin typeface="Times New Roman" panose="02020603050405020304" pitchFamily="18" charset="0"/>
                <a:cs typeface="Times New Roman" panose="02020603050405020304" pitchFamily="18" charset="0"/>
              </a:rPr>
              <a:t> 1 </a:t>
            </a:r>
            <a:r>
              <a:rPr lang="en-US" sz="3600" b="1" dirty="0" err="1" smtClean="0">
                <a:solidFill>
                  <a:srgbClr val="FF0000"/>
                </a:solidFill>
                <a:latin typeface="Times New Roman" panose="02020603050405020304" pitchFamily="18" charset="0"/>
                <a:cs typeface="Times New Roman" panose="02020603050405020304" pitchFamily="18" charset="0"/>
              </a:rPr>
              <a:t>tràng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pháo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182"/>
            <a:ext cx="9144000" cy="5117317"/>
          </a:xfrm>
          <a:prstGeom prst="rect">
            <a:avLst/>
          </a:prstGeom>
        </p:spPr>
      </p:pic>
    </p:spTree>
    <p:extLst>
      <p:ext uri="{BB962C8B-B14F-4D97-AF65-F5344CB8AC3E}">
        <p14:creationId xmlns:p14="http://schemas.microsoft.com/office/powerpoint/2010/main" val="53031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7784" y="517115"/>
            <a:ext cx="6210300" cy="4143375"/>
          </a:xfrm>
          <a:prstGeom prst="rect">
            <a:avLst/>
          </a:prstGeom>
        </p:spPr>
      </p:pic>
      <p:pic>
        <p:nvPicPr>
          <p:cNvPr id="4" name="Picture 3"/>
          <p:cNvPicPr>
            <a:picLocks noChangeAspect="1"/>
          </p:cNvPicPr>
          <p:nvPr/>
        </p:nvPicPr>
        <p:blipFill>
          <a:blip r:embed="rId4"/>
          <a:stretch>
            <a:fillRect/>
          </a:stretch>
        </p:blipFill>
        <p:spPr>
          <a:xfrm>
            <a:off x="251520" y="347345"/>
            <a:ext cx="2232248" cy="4138143"/>
          </a:xfrm>
          <a:prstGeom prst="rect">
            <a:avLst/>
          </a:prstGeom>
        </p:spPr>
      </p:pic>
      <p:sp>
        <p:nvSpPr>
          <p:cNvPr id="7" name="TextBox 6"/>
          <p:cNvSpPr txBox="1"/>
          <p:nvPr/>
        </p:nvSpPr>
        <p:spPr>
          <a:xfrm>
            <a:off x="1043609" y="4371950"/>
            <a:ext cx="1872208" cy="577081"/>
          </a:xfrm>
          <a:prstGeom prst="rect">
            <a:avLst/>
          </a:prstGeom>
          <a:noFill/>
        </p:spPr>
        <p:txBody>
          <a:bodyPr wrap="square" rtlCol="0">
            <a:spAutoFit/>
          </a:bodyPr>
          <a:lstStyle/>
          <a:p>
            <a:pPr defTabSz="685800">
              <a:lnSpc>
                <a:spcPct val="150000"/>
              </a:lnSpc>
            </a:pPr>
            <a:r>
              <a:rPr lang="en-US" sz="2100" i="1" dirty="0" smtClean="0">
                <a:solidFill>
                  <a:prstClr val="black"/>
                </a:solidFill>
                <a:latin typeface="Times New Roman" panose="02020603050405020304" pitchFamily="18" charset="0"/>
                <a:cs typeface="Times New Roman" panose="02020603050405020304" pitchFamily="18" charset="0"/>
              </a:rPr>
              <a:t>EN-ĐI UYA</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536" y="390585"/>
            <a:ext cx="3862618" cy="4320480"/>
          </a:xfrm>
          <a:prstGeom prst="rect">
            <a:avLst/>
          </a:prstGeom>
        </p:spPr>
      </p:pic>
      <p:sp>
        <p:nvSpPr>
          <p:cNvPr id="58" name="Rounded Rectangle 57"/>
          <p:cNvSpPr/>
          <p:nvPr/>
        </p:nvSpPr>
        <p:spPr>
          <a:xfrm>
            <a:off x="3203848" y="390585"/>
            <a:ext cx="5049700"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141031" y="606609"/>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141031" y="1758737"/>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195225" y="3414921"/>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3540973" y="894641"/>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3452380" y="3862050"/>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3491880" y="2622833"/>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Cách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diện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với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khó</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khăn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Mác</a:t>
            </a:r>
            <a:endParaRPr lang="en-US" b="1" i="1" dirty="0">
              <a:latin typeface="Times New Roman" pitchFamily="18" charset="0"/>
              <a:cs typeface="Times New Roman" pitchFamily="18" charset="0"/>
            </a:endParaRPr>
          </a:p>
        </p:txBody>
      </p:sp>
      <p:sp>
        <p:nvSpPr>
          <p:cNvPr id="83" name="Rectangle 82"/>
          <p:cNvSpPr/>
          <p:nvPr/>
        </p:nvSpPr>
        <p:spPr>
          <a:xfrm>
            <a:off x="3506552" y="2201765"/>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Hoàn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nhận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vật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trên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sao</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Hỏa</a:t>
            </a:r>
            <a:endParaRPr lang="en-US" b="1" i="1" dirty="0">
              <a:latin typeface="Times New Roman" pitchFamily="18" charset="0"/>
              <a:cs typeface="Times New Roman" pitchFamily="18" charset="0"/>
            </a:endParaRPr>
          </a:p>
        </p:txBody>
      </p:sp>
      <p:sp>
        <p:nvSpPr>
          <p:cNvPr id="85" name="Rectangle 84"/>
          <p:cNvSpPr/>
          <p:nvPr/>
        </p:nvSpPr>
        <p:spPr>
          <a:xfrm>
            <a:off x="3466308" y="3064688"/>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Các</a:t>
            </a:r>
            <a:r>
              <a:rPr lang="en-US" b="1" i="1" dirty="0" smtClean="0">
                <a:latin typeface="Times New Roman" pitchFamily="18" charset="0"/>
                <a:cs typeface="Times New Roman" pitchFamily="18" charset="0"/>
              </a:rPr>
              <a:t> chi </a:t>
            </a:r>
            <a:r>
              <a:rPr lang="en-US" b="1" i="1" dirty="0" err="1" smtClean="0">
                <a:latin typeface="Times New Roman" pitchFamily="18" charset="0"/>
                <a:cs typeface="Times New Roman" pitchFamily="18" charset="0"/>
              </a:rPr>
              <a:t>tiết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đặc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sắc</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491880" y="3968"/>
            <a:ext cx="5652120"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chemeClr val="accent6">
                      <a:lumMod val="75000"/>
                    </a:schemeClr>
                  </a:solidFill>
                  <a:latin typeface="Tahoma" panose="020B0604030504040204" pitchFamily="34" charset="0"/>
                  <a:cs typeface="Tahoma" panose="020B0604030504040204" pitchFamily="34" charset="0"/>
                </a:rPr>
                <a:t>ĐỌC- </a:t>
              </a:r>
              <a:r>
                <a:rPr lang="vi-VN" b="1" dirty="0" smtClean="0">
                  <a:solidFill>
                    <a:schemeClr val="accent6">
                      <a:lumMod val="75000"/>
                    </a:schemeClr>
                  </a:solidFill>
                  <a:latin typeface="Tahoma" panose="020B0604030504040204" pitchFamily="34" charset="0"/>
                  <a:cs typeface="Tahoma" panose="020B0604030504040204" pitchFamily="34" charset="0"/>
                </a:rPr>
                <a:t>TÌM </a:t>
              </a:r>
              <a:r>
                <a:rPr lang="vi-VN" b="1" dirty="0">
                  <a:solidFill>
                    <a:schemeClr val="accent6">
                      <a:lumMod val="75000"/>
                    </a:schemeClr>
                  </a:solidFill>
                  <a:latin typeface="Tahoma" panose="020B0604030504040204" pitchFamily="34" charset="0"/>
                  <a:cs typeface="Tahoma" panose="020B0604030504040204" pitchFamily="34" charset="0"/>
                </a:rPr>
                <a:t>HIỂU CHUNG</a:t>
              </a:r>
              <a:endParaRPr lang="en-US" b="1" dirty="0">
                <a:solidFill>
                  <a:schemeClr val="accent6">
                    <a:lumMod val="75000"/>
                  </a:scheme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32" name="Group 31"/>
          <p:cNvGrpSpPr/>
          <p:nvPr/>
        </p:nvGrpSpPr>
        <p:grpSpPr>
          <a:xfrm>
            <a:off x="3701125" y="1073484"/>
            <a:ext cx="4616135" cy="524567"/>
            <a:chOff x="9145586" y="7595257"/>
            <a:chExt cx="14301386" cy="1399028"/>
          </a:xfrm>
        </p:grpSpPr>
        <p:sp>
          <p:nvSpPr>
            <p:cNvPr id="33" name="Rectangle 32"/>
            <p:cNvSpPr/>
            <p:nvPr/>
          </p:nvSpPr>
          <p:spPr>
            <a:xfrm>
              <a:off x="9755183" y="7595257"/>
              <a:ext cx="13691789" cy="1399028"/>
            </a:xfrm>
            <a:prstGeom prst="rect">
              <a:avLst/>
            </a:prstGeom>
          </p:spPr>
          <p:txBody>
            <a:bodyPr wrap="square">
              <a:spAutoFit/>
            </a:bodyPr>
            <a:lstStyle/>
            <a:p>
              <a:pPr marL="21427" indent="-21427" algn="just" defTabSz="816316">
                <a:lnSpc>
                  <a:spcPct val="130000"/>
                </a:lnSpc>
              </a:pPr>
              <a:r>
                <a:rPr lang="nl-NL" altLang="en-US" sz="2400" b="1" i="1" dirty="0">
                  <a:solidFill>
                    <a:prstClr val="black"/>
                  </a:solidFill>
                  <a:latin typeface="Times New Roman" panose="02020603050405020304" pitchFamily="18" charset="0"/>
                  <a:cs typeface="Times New Roman" panose="02020603050405020304" pitchFamily="18" charset="0"/>
                </a:rPr>
                <a:t>Quê</a:t>
              </a:r>
              <a:r>
                <a:rPr lang="nl-NL"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smtClean="0">
                  <a:solidFill>
                    <a:prstClr val="black"/>
                  </a:solidFill>
                  <a:latin typeface="Times New Roman" panose="02020603050405020304" pitchFamily="18" charset="0"/>
                  <a:cs typeface="Times New Roman" panose="02020603050405020304" pitchFamily="18" charset="0"/>
                </a:rPr>
                <a:t>: </a:t>
              </a:r>
              <a:r>
                <a:rPr lang="en-US" altLang="en-US" sz="2400" i="1" dirty="0" err="1" smtClean="0">
                  <a:solidFill>
                    <a:prstClr val="black"/>
                  </a:solidFill>
                  <a:latin typeface="Times New Roman" panose="02020603050405020304" pitchFamily="18" charset="0"/>
                  <a:cs typeface="Times New Roman" panose="02020603050405020304" pitchFamily="18" charset="0"/>
                </a:rPr>
                <a:t>Mỹ</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35" name="Group 34"/>
          <p:cNvGrpSpPr/>
          <p:nvPr/>
        </p:nvGrpSpPr>
        <p:grpSpPr>
          <a:xfrm>
            <a:off x="3716367" y="424229"/>
            <a:ext cx="5320130" cy="830997"/>
            <a:chOff x="9145586" y="9472945"/>
            <a:chExt cx="14820611" cy="2216289"/>
          </a:xfrm>
        </p:grpSpPr>
        <p:sp>
          <p:nvSpPr>
            <p:cNvPr id="36" name="TextBox 35"/>
            <p:cNvSpPr txBox="1"/>
            <p:nvPr/>
          </p:nvSpPr>
          <p:spPr>
            <a:xfrm>
              <a:off x="9755184" y="9472945"/>
              <a:ext cx="14211013" cy="2216289"/>
            </a:xfrm>
            <a:prstGeom prst="rect">
              <a:avLst/>
            </a:prstGeom>
            <a:noFill/>
          </p:spPr>
          <p:txBody>
            <a:bodyPr wrap="square" rtlCol="0">
              <a:spAutoFit/>
            </a:bodyPr>
            <a:lstStyle/>
            <a:p>
              <a:pPr algn="just" defTabSz="685800"/>
              <a:r>
                <a:rPr lang="en-US" sz="2400" b="1" i="1" dirty="0" err="1">
                  <a:solidFill>
                    <a:prstClr val="black"/>
                  </a:solidFill>
                  <a:latin typeface="Times New Roman" panose="02020603050405020304" pitchFamily="18" charset="0"/>
                  <a:cs typeface="Times New Roman" panose="02020603050405020304" pitchFamily="18" charset="0"/>
                </a:rPr>
                <a:t>Tên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thật</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Andy </a:t>
              </a:r>
              <a:r>
                <a:rPr lang="en-US" sz="2400" dirty="0" smtClean="0">
                  <a:latin typeface="Times New Roman" panose="02020603050405020304" pitchFamily="18" charset="0"/>
                  <a:cs typeface="Times New Roman" panose="02020603050405020304" pitchFamily="18" charset="0"/>
                </a:rPr>
                <a:t>Weir, </a:t>
              </a:r>
              <a:r>
                <a:rPr lang="en-US" sz="2400"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16-6-1972</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pic>
        <p:nvPicPr>
          <p:cNvPr id="38" name="Picture 37"/>
          <p:cNvPicPr>
            <a:picLocks noChangeAspect="1"/>
          </p:cNvPicPr>
          <p:nvPr/>
        </p:nvPicPr>
        <p:blipFill>
          <a:blip r:embed="rId3"/>
          <a:stretch>
            <a:fillRect/>
          </a:stretch>
        </p:blipFill>
        <p:spPr>
          <a:xfrm>
            <a:off x="541034" y="1269729"/>
            <a:ext cx="2664296" cy="3451583"/>
          </a:xfrm>
          <a:prstGeom prst="rect">
            <a:avLst/>
          </a:prstGeom>
          <a:ln w="88900" cap="sq" cmpd="thickThin">
            <a:solidFill>
              <a:srgbClr val="000000"/>
            </a:solidFill>
            <a:prstDash val="solid"/>
            <a:miter lim="800000"/>
          </a:ln>
          <a:effectLst>
            <a:innerShdw blurRad="76200">
              <a:srgbClr val="000000"/>
            </a:innerShdw>
          </a:effectLst>
        </p:spPr>
      </p:pic>
      <p:grpSp>
        <p:nvGrpSpPr>
          <p:cNvPr id="29" name="Group 28"/>
          <p:cNvGrpSpPr/>
          <p:nvPr/>
        </p:nvGrpSpPr>
        <p:grpSpPr>
          <a:xfrm>
            <a:off x="3716920" y="1635646"/>
            <a:ext cx="5103551" cy="830997"/>
            <a:chOff x="9145586" y="7595254"/>
            <a:chExt cx="15811464" cy="2216281"/>
          </a:xfrm>
        </p:grpSpPr>
        <p:sp>
          <p:nvSpPr>
            <p:cNvPr id="30" name="Rectangle 29"/>
            <p:cNvSpPr/>
            <p:nvPr/>
          </p:nvSpPr>
          <p:spPr>
            <a:xfrm>
              <a:off x="9755183" y="7595254"/>
              <a:ext cx="15201867" cy="2216281"/>
            </a:xfrm>
            <a:prstGeom prst="rect">
              <a:avLst/>
            </a:prstGeom>
          </p:spPr>
          <p:txBody>
            <a:bodyPr wrap="square">
              <a:spAutoFit/>
            </a:bodyPr>
            <a:lstStyle/>
            <a:p>
              <a:pPr algn="just"/>
              <a:r>
                <a:rPr lang="vi-VN" sz="2400" dirty="0">
                  <a:latin typeface="+mj-lt"/>
                </a:rPr>
                <a:t>Là con trai của một người mẹ kỹ sư và một người cha là nhà vật lý</a:t>
              </a:r>
              <a:endParaRPr lang="en-US" sz="2400" dirty="0">
                <a:latin typeface="+mj-lt"/>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0" name="Group 39"/>
          <p:cNvGrpSpPr/>
          <p:nvPr/>
        </p:nvGrpSpPr>
        <p:grpSpPr>
          <a:xfrm>
            <a:off x="3696530" y="2547390"/>
            <a:ext cx="5123941" cy="1200329"/>
            <a:chOff x="9145586" y="7595254"/>
            <a:chExt cx="15874635" cy="3201295"/>
          </a:xfrm>
        </p:grpSpPr>
        <p:sp>
          <p:nvSpPr>
            <p:cNvPr id="41" name="Rectangle 40"/>
            <p:cNvSpPr/>
            <p:nvPr/>
          </p:nvSpPr>
          <p:spPr>
            <a:xfrm>
              <a:off x="9755180" y="7595254"/>
              <a:ext cx="15265041" cy="320129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C</a:t>
              </a:r>
              <a:r>
                <a:rPr lang="vi-VN" sz="2400" dirty="0">
                  <a:latin typeface="Times New Roman" panose="02020603050405020304" pitchFamily="18" charset="0"/>
                  <a:cs typeface="Times New Roman" panose="02020603050405020304" pitchFamily="18" charset="0"/>
                </a:rPr>
                <a:t>ó cuốn tiểu thuyết đầu tay vào năm 2011, The Martian, sau đó được chuyển thể thành </a:t>
              </a:r>
              <a:r>
                <a:rPr lang="vi-VN" sz="2400" dirty="0" smtClean="0">
                  <a:latin typeface="Times New Roman" panose="02020603050405020304" pitchFamily="18" charset="0"/>
                  <a:cs typeface="Times New Roman" panose="02020603050405020304" pitchFamily="18" charset="0"/>
                </a:rPr>
                <a:t>phim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3" name="Group 42"/>
          <p:cNvGrpSpPr/>
          <p:nvPr/>
        </p:nvGrpSpPr>
        <p:grpSpPr>
          <a:xfrm>
            <a:off x="3716366" y="3800610"/>
            <a:ext cx="5104105" cy="1200329"/>
            <a:chOff x="9145586" y="7595254"/>
            <a:chExt cx="14301386" cy="3201296"/>
          </a:xfrm>
        </p:grpSpPr>
        <p:sp>
          <p:nvSpPr>
            <p:cNvPr id="44" name="Rectangle 43"/>
            <p:cNvSpPr/>
            <p:nvPr/>
          </p:nvSpPr>
          <p:spPr>
            <a:xfrm>
              <a:off x="9755183" y="7595254"/>
              <a:ext cx="13691789" cy="3201296"/>
            </a:xfrm>
            <a:prstGeom prst="rect">
              <a:avLst/>
            </a:prstGeom>
          </p:spPr>
          <p:txBody>
            <a:bodyPr wrap="square">
              <a:spAutoFit/>
            </a:bodyPr>
            <a:lstStyle/>
            <a:p>
              <a:pPr algn="just"/>
              <a:r>
                <a:rPr lang="vi-VN" sz="2400" dirty="0">
                  <a:latin typeface="+mj-lt"/>
                </a:rPr>
                <a:t>Ông đã nhận được giải John W. Campbell cho Nhà văn mới xuất sắc nhất vào năm 2016</a:t>
              </a:r>
              <a:endParaRPr lang="en-US" sz="2400" dirty="0">
                <a:latin typeface="+mj-lt"/>
              </a:endParaRP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xmlns="" id="{90168F4B-550B-4E6E-A635-C37B7953F99A}"/>
              </a:ext>
            </a:extLst>
          </p:cNvPr>
          <p:cNvGrpSpPr/>
          <p:nvPr/>
        </p:nvGrpSpPr>
        <p:grpSpPr>
          <a:xfrm>
            <a:off x="1332747" y="818163"/>
            <a:ext cx="7830818" cy="4110404"/>
            <a:chOff x="1036320" y="695178"/>
            <a:chExt cx="10416524" cy="5467644"/>
          </a:xfrm>
        </p:grpSpPr>
        <p:sp>
          <p:nvSpPr>
            <p:cNvPr id="21"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grpSp>
        <p:nvGrpSpPr>
          <p:cNvPr id="15" name="Group 14"/>
          <p:cNvGrpSpPr/>
          <p:nvPr/>
        </p:nvGrpSpPr>
        <p:grpSpPr>
          <a:xfrm>
            <a:off x="467544" y="627534"/>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 name="Rectangle 3"/>
          <p:cNvSpPr/>
          <p:nvPr/>
        </p:nvSpPr>
        <p:spPr>
          <a:xfrm>
            <a:off x="2335920" y="2067542"/>
            <a:ext cx="4572000" cy="523220"/>
          </a:xfrm>
          <a:prstGeom prst="rect">
            <a:avLst/>
          </a:prstGeom>
        </p:spPr>
        <p:txBody>
          <a:bodyPr>
            <a:spAutoFit/>
          </a:bodyPr>
          <a:lstStyle/>
          <a:p>
            <a:pPr algn="just"/>
            <a:r>
              <a:rPr lang="vi-VN" sz="2800" dirty="0">
                <a:latin typeface="+mj-lt"/>
                <a:ea typeface="MingLiU" panose="02020509000000000000" pitchFamily="49" charset="-120"/>
              </a:rPr>
              <a:t>Tiểu thuyết</a:t>
            </a:r>
            <a:r>
              <a:rPr lang="vi-VN" sz="2800" dirty="0" smtClean="0">
                <a:latin typeface="+mj-lt"/>
                <a:ea typeface="MingLiU" panose="02020509000000000000" pitchFamily="49" charset="-120"/>
              </a:rPr>
              <a:t>.</a:t>
            </a:r>
            <a:endParaRPr lang="vi-VN" sz="2800" dirty="0">
              <a:latin typeface="+mj-lt"/>
              <a:ea typeface="MingLiU" panose="02020509000000000000" pitchFamily="49" charset="-120"/>
            </a:endParaRPr>
          </a:p>
        </p:txBody>
      </p:sp>
      <p:pic>
        <p:nvPicPr>
          <p:cNvPr id="5" name="Picture 4"/>
          <p:cNvPicPr>
            <a:picLocks noChangeAspect="1"/>
          </p:cNvPicPr>
          <p:nvPr/>
        </p:nvPicPr>
        <p:blipFill>
          <a:blip r:embed="rId4"/>
          <a:stretch>
            <a:fillRect/>
          </a:stretch>
        </p:blipFill>
        <p:spPr>
          <a:xfrm>
            <a:off x="1320336" y="1237829"/>
            <a:ext cx="3779848" cy="749873"/>
          </a:xfrm>
          <a:prstGeom prst="rect">
            <a:avLst/>
          </a:prstGeom>
        </p:spPr>
      </p:pic>
      <p:pic>
        <p:nvPicPr>
          <p:cNvPr id="6" name="Picture 5"/>
          <p:cNvPicPr>
            <a:picLocks noChangeAspect="1"/>
          </p:cNvPicPr>
          <p:nvPr/>
        </p:nvPicPr>
        <p:blipFill>
          <a:blip r:embed="rId5"/>
          <a:stretch>
            <a:fillRect/>
          </a:stretch>
        </p:blipFill>
        <p:spPr>
          <a:xfrm>
            <a:off x="6308303" y="1210627"/>
            <a:ext cx="2280102" cy="749873"/>
          </a:xfrm>
          <a:prstGeom prst="rect">
            <a:avLst/>
          </a:prstGeom>
        </p:spPr>
      </p:pic>
      <p:pic>
        <p:nvPicPr>
          <p:cNvPr id="26" name="Picture 25"/>
          <p:cNvPicPr>
            <a:picLocks noChangeAspect="1"/>
          </p:cNvPicPr>
          <p:nvPr/>
        </p:nvPicPr>
        <p:blipFill>
          <a:blip r:embed="rId6">
            <a:extLst>
              <a:ext uri="{BEBA8EAE-BF5A-486C-A8C5-ECC9F3942E4B}">
                <a14:imgProps xmlns:a14="http://schemas.microsoft.com/office/drawing/2010/main">
                  <a14:imgLayer r:embed="rId7">
                    <a14:imgEffect>
                      <a14:backgroundRemoval t="889" b="97778" l="9778" r="89778"/>
                    </a14:imgEffect>
                  </a14:imgLayer>
                </a14:imgProps>
              </a:ext>
            </a:extLst>
          </a:blip>
          <a:stretch>
            <a:fillRect/>
          </a:stretch>
        </p:blipFill>
        <p:spPr>
          <a:xfrm>
            <a:off x="3670277" y="1322258"/>
            <a:ext cx="2618461" cy="2618461"/>
          </a:xfrm>
          <a:prstGeom prst="rect">
            <a:avLst/>
          </a:prstGeom>
        </p:spPr>
      </p:pic>
      <p:sp>
        <p:nvSpPr>
          <p:cNvPr id="27" name="Rectangle 26"/>
          <p:cNvSpPr/>
          <p:nvPr/>
        </p:nvSpPr>
        <p:spPr>
          <a:xfrm>
            <a:off x="5947722" y="1853686"/>
            <a:ext cx="3101261" cy="2308324"/>
          </a:xfrm>
          <a:prstGeom prst="rect">
            <a:avLst/>
          </a:prstGeom>
        </p:spPr>
        <p:txBody>
          <a:bodyPr wrap="square">
            <a:spAutoFit/>
          </a:bodyPr>
          <a:lstStyle/>
          <a:p>
            <a:pPr algn="just"/>
            <a:r>
              <a:rPr lang="vi-VN" sz="2400" dirty="0" smtClean="0">
                <a:latin typeface="+mj-lt"/>
                <a:ea typeface="MingLiU" panose="02020509000000000000" pitchFamily="49" charset="-120"/>
              </a:rPr>
              <a:t>-</a:t>
            </a:r>
            <a:r>
              <a:rPr lang="vi-VN" sz="2400" dirty="0">
                <a:latin typeface="+mj-lt"/>
                <a:ea typeface="MingLiU" panose="02020509000000000000" pitchFamily="49" charset="-120"/>
              </a:rPr>
              <a:t> Văn bản Sol 6 được trích từ cuốn tiểu thuyết “Người về từ Sao Hỏa” là một trong những tiểu thuyết khoa học viễn tưởng nổi bật.</a:t>
            </a:r>
            <a:endParaRPr lang="vi-VN" sz="2400" b="0" i="0" dirty="0">
              <a:effectLst/>
              <a:latin typeface="+mj-lt"/>
              <a:ea typeface="MingLiU" panose="02020509000000000000" pitchFamily="49" charset="-120"/>
            </a:endParaRPr>
          </a:p>
        </p:txBody>
      </p:sp>
      <p:grpSp>
        <p:nvGrpSpPr>
          <p:cNvPr id="23" name="Group 22"/>
          <p:cNvGrpSpPr/>
          <p:nvPr/>
        </p:nvGrpSpPr>
        <p:grpSpPr>
          <a:xfrm>
            <a:off x="107572" y="1819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chemeClr val="accent6">
                      <a:lumMod val="75000"/>
                    </a:schemeClr>
                  </a:solidFill>
                  <a:latin typeface="Tahoma" panose="020B0604030504040204" pitchFamily="34" charset="0"/>
                  <a:cs typeface="Tahoma" panose="020B0604030504040204" pitchFamily="34" charset="0"/>
                </a:rPr>
                <a:t>ĐỌC- </a:t>
              </a:r>
              <a:r>
                <a:rPr lang="vi-VN" b="1" dirty="0" smtClean="0">
                  <a:solidFill>
                    <a:schemeClr val="accent6">
                      <a:lumMod val="75000"/>
                    </a:schemeClr>
                  </a:solidFill>
                  <a:latin typeface="Tahoma" panose="020B0604030504040204" pitchFamily="34" charset="0"/>
                  <a:cs typeface="Tahoma" panose="020B0604030504040204" pitchFamily="34" charset="0"/>
                </a:rPr>
                <a:t>TÌM </a:t>
              </a:r>
              <a:r>
                <a:rPr lang="vi-VN" b="1" dirty="0">
                  <a:solidFill>
                    <a:schemeClr val="accent6">
                      <a:lumMod val="75000"/>
                    </a:schemeClr>
                  </a:solidFill>
                  <a:latin typeface="Tahoma" panose="020B0604030504040204" pitchFamily="34" charset="0"/>
                  <a:cs typeface="Tahoma" panose="020B0604030504040204" pitchFamily="34" charset="0"/>
                </a:rPr>
                <a:t>HIỂU CHUNG</a:t>
              </a:r>
              <a:endParaRPr lang="en-US" b="1" dirty="0">
                <a:solidFill>
                  <a:schemeClr val="accent6">
                    <a:lumMod val="75000"/>
                  </a:scheme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0" y="0"/>
            <a:ext cx="9144000" cy="5143500"/>
          </a:xfrm>
          <a:prstGeom prst="rect">
            <a:avLst/>
          </a:prstGeom>
        </p:spPr>
      </p:pic>
      <p:sp>
        <p:nvSpPr>
          <p:cNvPr id="3" name="Rectangle 2"/>
          <p:cNvSpPr/>
          <p:nvPr/>
        </p:nvSpPr>
        <p:spPr>
          <a:xfrm>
            <a:off x="323528" y="339502"/>
            <a:ext cx="8424936" cy="4392488"/>
          </a:xfrm>
          <a:prstGeom prst="rect">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0688" y="987574"/>
            <a:ext cx="7830616" cy="3736279"/>
          </a:xfrm>
          <a:prstGeom prst="rect">
            <a:avLst/>
          </a:prstGeom>
        </p:spPr>
        <p:txBody>
          <a:bodyPr wrap="square">
            <a:spAutoFit/>
          </a:bodyPr>
          <a:lstStyle/>
          <a:p>
            <a:pPr algn="just">
              <a:lnSpc>
                <a:spcPct val="150000"/>
              </a:lnSpc>
            </a:pPr>
            <a:r>
              <a:rPr lang="vi-VN" sz="2000" dirty="0">
                <a:solidFill>
                  <a:schemeClr val="tx1">
                    <a:lumMod val="95000"/>
                    <a:lumOff val="5000"/>
                  </a:schemeClr>
                </a:solidFill>
                <a:latin typeface="+mj-lt"/>
              </a:rPr>
              <a:t>"</a:t>
            </a:r>
            <a:r>
              <a:rPr lang="vi-VN" sz="2000" i="1" dirty="0">
                <a:solidFill>
                  <a:schemeClr val="tx1">
                    <a:lumMod val="95000"/>
                    <a:lumOff val="5000"/>
                  </a:schemeClr>
                </a:solidFill>
                <a:latin typeface="+mj-lt"/>
              </a:rPr>
              <a:t>Người về từ Sao Hỏa"</a:t>
            </a:r>
            <a:r>
              <a:rPr lang="vi-VN" sz="2000" dirty="0">
                <a:solidFill>
                  <a:schemeClr val="tx1">
                    <a:lumMod val="95000"/>
                    <a:lumOff val="5000"/>
                  </a:schemeClr>
                </a:solidFill>
                <a:latin typeface="+mj-lt"/>
              </a:rPr>
              <a:t> kể về Mark Watney, một phi hành gia trên Sao Hỏa. Trong một trận bão, đồng đội để lạc mất anh. Vì tưởng anh đã chết, họ rời đi mà không có anh. Bất ngờ thay, Mask vẫn xoay xở sống sót được sau trận bão đó. Mask trơ trọi một mình trên Sao Hỏa, với lượng nhu yếu phẩm chỉ đủ cho một tháng. Anh tuyệt vọng chạy đua cùng thời gian và các yếu tố của môi trường để tìm cách sống sót. Truyện xoay quanh hành trình sinh tồn của Watney và những nỗ lực của NASA trong việc đưa anh về lại Trái Đất.</a:t>
            </a:r>
            <a:endParaRPr lang="en-US" sz="2000" dirty="0">
              <a:solidFill>
                <a:schemeClr val="tx1">
                  <a:lumMod val="95000"/>
                  <a:lumOff val="5000"/>
                </a:schemeClr>
              </a:solidFill>
              <a:latin typeface="+mj-lt"/>
            </a:endParaRPr>
          </a:p>
        </p:txBody>
      </p:sp>
      <p:sp>
        <p:nvSpPr>
          <p:cNvPr id="6" name="Rectangle 5"/>
          <p:cNvSpPr/>
          <p:nvPr/>
        </p:nvSpPr>
        <p:spPr>
          <a:xfrm>
            <a:off x="3203848" y="412197"/>
            <a:ext cx="2315688" cy="523220"/>
          </a:xfrm>
          <a:prstGeom prst="rect">
            <a:avLst/>
          </a:prstGeom>
          <a:solidFill>
            <a:schemeClr val="accent6">
              <a:lumMod val="75000"/>
            </a:schemeClr>
          </a:solidFill>
        </p:spPr>
        <p:txBody>
          <a:bodyPr wrap="square">
            <a:spAutoFit/>
          </a:bodyPr>
          <a:lstStyle/>
          <a:p>
            <a:pPr algn="ctr" defTabSz="685800"/>
            <a:endParaRPr lang="en-US" sz="2800" i="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993021" y="347201"/>
            <a:ext cx="2737341" cy="1072989"/>
          </a:xfrm>
          <a:prstGeom prst="rect">
            <a:avLst/>
          </a:prstGeom>
        </p:spPr>
      </p:pic>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3455</TotalTime>
  <Words>1485</Words>
  <Application>Microsoft Office PowerPoint</Application>
  <PresentationFormat>On-screen Show (16:9)</PresentationFormat>
  <Paragraphs>241</Paragraphs>
  <Slides>36</Slides>
  <Notes>24</Notes>
  <HiddenSlides>0</HiddenSlides>
  <MMClips>0</MMClips>
  <ScaleCrop>false</ScaleCrop>
  <HeadingPairs>
    <vt:vector size="6" baseType="variant">
      <vt:variant>
        <vt:lpstr>Fonts Used</vt:lpstr>
      </vt:variant>
      <vt:variant>
        <vt:i4>9</vt:i4>
      </vt:variant>
      <vt:variant>
        <vt:lpstr>Theme</vt:lpstr>
      </vt:variant>
      <vt:variant>
        <vt:i4>14</vt:i4>
      </vt:variant>
      <vt:variant>
        <vt:lpstr>Slide Titles</vt:lpstr>
      </vt:variant>
      <vt:variant>
        <vt:i4>36</vt:i4>
      </vt:variant>
    </vt:vector>
  </HeadingPairs>
  <TitlesOfParts>
    <vt:vector size="59" baseType="lpstr">
      <vt:lpstr>MingLiU</vt:lpstr>
      <vt:lpstr>宋体</vt:lpstr>
      <vt:lpstr>Arial</vt:lpstr>
      <vt:lpstr>Arial Unicode MS</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824</cp:revision>
  <dcterms:created xsi:type="dcterms:W3CDTF">2021-11-12T03:08:25Z</dcterms:created>
  <dcterms:modified xsi:type="dcterms:W3CDTF">2022-09-16T14:49:22Z</dcterms:modified>
</cp:coreProperties>
</file>