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8" r:id="rId2"/>
    <p:sldMasterId id="2147483677" r:id="rId3"/>
  </p:sldMasterIdLst>
  <p:notesMasterIdLst>
    <p:notesMasterId r:id="rId14"/>
  </p:notesMasterIdLst>
  <p:handoutMasterIdLst>
    <p:handoutMasterId r:id="rId15"/>
  </p:handoutMasterIdLst>
  <p:sldIdLst>
    <p:sldId id="360" r:id="rId4"/>
    <p:sldId id="409" r:id="rId5"/>
    <p:sldId id="410" r:id="rId6"/>
    <p:sldId id="411" r:id="rId7"/>
    <p:sldId id="412" r:id="rId8"/>
    <p:sldId id="413" r:id="rId9"/>
    <p:sldId id="415" r:id="rId10"/>
    <p:sldId id="416" r:id="rId11"/>
    <p:sldId id="417" r:id="rId12"/>
    <p:sldId id="418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engXian" panose="02010600030101010101" pitchFamily="2" charset="-122"/>
      <p:regular r:id="rId20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9FB"/>
    <a:srgbClr val="0B2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4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2026/4/4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2026/4/4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>
                <a:solidFill>
                  <a:prstClr val="black"/>
                </a:solidFill>
              </a:rPr>
              <a:pPr/>
              <a:t>10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9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7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4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0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598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6812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562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11FC28-9035-834A-9589-478BF99C5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9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7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0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4/4/26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0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61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96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68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3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6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5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8CE57B-2D32-024B-B1FB-6FB6F9E8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198" y="0"/>
            <a:ext cx="5022802" cy="4546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E696A7-95E8-5140-B291-1ECA50EE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82451" cy="3467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400" y="1434401"/>
            <a:ext cx="2617596" cy="2617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90" y="2587678"/>
            <a:ext cx="6904027" cy="34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121365" y="0"/>
            <a:ext cx="7070635" cy="68634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00f0a891b96caa050f493ee863d966a.png"/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764274" y="981588"/>
            <a:ext cx="3794077" cy="5881829"/>
          </a:xfrm>
          <a:prstGeom prst="rect">
            <a:avLst/>
          </a:prstGeom>
        </p:spPr>
      </p:pic>
      <p:sp>
        <p:nvSpPr>
          <p:cNvPr id="13" name="任意多边形: 形状 35">
            <a:extLst>
              <a:ext uri="{FF2B5EF4-FFF2-40B4-BE49-F238E27FC236}">
                <a16:creationId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6063607" y="875764"/>
            <a:ext cx="5186149" cy="2431305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1 bài thơ có sử dụng BPTT (tương phản/ câu hỏi tu từ/ so sánh) và phân tích hiệu quả của BPTT 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2" y="297934"/>
            <a:ext cx="441492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Củng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cố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832492" y="1211214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63587"/>
            <a:ext cx="113276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biện pháp tu từ mà các cặp từ ngữ được sắp xếp bên cạnh nhau có tính chất trái ngược, đối lập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377" algn="just">
              <a:lnSpc>
                <a:spcPct val="150000"/>
              </a:lnSpc>
            </a:pP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 làm nổi bật, gợi tả tinh tế, nhấn mạnh một nội dung, ý nghĩa nào đó.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377" algn="just">
              <a:lnSpc>
                <a:spcPct val="150000"/>
              </a:lnSpc>
            </a:pP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832492" y="1211214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So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3102" y="2439003"/>
            <a:ext cx="11774519" cy="416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,…”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búp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3000" b="1" i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2" y="297934"/>
            <a:ext cx="441492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Củng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cố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669102" y="1303171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3102" y="2439003"/>
            <a:ext cx="117745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sử dụng hình thức câu hỏi nhưng không nhằm mục đích để hỏi mà để khẳng định, phủ định hoặc bày tỏ thái độ, cảm xúc.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–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Vũ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endParaRPr lang="en-US" sz="3000" b="1" i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2" y="297934"/>
            <a:ext cx="441492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Củng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cố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3" y="297934"/>
            <a:ext cx="270131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II. LUYỆN TẬP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 4">
            <a:extLst>
              <a:ext uri="{FF2B5EF4-FFF2-40B4-BE49-F238E27FC236}">
                <a16:creationId xmlns:a16="http://schemas.microsoft.com/office/drawing/2014/main" id="{8774790E-4EA9-4D9A-AA3E-CC9D97FAACA5}"/>
              </a:ext>
            </a:extLst>
          </p:cNvPr>
          <p:cNvGrpSpPr/>
          <p:nvPr/>
        </p:nvGrpSpPr>
        <p:grpSpPr>
          <a:xfrm>
            <a:off x="413259" y="2947093"/>
            <a:ext cx="2220580" cy="3026956"/>
            <a:chOff x="566877" y="1864331"/>
            <a:chExt cx="2492889" cy="3499109"/>
          </a:xfrm>
        </p:grpSpPr>
        <p:grpSp>
          <p:nvGrpSpPr>
            <p:cNvPr id="9" name="图形 2">
              <a:extLst>
                <a:ext uri="{FF2B5EF4-FFF2-40B4-BE49-F238E27FC236}">
                  <a16:creationId xmlns:a16="http://schemas.microsoft.com/office/drawing/2014/main" id="{A5137725-0854-4C49-A0D7-08E7364FBE77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12" name="任意多边形: 形状 34">
                <a:extLst>
                  <a:ext uri="{FF2B5EF4-FFF2-40B4-BE49-F238E27FC236}">
                    <a16:creationId xmlns:a16="http://schemas.microsoft.com/office/drawing/2014/main" id="{BB363EE6-1B46-4D37-B23B-AE49F276D59F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4340659D-E57E-4446-BCC8-8CC11EDBE4B3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任意多边形: 形状 36">
                <a:extLst>
                  <a:ext uri="{FF2B5EF4-FFF2-40B4-BE49-F238E27FC236}">
                    <a16:creationId xmlns:a16="http://schemas.microsoft.com/office/drawing/2014/main" id="{37B54A9A-B6C0-48CE-ABD4-D77318AB24EA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任意多边形: 形状 37">
                <a:extLst>
                  <a:ext uri="{FF2B5EF4-FFF2-40B4-BE49-F238E27FC236}">
                    <a16:creationId xmlns:a16="http://schemas.microsoft.com/office/drawing/2014/main" id="{B33756E4-20B9-4499-9F6F-6150E6F053F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文本框 84">
              <a:extLst>
                <a:ext uri="{FF2B5EF4-FFF2-40B4-BE49-F238E27FC236}">
                  <a16:creationId xmlns:a16="http://schemas.microsoft.com/office/drawing/2014/main" id="{18432ADE-32A2-4650-837A-BD41C860631D}"/>
                </a:ext>
              </a:extLst>
            </p:cNvPr>
            <p:cNvSpPr txBox="1"/>
            <p:nvPr/>
          </p:nvSpPr>
          <p:spPr>
            <a:xfrm rot="21410303">
              <a:off x="877708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1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85">
              <a:extLst>
                <a:ext uri="{FF2B5EF4-FFF2-40B4-BE49-F238E27FC236}">
                  <a16:creationId xmlns:a16="http://schemas.microsoft.com/office/drawing/2014/main" id="{026FD1E5-9749-46CD-BD14-19FB6B83F117}"/>
                </a:ext>
              </a:extLst>
            </p:cNvPr>
            <p:cNvSpPr txBox="1"/>
            <p:nvPr/>
          </p:nvSpPr>
          <p:spPr>
            <a:xfrm rot="21364228">
              <a:off x="975564" y="3004590"/>
              <a:ext cx="1733950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BÀI TẬP 1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 133">
            <a:extLst>
              <a:ext uri="{FF2B5EF4-FFF2-40B4-BE49-F238E27FC236}">
                <a16:creationId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3363696" y="2916211"/>
            <a:ext cx="2220580" cy="3026956"/>
            <a:chOff x="566877" y="1864331"/>
            <a:chExt cx="2492889" cy="3499109"/>
          </a:xfrm>
        </p:grpSpPr>
        <p:grpSp>
          <p:nvGrpSpPr>
            <p:cNvPr id="17" name="图形 2">
              <a:extLst>
                <a:ext uri="{FF2B5EF4-FFF2-40B4-BE49-F238E27FC236}">
                  <a16:creationId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0" name="任意多边形: 形状 34">
                <a:extLst>
                  <a:ext uri="{FF2B5EF4-FFF2-40B4-BE49-F238E27FC236}">
                    <a16:creationId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任意多边形: 形状 35">
                <a:extLst>
                  <a:ext uri="{FF2B5EF4-FFF2-40B4-BE49-F238E27FC236}">
                    <a16:creationId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任意多边形: 形状 36">
                <a:extLst>
                  <a:ext uri="{FF2B5EF4-FFF2-40B4-BE49-F238E27FC236}">
                    <a16:creationId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37">
                <a:extLst>
                  <a:ext uri="{FF2B5EF4-FFF2-40B4-BE49-F238E27FC236}">
                    <a16:creationId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文本框 135">
              <a:extLst>
                <a:ext uri="{FF2B5EF4-FFF2-40B4-BE49-F238E27FC236}">
                  <a16:creationId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2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36">
              <a:extLst>
                <a:ext uri="{FF2B5EF4-FFF2-40B4-BE49-F238E27FC236}">
                  <a16:creationId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 141">
            <a:extLst>
              <a:ext uri="{FF2B5EF4-FFF2-40B4-BE49-F238E27FC236}">
                <a16:creationId xmlns:a16="http://schemas.microsoft.com/office/drawing/2014/main" id="{25DA97A4-6316-41E0-8A35-356441550168}"/>
              </a:ext>
            </a:extLst>
          </p:cNvPr>
          <p:cNvGrpSpPr/>
          <p:nvPr/>
        </p:nvGrpSpPr>
        <p:grpSpPr>
          <a:xfrm>
            <a:off x="6362395" y="2881011"/>
            <a:ext cx="2220580" cy="3026956"/>
            <a:chOff x="566877" y="1864331"/>
            <a:chExt cx="2492889" cy="3499109"/>
          </a:xfrm>
        </p:grpSpPr>
        <p:grpSp>
          <p:nvGrpSpPr>
            <p:cNvPr id="25" name="图形 2">
              <a:extLst>
                <a:ext uri="{FF2B5EF4-FFF2-40B4-BE49-F238E27FC236}">
                  <a16:creationId xmlns:a16="http://schemas.microsoft.com/office/drawing/2014/main" id="{61763C60-8B2C-4E2E-9C5F-804C130F4C0D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8" name="任意多边形: 形状 34">
                <a:extLst>
                  <a:ext uri="{FF2B5EF4-FFF2-40B4-BE49-F238E27FC236}">
                    <a16:creationId xmlns:a16="http://schemas.microsoft.com/office/drawing/2014/main" id="{62EEA9D0-B986-4D62-ADC9-4AC386F6D11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任意多边形: 形状 35">
                <a:extLst>
                  <a:ext uri="{FF2B5EF4-FFF2-40B4-BE49-F238E27FC236}">
                    <a16:creationId xmlns:a16="http://schemas.microsoft.com/office/drawing/2014/main" id="{469BD0CA-7E80-4A0E-BC06-C1C0352D7A7F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任意多边形: 形状 36">
                <a:extLst>
                  <a:ext uri="{FF2B5EF4-FFF2-40B4-BE49-F238E27FC236}">
                    <a16:creationId xmlns:a16="http://schemas.microsoft.com/office/drawing/2014/main" id="{27E2E4B3-841B-4ED1-87A0-CF1D855CE58D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任意多边形: 形状 37">
                <a:extLst>
                  <a:ext uri="{FF2B5EF4-FFF2-40B4-BE49-F238E27FC236}">
                    <a16:creationId xmlns:a16="http://schemas.microsoft.com/office/drawing/2014/main" id="{252C9E90-3B0E-4679-BB93-AEA6B118085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文本框 143">
              <a:extLst>
                <a:ext uri="{FF2B5EF4-FFF2-40B4-BE49-F238E27FC236}">
                  <a16:creationId xmlns:a16="http://schemas.microsoft.com/office/drawing/2014/main" id="{886AB836-2F5D-477E-9C5E-73EC868270F7}"/>
                </a:ext>
              </a:extLst>
            </p:cNvPr>
            <p:cNvSpPr txBox="1"/>
            <p:nvPr/>
          </p:nvSpPr>
          <p:spPr>
            <a:xfrm rot="21410303">
              <a:off x="877708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3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144">
              <a:extLst>
                <a:ext uri="{FF2B5EF4-FFF2-40B4-BE49-F238E27FC236}">
                  <a16:creationId xmlns:a16="http://schemas.microsoft.com/office/drawing/2014/main" id="{38708C1D-EC9D-4CAC-B051-6AB83C63A5A7}"/>
                </a:ext>
              </a:extLst>
            </p:cNvPr>
            <p:cNvSpPr txBox="1"/>
            <p:nvPr/>
          </p:nvSpPr>
          <p:spPr>
            <a:xfrm rot="21364228">
              <a:off x="975564" y="3004591"/>
              <a:ext cx="1733950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BÀI TẬP 3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 133">
            <a:extLst>
              <a:ext uri="{FF2B5EF4-FFF2-40B4-BE49-F238E27FC236}">
                <a16:creationId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9330043" y="2916211"/>
            <a:ext cx="2220580" cy="3026956"/>
            <a:chOff x="566877" y="1864331"/>
            <a:chExt cx="2492889" cy="3499109"/>
          </a:xfrm>
        </p:grpSpPr>
        <p:grpSp>
          <p:nvGrpSpPr>
            <p:cNvPr id="33" name="图形 2">
              <a:extLst>
                <a:ext uri="{FF2B5EF4-FFF2-40B4-BE49-F238E27FC236}">
                  <a16:creationId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36" name="任意多边形: 形状 34">
                <a:extLst>
                  <a:ext uri="{FF2B5EF4-FFF2-40B4-BE49-F238E27FC236}">
                    <a16:creationId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任意多边形: 形状 35">
                <a:extLst>
                  <a:ext uri="{FF2B5EF4-FFF2-40B4-BE49-F238E27FC236}">
                    <a16:creationId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任意多边形: 形状 36">
                <a:extLst>
                  <a:ext uri="{FF2B5EF4-FFF2-40B4-BE49-F238E27FC236}">
                    <a16:creationId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任意多边形: 形状 37">
                <a:extLst>
                  <a:ext uri="{FF2B5EF4-FFF2-40B4-BE49-F238E27FC236}">
                    <a16:creationId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文本框 135">
              <a:extLst>
                <a:ext uri="{FF2B5EF4-FFF2-40B4-BE49-F238E27FC236}">
                  <a16:creationId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4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136">
              <a:extLst>
                <a:ext uri="{FF2B5EF4-FFF2-40B4-BE49-F238E27FC236}">
                  <a16:creationId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4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783" y="1320852"/>
            <a:ext cx="8739550" cy="17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121365" y="0"/>
            <a:ext cx="7070635" cy="68634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6760" y="215329"/>
            <a:ext cx="5087962" cy="1545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4" y="3395486"/>
            <a:ext cx="3603351" cy="36033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640057" y="1208470"/>
            <a:ext cx="4765961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6771" y="311382"/>
            <a:ext cx="480298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1: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36770" y="987002"/>
            <a:ext cx="572263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56664" y="1646569"/>
            <a:ext cx="480298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3: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56663" y="2322189"/>
            <a:ext cx="572263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4: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5536770" y="3145146"/>
            <a:ext cx="6234754" cy="3473431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4127" y="3327589"/>
            <a:ext cx="5600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624"/>
            <a:ext cx="4593645" cy="139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38" y="1382658"/>
            <a:ext cx="2411104" cy="1808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9832" y="382313"/>
            <a:ext cx="5684692" cy="29585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0728" y="1276789"/>
            <a:ext cx="303154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8650567" y="1127861"/>
            <a:ext cx="882629" cy="882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356" y="1318057"/>
            <a:ext cx="2915025" cy="885304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354114" y="3593403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任意多边形: 形状 35">
            <a:extLst>
              <a:ext uri="{FF2B5EF4-FFF2-40B4-BE49-F238E27FC236}">
                <a16:creationId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1534287" y="3766755"/>
            <a:ext cx="10237238" cy="2851822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4251" y="2098037"/>
            <a:ext cx="2704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3210" y="4940403"/>
            <a:ext cx="9604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7857" y="3857729"/>
            <a:ext cx="958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2">
            <a:extLst>
              <a:ext uri="{FF2B5EF4-FFF2-40B4-BE49-F238E27FC236}">
                <a16:creationId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6" y="4288295"/>
            <a:ext cx="12548919" cy="2538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39" y="0"/>
            <a:ext cx="4638583" cy="1408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19888" y="452864"/>
            <a:ext cx="5684692" cy="29585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4277" y="3475310"/>
            <a:ext cx="1088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xót xa, con tự vấn trời đất cũng là tự vấn bản thân mình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77" y="4794108"/>
            <a:ext cx="10889024" cy="13075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sự vô vọng, sự bất lực của người con không thể níu kéo thời gian chậm lại, níu kéo mẹ ở lại mãi mãi bên con. </a:t>
            </a:r>
            <a:endParaRPr lang="vi-VN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1774" y="1329793"/>
            <a:ext cx="3338960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0"/>
          <a:stretch/>
        </p:blipFill>
        <p:spPr>
          <a:xfrm>
            <a:off x="7683690" y="388919"/>
            <a:ext cx="2883375" cy="2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35">
            <a:extLst>
              <a:ext uri="{FF2B5EF4-FFF2-40B4-BE49-F238E27FC236}">
                <a16:creationId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109384" y="4246761"/>
            <a:ext cx="11914293" cy="2431305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01" y="283567"/>
            <a:ext cx="4099331" cy="1244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0" b="89838" l="0" r="992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801" y="706749"/>
            <a:ext cx="3785677" cy="3785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8004" y="674959"/>
            <a:ext cx="5719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câu hỏi trong bài thơ Ông đồ (Vũ Đình Liên)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0302" y="1918309"/>
            <a:ext cx="574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0302" y="2835349"/>
            <a:ext cx="5741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337" y="4379790"/>
            <a:ext cx="109802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vãng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/>
      <p:bldP spid="13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5043</TotalTime>
  <Words>822</Words>
  <Application>Microsoft Macintosh PowerPoint</Application>
  <PresentationFormat>Widescreen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Wingdings</vt:lpstr>
      <vt:lpstr>DengXian</vt:lpstr>
      <vt:lpstr>Arial</vt:lpstr>
      <vt:lpstr>Times New Roman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vu khanh linh</cp:lastModifiedBy>
  <cp:revision>722</cp:revision>
  <dcterms:created xsi:type="dcterms:W3CDTF">2018-06-17T04:53:58Z</dcterms:created>
  <dcterms:modified xsi:type="dcterms:W3CDTF">2026-04-04T02:00:54Z</dcterms:modified>
</cp:coreProperties>
</file>