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703" r:id="rId3"/>
  </p:sldMasterIdLst>
  <p:notesMasterIdLst>
    <p:notesMasterId r:id="rId33"/>
  </p:notesMasterIdLst>
  <p:handoutMasterIdLst>
    <p:handoutMasterId r:id="rId34"/>
  </p:handoutMasterIdLst>
  <p:sldIdLst>
    <p:sldId id="434" r:id="rId4"/>
    <p:sldId id="256" r:id="rId5"/>
    <p:sldId id="258" r:id="rId6"/>
    <p:sldId id="299" r:id="rId7"/>
    <p:sldId id="436" r:id="rId8"/>
    <p:sldId id="435" r:id="rId9"/>
    <p:sldId id="437" r:id="rId10"/>
    <p:sldId id="411" r:id="rId11"/>
    <p:sldId id="439" r:id="rId12"/>
    <p:sldId id="404" r:id="rId13"/>
    <p:sldId id="459" r:id="rId14"/>
    <p:sldId id="405" r:id="rId15"/>
    <p:sldId id="461" r:id="rId16"/>
    <p:sldId id="462" r:id="rId17"/>
    <p:sldId id="463" r:id="rId18"/>
    <p:sldId id="464" r:id="rId19"/>
    <p:sldId id="466" r:id="rId20"/>
    <p:sldId id="465" r:id="rId21"/>
    <p:sldId id="460" r:id="rId22"/>
    <p:sldId id="467" r:id="rId23"/>
    <p:sldId id="468" r:id="rId24"/>
    <p:sldId id="469" r:id="rId25"/>
    <p:sldId id="471" r:id="rId26"/>
    <p:sldId id="470" r:id="rId27"/>
    <p:sldId id="472" r:id="rId28"/>
    <p:sldId id="473" r:id="rId29"/>
    <p:sldId id="475" r:id="rId30"/>
    <p:sldId id="474" r:id="rId31"/>
    <p:sldId id="267"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pos="230">
          <p15:clr>
            <a:srgbClr val="A4A3A4"/>
          </p15:clr>
        </p15:guide>
        <p15:guide id="4" pos="7449">
          <p15:clr>
            <a:srgbClr val="A4A3A4"/>
          </p15:clr>
        </p15:guide>
        <p15:guide id="5" orient="horz" pos="561">
          <p15:clr>
            <a:srgbClr val="A4A3A4"/>
          </p15:clr>
        </p15:guide>
        <p15:guide id="6" orient="horz" pos="691">
          <p15:clr>
            <a:srgbClr val="A4A3A4"/>
          </p15:clr>
        </p15:guide>
        <p15:guide id="7" orient="horz" pos="4017">
          <p15:clr>
            <a:srgbClr val="A4A3A4"/>
          </p15:clr>
        </p15:guide>
        <p15:guide id="8" orient="horz"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7921E"/>
    <a:srgbClr val="CF837F"/>
    <a:srgbClr val="BED8D1"/>
    <a:srgbClr val="57C5A6"/>
    <a:srgbClr val="F0F6F4"/>
    <a:srgbClr val="DBE9E5"/>
    <a:srgbClr val="FCFCFC"/>
    <a:srgbClr val="44BE9B"/>
    <a:srgbClr val="A3C8BD"/>
    <a:srgbClr val="4676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8" autoAdjust="0"/>
  </p:normalViewPr>
  <p:slideViewPr>
    <p:cSldViewPr snapToGrid="0" showGuides="1">
      <p:cViewPr varScale="1">
        <p:scale>
          <a:sx n="70" d="100"/>
          <a:sy n="70" d="100"/>
        </p:scale>
        <p:origin x="738" y="48"/>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2022/8/30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09247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2022/8/30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54950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a:t>
            </a:fld>
            <a:endParaRPr lang="zh-CN" altLang="en-US">
              <a:solidFill>
                <a:prstClr val="black"/>
              </a:solidFill>
            </a:endParaRPr>
          </a:p>
        </p:txBody>
      </p:sp>
    </p:spTree>
    <p:extLst>
      <p:ext uri="{BB962C8B-B14F-4D97-AF65-F5344CB8AC3E}">
        <p14:creationId xmlns:p14="http://schemas.microsoft.com/office/powerpoint/2010/main" val="1530780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87743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11</a:t>
            </a:fld>
            <a:endParaRPr lang="zh-CN" altLang="en-US">
              <a:solidFill>
                <a:prstClr val="black"/>
              </a:solidFill>
            </a:endParaRPr>
          </a:p>
        </p:txBody>
      </p:sp>
    </p:spTree>
    <p:extLst>
      <p:ext uri="{BB962C8B-B14F-4D97-AF65-F5344CB8AC3E}">
        <p14:creationId xmlns:p14="http://schemas.microsoft.com/office/powerpoint/2010/main" val="67908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9461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13</a:t>
            </a:fld>
            <a:endParaRPr lang="zh-CN" altLang="en-US">
              <a:solidFill>
                <a:prstClr val="black"/>
              </a:solidFill>
            </a:endParaRPr>
          </a:p>
        </p:txBody>
      </p:sp>
    </p:spTree>
    <p:extLst>
      <p:ext uri="{BB962C8B-B14F-4D97-AF65-F5344CB8AC3E}">
        <p14:creationId xmlns:p14="http://schemas.microsoft.com/office/powerpoint/2010/main" val="4278631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a:t>
            </a:r>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14</a:t>
            </a:fld>
            <a:endParaRPr lang="zh-CN" altLang="en-US">
              <a:solidFill>
                <a:prstClr val="black"/>
              </a:solidFill>
            </a:endParaRPr>
          </a:p>
        </p:txBody>
      </p:sp>
    </p:spTree>
    <p:extLst>
      <p:ext uri="{BB962C8B-B14F-4D97-AF65-F5344CB8AC3E}">
        <p14:creationId xmlns:p14="http://schemas.microsoft.com/office/powerpoint/2010/main" val="981051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15</a:t>
            </a:fld>
            <a:endParaRPr lang="zh-CN" altLang="en-US">
              <a:solidFill>
                <a:prstClr val="black"/>
              </a:solidFill>
            </a:endParaRPr>
          </a:p>
        </p:txBody>
      </p:sp>
    </p:spTree>
    <p:extLst>
      <p:ext uri="{BB962C8B-B14F-4D97-AF65-F5344CB8AC3E}">
        <p14:creationId xmlns:p14="http://schemas.microsoft.com/office/powerpoint/2010/main" val="896070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16</a:t>
            </a:fld>
            <a:endParaRPr lang="zh-CN" altLang="en-US">
              <a:solidFill>
                <a:prstClr val="black"/>
              </a:solidFill>
            </a:endParaRPr>
          </a:p>
        </p:txBody>
      </p:sp>
    </p:spTree>
    <p:extLst>
      <p:ext uri="{BB962C8B-B14F-4D97-AF65-F5344CB8AC3E}">
        <p14:creationId xmlns:p14="http://schemas.microsoft.com/office/powerpoint/2010/main" val="2428846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17</a:t>
            </a:fld>
            <a:endParaRPr lang="zh-CN" altLang="en-US">
              <a:solidFill>
                <a:prstClr val="black"/>
              </a:solidFill>
            </a:endParaRPr>
          </a:p>
        </p:txBody>
      </p:sp>
    </p:spTree>
    <p:extLst>
      <p:ext uri="{BB962C8B-B14F-4D97-AF65-F5344CB8AC3E}">
        <p14:creationId xmlns:p14="http://schemas.microsoft.com/office/powerpoint/2010/main" val="3031257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18</a:t>
            </a:fld>
            <a:endParaRPr lang="zh-CN" altLang="en-US">
              <a:solidFill>
                <a:prstClr val="black"/>
              </a:solidFill>
            </a:endParaRPr>
          </a:p>
        </p:txBody>
      </p:sp>
    </p:spTree>
    <p:extLst>
      <p:ext uri="{BB962C8B-B14F-4D97-AF65-F5344CB8AC3E}">
        <p14:creationId xmlns:p14="http://schemas.microsoft.com/office/powerpoint/2010/main" val="4056596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19</a:t>
            </a:fld>
            <a:endParaRPr lang="zh-CN" altLang="en-US">
              <a:solidFill>
                <a:prstClr val="black"/>
              </a:solidFill>
            </a:endParaRPr>
          </a:p>
        </p:txBody>
      </p:sp>
    </p:spTree>
    <p:extLst>
      <p:ext uri="{BB962C8B-B14F-4D97-AF65-F5344CB8AC3E}">
        <p14:creationId xmlns:p14="http://schemas.microsoft.com/office/powerpoint/2010/main" val="186176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extLst>
      <p:ext uri="{BB962C8B-B14F-4D97-AF65-F5344CB8AC3E}">
        <p14:creationId xmlns:p14="http://schemas.microsoft.com/office/powerpoint/2010/main" val="2212292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20</a:t>
            </a:fld>
            <a:endParaRPr lang="zh-CN" altLang="en-US">
              <a:solidFill>
                <a:prstClr val="black"/>
              </a:solidFill>
            </a:endParaRPr>
          </a:p>
        </p:txBody>
      </p:sp>
    </p:spTree>
    <p:extLst>
      <p:ext uri="{BB962C8B-B14F-4D97-AF65-F5344CB8AC3E}">
        <p14:creationId xmlns:p14="http://schemas.microsoft.com/office/powerpoint/2010/main" val="1036321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21</a:t>
            </a:fld>
            <a:endParaRPr lang="zh-CN" altLang="en-US">
              <a:solidFill>
                <a:prstClr val="black"/>
              </a:solidFill>
            </a:endParaRPr>
          </a:p>
        </p:txBody>
      </p:sp>
    </p:spTree>
    <p:extLst>
      <p:ext uri="{BB962C8B-B14F-4D97-AF65-F5344CB8AC3E}">
        <p14:creationId xmlns:p14="http://schemas.microsoft.com/office/powerpoint/2010/main" val="3673197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22</a:t>
            </a:fld>
            <a:endParaRPr lang="zh-CN" altLang="en-US">
              <a:solidFill>
                <a:prstClr val="black"/>
              </a:solidFill>
            </a:endParaRPr>
          </a:p>
        </p:txBody>
      </p:sp>
    </p:spTree>
    <p:extLst>
      <p:ext uri="{BB962C8B-B14F-4D97-AF65-F5344CB8AC3E}">
        <p14:creationId xmlns:p14="http://schemas.microsoft.com/office/powerpoint/2010/main" val="354991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23</a:t>
            </a:fld>
            <a:endParaRPr lang="zh-CN" altLang="en-US">
              <a:solidFill>
                <a:prstClr val="black"/>
              </a:solidFill>
            </a:endParaRPr>
          </a:p>
        </p:txBody>
      </p:sp>
    </p:spTree>
    <p:extLst>
      <p:ext uri="{BB962C8B-B14F-4D97-AF65-F5344CB8AC3E}">
        <p14:creationId xmlns:p14="http://schemas.microsoft.com/office/powerpoint/2010/main" val="3946564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24</a:t>
            </a:fld>
            <a:endParaRPr lang="zh-CN" altLang="en-US">
              <a:solidFill>
                <a:prstClr val="black"/>
              </a:solidFill>
            </a:endParaRPr>
          </a:p>
        </p:txBody>
      </p:sp>
    </p:spTree>
    <p:extLst>
      <p:ext uri="{BB962C8B-B14F-4D97-AF65-F5344CB8AC3E}">
        <p14:creationId xmlns:p14="http://schemas.microsoft.com/office/powerpoint/2010/main" val="9518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25</a:t>
            </a:fld>
            <a:endParaRPr lang="zh-CN" altLang="en-US">
              <a:solidFill>
                <a:prstClr val="black"/>
              </a:solidFill>
            </a:endParaRPr>
          </a:p>
        </p:txBody>
      </p:sp>
    </p:spTree>
    <p:extLst>
      <p:ext uri="{BB962C8B-B14F-4D97-AF65-F5344CB8AC3E}">
        <p14:creationId xmlns:p14="http://schemas.microsoft.com/office/powerpoint/2010/main" val="1734007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26</a:t>
            </a:fld>
            <a:endParaRPr lang="zh-CN" altLang="en-US">
              <a:solidFill>
                <a:prstClr val="black"/>
              </a:solidFill>
            </a:endParaRPr>
          </a:p>
        </p:txBody>
      </p:sp>
    </p:spTree>
    <p:extLst>
      <p:ext uri="{BB962C8B-B14F-4D97-AF65-F5344CB8AC3E}">
        <p14:creationId xmlns:p14="http://schemas.microsoft.com/office/powerpoint/2010/main" val="3220671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27</a:t>
            </a:fld>
            <a:endParaRPr lang="zh-CN" altLang="en-US">
              <a:solidFill>
                <a:prstClr val="black"/>
              </a:solidFill>
            </a:endParaRPr>
          </a:p>
        </p:txBody>
      </p:sp>
    </p:spTree>
    <p:extLst>
      <p:ext uri="{BB962C8B-B14F-4D97-AF65-F5344CB8AC3E}">
        <p14:creationId xmlns:p14="http://schemas.microsoft.com/office/powerpoint/2010/main" val="1957286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29</a:t>
            </a:fld>
            <a:endParaRPr lang="zh-CN" altLang="en-US"/>
          </a:p>
        </p:txBody>
      </p:sp>
    </p:spTree>
    <p:extLst>
      <p:ext uri="{BB962C8B-B14F-4D97-AF65-F5344CB8AC3E}">
        <p14:creationId xmlns:p14="http://schemas.microsoft.com/office/powerpoint/2010/main" val="11562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3</a:t>
            </a:fld>
            <a:endParaRPr lang="zh-CN" altLang="en-US"/>
          </a:p>
        </p:txBody>
      </p:sp>
    </p:spTree>
    <p:extLst>
      <p:ext uri="{BB962C8B-B14F-4D97-AF65-F5344CB8AC3E}">
        <p14:creationId xmlns:p14="http://schemas.microsoft.com/office/powerpoint/2010/main" val="241738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61376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622203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31343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7</a:t>
            </a:fld>
            <a:endParaRPr lang="zh-CN" altLang="en-US">
              <a:solidFill>
                <a:prstClr val="black"/>
              </a:solidFill>
            </a:endParaRPr>
          </a:p>
        </p:txBody>
      </p:sp>
    </p:spTree>
    <p:extLst>
      <p:ext uri="{BB962C8B-B14F-4D97-AF65-F5344CB8AC3E}">
        <p14:creationId xmlns:p14="http://schemas.microsoft.com/office/powerpoint/2010/main" val="2188068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8651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799083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2425908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375455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3726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826635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42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3166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229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1743198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98029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5710486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92115"/>
            <a:ext cx="10972800" cy="1384300"/>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609601" y="1905000"/>
            <a:ext cx="10972800" cy="41148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1" y="6245225"/>
            <a:ext cx="2844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359" tIns="40679" rIns="81359" bIns="40679"/>
          <a:lstStyle>
            <a:lvl1pPr>
              <a:defRPr/>
            </a:lvl1pPr>
          </a:lstStyle>
          <a:p>
            <a:pPr defTabSz="1084449">
              <a:defRPr/>
            </a:pPr>
            <a:fld id="{E979D15E-7C97-46BA-A533-0FCFA23F6052}" type="slidenum">
              <a:rPr lang="en-US" sz="2133" smtClean="0">
                <a:solidFill>
                  <a:prstClr val="black"/>
                </a:solidFill>
              </a:rPr>
              <a:pPr defTabSz="1084449">
                <a:defRPr/>
              </a:pPr>
              <a:t>‹#›</a:t>
            </a:fld>
            <a:endParaRPr lang="en-US" sz="2133">
              <a:solidFill>
                <a:prstClr val="black"/>
              </a:solidFill>
            </a:endParaRPr>
          </a:p>
        </p:txBody>
      </p:sp>
    </p:spTree>
    <p:extLst>
      <p:ext uri="{BB962C8B-B14F-4D97-AF65-F5344CB8AC3E}">
        <p14:creationId xmlns:p14="http://schemas.microsoft.com/office/powerpoint/2010/main" val="1876623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5710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5"/>
            <a:ext cx="2844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217" tIns="17104" rIns="34217" bIns="17104"/>
          <a:lstStyle>
            <a:lvl1pPr>
              <a:defRPr/>
            </a:lvl1pPr>
          </a:lstStyle>
          <a:p>
            <a:pPr defTabSz="1084449"/>
            <a:fld id="{475E0F57-EEA1-4A8B-9311-4AD2064A14C0}"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919538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714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12431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029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6" name="Rectangle 6"/>
          <p:cNvSpPr>
            <a:spLocks noGrp="1" noChangeArrowheads="1"/>
          </p:cNvSpPr>
          <p:nvPr>
            <p:ph type="sldNum" sz="quarter" idx="12"/>
          </p:nvPr>
        </p:nvSpPr>
        <p:spPr>
          <a:xfrm>
            <a:off x="8737391" y="6245225"/>
            <a:ext cx="2845223" cy="476251"/>
          </a:xfrm>
          <a:prstGeom prst="rect">
            <a:avLst/>
          </a:prstGeom>
        </p:spPr>
        <p:txBody>
          <a:bodyPr lIns="34217" tIns="17104" rIns="34217" bIns="17104"/>
          <a:lstStyle>
            <a:lvl1pPr>
              <a:defRPr/>
            </a:lvl1pPr>
          </a:lstStyle>
          <a:p>
            <a:pPr defTabSz="1084449">
              <a:defRPr/>
            </a:pPr>
            <a:fld id="{BEF8FD80-C95D-4220-BF8B-01906B7B67AD}" type="slidenum">
              <a:rPr lang="en-US" sz="2133" smtClean="0">
                <a:solidFill>
                  <a:srgbClr val="000000"/>
                </a:solidFill>
              </a:rPr>
              <a:pPr defTabSz="1084449">
                <a:defRPr/>
              </a:pPr>
              <a:t>‹#›</a:t>
            </a:fld>
            <a:endParaRPr lang="en-US" sz="2133">
              <a:solidFill>
                <a:srgbClr val="000000"/>
              </a:solidFill>
            </a:endParaRPr>
          </a:p>
        </p:txBody>
      </p:sp>
    </p:spTree>
    <p:extLst>
      <p:ext uri="{BB962C8B-B14F-4D97-AF65-F5344CB8AC3E}">
        <p14:creationId xmlns:p14="http://schemas.microsoft.com/office/powerpoint/2010/main" val="4237394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233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7.emf"/><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7.emf"/><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16356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95"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73521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timing>
    <p:tnLst>
      <p:par>
        <p:cTn id="1" dur="indefinite" restart="never" nodeType="tmRoot"/>
      </p:par>
    </p:tnLst>
  </p:timing>
  <p:txStyles>
    <p:titleStyle>
      <a:lvl1pPr algn="ctr" defTabSz="1084449" rtl="0" eaLnBrk="1" latinLnBrk="0" hangingPunct="1">
        <a:spcBef>
          <a:spcPct val="0"/>
        </a:spcBef>
        <a:buNone/>
        <a:defRPr sz="5200" kern="1200">
          <a:solidFill>
            <a:schemeClr val="tx1"/>
          </a:solidFill>
          <a:latin typeface="+mj-lt"/>
          <a:ea typeface="+mj-ea"/>
          <a:cs typeface="+mj-cs"/>
        </a:defRPr>
      </a:lvl1pPr>
    </p:titleStyle>
    <p:bodyStyle>
      <a:lvl1pPr marL="406830" indent="-406830" algn="l" defTabSz="1084449"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1345" indent="-338837" algn="l" defTabSz="1084449"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5861" indent="-271120" algn="l" defTabSz="10844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804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068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283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5384"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7598"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976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4449" rtl="0" eaLnBrk="1" latinLnBrk="0" hangingPunct="1">
        <a:defRPr sz="2133" kern="1200">
          <a:solidFill>
            <a:schemeClr val="tx1"/>
          </a:solidFill>
          <a:latin typeface="+mn-lt"/>
          <a:ea typeface="+mn-ea"/>
          <a:cs typeface="+mn-cs"/>
        </a:defRPr>
      </a:lvl1pPr>
      <a:lvl2pPr marL="542230" algn="l" defTabSz="1084449" rtl="0" eaLnBrk="1" latinLnBrk="0" hangingPunct="1">
        <a:defRPr sz="2133" kern="1200">
          <a:solidFill>
            <a:schemeClr val="tx1"/>
          </a:solidFill>
          <a:latin typeface="+mn-lt"/>
          <a:ea typeface="+mn-ea"/>
          <a:cs typeface="+mn-cs"/>
        </a:defRPr>
      </a:lvl2pPr>
      <a:lvl3pPr marL="1084757" algn="l" defTabSz="1084449" rtl="0" eaLnBrk="1" latinLnBrk="0" hangingPunct="1">
        <a:defRPr sz="2133" kern="1200">
          <a:solidFill>
            <a:schemeClr val="tx1"/>
          </a:solidFill>
          <a:latin typeface="+mn-lt"/>
          <a:ea typeface="+mn-ea"/>
          <a:cs typeface="+mn-cs"/>
        </a:defRPr>
      </a:lvl3pPr>
      <a:lvl4pPr marL="1627017" algn="l" defTabSz="1084449" rtl="0" eaLnBrk="1" latinLnBrk="0" hangingPunct="1">
        <a:defRPr sz="2133" kern="1200">
          <a:solidFill>
            <a:schemeClr val="tx1"/>
          </a:solidFill>
          <a:latin typeface="+mn-lt"/>
          <a:ea typeface="+mn-ea"/>
          <a:cs typeface="+mn-cs"/>
        </a:defRPr>
      </a:lvl4pPr>
      <a:lvl5pPr marL="2169520" algn="l" defTabSz="1084449" rtl="0" eaLnBrk="1" latinLnBrk="0" hangingPunct="1">
        <a:defRPr sz="2133" kern="1200">
          <a:solidFill>
            <a:schemeClr val="tx1"/>
          </a:solidFill>
          <a:latin typeface="+mn-lt"/>
          <a:ea typeface="+mn-ea"/>
          <a:cs typeface="+mn-cs"/>
        </a:defRPr>
      </a:lvl5pPr>
      <a:lvl6pPr marL="2711715" algn="l" defTabSz="1084449" rtl="0" eaLnBrk="1" latinLnBrk="0" hangingPunct="1">
        <a:defRPr sz="2133" kern="1200">
          <a:solidFill>
            <a:schemeClr val="tx1"/>
          </a:solidFill>
          <a:latin typeface="+mn-lt"/>
          <a:ea typeface="+mn-ea"/>
          <a:cs typeface="+mn-cs"/>
        </a:defRPr>
      </a:lvl6pPr>
      <a:lvl7pPr marL="3253948" algn="l" defTabSz="1084449" rtl="0" eaLnBrk="1" latinLnBrk="0" hangingPunct="1">
        <a:defRPr sz="2133" kern="1200">
          <a:solidFill>
            <a:schemeClr val="tx1"/>
          </a:solidFill>
          <a:latin typeface="+mn-lt"/>
          <a:ea typeface="+mn-ea"/>
          <a:cs typeface="+mn-cs"/>
        </a:defRPr>
      </a:lvl7pPr>
      <a:lvl8pPr marL="3796497" algn="l" defTabSz="1084449" rtl="0" eaLnBrk="1" latinLnBrk="0" hangingPunct="1">
        <a:defRPr sz="2133" kern="1200">
          <a:solidFill>
            <a:schemeClr val="tx1"/>
          </a:solidFill>
          <a:latin typeface="+mn-lt"/>
          <a:ea typeface="+mn-ea"/>
          <a:cs typeface="+mn-cs"/>
        </a:defRPr>
      </a:lvl8pPr>
      <a:lvl9pPr marL="4338729" algn="l" defTabSz="1084449"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1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878006" y="1508827"/>
            <a:ext cx="8962030"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Trình bày ý kiến về một vấn đề trong đời sống là gì?</a:t>
            </a:r>
            <a:r>
              <a:rPr lang="vi-VN"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1246627" y="337915"/>
            <a:ext cx="9396847" cy="1690657"/>
          </a:xfrm>
          <a:prstGeom prst="rect">
            <a:avLst/>
          </a:prstGeom>
        </p:spPr>
      </p:pic>
      <p:sp>
        <p:nvSpPr>
          <p:cNvPr id="19" name="Rectangle 18">
            <a:extLst>
              <a:ext uri="{FF2B5EF4-FFF2-40B4-BE49-F238E27FC236}">
                <a16:creationId xmlns="" xmlns:a16="http://schemas.microsoft.com/office/drawing/2014/main" id="{D59C87E8-44F9-42EB-8596-E2DF07B9178E}"/>
              </a:ext>
            </a:extLst>
          </p:cNvPr>
          <p:cNvSpPr/>
          <p:nvPr/>
        </p:nvSpPr>
        <p:spPr>
          <a:xfrm>
            <a:off x="3684896" y="2410242"/>
            <a:ext cx="7643469" cy="486064"/>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Đưa ra những lí lẽ làm sáng tỏ ý kiến.</a:t>
            </a:r>
          </a:p>
        </p:txBody>
      </p:sp>
      <p:pic>
        <p:nvPicPr>
          <p:cNvPr id="21" name="Picture 20">
            <a:extLst>
              <a:ext uri="{FF2B5EF4-FFF2-40B4-BE49-F238E27FC236}">
                <a16:creationId xmlns="" xmlns:a16="http://schemas.microsoft.com/office/drawing/2014/main" id="{EE362FFE-9C3A-4D69-9A6F-1315F6777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657" y="2354808"/>
            <a:ext cx="654703" cy="523762"/>
          </a:xfrm>
          <a:prstGeom prst="rect">
            <a:avLst/>
          </a:prstGeom>
        </p:spPr>
      </p:pic>
      <p:sp>
        <p:nvSpPr>
          <p:cNvPr id="22" name="Rectangle 21">
            <a:extLst>
              <a:ext uri="{FF2B5EF4-FFF2-40B4-BE49-F238E27FC236}">
                <a16:creationId xmlns="" xmlns:a16="http://schemas.microsoft.com/office/drawing/2014/main" id="{85A018DD-CDC3-473E-80FA-CFB7D9D0B854}"/>
              </a:ext>
            </a:extLst>
          </p:cNvPr>
          <p:cNvSpPr/>
          <p:nvPr/>
        </p:nvSpPr>
        <p:spPr>
          <a:xfrm>
            <a:off x="3684896" y="3046434"/>
            <a:ext cx="7643468" cy="78482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Nêu lên những suy nghĩ của người khác về một vấn đề trong đời sống.</a:t>
            </a:r>
          </a:p>
        </p:txBody>
      </p:sp>
      <p:pic>
        <p:nvPicPr>
          <p:cNvPr id="23" name="Picture 22">
            <a:extLst>
              <a:ext uri="{FF2B5EF4-FFF2-40B4-BE49-F238E27FC236}">
                <a16:creationId xmlns="" xmlns:a16="http://schemas.microsoft.com/office/drawing/2014/main" id="{3221B951-AD38-44B2-B286-59A4975EF8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4657" y="3236771"/>
            <a:ext cx="497842" cy="437497"/>
          </a:xfrm>
          <a:prstGeom prst="rect">
            <a:avLst/>
          </a:prstGeom>
        </p:spPr>
      </p:pic>
      <p:sp>
        <p:nvSpPr>
          <p:cNvPr id="24" name="Rectangle 23">
            <a:extLst>
              <a:ext uri="{FF2B5EF4-FFF2-40B4-BE49-F238E27FC236}">
                <a16:creationId xmlns="" xmlns:a16="http://schemas.microsoft.com/office/drawing/2014/main" id="{85A018DD-CDC3-473E-80FA-CFB7D9D0B854}"/>
              </a:ext>
            </a:extLst>
          </p:cNvPr>
          <p:cNvSpPr/>
          <p:nvPr/>
        </p:nvSpPr>
        <p:spPr>
          <a:xfrm>
            <a:off x="3697098" y="3963657"/>
            <a:ext cx="7643468" cy="48536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Kể những câu chuyện trong cuộc sống.</a:t>
            </a:r>
          </a:p>
        </p:txBody>
      </p:sp>
      <p:pic>
        <p:nvPicPr>
          <p:cNvPr id="25" name="Picture 24">
            <a:extLst>
              <a:ext uri="{FF2B5EF4-FFF2-40B4-BE49-F238E27FC236}">
                <a16:creationId xmlns="" xmlns:a16="http://schemas.microsoft.com/office/drawing/2014/main" id="{3221B951-AD38-44B2-B286-59A4975EF8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4657" y="3963657"/>
            <a:ext cx="497842" cy="437497"/>
          </a:xfrm>
          <a:prstGeom prst="rect">
            <a:avLst/>
          </a:prstGeom>
        </p:spPr>
      </p:pic>
      <p:sp>
        <p:nvSpPr>
          <p:cNvPr id="26" name="Rectangle 25">
            <a:extLst>
              <a:ext uri="{FF2B5EF4-FFF2-40B4-BE49-F238E27FC236}">
                <a16:creationId xmlns="" xmlns:a16="http://schemas.microsoft.com/office/drawing/2014/main" id="{D59C87E8-44F9-42EB-8596-E2DF07B9178E}"/>
              </a:ext>
            </a:extLst>
          </p:cNvPr>
          <p:cNvSpPr/>
          <p:nvPr/>
        </p:nvSpPr>
        <p:spPr>
          <a:xfrm>
            <a:off x="3684895" y="4597869"/>
            <a:ext cx="7643469" cy="486064"/>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Đưa ra những dẫn chứng làm sáng tỏ ý kiến.</a:t>
            </a:r>
          </a:p>
        </p:txBody>
      </p:sp>
      <p:pic>
        <p:nvPicPr>
          <p:cNvPr id="27" name="Picture 26">
            <a:extLst>
              <a:ext uri="{FF2B5EF4-FFF2-40B4-BE49-F238E27FC236}">
                <a16:creationId xmlns="" xmlns:a16="http://schemas.microsoft.com/office/drawing/2014/main" id="{EE362FFE-9C3A-4D69-9A6F-1315F6777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656" y="4542435"/>
            <a:ext cx="654703" cy="523762"/>
          </a:xfrm>
          <a:prstGeom prst="rect">
            <a:avLst/>
          </a:prstGeom>
        </p:spPr>
      </p:pic>
      <p:sp>
        <p:nvSpPr>
          <p:cNvPr id="28" name="Rectangle 27">
            <a:extLst>
              <a:ext uri="{FF2B5EF4-FFF2-40B4-BE49-F238E27FC236}">
                <a16:creationId xmlns="" xmlns:a16="http://schemas.microsoft.com/office/drawing/2014/main" id="{D59C87E8-44F9-42EB-8596-E2DF07B9178E}"/>
              </a:ext>
            </a:extLst>
          </p:cNvPr>
          <p:cNvSpPr/>
          <p:nvPr/>
        </p:nvSpPr>
        <p:spPr>
          <a:xfrm>
            <a:off x="3672694" y="5254739"/>
            <a:ext cx="7643469" cy="842321"/>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Nêu lên những suy nghĩ của người nói về một vấn đề trong đời sống</a:t>
            </a:r>
          </a:p>
        </p:txBody>
      </p:sp>
      <p:pic>
        <p:nvPicPr>
          <p:cNvPr id="29" name="Picture 28">
            <a:extLst>
              <a:ext uri="{FF2B5EF4-FFF2-40B4-BE49-F238E27FC236}">
                <a16:creationId xmlns="" xmlns:a16="http://schemas.microsoft.com/office/drawing/2014/main" id="{EE362FFE-9C3A-4D69-9A6F-1315F6777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656" y="5344649"/>
            <a:ext cx="654703" cy="523762"/>
          </a:xfrm>
          <a:prstGeom prst="rect">
            <a:avLst/>
          </a:prstGeom>
        </p:spPr>
      </p:pic>
      <p:pic>
        <p:nvPicPr>
          <p:cNvPr id="16" name="Picture 15" descr="F:\未标题-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573" t="6174" r="32921" b="7680"/>
          <a:stretch/>
        </p:blipFill>
        <p:spPr bwMode="auto">
          <a:xfrm>
            <a:off x="355847" y="3046434"/>
            <a:ext cx="2578809" cy="347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12425"/>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3" presetClass="exit" presetSubtype="10" fill="hold" nodeType="withEffect">
                                  <p:stCondLst>
                                    <p:cond delay="0"/>
                                  </p:stCondLst>
                                  <p:childTnLst>
                                    <p:animEffect transition="out" filter="blinds(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9"/>
                                        </p:tgtEl>
                                        <p:attrNameLst>
                                          <p:attrName>fillcolor</p:attrName>
                                        </p:attrNameLst>
                                      </p:cBhvr>
                                      <p:to>
                                        <a:srgbClr val="FFF2CC"/>
                                      </p:to>
                                    </p:animClr>
                                    <p:set>
                                      <p:cBhvr>
                                        <p:cTn id="49" dur="250" fill="hold"/>
                                        <p:tgtEl>
                                          <p:spTgt spid="19"/>
                                        </p:tgtEl>
                                        <p:attrNameLst>
                                          <p:attrName>fill.type</p:attrName>
                                        </p:attrNameLst>
                                      </p:cBhvr>
                                      <p:to>
                                        <p:strVal val="solid"/>
                                      </p:to>
                                    </p:set>
                                    <p:set>
                                      <p:cBhvr>
                                        <p:cTn id="50" dur="250" fill="hold"/>
                                        <p:tgtEl>
                                          <p:spTgt spid="19"/>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1"/>
                                        </p:tgtEl>
                                        <p:attrNameLst>
                                          <p:attrName>style.visibility</p:attrName>
                                        </p:attrNameLst>
                                      </p:cBhvr>
                                      <p:to>
                                        <p:strVal val="visible"/>
                                      </p:to>
                                    </p:set>
                                    <p:anim calcmode="lin" valueType="num">
                                      <p:cBhvr>
                                        <p:cTn id="53" dur="250" fill="hold"/>
                                        <p:tgtEl>
                                          <p:spTgt spid="21"/>
                                        </p:tgtEl>
                                        <p:attrNameLst>
                                          <p:attrName>ppt_w</p:attrName>
                                        </p:attrNameLst>
                                      </p:cBhvr>
                                      <p:tavLst>
                                        <p:tav tm="0">
                                          <p:val>
                                            <p:strVal val="4*#ppt_w"/>
                                          </p:val>
                                        </p:tav>
                                        <p:tav tm="100000">
                                          <p:val>
                                            <p:strVal val="#ppt_w"/>
                                          </p:val>
                                        </p:tav>
                                      </p:tavLst>
                                    </p:anim>
                                    <p:anim calcmode="lin" valueType="num">
                                      <p:cBhvr>
                                        <p:cTn id="54"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19"/>
                                        </p:tgtEl>
                                        <p:attrNameLst>
                                          <p:attrName>fillcolor</p:attrName>
                                        </p:attrNameLst>
                                      </p:cBhvr>
                                      <p:to>
                                        <a:srgbClr val="00B050"/>
                                      </p:to>
                                    </p:animClr>
                                    <p:set>
                                      <p:cBhvr>
                                        <p:cTn id="57" dur="250" fill="hold"/>
                                        <p:tgtEl>
                                          <p:spTgt spid="19"/>
                                        </p:tgtEl>
                                        <p:attrNameLst>
                                          <p:attrName>fill.type</p:attrName>
                                        </p:attrNameLst>
                                      </p:cBhvr>
                                      <p:to>
                                        <p:strVal val="solid"/>
                                      </p:to>
                                    </p:set>
                                    <p:set>
                                      <p:cBhvr>
                                        <p:cTn id="5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2"/>
                                        </p:tgtEl>
                                        <p:attrNameLst>
                                          <p:attrName>fillcolor</p:attrName>
                                        </p:attrNameLst>
                                      </p:cBhvr>
                                      <p:to>
                                        <a:srgbClr val="FFF2CC"/>
                                      </p:to>
                                    </p:animClr>
                                    <p:set>
                                      <p:cBhvr>
                                        <p:cTn id="64" dur="250" fill="hold"/>
                                        <p:tgtEl>
                                          <p:spTgt spid="22"/>
                                        </p:tgtEl>
                                        <p:attrNameLst>
                                          <p:attrName>fill.type</p:attrName>
                                        </p:attrNameLst>
                                      </p:cBhvr>
                                      <p:to>
                                        <p:strVal val="solid"/>
                                      </p:to>
                                    </p:set>
                                    <p:set>
                                      <p:cBhvr>
                                        <p:cTn id="65" dur="250" fill="hold"/>
                                        <p:tgtEl>
                                          <p:spTgt spid="2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3"/>
                                        </p:tgtEl>
                                        <p:attrNameLst>
                                          <p:attrName>style.visibility</p:attrName>
                                        </p:attrNameLst>
                                      </p:cBhvr>
                                      <p:to>
                                        <p:strVal val="visible"/>
                                      </p:to>
                                    </p:set>
                                    <p:anim calcmode="lin" valueType="num">
                                      <p:cBhvr>
                                        <p:cTn id="68" dur="250" fill="hold"/>
                                        <p:tgtEl>
                                          <p:spTgt spid="23"/>
                                        </p:tgtEl>
                                        <p:attrNameLst>
                                          <p:attrName>ppt_w</p:attrName>
                                        </p:attrNameLst>
                                      </p:cBhvr>
                                      <p:tavLst>
                                        <p:tav tm="0">
                                          <p:val>
                                            <p:strVal val="4*#ppt_w"/>
                                          </p:val>
                                        </p:tav>
                                        <p:tav tm="100000">
                                          <p:val>
                                            <p:strVal val="#ppt_w"/>
                                          </p:val>
                                        </p:tav>
                                      </p:tavLst>
                                    </p:anim>
                                    <p:anim calcmode="lin" valueType="num">
                                      <p:cBhvr>
                                        <p:cTn id="69"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22"/>
                                        </p:tgtEl>
                                        <p:attrNameLst>
                                          <p:attrName>fillcolor</p:attrName>
                                        </p:attrNameLst>
                                      </p:cBhvr>
                                      <p:to>
                                        <a:srgbClr val="FFFF00"/>
                                      </p:to>
                                    </p:animClr>
                                    <p:set>
                                      <p:cBhvr>
                                        <p:cTn id="72" dur="250" fill="hold"/>
                                        <p:tgtEl>
                                          <p:spTgt spid="22"/>
                                        </p:tgtEl>
                                        <p:attrNameLst>
                                          <p:attrName>fill.type</p:attrName>
                                        </p:attrNameLst>
                                      </p:cBhvr>
                                      <p:to>
                                        <p:strVal val="solid"/>
                                      </p:to>
                                    </p:set>
                                    <p:set>
                                      <p:cBhvr>
                                        <p:cTn id="73"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4"/>
                                        </p:tgtEl>
                                        <p:attrNameLst>
                                          <p:attrName>fillcolor</p:attrName>
                                        </p:attrNameLst>
                                      </p:cBhvr>
                                      <p:to>
                                        <a:srgbClr val="FFF2CC"/>
                                      </p:to>
                                    </p:animClr>
                                    <p:set>
                                      <p:cBhvr>
                                        <p:cTn id="79" dur="250" fill="hold"/>
                                        <p:tgtEl>
                                          <p:spTgt spid="24"/>
                                        </p:tgtEl>
                                        <p:attrNameLst>
                                          <p:attrName>fill.type</p:attrName>
                                        </p:attrNameLst>
                                      </p:cBhvr>
                                      <p:to>
                                        <p:strVal val="solid"/>
                                      </p:to>
                                    </p:set>
                                    <p:set>
                                      <p:cBhvr>
                                        <p:cTn id="80" dur="250" fill="hold"/>
                                        <p:tgtEl>
                                          <p:spTgt spid="2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5"/>
                                        </p:tgtEl>
                                        <p:attrNameLst>
                                          <p:attrName>style.visibility</p:attrName>
                                        </p:attrNameLst>
                                      </p:cBhvr>
                                      <p:to>
                                        <p:strVal val="visible"/>
                                      </p:to>
                                    </p:set>
                                    <p:anim calcmode="lin" valueType="num">
                                      <p:cBhvr>
                                        <p:cTn id="83" dur="250" fill="hold"/>
                                        <p:tgtEl>
                                          <p:spTgt spid="25"/>
                                        </p:tgtEl>
                                        <p:attrNameLst>
                                          <p:attrName>ppt_w</p:attrName>
                                        </p:attrNameLst>
                                      </p:cBhvr>
                                      <p:tavLst>
                                        <p:tav tm="0">
                                          <p:val>
                                            <p:strVal val="4*#ppt_w"/>
                                          </p:val>
                                        </p:tav>
                                        <p:tav tm="100000">
                                          <p:val>
                                            <p:strVal val="#ppt_w"/>
                                          </p:val>
                                        </p:tav>
                                      </p:tavLst>
                                    </p:anim>
                                    <p:anim calcmode="lin" valueType="num">
                                      <p:cBhvr>
                                        <p:cTn id="8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24"/>
                                        </p:tgtEl>
                                        <p:attrNameLst>
                                          <p:attrName>fillcolor</p:attrName>
                                        </p:attrNameLst>
                                      </p:cBhvr>
                                      <p:to>
                                        <a:srgbClr val="FFFF00"/>
                                      </p:to>
                                    </p:animClr>
                                    <p:set>
                                      <p:cBhvr>
                                        <p:cTn id="87" dur="250" fill="hold"/>
                                        <p:tgtEl>
                                          <p:spTgt spid="24"/>
                                        </p:tgtEl>
                                        <p:attrNameLst>
                                          <p:attrName>fill.type</p:attrName>
                                        </p:attrNameLst>
                                      </p:cBhvr>
                                      <p:to>
                                        <p:strVal val="solid"/>
                                      </p:to>
                                    </p:set>
                                    <p:set>
                                      <p:cBhvr>
                                        <p:cTn id="88"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6"/>
                                        </p:tgtEl>
                                        <p:attrNameLst>
                                          <p:attrName>fillcolor</p:attrName>
                                        </p:attrNameLst>
                                      </p:cBhvr>
                                      <p:to>
                                        <a:srgbClr val="FFF2CC"/>
                                      </p:to>
                                    </p:animClr>
                                    <p:set>
                                      <p:cBhvr>
                                        <p:cTn id="94" dur="250" fill="hold"/>
                                        <p:tgtEl>
                                          <p:spTgt spid="26"/>
                                        </p:tgtEl>
                                        <p:attrNameLst>
                                          <p:attrName>fill.type</p:attrName>
                                        </p:attrNameLst>
                                      </p:cBhvr>
                                      <p:to>
                                        <p:strVal val="solid"/>
                                      </p:to>
                                    </p:set>
                                    <p:set>
                                      <p:cBhvr>
                                        <p:cTn id="95" dur="250" fill="hold"/>
                                        <p:tgtEl>
                                          <p:spTgt spid="26"/>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7"/>
                                        </p:tgtEl>
                                        <p:attrNameLst>
                                          <p:attrName>style.visibility</p:attrName>
                                        </p:attrNameLst>
                                      </p:cBhvr>
                                      <p:to>
                                        <p:strVal val="visible"/>
                                      </p:to>
                                    </p:set>
                                    <p:anim calcmode="lin" valueType="num">
                                      <p:cBhvr>
                                        <p:cTn id="98" dur="250" fill="hold"/>
                                        <p:tgtEl>
                                          <p:spTgt spid="27"/>
                                        </p:tgtEl>
                                        <p:attrNameLst>
                                          <p:attrName>ppt_w</p:attrName>
                                        </p:attrNameLst>
                                      </p:cBhvr>
                                      <p:tavLst>
                                        <p:tav tm="0">
                                          <p:val>
                                            <p:strVal val="4*#ppt_w"/>
                                          </p:val>
                                        </p:tav>
                                        <p:tav tm="100000">
                                          <p:val>
                                            <p:strVal val="#ppt_w"/>
                                          </p:val>
                                        </p:tav>
                                      </p:tavLst>
                                    </p:anim>
                                    <p:anim calcmode="lin" valueType="num">
                                      <p:cBhvr>
                                        <p:cTn id="99"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26"/>
                                        </p:tgtEl>
                                        <p:attrNameLst>
                                          <p:attrName>fillcolor</p:attrName>
                                        </p:attrNameLst>
                                      </p:cBhvr>
                                      <p:to>
                                        <a:srgbClr val="00B050"/>
                                      </p:to>
                                    </p:animClr>
                                    <p:set>
                                      <p:cBhvr>
                                        <p:cTn id="102" dur="250" fill="hold"/>
                                        <p:tgtEl>
                                          <p:spTgt spid="26"/>
                                        </p:tgtEl>
                                        <p:attrNameLst>
                                          <p:attrName>fill.type</p:attrName>
                                        </p:attrNameLst>
                                      </p:cBhvr>
                                      <p:to>
                                        <p:strVal val="solid"/>
                                      </p:to>
                                    </p:set>
                                    <p:set>
                                      <p:cBhvr>
                                        <p:cTn id="10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04" restart="whenNotActive" fill="hold" evtFilter="cancelBubble" nodeType="interactiveSeq">
                <p:stCondLst>
                  <p:cond evt="onClick" delay="0">
                    <p:tgtEl>
                      <p:spTgt spid="28"/>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50" fill="hold"/>
                                        <p:tgtEl>
                                          <p:spTgt spid="28"/>
                                        </p:tgtEl>
                                        <p:attrNameLst>
                                          <p:attrName>fillcolor</p:attrName>
                                        </p:attrNameLst>
                                      </p:cBhvr>
                                      <p:to>
                                        <a:srgbClr val="FFF2CC"/>
                                      </p:to>
                                    </p:animClr>
                                    <p:set>
                                      <p:cBhvr>
                                        <p:cTn id="109" dur="250" fill="hold"/>
                                        <p:tgtEl>
                                          <p:spTgt spid="28"/>
                                        </p:tgtEl>
                                        <p:attrNameLst>
                                          <p:attrName>fill.type</p:attrName>
                                        </p:attrNameLst>
                                      </p:cBhvr>
                                      <p:to>
                                        <p:strVal val="solid"/>
                                      </p:to>
                                    </p:set>
                                    <p:set>
                                      <p:cBhvr>
                                        <p:cTn id="110" dur="250" fill="hold"/>
                                        <p:tgtEl>
                                          <p:spTgt spid="28"/>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3" name="click.wav"/>
                                        </p:tgtEl>
                                      </p:cMediaNode>
                                    </p:audio>
                                  </p:subTnLst>
                                </p:cTn>
                              </p:par>
                              <p:par>
                                <p:cTn id="111" presetID="23" presetClass="entr" presetSubtype="32" fill="hold" nodeType="withEffect">
                                  <p:stCondLst>
                                    <p:cond delay="100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250" fill="hold"/>
                                        <p:tgtEl>
                                          <p:spTgt spid="29"/>
                                        </p:tgtEl>
                                        <p:attrNameLst>
                                          <p:attrName>ppt_w</p:attrName>
                                        </p:attrNameLst>
                                      </p:cBhvr>
                                      <p:tavLst>
                                        <p:tav tm="0">
                                          <p:val>
                                            <p:strVal val="4*#ppt_w"/>
                                          </p:val>
                                        </p:tav>
                                        <p:tav tm="100000">
                                          <p:val>
                                            <p:strVal val="#ppt_w"/>
                                          </p:val>
                                        </p:tav>
                                      </p:tavLst>
                                    </p:anim>
                                    <p:anim calcmode="lin" valueType="num">
                                      <p:cBhvr>
                                        <p:cTn id="11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Check mark.wav"/>
                                        </p:tgtEl>
                                      </p:cMediaNode>
                                    </p:audio>
                                  </p:subTnLst>
                                </p:cTn>
                              </p:par>
                              <p:par>
                                <p:cTn id="115" presetID="1" presetClass="emph" presetSubtype="2" fill="hold" nodeType="withEffect">
                                  <p:stCondLst>
                                    <p:cond delay="1000"/>
                                  </p:stCondLst>
                                  <p:childTnLst>
                                    <p:animClr clrSpc="rgb" dir="cw">
                                      <p:cBhvr>
                                        <p:cTn id="116" dur="250" fill="hold"/>
                                        <p:tgtEl>
                                          <p:spTgt spid="28"/>
                                        </p:tgtEl>
                                        <p:attrNameLst>
                                          <p:attrName>fillcolor</p:attrName>
                                        </p:attrNameLst>
                                      </p:cBhvr>
                                      <p:to>
                                        <a:srgbClr val="00B050"/>
                                      </p:to>
                                    </p:animClr>
                                    <p:set>
                                      <p:cBhvr>
                                        <p:cTn id="117" dur="250" fill="hold"/>
                                        <p:tgtEl>
                                          <p:spTgt spid="28"/>
                                        </p:tgtEl>
                                        <p:attrNameLst>
                                          <p:attrName>fill.type</p:attrName>
                                        </p:attrNameLst>
                                      </p:cBhvr>
                                      <p:to>
                                        <p:strVal val="solid"/>
                                      </p:to>
                                    </p:set>
                                    <p:set>
                                      <p:cBhvr>
                                        <p:cTn id="118"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19" grpId="0" animBg="1"/>
      <p:bldP spid="22" grpId="0" animBg="1"/>
      <p:bldP spid="24" grpId="0" animBg="1"/>
      <p:bldP spid="26"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TextBox 5"/>
          <p:cNvSpPr txBox="1"/>
          <p:nvPr/>
        </p:nvSpPr>
        <p:spPr>
          <a:xfrm>
            <a:off x="791570" y="597361"/>
            <a:ext cx="10495129" cy="2600199"/>
          </a:xfrm>
          <a:prstGeom prst="rect">
            <a:avLst/>
          </a:prstGeom>
          <a:noFill/>
          <a:ln w="38100">
            <a:solidFill>
              <a:srgbClr val="57C5A6"/>
            </a:solidFill>
            <a:prstDash val="lgDash"/>
          </a:ln>
        </p:spPr>
        <p:txBody>
          <a:bodyPr wrap="square" rtlCol="0">
            <a:spAutoFit/>
          </a:bodyPr>
          <a:lstStyle/>
          <a:p>
            <a:pPr algn="just">
              <a:lnSpc>
                <a:spcPct val="150000"/>
              </a:lnSpc>
            </a:pPr>
            <a:r>
              <a:rPr lang="en-US" sz="2800" dirty="0" err="1" smtClean="0">
                <a:solidFill>
                  <a:prstClr val="black"/>
                </a:solidFill>
                <a:latin typeface="Times New Roman" panose="02020603050405020304" pitchFamily="18" charset="0"/>
                <a:cs typeface="Times New Roman" panose="02020603050405020304" pitchFamily="18" charset="0"/>
              </a:rPr>
              <a:t>Bài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tập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Các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văn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bản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đã</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đọc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đàn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ông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cô</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độc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giữa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rừng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Đoàn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Giỏi</a:t>
            </a:r>
            <a:r>
              <a:rPr lang="en-US" sz="2800" i="1" dirty="0" smtClean="0">
                <a:solidFill>
                  <a:prstClr val="black"/>
                </a:solidFill>
                <a:latin typeface="Times New Roman" panose="02020603050405020304" pitchFamily="18" charset="0"/>
                <a:cs typeface="Times New Roman" panose="02020603050405020304" pitchFamily="18" charset="0"/>
              </a:rPr>
              <a:t>)</a:t>
            </a:r>
            <a:r>
              <a:rPr lang="vi-VN" sz="2800" i="1" dirty="0" smtClean="0">
                <a:solidFill>
                  <a:prstClr val="black"/>
                </a:solidFill>
                <a:latin typeface="Times New Roman" panose="02020603050405020304" pitchFamily="18" charset="0"/>
                <a:cs typeface="Times New Roman" panose="02020603050405020304" pitchFamily="18" charset="0"/>
              </a:rPr>
              <a:t>, “Dọc đường xứ Nghệ” (Sơn Tùng) và “Buổi học cuối cùng” (Đô-đê) đều nói đến những biểu hiện của lòng yêu nước. Ý kiến của em như thế nào?</a:t>
            </a:r>
            <a:endParaRPr lang="en-US" sz="2800" dirty="0" smtClean="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0912" t="32722" r="25928" b="39984"/>
          <a:stretch/>
        </p:blipFill>
        <p:spPr>
          <a:xfrm>
            <a:off x="859810" y="3490121"/>
            <a:ext cx="3096693" cy="2519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580" t="4243" r="9693" b="75610"/>
          <a:stretch/>
        </p:blipFill>
        <p:spPr>
          <a:xfrm>
            <a:off x="8217733" y="3490120"/>
            <a:ext cx="3042139" cy="2519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1238" y="3490120"/>
            <a:ext cx="3711760" cy="2519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209329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80">
                                          <p:stCondLst>
                                            <p:cond delay="0"/>
                                          </p:stCondLst>
                                        </p:cTn>
                                        <p:tgtEl>
                                          <p:spTgt spid="8"/>
                                        </p:tgtEl>
                                      </p:cBhvr>
                                    </p:animEffect>
                                    <p:anim calcmode="lin" valueType="num">
                                      <p:cBhvr>
                                        <p:cTn id="4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2" dur="26">
                                          <p:stCondLst>
                                            <p:cond delay="650"/>
                                          </p:stCondLst>
                                        </p:cTn>
                                        <p:tgtEl>
                                          <p:spTgt spid="8"/>
                                        </p:tgtEl>
                                      </p:cBhvr>
                                      <p:to x="100000" y="60000"/>
                                    </p:animScale>
                                    <p:animScale>
                                      <p:cBhvr>
                                        <p:cTn id="53" dur="166" decel="50000">
                                          <p:stCondLst>
                                            <p:cond delay="676"/>
                                          </p:stCondLst>
                                        </p:cTn>
                                        <p:tgtEl>
                                          <p:spTgt spid="8"/>
                                        </p:tgtEl>
                                      </p:cBhvr>
                                      <p:to x="100000" y="100000"/>
                                    </p:animScale>
                                    <p:animScale>
                                      <p:cBhvr>
                                        <p:cTn id="54" dur="26">
                                          <p:stCondLst>
                                            <p:cond delay="1312"/>
                                          </p:stCondLst>
                                        </p:cTn>
                                        <p:tgtEl>
                                          <p:spTgt spid="8"/>
                                        </p:tgtEl>
                                      </p:cBhvr>
                                      <p:to x="100000" y="80000"/>
                                    </p:animScale>
                                    <p:animScale>
                                      <p:cBhvr>
                                        <p:cTn id="55" dur="166" decel="50000">
                                          <p:stCondLst>
                                            <p:cond delay="1338"/>
                                          </p:stCondLst>
                                        </p:cTn>
                                        <p:tgtEl>
                                          <p:spTgt spid="8"/>
                                        </p:tgtEl>
                                      </p:cBhvr>
                                      <p:to x="100000" y="100000"/>
                                    </p:animScale>
                                    <p:animScale>
                                      <p:cBhvr>
                                        <p:cTn id="56" dur="26">
                                          <p:stCondLst>
                                            <p:cond delay="1642"/>
                                          </p:stCondLst>
                                        </p:cTn>
                                        <p:tgtEl>
                                          <p:spTgt spid="8"/>
                                        </p:tgtEl>
                                      </p:cBhvr>
                                      <p:to x="100000" y="90000"/>
                                    </p:animScale>
                                    <p:animScale>
                                      <p:cBhvr>
                                        <p:cTn id="57" dur="166" decel="50000">
                                          <p:stCondLst>
                                            <p:cond delay="1668"/>
                                          </p:stCondLst>
                                        </p:cTn>
                                        <p:tgtEl>
                                          <p:spTgt spid="8"/>
                                        </p:tgtEl>
                                      </p:cBhvr>
                                      <p:to x="100000" y="100000"/>
                                    </p:animScale>
                                    <p:animScale>
                                      <p:cBhvr>
                                        <p:cTn id="58" dur="26">
                                          <p:stCondLst>
                                            <p:cond delay="1808"/>
                                          </p:stCondLst>
                                        </p:cTn>
                                        <p:tgtEl>
                                          <p:spTgt spid="8"/>
                                        </p:tgtEl>
                                      </p:cBhvr>
                                      <p:to x="100000" y="95000"/>
                                    </p:animScale>
                                    <p:animScale>
                                      <p:cBhvr>
                                        <p:cTn id="5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pic>
        <p:nvPicPr>
          <p:cNvPr id="8" name="Picture 7" descr="22858PICdbgea5Gz679dY_PIC2018.png"/>
          <p:cNvPicPr>
            <a:picLocks noChangeAspect="1"/>
          </p:cNvPicPr>
          <p:nvPr/>
        </p:nvPicPr>
        <p:blipFill>
          <a:blip r:embed="rId3" cstate="print"/>
          <a:stretch>
            <a:fillRect/>
          </a:stretch>
        </p:blipFill>
        <p:spPr>
          <a:xfrm flipH="1">
            <a:off x="183846" y="2380990"/>
            <a:ext cx="3820598" cy="4043474"/>
          </a:xfrm>
          <a:prstGeom prst="rect">
            <a:avLst/>
          </a:prstGeom>
        </p:spPr>
      </p:pic>
      <p:sp>
        <p:nvSpPr>
          <p:cNvPr id="4" name="Cloud Callout 3"/>
          <p:cNvSpPr/>
          <p:nvPr/>
        </p:nvSpPr>
        <p:spPr>
          <a:xfrm>
            <a:off x="2233978" y="846161"/>
            <a:ext cx="3921162" cy="2497541"/>
          </a:xfrm>
          <a:prstGeom prst="cloudCallout">
            <a:avLst/>
          </a:prstGeom>
          <a:solidFill>
            <a:srgbClr val="F0F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78772" y="971546"/>
            <a:ext cx="3431574" cy="2246769"/>
          </a:xfrm>
          <a:prstGeom prst="rect">
            <a:avLst/>
          </a:prstGeom>
        </p:spPr>
        <p:txBody>
          <a:bodyPr wrap="square">
            <a:spAutoFit/>
          </a:bodyPr>
          <a:lstStyle/>
          <a:p>
            <a:pPr algn="ctr"/>
            <a:r>
              <a:rPr lang="en-US" sz="2800" b="1" i="1" dirty="0" err="1" smtClean="0">
                <a:latin typeface="Times New Roman" panose="02020603050405020304" pitchFamily="18" charset="0"/>
                <a:cs typeface="Times New Roman" panose="02020603050405020304" pitchFamily="18" charset="0"/>
              </a:rPr>
              <a:t>Hãy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các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bước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thực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hành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nói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nghe</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bày</a:t>
            </a:r>
            <a:r>
              <a:rPr lang="en-US" sz="2800" b="1" i="1" dirty="0" smtClean="0">
                <a:latin typeface="Times New Roman" panose="02020603050405020304" pitchFamily="18" charset="0"/>
                <a:cs typeface="Times New Roman" panose="02020603050405020304" pitchFamily="18" charset="0"/>
              </a:rPr>
              <a:t> ý </a:t>
            </a:r>
            <a:r>
              <a:rPr lang="en-US" sz="2800" b="1" i="1" dirty="0" err="1" smtClean="0">
                <a:latin typeface="Times New Roman" panose="02020603050405020304" pitchFamily="18" charset="0"/>
                <a:cs typeface="Times New Roman" panose="02020603050405020304" pitchFamily="18" charset="0"/>
              </a:rPr>
              <a:t>kiến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về</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vấn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đề</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sống</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7441390" y="573204"/>
            <a:ext cx="2869474" cy="1228297"/>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sym typeface="Arial"/>
              </a:rPr>
              <a:t>Chuẩn</a:t>
            </a:r>
            <a:r>
              <a:rPr lang="en-US" sz="3200" dirty="0" smtClean="0">
                <a:solidFill>
                  <a:schemeClr val="tx1"/>
                </a:solidFill>
                <a:latin typeface="Times New Roman" panose="02020603050405020304" pitchFamily="18" charset="0"/>
                <a:cs typeface="Times New Roman" panose="02020603050405020304" pitchFamily="18" charset="0"/>
                <a:sym typeface="Arial"/>
              </a:rPr>
              <a:t> </a:t>
            </a:r>
            <a:r>
              <a:rPr lang="en-US" sz="3200" dirty="0" err="1" smtClean="0">
                <a:solidFill>
                  <a:schemeClr val="tx1"/>
                </a:solidFill>
                <a:latin typeface="Times New Roman" panose="02020603050405020304" pitchFamily="18" charset="0"/>
                <a:cs typeface="Times New Roman" panose="02020603050405020304" pitchFamily="18" charset="0"/>
                <a:sym typeface="Arial"/>
              </a:rPr>
              <a:t>bị</a:t>
            </a:r>
            <a:endParaRPr lang="en-US" sz="3200" dirty="0" smtClean="0">
              <a:solidFill>
                <a:schemeClr val="tx1"/>
              </a:solidFill>
              <a:latin typeface="Times New Roman" panose="02020603050405020304" pitchFamily="18" charset="0"/>
              <a:cs typeface="Times New Roman" panose="02020603050405020304" pitchFamily="18" charset="0"/>
              <a:sym typeface="Arial"/>
            </a:endParaRPr>
          </a:p>
        </p:txBody>
      </p:sp>
      <p:sp>
        <p:nvSpPr>
          <p:cNvPr id="7" name="Rounded Rectangle 6"/>
          <p:cNvSpPr/>
          <p:nvPr/>
        </p:nvSpPr>
        <p:spPr>
          <a:xfrm>
            <a:off x="7441390" y="2039795"/>
            <a:ext cx="2869474" cy="122829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sym typeface="Arial"/>
              </a:rPr>
              <a:t>Tìm</a:t>
            </a:r>
            <a:r>
              <a:rPr lang="en-US" sz="3200" dirty="0" smtClean="0">
                <a:solidFill>
                  <a:schemeClr val="tx1"/>
                </a:solidFill>
                <a:latin typeface="Times New Roman" panose="02020603050405020304" pitchFamily="18" charset="0"/>
                <a:cs typeface="Times New Roman" panose="02020603050405020304" pitchFamily="18" charset="0"/>
                <a:sym typeface="Arial"/>
              </a:rPr>
              <a:t> ý </a:t>
            </a:r>
            <a:r>
              <a:rPr lang="en-US" sz="3200" dirty="0" err="1" smtClean="0">
                <a:solidFill>
                  <a:schemeClr val="tx1"/>
                </a:solidFill>
                <a:latin typeface="Times New Roman" panose="02020603050405020304" pitchFamily="18" charset="0"/>
                <a:cs typeface="Times New Roman" panose="02020603050405020304" pitchFamily="18" charset="0"/>
                <a:sym typeface="Arial"/>
              </a:rPr>
              <a:t>và</a:t>
            </a:r>
            <a:r>
              <a:rPr lang="en-US" sz="3200" dirty="0" smtClean="0">
                <a:solidFill>
                  <a:schemeClr val="tx1"/>
                </a:solidFill>
                <a:latin typeface="Times New Roman" panose="02020603050405020304" pitchFamily="18" charset="0"/>
                <a:cs typeface="Times New Roman" panose="02020603050405020304" pitchFamily="18" charset="0"/>
                <a:sym typeface="Arial"/>
              </a:rPr>
              <a:t> </a:t>
            </a:r>
            <a:r>
              <a:rPr lang="en-US" sz="3200" dirty="0" err="1" smtClean="0">
                <a:solidFill>
                  <a:schemeClr val="tx1"/>
                </a:solidFill>
                <a:latin typeface="Times New Roman" panose="02020603050405020304" pitchFamily="18" charset="0"/>
                <a:cs typeface="Times New Roman" panose="02020603050405020304" pitchFamily="18" charset="0"/>
                <a:sym typeface="Arial"/>
              </a:rPr>
              <a:t>lập</a:t>
            </a:r>
            <a:r>
              <a:rPr lang="en-US" sz="3200" dirty="0" smtClean="0">
                <a:solidFill>
                  <a:schemeClr val="tx1"/>
                </a:solidFill>
                <a:latin typeface="Times New Roman" panose="02020603050405020304" pitchFamily="18" charset="0"/>
                <a:cs typeface="Times New Roman" panose="02020603050405020304" pitchFamily="18" charset="0"/>
                <a:sym typeface="Arial"/>
              </a:rPr>
              <a:t> </a:t>
            </a:r>
            <a:r>
              <a:rPr lang="en-US" sz="3200" dirty="0" err="1" smtClean="0">
                <a:solidFill>
                  <a:schemeClr val="tx1"/>
                </a:solidFill>
                <a:latin typeface="Times New Roman" panose="02020603050405020304" pitchFamily="18" charset="0"/>
                <a:cs typeface="Times New Roman" panose="02020603050405020304" pitchFamily="18" charset="0"/>
                <a:sym typeface="Arial"/>
              </a:rPr>
              <a:t>dàn</a:t>
            </a:r>
            <a:r>
              <a:rPr lang="en-US" sz="3200" dirty="0" smtClean="0">
                <a:solidFill>
                  <a:schemeClr val="tx1"/>
                </a:solidFill>
                <a:latin typeface="Times New Roman" panose="02020603050405020304" pitchFamily="18" charset="0"/>
                <a:cs typeface="Times New Roman" panose="02020603050405020304" pitchFamily="18" charset="0"/>
                <a:sym typeface="Arial"/>
              </a:rPr>
              <a:t> ý</a:t>
            </a:r>
          </a:p>
        </p:txBody>
      </p:sp>
      <p:sp>
        <p:nvSpPr>
          <p:cNvPr id="9" name="Rounded Rectangle 8"/>
          <p:cNvSpPr/>
          <p:nvPr/>
        </p:nvSpPr>
        <p:spPr>
          <a:xfrm>
            <a:off x="7455756" y="3496476"/>
            <a:ext cx="2919906" cy="1228297"/>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sym typeface="Arial"/>
              </a:rPr>
              <a:t>Nói</a:t>
            </a:r>
            <a:r>
              <a:rPr lang="en-US" sz="3200" dirty="0" smtClean="0">
                <a:solidFill>
                  <a:schemeClr val="tx1"/>
                </a:solidFill>
                <a:latin typeface="Times New Roman" panose="02020603050405020304" pitchFamily="18" charset="0"/>
                <a:cs typeface="Times New Roman" panose="02020603050405020304" pitchFamily="18" charset="0"/>
                <a:sym typeface="Arial"/>
              </a:rPr>
              <a:t> </a:t>
            </a:r>
            <a:r>
              <a:rPr lang="en-US" sz="3200" dirty="0" err="1" smtClean="0">
                <a:solidFill>
                  <a:schemeClr val="tx1"/>
                </a:solidFill>
                <a:latin typeface="Times New Roman" panose="02020603050405020304" pitchFamily="18" charset="0"/>
                <a:cs typeface="Times New Roman" panose="02020603050405020304" pitchFamily="18" charset="0"/>
                <a:sym typeface="Arial"/>
              </a:rPr>
              <a:t>và</a:t>
            </a:r>
            <a:r>
              <a:rPr lang="en-US" sz="3200" dirty="0" smtClean="0">
                <a:solidFill>
                  <a:schemeClr val="tx1"/>
                </a:solidFill>
                <a:latin typeface="Times New Roman" panose="02020603050405020304" pitchFamily="18" charset="0"/>
                <a:cs typeface="Times New Roman" panose="02020603050405020304" pitchFamily="18" charset="0"/>
                <a:sym typeface="Arial"/>
              </a:rPr>
              <a:t> </a:t>
            </a:r>
            <a:r>
              <a:rPr lang="en-US" sz="3200" dirty="0" err="1" smtClean="0">
                <a:solidFill>
                  <a:schemeClr val="tx1"/>
                </a:solidFill>
                <a:latin typeface="Times New Roman" panose="02020603050405020304" pitchFamily="18" charset="0"/>
                <a:cs typeface="Times New Roman" panose="02020603050405020304" pitchFamily="18" charset="0"/>
                <a:sym typeface="Arial"/>
              </a:rPr>
              <a:t>nghe</a:t>
            </a:r>
            <a:endParaRPr lang="en-US" sz="3200" dirty="0" smtClean="0">
              <a:solidFill>
                <a:schemeClr val="tx1"/>
              </a:solidFill>
              <a:latin typeface="Times New Roman" panose="02020603050405020304" pitchFamily="18" charset="0"/>
              <a:cs typeface="Times New Roman" panose="02020603050405020304" pitchFamily="18" charset="0"/>
              <a:sym typeface="Arial"/>
            </a:endParaRPr>
          </a:p>
        </p:txBody>
      </p:sp>
      <p:sp>
        <p:nvSpPr>
          <p:cNvPr id="10" name="Rounded Rectangle 9"/>
          <p:cNvSpPr/>
          <p:nvPr/>
        </p:nvSpPr>
        <p:spPr>
          <a:xfrm>
            <a:off x="7455756" y="4963067"/>
            <a:ext cx="2919906" cy="1228297"/>
          </a:xfrm>
          <a:prstGeom prst="roundRect">
            <a:avLst/>
          </a:prstGeom>
          <a:solidFill>
            <a:srgbClr val="57C5A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solidFill>
                  <a:schemeClr val="bg1"/>
                </a:solidFill>
                <a:latin typeface="Times New Roman" panose="02020603050405020304" pitchFamily="18" charset="0"/>
                <a:cs typeface="Times New Roman" panose="02020603050405020304" pitchFamily="18" charset="0"/>
                <a:sym typeface="Arial"/>
              </a:rPr>
              <a:t>Kiểm</a:t>
            </a:r>
            <a:r>
              <a:rPr lang="en-US" sz="3200" dirty="0" smtClean="0">
                <a:solidFill>
                  <a:schemeClr val="bg1"/>
                </a:solidFill>
                <a:latin typeface="Times New Roman" panose="02020603050405020304" pitchFamily="18" charset="0"/>
                <a:cs typeface="Times New Roman" panose="02020603050405020304" pitchFamily="18" charset="0"/>
                <a:sym typeface="Arial"/>
              </a:rPr>
              <a:t> </a:t>
            </a:r>
            <a:r>
              <a:rPr lang="en-US" sz="3200" dirty="0" err="1" smtClean="0">
                <a:solidFill>
                  <a:schemeClr val="bg1"/>
                </a:solidFill>
                <a:latin typeface="Times New Roman" panose="02020603050405020304" pitchFamily="18" charset="0"/>
                <a:cs typeface="Times New Roman" panose="02020603050405020304" pitchFamily="18" charset="0"/>
                <a:sym typeface="Arial"/>
              </a:rPr>
              <a:t>tra</a:t>
            </a:r>
            <a:r>
              <a:rPr lang="en-US" sz="3200" dirty="0" smtClean="0">
                <a:solidFill>
                  <a:schemeClr val="bg1"/>
                </a:solidFill>
                <a:latin typeface="Times New Roman" panose="02020603050405020304" pitchFamily="18" charset="0"/>
                <a:cs typeface="Times New Roman" panose="02020603050405020304" pitchFamily="18" charset="0"/>
                <a:sym typeface="Arial"/>
              </a:rPr>
              <a:t> </a:t>
            </a:r>
            <a:r>
              <a:rPr lang="en-US" sz="3200" dirty="0" err="1" smtClean="0">
                <a:solidFill>
                  <a:schemeClr val="bg1"/>
                </a:solidFill>
                <a:latin typeface="Times New Roman" panose="02020603050405020304" pitchFamily="18" charset="0"/>
                <a:cs typeface="Times New Roman" panose="02020603050405020304" pitchFamily="18" charset="0"/>
                <a:sym typeface="Arial"/>
              </a:rPr>
              <a:t>và</a:t>
            </a:r>
            <a:r>
              <a:rPr lang="en-US" sz="3200" dirty="0" smtClean="0">
                <a:solidFill>
                  <a:schemeClr val="bg1"/>
                </a:solidFill>
                <a:latin typeface="Times New Roman" panose="02020603050405020304" pitchFamily="18" charset="0"/>
                <a:cs typeface="Times New Roman" panose="02020603050405020304" pitchFamily="18" charset="0"/>
                <a:sym typeface="Arial"/>
              </a:rPr>
              <a:t> </a:t>
            </a:r>
            <a:r>
              <a:rPr lang="en-US" sz="3200" dirty="0" err="1" smtClean="0">
                <a:solidFill>
                  <a:schemeClr val="bg1"/>
                </a:solidFill>
                <a:latin typeface="Times New Roman" panose="02020603050405020304" pitchFamily="18" charset="0"/>
                <a:cs typeface="Times New Roman" panose="02020603050405020304" pitchFamily="18" charset="0"/>
                <a:sym typeface="Arial"/>
              </a:rPr>
              <a:t>sửa</a:t>
            </a:r>
            <a:r>
              <a:rPr lang="en-US" sz="3200" dirty="0" smtClean="0">
                <a:solidFill>
                  <a:schemeClr val="bg1"/>
                </a:solidFill>
                <a:latin typeface="Times New Roman" panose="02020603050405020304" pitchFamily="18" charset="0"/>
                <a:cs typeface="Times New Roman" panose="02020603050405020304" pitchFamily="18" charset="0"/>
                <a:sym typeface="Arial"/>
              </a:rPr>
              <a:t> </a:t>
            </a:r>
            <a:r>
              <a:rPr lang="en-US" sz="3200" dirty="0" err="1" smtClean="0">
                <a:solidFill>
                  <a:schemeClr val="bg1"/>
                </a:solidFill>
                <a:latin typeface="Times New Roman" panose="02020603050405020304" pitchFamily="18" charset="0"/>
                <a:cs typeface="Times New Roman" panose="02020603050405020304" pitchFamily="18" charset="0"/>
                <a:sym typeface="Arial"/>
              </a:rPr>
              <a:t>chữa</a:t>
            </a:r>
            <a:endParaRPr lang="en-US" sz="3200" dirty="0" smtClean="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5423921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80">
                                          <p:stCondLst>
                                            <p:cond delay="0"/>
                                          </p:stCondLst>
                                        </p:cTn>
                                        <p:tgtEl>
                                          <p:spTgt spid="7"/>
                                        </p:tgtEl>
                                      </p:cBhvr>
                                    </p:animEffect>
                                    <p:anim calcmode="lin" valueType="num">
                                      <p:cBhvr>
                                        <p:cTn id="3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0" dur="26">
                                          <p:stCondLst>
                                            <p:cond delay="650"/>
                                          </p:stCondLst>
                                        </p:cTn>
                                        <p:tgtEl>
                                          <p:spTgt spid="7"/>
                                        </p:tgtEl>
                                      </p:cBhvr>
                                      <p:to x="100000" y="60000"/>
                                    </p:animScale>
                                    <p:animScale>
                                      <p:cBhvr>
                                        <p:cTn id="41" dur="166" decel="50000">
                                          <p:stCondLst>
                                            <p:cond delay="676"/>
                                          </p:stCondLst>
                                        </p:cTn>
                                        <p:tgtEl>
                                          <p:spTgt spid="7"/>
                                        </p:tgtEl>
                                      </p:cBhvr>
                                      <p:to x="100000" y="100000"/>
                                    </p:animScale>
                                    <p:animScale>
                                      <p:cBhvr>
                                        <p:cTn id="42" dur="26">
                                          <p:stCondLst>
                                            <p:cond delay="1312"/>
                                          </p:stCondLst>
                                        </p:cTn>
                                        <p:tgtEl>
                                          <p:spTgt spid="7"/>
                                        </p:tgtEl>
                                      </p:cBhvr>
                                      <p:to x="100000" y="80000"/>
                                    </p:animScale>
                                    <p:animScale>
                                      <p:cBhvr>
                                        <p:cTn id="43" dur="166" decel="50000">
                                          <p:stCondLst>
                                            <p:cond delay="1338"/>
                                          </p:stCondLst>
                                        </p:cTn>
                                        <p:tgtEl>
                                          <p:spTgt spid="7"/>
                                        </p:tgtEl>
                                      </p:cBhvr>
                                      <p:to x="100000" y="100000"/>
                                    </p:animScale>
                                    <p:animScale>
                                      <p:cBhvr>
                                        <p:cTn id="44" dur="26">
                                          <p:stCondLst>
                                            <p:cond delay="1642"/>
                                          </p:stCondLst>
                                        </p:cTn>
                                        <p:tgtEl>
                                          <p:spTgt spid="7"/>
                                        </p:tgtEl>
                                      </p:cBhvr>
                                      <p:to x="100000" y="90000"/>
                                    </p:animScale>
                                    <p:animScale>
                                      <p:cBhvr>
                                        <p:cTn id="45" dur="166" decel="50000">
                                          <p:stCondLst>
                                            <p:cond delay="1668"/>
                                          </p:stCondLst>
                                        </p:cTn>
                                        <p:tgtEl>
                                          <p:spTgt spid="7"/>
                                        </p:tgtEl>
                                      </p:cBhvr>
                                      <p:to x="100000" y="100000"/>
                                    </p:animScale>
                                    <p:animScale>
                                      <p:cBhvr>
                                        <p:cTn id="46" dur="26">
                                          <p:stCondLst>
                                            <p:cond delay="1808"/>
                                          </p:stCondLst>
                                        </p:cTn>
                                        <p:tgtEl>
                                          <p:spTgt spid="7"/>
                                        </p:tgtEl>
                                      </p:cBhvr>
                                      <p:to x="100000" y="95000"/>
                                    </p:animScale>
                                    <p:animScale>
                                      <p:cBhvr>
                                        <p:cTn id="47" dur="166" decel="50000">
                                          <p:stCondLst>
                                            <p:cond delay="1834"/>
                                          </p:stCondLst>
                                        </p:cTn>
                                        <p:tgtEl>
                                          <p:spTgt spid="7"/>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80">
                                          <p:stCondLst>
                                            <p:cond delay="0"/>
                                          </p:stCondLst>
                                        </p:cTn>
                                        <p:tgtEl>
                                          <p:spTgt spid="9"/>
                                        </p:tgtEl>
                                      </p:cBhvr>
                                    </p:animEffect>
                                    <p:anim calcmode="lin" valueType="num">
                                      <p:cBhvr>
                                        <p:cTn id="5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6" dur="26">
                                          <p:stCondLst>
                                            <p:cond delay="650"/>
                                          </p:stCondLst>
                                        </p:cTn>
                                        <p:tgtEl>
                                          <p:spTgt spid="9"/>
                                        </p:tgtEl>
                                      </p:cBhvr>
                                      <p:to x="100000" y="60000"/>
                                    </p:animScale>
                                    <p:animScale>
                                      <p:cBhvr>
                                        <p:cTn id="57" dur="166" decel="50000">
                                          <p:stCondLst>
                                            <p:cond delay="676"/>
                                          </p:stCondLst>
                                        </p:cTn>
                                        <p:tgtEl>
                                          <p:spTgt spid="9"/>
                                        </p:tgtEl>
                                      </p:cBhvr>
                                      <p:to x="100000" y="100000"/>
                                    </p:animScale>
                                    <p:animScale>
                                      <p:cBhvr>
                                        <p:cTn id="58" dur="26">
                                          <p:stCondLst>
                                            <p:cond delay="1312"/>
                                          </p:stCondLst>
                                        </p:cTn>
                                        <p:tgtEl>
                                          <p:spTgt spid="9"/>
                                        </p:tgtEl>
                                      </p:cBhvr>
                                      <p:to x="100000" y="80000"/>
                                    </p:animScale>
                                    <p:animScale>
                                      <p:cBhvr>
                                        <p:cTn id="59" dur="166" decel="50000">
                                          <p:stCondLst>
                                            <p:cond delay="1338"/>
                                          </p:stCondLst>
                                        </p:cTn>
                                        <p:tgtEl>
                                          <p:spTgt spid="9"/>
                                        </p:tgtEl>
                                      </p:cBhvr>
                                      <p:to x="100000" y="100000"/>
                                    </p:animScale>
                                    <p:animScale>
                                      <p:cBhvr>
                                        <p:cTn id="60" dur="26">
                                          <p:stCondLst>
                                            <p:cond delay="1642"/>
                                          </p:stCondLst>
                                        </p:cTn>
                                        <p:tgtEl>
                                          <p:spTgt spid="9"/>
                                        </p:tgtEl>
                                      </p:cBhvr>
                                      <p:to x="100000" y="90000"/>
                                    </p:animScale>
                                    <p:animScale>
                                      <p:cBhvr>
                                        <p:cTn id="61" dur="166" decel="50000">
                                          <p:stCondLst>
                                            <p:cond delay="1668"/>
                                          </p:stCondLst>
                                        </p:cTn>
                                        <p:tgtEl>
                                          <p:spTgt spid="9"/>
                                        </p:tgtEl>
                                      </p:cBhvr>
                                      <p:to x="100000" y="100000"/>
                                    </p:animScale>
                                    <p:animScale>
                                      <p:cBhvr>
                                        <p:cTn id="62" dur="26">
                                          <p:stCondLst>
                                            <p:cond delay="1808"/>
                                          </p:stCondLst>
                                        </p:cTn>
                                        <p:tgtEl>
                                          <p:spTgt spid="9"/>
                                        </p:tgtEl>
                                      </p:cBhvr>
                                      <p:to x="100000" y="95000"/>
                                    </p:animScale>
                                    <p:animScale>
                                      <p:cBhvr>
                                        <p:cTn id="63" dur="166" decel="50000">
                                          <p:stCondLst>
                                            <p:cond delay="1834"/>
                                          </p:stCondLst>
                                        </p:cTn>
                                        <p:tgtEl>
                                          <p:spTgt spid="9"/>
                                        </p:tgtEl>
                                      </p:cBhvr>
                                      <p:to x="100000" y="100000"/>
                                    </p:animScale>
                                  </p:childTnLst>
                                </p:cTn>
                              </p:par>
                              <p:par>
                                <p:cTn id="64" presetID="26"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down)">
                                      <p:cBhvr>
                                        <p:cTn id="66" dur="580">
                                          <p:stCondLst>
                                            <p:cond delay="0"/>
                                          </p:stCondLst>
                                        </p:cTn>
                                        <p:tgtEl>
                                          <p:spTgt spid="10"/>
                                        </p:tgtEl>
                                      </p:cBhvr>
                                    </p:animEffect>
                                    <p:anim calcmode="lin" valueType="num">
                                      <p:cBhvr>
                                        <p:cTn id="6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2" dur="26">
                                          <p:stCondLst>
                                            <p:cond delay="650"/>
                                          </p:stCondLst>
                                        </p:cTn>
                                        <p:tgtEl>
                                          <p:spTgt spid="10"/>
                                        </p:tgtEl>
                                      </p:cBhvr>
                                      <p:to x="100000" y="60000"/>
                                    </p:animScale>
                                    <p:animScale>
                                      <p:cBhvr>
                                        <p:cTn id="73" dur="166" decel="50000">
                                          <p:stCondLst>
                                            <p:cond delay="676"/>
                                          </p:stCondLst>
                                        </p:cTn>
                                        <p:tgtEl>
                                          <p:spTgt spid="10"/>
                                        </p:tgtEl>
                                      </p:cBhvr>
                                      <p:to x="100000" y="100000"/>
                                    </p:animScale>
                                    <p:animScale>
                                      <p:cBhvr>
                                        <p:cTn id="74" dur="26">
                                          <p:stCondLst>
                                            <p:cond delay="1312"/>
                                          </p:stCondLst>
                                        </p:cTn>
                                        <p:tgtEl>
                                          <p:spTgt spid="10"/>
                                        </p:tgtEl>
                                      </p:cBhvr>
                                      <p:to x="100000" y="80000"/>
                                    </p:animScale>
                                    <p:animScale>
                                      <p:cBhvr>
                                        <p:cTn id="75" dur="166" decel="50000">
                                          <p:stCondLst>
                                            <p:cond delay="1338"/>
                                          </p:stCondLst>
                                        </p:cTn>
                                        <p:tgtEl>
                                          <p:spTgt spid="10"/>
                                        </p:tgtEl>
                                      </p:cBhvr>
                                      <p:to x="100000" y="100000"/>
                                    </p:animScale>
                                    <p:animScale>
                                      <p:cBhvr>
                                        <p:cTn id="76" dur="26">
                                          <p:stCondLst>
                                            <p:cond delay="1642"/>
                                          </p:stCondLst>
                                        </p:cTn>
                                        <p:tgtEl>
                                          <p:spTgt spid="10"/>
                                        </p:tgtEl>
                                      </p:cBhvr>
                                      <p:to x="100000" y="90000"/>
                                    </p:animScale>
                                    <p:animScale>
                                      <p:cBhvr>
                                        <p:cTn id="77" dur="166" decel="50000">
                                          <p:stCondLst>
                                            <p:cond delay="1668"/>
                                          </p:stCondLst>
                                        </p:cTn>
                                        <p:tgtEl>
                                          <p:spTgt spid="10"/>
                                        </p:tgtEl>
                                      </p:cBhvr>
                                      <p:to x="100000" y="100000"/>
                                    </p:animScale>
                                    <p:animScale>
                                      <p:cBhvr>
                                        <p:cTn id="78" dur="26">
                                          <p:stCondLst>
                                            <p:cond delay="1808"/>
                                          </p:stCondLst>
                                        </p:cTn>
                                        <p:tgtEl>
                                          <p:spTgt spid="10"/>
                                        </p:tgtEl>
                                      </p:cBhvr>
                                      <p:to x="100000" y="95000"/>
                                    </p:animScale>
                                    <p:animScale>
                                      <p:cBhvr>
                                        <p:cTn id="79"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a:ea typeface="微软雅黑"/>
                <a:cs typeface="+mn-cs"/>
              </a:rPr>
              <a:t>a</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Rounded Rectangle 6"/>
          <p:cNvSpPr/>
          <p:nvPr/>
        </p:nvSpPr>
        <p:spPr>
          <a:xfrm>
            <a:off x="835873" y="436728"/>
            <a:ext cx="2869474" cy="777924"/>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sym typeface="Arial"/>
              </a:rPr>
              <a:t>a. </a:t>
            </a:r>
            <a:r>
              <a:rPr lang="en-US" sz="3200" dirty="0" err="1" smtClean="0">
                <a:solidFill>
                  <a:schemeClr val="tx1"/>
                </a:solidFill>
                <a:latin typeface="Times New Roman" panose="02020603050405020304" pitchFamily="18" charset="0"/>
                <a:cs typeface="Times New Roman" panose="02020603050405020304" pitchFamily="18" charset="0"/>
                <a:sym typeface="Arial"/>
              </a:rPr>
              <a:t>Chuẩn</a:t>
            </a:r>
            <a:r>
              <a:rPr lang="en-US" sz="3200" dirty="0" smtClean="0">
                <a:solidFill>
                  <a:schemeClr val="tx1"/>
                </a:solidFill>
                <a:latin typeface="Times New Roman" panose="02020603050405020304" pitchFamily="18" charset="0"/>
                <a:cs typeface="Times New Roman" panose="02020603050405020304" pitchFamily="18" charset="0"/>
                <a:sym typeface="Arial"/>
              </a:rPr>
              <a:t> </a:t>
            </a:r>
            <a:r>
              <a:rPr lang="en-US" sz="3200" dirty="0" err="1" smtClean="0">
                <a:solidFill>
                  <a:schemeClr val="tx1"/>
                </a:solidFill>
                <a:latin typeface="Times New Roman" panose="02020603050405020304" pitchFamily="18" charset="0"/>
                <a:cs typeface="Times New Roman" panose="02020603050405020304" pitchFamily="18" charset="0"/>
                <a:sym typeface="Arial"/>
              </a:rPr>
              <a:t>bị</a:t>
            </a:r>
            <a:endParaRPr lang="en-US" sz="3200" dirty="0" smtClean="0">
              <a:solidFill>
                <a:schemeClr val="tx1"/>
              </a:solidFill>
              <a:latin typeface="Times New Roman" panose="02020603050405020304" pitchFamily="18" charset="0"/>
              <a:cs typeface="Times New Roman" panose="02020603050405020304" pitchFamily="18" charset="0"/>
              <a:sym typeface="Arial"/>
            </a:endParaRPr>
          </a:p>
        </p:txBody>
      </p:sp>
      <p:sp>
        <p:nvSpPr>
          <p:cNvPr id="9" name="TextBox 8"/>
          <p:cNvSpPr txBox="1"/>
          <p:nvPr/>
        </p:nvSpPr>
        <p:spPr>
          <a:xfrm>
            <a:off x="3275462" y="1671879"/>
            <a:ext cx="7683689" cy="523220"/>
          </a:xfrm>
          <a:prstGeom prst="rect">
            <a:avLst/>
          </a:prstGeom>
          <a:noFill/>
        </p:spPr>
        <p:txBody>
          <a:bodyPr wrap="square" rtlCol="0">
            <a:spAutoFit/>
          </a:bodyPr>
          <a:lstStyle/>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Xem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lại</a:t>
            </a:r>
            <a:r>
              <a:rPr lang="en-US" sz="2800" i="1" dirty="0" smtClean="0">
                <a:solidFill>
                  <a:prstClr val="black"/>
                </a:solidFill>
                <a:latin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nội dung đọc hiểu của ba văn bản đã học.</a:t>
            </a:r>
            <a:endParaRPr lang="en-US" sz="2800" i="1" dirty="0" smtClean="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275462" y="2403161"/>
            <a:ext cx="7683689" cy="954107"/>
          </a:xfrm>
          <a:prstGeom prst="rect">
            <a:avLst/>
          </a:prstGeom>
          <a:noFill/>
        </p:spPr>
        <p:txBody>
          <a:bodyPr wrap="square" rtlCol="0">
            <a:spAutoFit/>
          </a:bodyPr>
          <a:lstStyle/>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Xác định các biểu hiện của lòng yêu nước có trong ba văn bản.</a:t>
            </a:r>
            <a:endParaRPr lang="en-US" sz="2800" i="1" dirty="0" smtClean="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75462" y="3459705"/>
            <a:ext cx="7683689" cy="954107"/>
          </a:xfrm>
          <a:prstGeom prst="rect">
            <a:avLst/>
          </a:prstGeom>
          <a:noFill/>
        </p:spPr>
        <p:txBody>
          <a:bodyPr wrap="square" rtlCol="0">
            <a:spAutoFit/>
          </a:bodyPr>
          <a:lstStyle/>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Chuẩn bị các phương tiện như tranh, ảnh, video,...và máy chiếu, màn hình (nếu có)</a:t>
            </a:r>
            <a:endParaRPr lang="en-US" sz="2800" i="1" dirty="0" smtClean="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100000" l="10000" r="90000"/>
                    </a14:imgEffect>
                  </a14:imgLayer>
                </a14:imgProps>
              </a:ext>
            </a:extLst>
          </a:blip>
          <a:stretch>
            <a:fillRect/>
          </a:stretch>
        </p:blipFill>
        <p:spPr>
          <a:xfrm flipH="1">
            <a:off x="-41833" y="1681867"/>
            <a:ext cx="3875963" cy="4742597"/>
          </a:xfrm>
          <a:prstGeom prst="rect">
            <a:avLst/>
          </a:prstGeom>
        </p:spPr>
      </p:pic>
    </p:spTree>
    <p:extLst>
      <p:ext uri="{BB962C8B-B14F-4D97-AF65-F5344CB8AC3E}">
        <p14:creationId xmlns:p14="http://schemas.microsoft.com/office/powerpoint/2010/main" val="50721797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8" name="Rounded Rectangle 7"/>
          <p:cNvSpPr/>
          <p:nvPr/>
        </p:nvSpPr>
        <p:spPr>
          <a:xfrm>
            <a:off x="750626" y="538542"/>
            <a:ext cx="4374088" cy="81258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sym typeface="Arial"/>
              </a:rPr>
              <a:t>b. </a:t>
            </a:r>
            <a:r>
              <a:rPr lang="en-US" sz="3200" dirty="0" err="1" smtClean="0">
                <a:solidFill>
                  <a:schemeClr val="tx1"/>
                </a:solidFill>
                <a:latin typeface="Times New Roman" panose="02020603050405020304" pitchFamily="18" charset="0"/>
                <a:cs typeface="Times New Roman" panose="02020603050405020304" pitchFamily="18" charset="0"/>
                <a:sym typeface="Arial"/>
              </a:rPr>
              <a:t>Tìm</a:t>
            </a:r>
            <a:r>
              <a:rPr lang="en-US" sz="3200" dirty="0" smtClean="0">
                <a:solidFill>
                  <a:schemeClr val="tx1"/>
                </a:solidFill>
                <a:latin typeface="Times New Roman" panose="02020603050405020304" pitchFamily="18" charset="0"/>
                <a:cs typeface="Times New Roman" panose="02020603050405020304" pitchFamily="18" charset="0"/>
                <a:sym typeface="Arial"/>
              </a:rPr>
              <a:t> ý </a:t>
            </a:r>
            <a:r>
              <a:rPr lang="en-US" sz="3200" dirty="0" err="1" smtClean="0">
                <a:solidFill>
                  <a:schemeClr val="tx1"/>
                </a:solidFill>
                <a:latin typeface="Times New Roman" panose="02020603050405020304" pitchFamily="18" charset="0"/>
                <a:cs typeface="Times New Roman" panose="02020603050405020304" pitchFamily="18" charset="0"/>
                <a:sym typeface="Arial"/>
              </a:rPr>
              <a:t>và</a:t>
            </a:r>
            <a:r>
              <a:rPr lang="en-US" sz="3200" dirty="0" smtClean="0">
                <a:solidFill>
                  <a:schemeClr val="tx1"/>
                </a:solidFill>
                <a:latin typeface="Times New Roman" panose="02020603050405020304" pitchFamily="18" charset="0"/>
                <a:cs typeface="Times New Roman" panose="02020603050405020304" pitchFamily="18" charset="0"/>
                <a:sym typeface="Arial"/>
              </a:rPr>
              <a:t> </a:t>
            </a:r>
            <a:r>
              <a:rPr lang="en-US" sz="3200" dirty="0" err="1" smtClean="0">
                <a:solidFill>
                  <a:schemeClr val="tx1"/>
                </a:solidFill>
                <a:latin typeface="Times New Roman" panose="02020603050405020304" pitchFamily="18" charset="0"/>
                <a:cs typeface="Times New Roman" panose="02020603050405020304" pitchFamily="18" charset="0"/>
                <a:sym typeface="Arial"/>
              </a:rPr>
              <a:t>lập</a:t>
            </a:r>
            <a:r>
              <a:rPr lang="en-US" sz="3200" dirty="0" smtClean="0">
                <a:solidFill>
                  <a:schemeClr val="tx1"/>
                </a:solidFill>
                <a:latin typeface="Times New Roman" panose="02020603050405020304" pitchFamily="18" charset="0"/>
                <a:cs typeface="Times New Roman" panose="02020603050405020304" pitchFamily="18" charset="0"/>
                <a:sym typeface="Arial"/>
              </a:rPr>
              <a:t> </a:t>
            </a:r>
            <a:r>
              <a:rPr lang="en-US" sz="3200" dirty="0" err="1" smtClean="0">
                <a:solidFill>
                  <a:schemeClr val="tx1"/>
                </a:solidFill>
                <a:latin typeface="Times New Roman" panose="02020603050405020304" pitchFamily="18" charset="0"/>
                <a:cs typeface="Times New Roman" panose="02020603050405020304" pitchFamily="18" charset="0"/>
                <a:sym typeface="Arial"/>
              </a:rPr>
              <a:t>dàn</a:t>
            </a:r>
            <a:r>
              <a:rPr lang="en-US" sz="3200" dirty="0" smtClean="0">
                <a:solidFill>
                  <a:schemeClr val="tx1"/>
                </a:solidFill>
                <a:latin typeface="Times New Roman" panose="02020603050405020304" pitchFamily="18" charset="0"/>
                <a:cs typeface="Times New Roman" panose="02020603050405020304" pitchFamily="18" charset="0"/>
                <a:sym typeface="Arial"/>
              </a:rPr>
              <a:t> ý</a:t>
            </a:r>
          </a:p>
        </p:txBody>
      </p:sp>
      <p:sp>
        <p:nvSpPr>
          <p:cNvPr id="13" name="TextBox 12"/>
          <p:cNvSpPr txBox="1"/>
          <p:nvPr/>
        </p:nvSpPr>
        <p:spPr>
          <a:xfrm>
            <a:off x="750626" y="1584871"/>
            <a:ext cx="11715750" cy="523220"/>
          </a:xfrm>
          <a:prstGeom prst="rect">
            <a:avLst/>
          </a:prstGeom>
          <a:noFill/>
        </p:spPr>
        <p:txBody>
          <a:bodyPr wrap="square" rtlCol="0">
            <a:spAutoFit/>
          </a:bodyPr>
          <a:lstStyle/>
          <a:p>
            <a:pPr algn="just"/>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Tìm</a:t>
            </a:r>
            <a:r>
              <a:rPr lang="en-US" sz="2800" b="1" i="1" dirty="0" smtClean="0">
                <a:solidFill>
                  <a:prstClr val="black"/>
                </a:solidFill>
                <a:latin typeface="Times New Roman" panose="02020603050405020304" pitchFamily="18" charset="0"/>
                <a:cs typeface="Times New Roman" panose="02020603050405020304" pitchFamily="18" charset="0"/>
              </a:rPr>
              <a:t> ý </a:t>
            </a:r>
            <a:r>
              <a:rPr lang="en-US" sz="2800" b="1" i="1" dirty="0" err="1" smtClean="0">
                <a:solidFill>
                  <a:prstClr val="black"/>
                </a:solidFill>
                <a:latin typeface="Times New Roman" panose="02020603050405020304" pitchFamily="18" charset="0"/>
                <a:cs typeface="Times New Roman" panose="02020603050405020304" pitchFamily="18" charset="0"/>
              </a:rPr>
              <a:t>cho</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bài</a:t>
            </a:r>
            <a:r>
              <a:rPr lang="en-US" sz="2800" b="1" i="1" dirty="0" smtClean="0">
                <a:solidFill>
                  <a:prstClr val="black"/>
                </a:solidFill>
                <a:latin typeface="Times New Roman" panose="02020603050405020304" pitchFamily="18" charset="0"/>
                <a:cs typeface="Times New Roman" panose="02020603050405020304" pitchFamily="18" charset="0"/>
              </a:rPr>
              <a:t> </a:t>
            </a:r>
            <a:r>
              <a:rPr lang="vi-VN" sz="2800" b="1" i="1" dirty="0" smtClean="0">
                <a:solidFill>
                  <a:prstClr val="black"/>
                </a:solidFill>
                <a:latin typeface="Times New Roman" panose="02020603050405020304" pitchFamily="18" charset="0"/>
                <a:cs typeface="Times New Roman" panose="02020603050405020304" pitchFamily="18" charset="0"/>
              </a:rPr>
              <a:t>nói </a:t>
            </a:r>
            <a:r>
              <a:rPr lang="en-US" sz="2800" b="1" i="1" dirty="0" err="1" smtClean="0">
                <a:solidFill>
                  <a:prstClr val="black"/>
                </a:solidFill>
                <a:latin typeface="Times New Roman" panose="02020603050405020304" pitchFamily="18" charset="0"/>
                <a:cs typeface="Times New Roman" panose="02020603050405020304" pitchFamily="18" charset="0"/>
              </a:rPr>
              <a:t>bằng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cách</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đặt</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và</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trả</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lời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các</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câu</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hỏi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sau</a:t>
            </a:r>
            <a:r>
              <a:rPr lang="en-US" sz="2800" b="1" i="1" dirty="0" smtClean="0">
                <a:solidFill>
                  <a:prstClr val="black"/>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1160062" y="2631200"/>
            <a:ext cx="2571536" cy="3257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smtClean="0">
                <a:solidFill>
                  <a:prstClr val="black"/>
                </a:solidFill>
                <a:latin typeface="Times New Roman" panose="02020603050405020304" pitchFamily="18" charset="0"/>
                <a:cs typeface="Times New Roman" panose="02020603050405020304" pitchFamily="18" charset="0"/>
              </a:rPr>
              <a:t>Thế nào là lòng yêu nước?</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505506" y="2631200"/>
            <a:ext cx="2926554" cy="3257550"/>
          </a:xfrm>
          <a:prstGeom prst="roundRect">
            <a:avLst/>
          </a:prstGeom>
          <a:solidFill>
            <a:schemeClr val="accent6">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smtClean="0">
                <a:solidFill>
                  <a:prstClr val="black"/>
                </a:solidFill>
                <a:latin typeface="Times New Roman" panose="02020603050405020304" pitchFamily="18" charset="0"/>
                <a:cs typeface="Times New Roman" panose="02020603050405020304" pitchFamily="18" charset="0"/>
              </a:rPr>
              <a:t>Lòng yêu nước được biểu hiện cụ thể trong mỗi văn bản như thế nào?</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236721" y="2631200"/>
            <a:ext cx="2541431" cy="3257550"/>
          </a:xfrm>
          <a:prstGeom prst="roundRect">
            <a:avLst/>
          </a:prstGeom>
          <a:solidFill>
            <a:srgbClr val="BED8D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smtClean="0">
                <a:solidFill>
                  <a:prstClr val="black"/>
                </a:solidFill>
                <a:latin typeface="Times New Roman" panose="02020603050405020304" pitchFamily="18" charset="0"/>
                <a:cs typeface="Times New Roman" panose="02020603050405020304" pitchFamily="18" charset="0"/>
              </a:rPr>
              <a:t>Tại sao đó lại là những biểu hiện của lòng yêu nước?</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041733"/>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6" name="Rounded Rectangle 5"/>
          <p:cNvSpPr/>
          <p:nvPr/>
        </p:nvSpPr>
        <p:spPr>
          <a:xfrm>
            <a:off x="2902622" y="638626"/>
            <a:ext cx="6373504" cy="903570"/>
          </a:xfrm>
          <a:prstGeom prst="roundRect">
            <a:avLst/>
          </a:prstGeom>
          <a:solidFill>
            <a:schemeClr val="accent6">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smtClean="0">
                <a:solidFill>
                  <a:prstClr val="black"/>
                </a:solidFill>
                <a:latin typeface="Times New Roman" panose="02020603050405020304" pitchFamily="18" charset="0"/>
                <a:cs typeface="Times New Roman" panose="02020603050405020304" pitchFamily="18" charset="0"/>
              </a:rPr>
              <a:t>Lòng yêu nước được biểu hiện cụ thể trong mỗi văn bản như thế nào?</a:t>
            </a:r>
            <a:endParaRPr lang="en-US" sz="2800" dirty="0" smtClean="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0912" t="32722" r="25928" b="39984"/>
          <a:stretch/>
        </p:blipFill>
        <p:spPr>
          <a:xfrm>
            <a:off x="884332" y="1978484"/>
            <a:ext cx="3725469" cy="3466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868116" y="1978483"/>
            <a:ext cx="6096000" cy="3323987"/>
          </a:xfrm>
          <a:prstGeom prst="rect">
            <a:avLst/>
          </a:prstGeom>
        </p:spPr>
        <p:txBody>
          <a:bodyPr>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Trong</a:t>
            </a:r>
            <a:r>
              <a:rPr lang="vi-VN" sz="2800" dirty="0">
                <a:latin typeface="Times New Roman" panose="02020603050405020304" pitchFamily="18"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Người đàn ông cô độc giữa rừng</a:t>
            </a:r>
            <a:r>
              <a:rPr lang="vi-VN" sz="2800" dirty="0">
                <a:latin typeface="Times New Roman" panose="02020603050405020304" pitchFamily="18" charset="0"/>
                <a:cs typeface="Times New Roman" panose="02020603050405020304" pitchFamily="18" charset="0"/>
              </a:rPr>
              <a:t>, lòng yêu nước của người đàn ông bị coi "kì hình dị tướng" chính là tinh thần kiên trung, bất khuất</a:t>
            </a:r>
            <a:r>
              <a:rPr lang="vi-VN" sz="2800"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sẵn </a:t>
            </a:r>
            <a:r>
              <a:rPr lang="vi-VN" sz="2800" dirty="0">
                <a:latin typeface="Times New Roman" panose="02020603050405020304" pitchFamily="18" charset="0"/>
                <a:cs typeface="Times New Roman" panose="02020603050405020304" pitchFamily="18" charset="0"/>
              </a:rPr>
              <a:t>sàng chiến đấu để bảo vệ tổ quốc.</a:t>
            </a:r>
          </a:p>
        </p:txBody>
      </p:sp>
    </p:spTree>
    <p:extLst>
      <p:ext uri="{BB962C8B-B14F-4D97-AF65-F5344CB8AC3E}">
        <p14:creationId xmlns:p14="http://schemas.microsoft.com/office/powerpoint/2010/main" val="188077710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6" name="Rounded Rectangle 5"/>
          <p:cNvSpPr/>
          <p:nvPr/>
        </p:nvSpPr>
        <p:spPr>
          <a:xfrm>
            <a:off x="2902622" y="638626"/>
            <a:ext cx="6373504" cy="903570"/>
          </a:xfrm>
          <a:prstGeom prst="roundRect">
            <a:avLst/>
          </a:prstGeom>
          <a:solidFill>
            <a:schemeClr val="accent6">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smtClean="0">
                <a:solidFill>
                  <a:prstClr val="black"/>
                </a:solidFill>
                <a:latin typeface="Times New Roman" panose="02020603050405020304" pitchFamily="18" charset="0"/>
                <a:cs typeface="Times New Roman" panose="02020603050405020304" pitchFamily="18" charset="0"/>
              </a:rPr>
              <a:t>Lòng yêu nước được biểu hiện cụ thể trong mỗi văn bản như thế nào?</a:t>
            </a:r>
            <a:endParaRPr lang="en-US" sz="2800" dirty="0" smtClean="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6947615" y="2157669"/>
            <a:ext cx="4066128" cy="3651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798875" y="2321336"/>
            <a:ext cx="5866700" cy="3323987"/>
          </a:xfrm>
          <a:prstGeom prst="rect">
            <a:avLst/>
          </a:prstGeom>
        </p:spPr>
        <p:txBody>
          <a:bodyPr wrap="square">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Ở</a:t>
            </a:r>
            <a:r>
              <a:rPr lang="vi-VN" sz="2800" dirty="0">
                <a:solidFill>
                  <a:srgbClr val="FF0000"/>
                </a:solidFill>
                <a:latin typeface="Times New Roman" panose="02020603050405020304" pitchFamily="18"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Buổi học cuối cùng</a:t>
            </a:r>
            <a:r>
              <a:rPr lang="vi-VN" sz="2800" dirty="0">
                <a:latin typeface="Times New Roman" panose="02020603050405020304" pitchFamily="18" charset="0"/>
                <a:cs typeface="Times New Roman" panose="02020603050405020304" pitchFamily="18" charset="0"/>
              </a:rPr>
              <a:t>, lòng yêu nước chính là tình cảm trân quý tiếng mẹ đẻ, niềm tự hào về một thứ ngôn ngữ đẹp đẽ, nỗi đau đớn khi không còn được học ngôn ngữ dân tộc.</a:t>
            </a:r>
          </a:p>
        </p:txBody>
      </p:sp>
    </p:spTree>
    <p:extLst>
      <p:ext uri="{BB962C8B-B14F-4D97-AF65-F5344CB8AC3E}">
        <p14:creationId xmlns:p14="http://schemas.microsoft.com/office/powerpoint/2010/main" val="638685420"/>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6" name="Rounded Rectangle 5"/>
          <p:cNvSpPr/>
          <p:nvPr/>
        </p:nvSpPr>
        <p:spPr>
          <a:xfrm>
            <a:off x="2902622" y="638626"/>
            <a:ext cx="6373504" cy="903570"/>
          </a:xfrm>
          <a:prstGeom prst="roundRect">
            <a:avLst/>
          </a:prstGeom>
          <a:solidFill>
            <a:schemeClr val="accent6">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smtClean="0">
                <a:solidFill>
                  <a:prstClr val="black"/>
                </a:solidFill>
                <a:latin typeface="Times New Roman" panose="02020603050405020304" pitchFamily="18" charset="0"/>
                <a:cs typeface="Times New Roman" panose="02020603050405020304" pitchFamily="18" charset="0"/>
              </a:rPr>
              <a:t>Lòng yêu nước được biểu hiện cụ thể trong mỗi văn bản như thế nào?</a:t>
            </a:r>
            <a:endParaRPr lang="en-US" sz="2800" dirty="0" smtClean="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7580" t="4243" r="9693" b="75610"/>
          <a:stretch/>
        </p:blipFill>
        <p:spPr>
          <a:xfrm>
            <a:off x="872407" y="2000009"/>
            <a:ext cx="3659838" cy="3583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803419" y="2259390"/>
            <a:ext cx="6587319" cy="3323987"/>
          </a:xfrm>
          <a:prstGeom prst="rect">
            <a:avLst/>
          </a:prstGeom>
        </p:spPr>
        <p:txBody>
          <a:bodyPr wrap="square">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Còn </a:t>
            </a:r>
            <a:r>
              <a:rPr lang="vi-VN" sz="2800" dirty="0">
                <a:latin typeface="Times New Roman" panose="02020603050405020304" pitchFamily="18" charset="0"/>
                <a:cs typeface="Times New Roman" panose="02020603050405020304" pitchFamily="18" charset="0"/>
              </a:rPr>
              <a:t>ở </a:t>
            </a:r>
            <a:r>
              <a:rPr lang="vi-VN" sz="2800" i="1" dirty="0">
                <a:solidFill>
                  <a:srgbClr val="FF0000"/>
                </a:solidFill>
                <a:latin typeface="Times New Roman" panose="02020603050405020304" pitchFamily="18" charset="0"/>
                <a:cs typeface="Times New Roman" panose="02020603050405020304" pitchFamily="18" charset="0"/>
              </a:rPr>
              <a:t>Dọc đường xứ Nghệ</a:t>
            </a:r>
            <a:r>
              <a:rPr lang="vi-VN" sz="2800" dirty="0">
                <a:latin typeface="Times New Roman" panose="02020603050405020304" pitchFamily="18" charset="0"/>
                <a:cs typeface="Times New Roman" panose="02020603050405020304" pitchFamily="18" charset="0"/>
              </a:rPr>
              <a:t>, lòng yêu nước được thể hiện qua tình cảm với những di tích, địa danh của đất nước. Nó còn được thể hiện qua niềm tự hào về những di tích cùng lịch sử hào hùng của dân tộc.</a:t>
            </a:r>
            <a:endParaRPr lang="vi-VN" sz="28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344203"/>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4" name="Rounded Rectangle 3"/>
          <p:cNvSpPr/>
          <p:nvPr/>
        </p:nvSpPr>
        <p:spPr>
          <a:xfrm>
            <a:off x="750626" y="538542"/>
            <a:ext cx="4374088" cy="81258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sym typeface="Arial"/>
              </a:rPr>
              <a:t>b. </a:t>
            </a:r>
            <a:r>
              <a:rPr lang="en-US" sz="3200" dirty="0" err="1" smtClean="0">
                <a:solidFill>
                  <a:schemeClr val="tx1"/>
                </a:solidFill>
                <a:latin typeface="Times New Roman" panose="02020603050405020304" pitchFamily="18" charset="0"/>
                <a:cs typeface="Times New Roman" panose="02020603050405020304" pitchFamily="18" charset="0"/>
                <a:sym typeface="Arial"/>
              </a:rPr>
              <a:t>Tìm</a:t>
            </a:r>
            <a:r>
              <a:rPr lang="en-US" sz="3200" dirty="0" smtClean="0">
                <a:solidFill>
                  <a:schemeClr val="tx1"/>
                </a:solidFill>
                <a:latin typeface="Times New Roman" panose="02020603050405020304" pitchFamily="18" charset="0"/>
                <a:cs typeface="Times New Roman" panose="02020603050405020304" pitchFamily="18" charset="0"/>
                <a:sym typeface="Arial"/>
              </a:rPr>
              <a:t> ý </a:t>
            </a:r>
            <a:r>
              <a:rPr lang="en-US" sz="3200" dirty="0" err="1" smtClean="0">
                <a:solidFill>
                  <a:schemeClr val="tx1"/>
                </a:solidFill>
                <a:latin typeface="Times New Roman" panose="02020603050405020304" pitchFamily="18" charset="0"/>
                <a:cs typeface="Times New Roman" panose="02020603050405020304" pitchFamily="18" charset="0"/>
                <a:sym typeface="Arial"/>
              </a:rPr>
              <a:t>và</a:t>
            </a:r>
            <a:r>
              <a:rPr lang="en-US" sz="3200" dirty="0" smtClean="0">
                <a:solidFill>
                  <a:schemeClr val="tx1"/>
                </a:solidFill>
                <a:latin typeface="Times New Roman" panose="02020603050405020304" pitchFamily="18" charset="0"/>
                <a:cs typeface="Times New Roman" panose="02020603050405020304" pitchFamily="18" charset="0"/>
                <a:sym typeface="Arial"/>
              </a:rPr>
              <a:t> </a:t>
            </a:r>
            <a:r>
              <a:rPr lang="en-US" sz="3200" dirty="0" err="1" smtClean="0">
                <a:solidFill>
                  <a:schemeClr val="tx1"/>
                </a:solidFill>
                <a:latin typeface="Times New Roman" panose="02020603050405020304" pitchFamily="18" charset="0"/>
                <a:cs typeface="Times New Roman" panose="02020603050405020304" pitchFamily="18" charset="0"/>
                <a:sym typeface="Arial"/>
              </a:rPr>
              <a:t>lập</a:t>
            </a:r>
            <a:r>
              <a:rPr lang="en-US" sz="3200" dirty="0" smtClean="0">
                <a:solidFill>
                  <a:schemeClr val="tx1"/>
                </a:solidFill>
                <a:latin typeface="Times New Roman" panose="02020603050405020304" pitchFamily="18" charset="0"/>
                <a:cs typeface="Times New Roman" panose="02020603050405020304" pitchFamily="18" charset="0"/>
                <a:sym typeface="Arial"/>
              </a:rPr>
              <a:t> </a:t>
            </a:r>
            <a:r>
              <a:rPr lang="en-US" sz="3200" dirty="0" err="1" smtClean="0">
                <a:solidFill>
                  <a:schemeClr val="tx1"/>
                </a:solidFill>
                <a:latin typeface="Times New Roman" panose="02020603050405020304" pitchFamily="18" charset="0"/>
                <a:cs typeface="Times New Roman" panose="02020603050405020304" pitchFamily="18" charset="0"/>
                <a:sym typeface="Arial"/>
              </a:rPr>
              <a:t>dàn</a:t>
            </a:r>
            <a:r>
              <a:rPr lang="en-US" sz="3200" dirty="0" smtClean="0">
                <a:solidFill>
                  <a:schemeClr val="tx1"/>
                </a:solidFill>
                <a:latin typeface="Times New Roman" panose="02020603050405020304" pitchFamily="18" charset="0"/>
                <a:cs typeface="Times New Roman" panose="02020603050405020304" pitchFamily="18" charset="0"/>
                <a:sym typeface="Arial"/>
              </a:rPr>
              <a:t> ý</a:t>
            </a:r>
          </a:p>
        </p:txBody>
      </p:sp>
      <p:sp>
        <p:nvSpPr>
          <p:cNvPr id="5" name="TextBox 4"/>
          <p:cNvSpPr txBox="1"/>
          <p:nvPr/>
        </p:nvSpPr>
        <p:spPr>
          <a:xfrm>
            <a:off x="750626" y="1584871"/>
            <a:ext cx="10099344" cy="954107"/>
          </a:xfrm>
          <a:prstGeom prst="rect">
            <a:avLst/>
          </a:prstGeom>
          <a:noFill/>
        </p:spPr>
        <p:txBody>
          <a:bodyPr wrap="square" rtlCol="0">
            <a:spAutoFit/>
          </a:bodyPr>
          <a:lstStyle/>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Lập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dàn</a:t>
            </a:r>
            <a:r>
              <a:rPr lang="en-US" sz="2800" i="1" dirty="0">
                <a:solidFill>
                  <a:prstClr val="black"/>
                </a:solidFill>
                <a:latin typeface="Times New Roman" panose="02020603050405020304" pitchFamily="18" charset="0"/>
                <a:cs typeface="Times New Roman" panose="02020603050405020304" pitchFamily="18" charset="0"/>
              </a:rPr>
              <a:t> ý </a:t>
            </a:r>
            <a:r>
              <a:rPr lang="en-US" sz="2800" i="1" dirty="0" err="1">
                <a:solidFill>
                  <a:prstClr val="black"/>
                </a:solidFill>
                <a:latin typeface="Times New Roman" panose="02020603050405020304" pitchFamily="18" charset="0"/>
                <a:cs typeface="Times New Roman" panose="02020603050405020304" pitchFamily="18" charset="0"/>
              </a:rPr>
              <a:t>cho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bài</a:t>
            </a:r>
            <a:r>
              <a:rPr lang="en-US" sz="2800" i="1" dirty="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nói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bằng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lựa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chọn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sắp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xếp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các</a:t>
            </a:r>
            <a:r>
              <a:rPr lang="en-US" sz="2800" i="1" dirty="0">
                <a:solidFill>
                  <a:prstClr val="black"/>
                </a:solidFill>
                <a:latin typeface="Times New Roman" panose="02020603050405020304" pitchFamily="18" charset="0"/>
                <a:cs typeface="Times New Roman" panose="02020603050405020304" pitchFamily="18" charset="0"/>
              </a:rPr>
              <a:t> ý </a:t>
            </a:r>
            <a:r>
              <a:rPr lang="en-US" sz="2800" i="1" dirty="0" err="1">
                <a:solidFill>
                  <a:prstClr val="black"/>
                </a:solidFill>
                <a:latin typeface="Times New Roman" panose="02020603050405020304" pitchFamily="18" charset="0"/>
                <a:cs typeface="Times New Roman" panose="02020603050405020304" pitchFamily="18" charset="0"/>
              </a:rPr>
              <a:t>theo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bố</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cục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phần</a:t>
            </a:r>
            <a:r>
              <a:rPr lang="en-US" sz="2800" i="1" dirty="0">
                <a:solidFill>
                  <a:prstClr val="black"/>
                </a:solidFill>
                <a:latin typeface="Times New Roman" panose="02020603050405020304" pitchFamily="18" charset="0"/>
                <a:cs typeface="Times New Roman" panose="02020603050405020304" pitchFamily="18" charset="0"/>
              </a:rPr>
              <a:t>:</a:t>
            </a:r>
          </a:p>
        </p:txBody>
      </p:sp>
      <p:sp>
        <p:nvSpPr>
          <p:cNvPr id="16" name="文本框 135">
            <a:extLst>
              <a:ext uri="{FF2B5EF4-FFF2-40B4-BE49-F238E27FC236}">
                <a16:creationId xmlns="" xmlns:a16="http://schemas.microsoft.com/office/drawing/2014/main" id="{D197B515-C59F-4540-BB93-2AE153D75E42}"/>
              </a:ext>
            </a:extLst>
          </p:cNvPr>
          <p:cNvSpPr txBox="1"/>
          <p:nvPr/>
        </p:nvSpPr>
        <p:spPr>
          <a:xfrm rot="223827">
            <a:off x="5417833" y="3083516"/>
            <a:ext cx="1601573" cy="646331"/>
          </a:xfrm>
          <a:prstGeom prst="rect">
            <a:avLst/>
          </a:prstGeom>
          <a:noFill/>
        </p:spPr>
        <p:txBody>
          <a:bodyPr wrap="square" rtlCol="0">
            <a:spAutoFit/>
          </a:bodyPr>
          <a:lstStyle/>
          <a:p>
            <a:endParaRPr lang="zh-CN" altLang="en-US" sz="36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24" name="文本框 143">
            <a:extLst>
              <a:ext uri="{FF2B5EF4-FFF2-40B4-BE49-F238E27FC236}">
                <a16:creationId xmlns="" xmlns:a16="http://schemas.microsoft.com/office/drawing/2014/main" id="{886AB836-2F5D-477E-9C5E-73EC868270F7}"/>
              </a:ext>
            </a:extLst>
          </p:cNvPr>
          <p:cNvSpPr txBox="1"/>
          <p:nvPr/>
        </p:nvSpPr>
        <p:spPr>
          <a:xfrm rot="21410303">
            <a:off x="8286826" y="3044435"/>
            <a:ext cx="1601573" cy="646331"/>
          </a:xfrm>
          <a:prstGeom prst="rect">
            <a:avLst/>
          </a:prstGeom>
          <a:noFill/>
        </p:spPr>
        <p:txBody>
          <a:bodyPr wrap="square" rtlCol="0">
            <a:spAutoFit/>
          </a:bodyPr>
          <a:lstStyle/>
          <a:p>
            <a:pPr algn="ctr"/>
            <a:endParaRPr lang="zh-CN" altLang="en-US" sz="36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grpSp>
        <p:nvGrpSpPr>
          <p:cNvPr id="30" name="组合 13"/>
          <p:cNvGrpSpPr/>
          <p:nvPr/>
        </p:nvGrpSpPr>
        <p:grpSpPr>
          <a:xfrm rot="21379380">
            <a:off x="1940992" y="3259467"/>
            <a:ext cx="2483784" cy="2889609"/>
            <a:chOff x="3249502" y="1177956"/>
            <a:chExt cx="2483784" cy="2579829"/>
          </a:xfrm>
        </p:grpSpPr>
        <p:pic>
          <p:nvPicPr>
            <p:cNvPr id="31"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32"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9" name="文本框 85">
            <a:extLst>
              <a:ext uri="{FF2B5EF4-FFF2-40B4-BE49-F238E27FC236}">
                <a16:creationId xmlns="" xmlns:a16="http://schemas.microsoft.com/office/drawing/2014/main" id="{026FD1E5-9749-46CD-BD14-19FB6B83F117}"/>
              </a:ext>
            </a:extLst>
          </p:cNvPr>
          <p:cNvSpPr txBox="1"/>
          <p:nvPr/>
        </p:nvSpPr>
        <p:spPr>
          <a:xfrm rot="21364228">
            <a:off x="2434359" y="4268339"/>
            <a:ext cx="1544543" cy="742511"/>
          </a:xfrm>
          <a:prstGeom prst="rect">
            <a:avLst/>
          </a:prstGeom>
          <a:noFill/>
        </p:spPr>
        <p:txBody>
          <a:bodyPr wrap="square" rtlCol="0">
            <a:spAutoFit/>
          </a:bodyPr>
          <a:lstStyle/>
          <a:p>
            <a:pPr algn="ctr">
              <a:lnSpc>
                <a:spcPct val="150000"/>
              </a:lnSpc>
            </a:pPr>
            <a:r>
              <a:rPr lang="en-US" altLang="zh-CN" sz="3200" dirty="0" err="1"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Mở</a:t>
            </a:r>
            <a:r>
              <a:rPr lang="en-US" altLang="zh-CN" sz="3200" dirty="0"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đầu</a:t>
            </a:r>
            <a:endParaRPr lang="zh-CN" altLang="en-US"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grpSp>
        <p:nvGrpSpPr>
          <p:cNvPr id="33" name="组合 13"/>
          <p:cNvGrpSpPr/>
          <p:nvPr/>
        </p:nvGrpSpPr>
        <p:grpSpPr>
          <a:xfrm rot="21379380">
            <a:off x="4734517" y="3108769"/>
            <a:ext cx="2483784" cy="2889609"/>
            <a:chOff x="3249502" y="1177956"/>
            <a:chExt cx="2483784" cy="2579829"/>
          </a:xfrm>
        </p:grpSpPr>
        <p:pic>
          <p:nvPicPr>
            <p:cNvPr id="34"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35"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grpSp>
        <p:nvGrpSpPr>
          <p:cNvPr id="36" name="组合 13"/>
          <p:cNvGrpSpPr/>
          <p:nvPr/>
        </p:nvGrpSpPr>
        <p:grpSpPr>
          <a:xfrm rot="21379380">
            <a:off x="7836943" y="3036916"/>
            <a:ext cx="2483784" cy="2889609"/>
            <a:chOff x="3249502" y="1177956"/>
            <a:chExt cx="2483784" cy="2579829"/>
          </a:xfrm>
        </p:grpSpPr>
        <p:pic>
          <p:nvPicPr>
            <p:cNvPr id="37"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38"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17" name="文本框 136">
            <a:extLst>
              <a:ext uri="{FF2B5EF4-FFF2-40B4-BE49-F238E27FC236}">
                <a16:creationId xmlns="" xmlns:a16="http://schemas.microsoft.com/office/drawing/2014/main" id="{1ADA8341-51D0-418D-B300-AC67C40B75C4}"/>
              </a:ext>
            </a:extLst>
          </p:cNvPr>
          <p:cNvSpPr txBox="1"/>
          <p:nvPr/>
        </p:nvSpPr>
        <p:spPr>
          <a:xfrm rot="21352974">
            <a:off x="5203781" y="3955165"/>
            <a:ext cx="1797891" cy="1569660"/>
          </a:xfrm>
          <a:prstGeom prst="rect">
            <a:avLst/>
          </a:prstGeom>
          <a:noFill/>
        </p:spPr>
        <p:txBody>
          <a:bodyPr wrap="square" rtlCol="0">
            <a:spAutoFit/>
          </a:bodyPr>
          <a:lstStyle>
            <a:defPPr>
              <a:defRPr lang="zh-CN"/>
            </a:defPPr>
            <a:lvl1pPr>
              <a:lnSpc>
                <a:spcPct val="150000"/>
              </a:lnSpc>
              <a:defRPr sz="1200">
                <a:latin typeface="迷你简准圆" panose="03000509000000000000" pitchFamily="65" charset="-122"/>
                <a:ea typeface="迷你简准圆" panose="03000509000000000000" pitchFamily="65" charset="-122"/>
              </a:defRPr>
            </a:lvl1pPr>
          </a:lstStyle>
          <a:p>
            <a:pPr algn="ctr"/>
            <a:r>
              <a:rPr lang="en-US" altLang="zh-CN" sz="3200" dirty="0" err="1" smtClean="0">
                <a:solidFill>
                  <a:prstClr val="black"/>
                </a:solidFill>
                <a:latin typeface="Times New Roman" panose="02020603050405020304" pitchFamily="18" charset="0"/>
                <a:cs typeface="Times New Roman" panose="02020603050405020304" pitchFamily="18" charset="0"/>
              </a:rPr>
              <a:t>Nội</a:t>
            </a:r>
            <a:r>
              <a:rPr lang="en-US" altLang="zh-CN" sz="3200" dirty="0" smtClean="0">
                <a:solidFill>
                  <a:prstClr val="black"/>
                </a:solidFill>
                <a:latin typeface="Times New Roman" panose="02020603050405020304" pitchFamily="18" charset="0"/>
                <a:cs typeface="Times New Roman" panose="02020603050405020304" pitchFamily="18" charset="0"/>
              </a:rPr>
              <a:t> dung </a:t>
            </a:r>
            <a:r>
              <a:rPr lang="en-US" altLang="zh-CN" sz="3200" dirty="0" err="1" smtClean="0">
                <a:solidFill>
                  <a:prstClr val="black"/>
                </a:solidFill>
                <a:latin typeface="Times New Roman" panose="02020603050405020304" pitchFamily="18" charset="0"/>
                <a:cs typeface="Times New Roman" panose="02020603050405020304" pitchFamily="18" charset="0"/>
              </a:rPr>
              <a:t>chính</a:t>
            </a:r>
            <a:endParaRPr lang="zh-CN" altLang="en-US" sz="3200" dirty="0">
              <a:solidFill>
                <a:prstClr val="black"/>
              </a:solidFill>
              <a:latin typeface="Times New Roman" panose="02020603050405020304" pitchFamily="18" charset="0"/>
              <a:cs typeface="Times New Roman" panose="02020603050405020304" pitchFamily="18" charset="0"/>
            </a:endParaRPr>
          </a:p>
        </p:txBody>
      </p:sp>
      <p:sp>
        <p:nvSpPr>
          <p:cNvPr id="25" name="文本框 144">
            <a:extLst>
              <a:ext uri="{FF2B5EF4-FFF2-40B4-BE49-F238E27FC236}">
                <a16:creationId xmlns="" xmlns:a16="http://schemas.microsoft.com/office/drawing/2014/main" id="{38708C1D-EC9D-4CAC-B051-6AB83C63A5A7}"/>
              </a:ext>
            </a:extLst>
          </p:cNvPr>
          <p:cNvSpPr txBox="1"/>
          <p:nvPr/>
        </p:nvSpPr>
        <p:spPr>
          <a:xfrm rot="21364228">
            <a:off x="8266702" y="4068386"/>
            <a:ext cx="1641822" cy="830997"/>
          </a:xfrm>
          <a:prstGeom prst="rect">
            <a:avLst/>
          </a:prstGeom>
          <a:noFill/>
        </p:spPr>
        <p:txBody>
          <a:bodyPr wrap="square" rtlCol="0">
            <a:spAutoFit/>
          </a:bodyPr>
          <a:lstStyle/>
          <a:p>
            <a:pPr algn="ctr">
              <a:lnSpc>
                <a:spcPct val="150000"/>
              </a:lnSpc>
            </a:pPr>
            <a:r>
              <a:rPr lang="en-US" altLang="zh-CN" sz="3200" dirty="0" err="1"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Kết</a:t>
            </a:r>
            <a:r>
              <a:rPr lang="en-US" altLang="zh-CN" sz="3200" dirty="0"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thúc</a:t>
            </a:r>
            <a:endParaRPr lang="zh-CN" altLang="en-US"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80735154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7"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12" name="Rounded Rectangle 11"/>
          <p:cNvSpPr/>
          <p:nvPr/>
        </p:nvSpPr>
        <p:spPr>
          <a:xfrm>
            <a:off x="3519585" y="1528749"/>
            <a:ext cx="7548749" cy="3014662"/>
          </a:xfrm>
          <a:prstGeom prst="roundRect">
            <a:avLst/>
          </a:prstGeom>
          <a:solidFill>
            <a:schemeClr val="bg1"/>
          </a:solidFill>
          <a:ln w="28575">
            <a:solidFill>
              <a:srgbClr val="CF837F"/>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dirty="0" err="1" smtClean="0">
                <a:solidFill>
                  <a:prstClr val="black"/>
                </a:solidFill>
                <a:latin typeface="Times New Roman" panose="02020603050405020304" pitchFamily="18" charset="0"/>
                <a:cs typeface="Times New Roman" panose="02020603050405020304" pitchFamily="18" charset="0"/>
              </a:rPr>
              <a:t>Nêu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vấn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cần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bày</a:t>
            </a:r>
            <a:r>
              <a:rPr lang="en-US" sz="2800"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800" dirty="0" err="1" smtClean="0">
                <a:solidFill>
                  <a:prstClr val="black"/>
                </a:solidFill>
                <a:latin typeface="Times New Roman" panose="02020603050405020304" pitchFamily="18" charset="0"/>
                <a:cs typeface="Times New Roman" panose="02020603050405020304" pitchFamily="18" charset="0"/>
              </a:rPr>
              <a:t>Ví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đều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 dung </a:t>
            </a:r>
            <a:r>
              <a:rPr lang="en-US" sz="2800" dirty="0" err="1" smtClean="0">
                <a:solidFill>
                  <a:prstClr val="black"/>
                </a:solidFill>
                <a:latin typeface="Times New Roman" panose="02020603050405020304" pitchFamily="18" charset="0"/>
                <a:cs typeface="Times New Roman" panose="02020603050405020304" pitchFamily="18" charset="0"/>
              </a:rPr>
              <a:t>liên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lòng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nhưng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mỗi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nhau</a:t>
            </a:r>
            <a:r>
              <a:rPr lang="en-US" sz="2800" dirty="0" smtClean="0">
                <a:solidFill>
                  <a:prstClr val="black"/>
                </a:solidFill>
                <a:latin typeface="Times New Roman" panose="02020603050405020304" pitchFamily="18" charset="0"/>
                <a:cs typeface="Times New Roman" panose="02020603050405020304" pitchFamily="18" charset="0"/>
              </a:rPr>
              <a:t>.</a:t>
            </a:r>
          </a:p>
        </p:txBody>
      </p:sp>
      <p:grpSp>
        <p:nvGrpSpPr>
          <p:cNvPr id="13" name="组合 13"/>
          <p:cNvGrpSpPr/>
          <p:nvPr/>
        </p:nvGrpSpPr>
        <p:grpSpPr>
          <a:xfrm rot="21379380">
            <a:off x="776320" y="1846302"/>
            <a:ext cx="2483784" cy="2889609"/>
            <a:chOff x="3249502" y="1177956"/>
            <a:chExt cx="2483784" cy="2579829"/>
          </a:xfrm>
        </p:grpSpPr>
        <p:pic>
          <p:nvPicPr>
            <p:cNvPr id="14"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15"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16" name="文本框 85">
            <a:extLst>
              <a:ext uri="{FF2B5EF4-FFF2-40B4-BE49-F238E27FC236}">
                <a16:creationId xmlns="" xmlns:a16="http://schemas.microsoft.com/office/drawing/2014/main" id="{026FD1E5-9749-46CD-BD14-19FB6B83F117}"/>
              </a:ext>
            </a:extLst>
          </p:cNvPr>
          <p:cNvSpPr txBox="1"/>
          <p:nvPr/>
        </p:nvSpPr>
        <p:spPr>
          <a:xfrm rot="21364228">
            <a:off x="1269687" y="2855174"/>
            <a:ext cx="1544543" cy="742511"/>
          </a:xfrm>
          <a:prstGeom prst="rect">
            <a:avLst/>
          </a:prstGeom>
          <a:noFill/>
        </p:spPr>
        <p:txBody>
          <a:bodyPr wrap="square" rtlCol="0">
            <a:spAutoFit/>
          </a:bodyPr>
          <a:lstStyle/>
          <a:p>
            <a:pPr algn="ctr">
              <a:lnSpc>
                <a:spcPct val="150000"/>
              </a:lnSpc>
            </a:pPr>
            <a:r>
              <a:rPr lang="en-US" altLang="zh-CN" sz="3200" dirty="0" err="1"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Mở</a:t>
            </a:r>
            <a:r>
              <a:rPr lang="en-US" altLang="zh-CN" sz="3200" dirty="0"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đầu</a:t>
            </a:r>
            <a:endParaRPr lang="zh-CN" altLang="en-US"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44403932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21" name="Rounded Rectangle 20"/>
          <p:cNvSpPr/>
          <p:nvPr/>
        </p:nvSpPr>
        <p:spPr>
          <a:xfrm>
            <a:off x="3239935" y="627797"/>
            <a:ext cx="8265881" cy="5459104"/>
          </a:xfrm>
          <a:prstGeom prst="roundRect">
            <a:avLst/>
          </a:prstGeom>
          <a:solidFill>
            <a:schemeClr val="bg1"/>
          </a:solidFill>
          <a:ln>
            <a:solidFill>
              <a:srgbClr val="37921E"/>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700" dirty="0" err="1" smtClean="0">
                <a:solidFill>
                  <a:prstClr val="black"/>
                </a:solidFill>
                <a:latin typeface="Times New Roman" panose="02020603050405020304" pitchFamily="18" charset="0"/>
                <a:cs typeface="Times New Roman" panose="02020603050405020304" pitchFamily="18" charset="0"/>
              </a:rPr>
              <a:t>Dựa</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vào</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các</a:t>
            </a:r>
            <a:r>
              <a:rPr lang="en-US" sz="2700" dirty="0" smtClean="0">
                <a:solidFill>
                  <a:prstClr val="black"/>
                </a:solidFill>
                <a:latin typeface="Times New Roman" panose="02020603050405020304" pitchFamily="18" charset="0"/>
                <a:cs typeface="Times New Roman" panose="02020603050405020304" pitchFamily="18" charset="0"/>
              </a:rPr>
              <a:t> ý </a:t>
            </a:r>
            <a:r>
              <a:rPr lang="en-US" sz="2700" dirty="0" err="1" smtClean="0">
                <a:solidFill>
                  <a:prstClr val="black"/>
                </a:solidFill>
                <a:latin typeface="Times New Roman" panose="02020603050405020304" pitchFamily="18" charset="0"/>
                <a:cs typeface="Times New Roman" panose="02020603050405020304" pitchFamily="18" charset="0"/>
              </a:rPr>
              <a:t>đã</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tìm</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được</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trình</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bày</a:t>
            </a:r>
            <a:r>
              <a:rPr lang="en-US" sz="2700" dirty="0" smtClean="0">
                <a:solidFill>
                  <a:prstClr val="black"/>
                </a:solidFill>
                <a:latin typeface="Times New Roman" panose="02020603050405020304" pitchFamily="18" charset="0"/>
                <a:cs typeface="Times New Roman" panose="02020603050405020304" pitchFamily="18" charset="0"/>
              </a:rPr>
              <a:t> ý </a:t>
            </a:r>
            <a:r>
              <a:rPr lang="en-US" sz="2700" dirty="0" err="1" smtClean="0">
                <a:solidFill>
                  <a:prstClr val="black"/>
                </a:solidFill>
                <a:latin typeface="Times New Roman" panose="02020603050405020304" pitchFamily="18" charset="0"/>
                <a:cs typeface="Times New Roman" panose="02020603050405020304" pitchFamily="18" charset="0"/>
              </a:rPr>
              <a:t>kiến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của</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em</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theo</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một</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trình</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tự</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nhất</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định</a:t>
            </a:r>
            <a:r>
              <a:rPr lang="en-US" sz="2700" dirty="0" smtClean="0">
                <a:solidFill>
                  <a:prstClr val="black"/>
                </a:solidFill>
                <a:latin typeface="Times New Roman" panose="02020603050405020304" pitchFamily="18" charset="0"/>
                <a:cs typeface="Times New Roman" panose="02020603050405020304" pitchFamily="18" charset="0"/>
              </a:rPr>
              <a: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Ví</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dụ</a:t>
            </a:r>
            <a:r>
              <a:rPr lang="en-US" sz="2700"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Nêu</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cách</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hiểu</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về</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lòng</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yêu</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nước</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thể</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hiện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cụ</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thể</a:t>
            </a:r>
            <a:r>
              <a:rPr lang="en-US" sz="2700" dirty="0" smtClean="0">
                <a:solidFill>
                  <a:prstClr val="black"/>
                </a:solidFill>
                <a:latin typeface="Times New Roman" panose="02020603050405020304" pitchFamily="18" charset="0"/>
                <a:cs typeface="Times New Roman" panose="02020603050405020304" pitchFamily="18" charset="0"/>
              </a:rPr>
              <a:t> ở </a:t>
            </a:r>
            <a:r>
              <a:rPr lang="en-US" sz="2700" dirty="0" err="1" smtClean="0">
                <a:solidFill>
                  <a:prstClr val="black"/>
                </a:solidFill>
                <a:latin typeface="Times New Roman" panose="02020603050405020304" pitchFamily="18" charset="0"/>
                <a:cs typeface="Times New Roman" panose="02020603050405020304" pitchFamily="18" charset="0"/>
              </a:rPr>
              <a:t>mỗi</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văn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bản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Ví</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dụ</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Lòng</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yêu</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nước</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thể</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hiện</a:t>
            </a:r>
            <a:r>
              <a:rPr lang="en-US" sz="2700" dirty="0" smtClean="0">
                <a:solidFill>
                  <a:prstClr val="black"/>
                </a:solidFill>
                <a:latin typeface="Times New Roman" panose="02020603050405020304" pitchFamily="18" charset="0"/>
                <a:cs typeface="Times New Roman" panose="02020603050405020304" pitchFamily="18" charset="0"/>
              </a:rPr>
              <a:t> ở </a:t>
            </a:r>
            <a:r>
              <a:rPr lang="en-US" sz="2700" dirty="0" err="1" smtClean="0">
                <a:solidFill>
                  <a:prstClr val="black"/>
                </a:solidFill>
                <a:latin typeface="Times New Roman" panose="02020603050405020304" pitchFamily="18" charset="0"/>
                <a:cs typeface="Times New Roman" panose="02020603050405020304" pitchFamily="18" charset="0"/>
              </a:rPr>
              <a:t>văn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bản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Buổi</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học</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cuối</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cùng</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là</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tình</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cảm</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trân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trọng</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và</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yêu</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quý</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tiếng</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mẹ</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đẻ</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của</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thầy</a:t>
            </a:r>
            <a:r>
              <a:rPr lang="en-US" sz="2700" dirty="0" smtClean="0">
                <a:solidFill>
                  <a:prstClr val="black"/>
                </a:solidFill>
                <a:latin typeface="Times New Roman" panose="02020603050405020304" pitchFamily="18" charset="0"/>
                <a:cs typeface="Times New Roman" panose="02020603050405020304" pitchFamily="18" charset="0"/>
              </a:rPr>
              <a:t> Ha-men, </a:t>
            </a:r>
            <a:r>
              <a:rPr lang="en-US" sz="2700" dirty="0" err="1" smtClean="0">
                <a:solidFill>
                  <a:prstClr val="black"/>
                </a:solidFill>
                <a:latin typeface="Times New Roman" panose="02020603050405020304" pitchFamily="18" charset="0"/>
                <a:cs typeface="Times New Roman" panose="02020603050405020304" pitchFamily="18" charset="0"/>
              </a:rPr>
              <a:t>của</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dân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làng</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và</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cậu</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bé</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Phrăng</a:t>
            </a:r>
            <a:r>
              <a:rPr lang="en-US" sz="2700" dirty="0" smtClean="0">
                <a:solidFill>
                  <a:prstClr val="black"/>
                </a:solidFill>
                <a:latin typeface="Times New Roman" panose="02020603050405020304" pitchFamily="18" charset="0"/>
                <a:cs typeface="Times New Roman" panose="02020603050405020304" pitchFamily="18" charset="0"/>
              </a:rPr>
              <a:t>... Ở </a:t>
            </a:r>
            <a:r>
              <a:rPr lang="en-US" sz="2700" dirty="0" err="1" smtClean="0">
                <a:solidFill>
                  <a:prstClr val="black"/>
                </a:solidFill>
                <a:latin typeface="Times New Roman" panose="02020603050405020304" pitchFamily="18" charset="0"/>
                <a:cs typeface="Times New Roman" panose="02020603050405020304" pitchFamily="18" charset="0"/>
              </a:rPr>
              <a:t>văn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bản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Dọc</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đường</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xứ</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Nghệ</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là</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dirty="0" smtClean="0">
                <a:solidFill>
                  <a:prstClr val="black"/>
                </a:solidFill>
                <a:latin typeface="Times New Roman" panose="02020603050405020304" pitchFamily="18" charset="0"/>
                <a:cs typeface="Times New Roman" panose="02020603050405020304" pitchFamily="18" charset="0"/>
              </a:rPr>
              <a:t>Ở </a:t>
            </a:r>
            <a:r>
              <a:rPr lang="en-US" sz="2700" dirty="0" err="1" smtClean="0">
                <a:solidFill>
                  <a:prstClr val="black"/>
                </a:solidFill>
                <a:latin typeface="Times New Roman" panose="02020603050405020304" pitchFamily="18" charset="0"/>
                <a:cs typeface="Times New Roman" panose="02020603050405020304" pitchFamily="18" charset="0"/>
              </a:rPr>
              <a:t>văn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bản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Người</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đàn</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ông</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cô</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độc</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giữa</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i="1" dirty="0" err="1" smtClean="0">
                <a:solidFill>
                  <a:prstClr val="black"/>
                </a:solidFill>
                <a:latin typeface="Times New Roman" panose="02020603050405020304" pitchFamily="18" charset="0"/>
                <a:cs typeface="Times New Roman" panose="02020603050405020304" pitchFamily="18" charset="0"/>
              </a:rPr>
              <a:t>rừng</a:t>
            </a:r>
            <a:r>
              <a:rPr lang="en-US" sz="2700" i="1"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là</a:t>
            </a:r>
            <a:r>
              <a:rPr lang="en-US" sz="2700" dirty="0" smtClean="0">
                <a:solidFill>
                  <a:prstClr val="black"/>
                </a:solidFill>
                <a:latin typeface="Times New Roman" panose="02020603050405020304" pitchFamily="18" charset="0"/>
                <a:cs typeface="Times New Roman" panose="02020603050405020304" pitchFamily="18" charset="0"/>
              </a:rPr>
              <a:t>...</a:t>
            </a:r>
          </a:p>
        </p:txBody>
      </p:sp>
      <p:grpSp>
        <p:nvGrpSpPr>
          <p:cNvPr id="12" name="组合 13"/>
          <p:cNvGrpSpPr/>
          <p:nvPr/>
        </p:nvGrpSpPr>
        <p:grpSpPr>
          <a:xfrm rot="21379380">
            <a:off x="666050" y="1875714"/>
            <a:ext cx="2483784" cy="2889609"/>
            <a:chOff x="3249502" y="1177956"/>
            <a:chExt cx="2483784" cy="2579829"/>
          </a:xfrm>
        </p:grpSpPr>
        <p:pic>
          <p:nvPicPr>
            <p:cNvPr id="22"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23"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24" name="文本框 136">
            <a:extLst>
              <a:ext uri="{FF2B5EF4-FFF2-40B4-BE49-F238E27FC236}">
                <a16:creationId xmlns="" xmlns:a16="http://schemas.microsoft.com/office/drawing/2014/main" id="{1ADA8341-51D0-418D-B300-AC67C40B75C4}"/>
              </a:ext>
            </a:extLst>
          </p:cNvPr>
          <p:cNvSpPr txBox="1"/>
          <p:nvPr/>
        </p:nvSpPr>
        <p:spPr>
          <a:xfrm rot="21352974">
            <a:off x="1135314" y="2722110"/>
            <a:ext cx="1797891" cy="1569660"/>
          </a:xfrm>
          <a:prstGeom prst="rect">
            <a:avLst/>
          </a:prstGeom>
          <a:noFill/>
        </p:spPr>
        <p:txBody>
          <a:bodyPr wrap="square" rtlCol="0">
            <a:spAutoFit/>
          </a:bodyPr>
          <a:lstStyle>
            <a:defPPr>
              <a:defRPr lang="zh-CN"/>
            </a:defPPr>
            <a:lvl1pPr>
              <a:lnSpc>
                <a:spcPct val="150000"/>
              </a:lnSpc>
              <a:defRPr sz="1200">
                <a:latin typeface="迷你简准圆" panose="03000509000000000000" pitchFamily="65" charset="-122"/>
                <a:ea typeface="迷你简准圆" panose="03000509000000000000" pitchFamily="65" charset="-122"/>
              </a:defRPr>
            </a:lvl1pPr>
          </a:lstStyle>
          <a:p>
            <a:pPr algn="ctr"/>
            <a:r>
              <a:rPr lang="en-US" altLang="zh-CN" sz="3200" dirty="0" err="1" smtClean="0">
                <a:solidFill>
                  <a:prstClr val="black"/>
                </a:solidFill>
                <a:latin typeface="Times New Roman" panose="02020603050405020304" pitchFamily="18" charset="0"/>
                <a:cs typeface="Times New Roman" panose="02020603050405020304" pitchFamily="18" charset="0"/>
              </a:rPr>
              <a:t>Nội</a:t>
            </a:r>
            <a:r>
              <a:rPr lang="en-US" altLang="zh-CN" sz="3200" dirty="0" smtClean="0">
                <a:solidFill>
                  <a:prstClr val="black"/>
                </a:solidFill>
                <a:latin typeface="Times New Roman" panose="02020603050405020304" pitchFamily="18" charset="0"/>
                <a:cs typeface="Times New Roman" panose="02020603050405020304" pitchFamily="18" charset="0"/>
              </a:rPr>
              <a:t> dung </a:t>
            </a:r>
            <a:r>
              <a:rPr lang="en-US" altLang="zh-CN" sz="3200" dirty="0" err="1" smtClean="0">
                <a:solidFill>
                  <a:prstClr val="black"/>
                </a:solidFill>
                <a:latin typeface="Times New Roman" panose="02020603050405020304" pitchFamily="18" charset="0"/>
                <a:cs typeface="Times New Roman" panose="02020603050405020304" pitchFamily="18" charset="0"/>
              </a:rPr>
              <a:t>chính</a:t>
            </a:r>
            <a:endParaRPr lang="zh-CN" alt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923362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pic>
        <p:nvPicPr>
          <p:cNvPr id="3" name="Picture 2"/>
          <p:cNvPicPr>
            <a:picLocks noChangeAspect="1"/>
          </p:cNvPicPr>
          <p:nvPr/>
        </p:nvPicPr>
        <p:blipFill>
          <a:blip r:embed="rId6"/>
          <a:stretch>
            <a:fillRect/>
          </a:stretch>
        </p:blipFill>
        <p:spPr>
          <a:xfrm>
            <a:off x="238023" y="1068202"/>
            <a:ext cx="9306332" cy="29578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5000">
        <p15:prstTrans prst="curtains"/>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21" name="Rounded Rectangle 20"/>
          <p:cNvSpPr/>
          <p:nvPr/>
        </p:nvSpPr>
        <p:spPr>
          <a:xfrm>
            <a:off x="3239935" y="627797"/>
            <a:ext cx="8265881" cy="5459104"/>
          </a:xfrm>
          <a:prstGeom prst="roundRect">
            <a:avLst/>
          </a:prstGeom>
          <a:solidFill>
            <a:schemeClr val="bg1"/>
          </a:solidFill>
          <a:ln>
            <a:solidFill>
              <a:srgbClr val="37921E"/>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Nêu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lí</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lẽ</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vì</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sao</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những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biểu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hiện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đó</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được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coi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lòng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yêu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nước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Ví</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dụ</a:t>
            </a:r>
            <a:r>
              <a:rPr lang="en-US" sz="2700" i="1" dirty="0">
                <a:solidFill>
                  <a:prstClr val="black"/>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700" i="1" dirty="0" err="1">
                <a:solidFill>
                  <a:prstClr val="black"/>
                </a:solidFill>
                <a:latin typeface="Times New Roman" panose="02020603050405020304" pitchFamily="18" charset="0"/>
                <a:cs typeface="Times New Roman" panose="02020603050405020304" pitchFamily="18" charset="0"/>
              </a:rPr>
              <a:t>Giải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thích</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vì</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sao</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những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cảnh</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vật</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dọc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đường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với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những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thắc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mắc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cậu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bé</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Côn</a:t>
            </a:r>
            <a:r>
              <a:rPr lang="en-US" sz="2700" i="1" dirty="0">
                <a:solidFill>
                  <a:prstClr val="black"/>
                </a:solidFill>
                <a:latin typeface="Times New Roman" panose="02020603050405020304" pitchFamily="18" charset="0"/>
                <a:cs typeface="Times New Roman" panose="02020603050405020304" pitchFamily="18" charset="0"/>
              </a:rPr>
              <a:t> hay </a:t>
            </a:r>
            <a:r>
              <a:rPr lang="en-US" sz="2700" i="1" dirty="0" err="1">
                <a:solidFill>
                  <a:prstClr val="black"/>
                </a:solidFill>
                <a:latin typeface="Times New Roman" panose="02020603050405020304" pitchFamily="18" charset="0"/>
                <a:cs typeface="Times New Roman" panose="02020603050405020304" pitchFamily="18" charset="0"/>
              </a:rPr>
              <a:t>câu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trả</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lời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quan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Phó</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bảng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tuy</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chỉ</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những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suy</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nghĩ</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cảm</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xúc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không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phải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hành</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động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cụ</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thể</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nhưng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vẫn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biểu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hiện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lòng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yêu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nước</a:t>
            </a:r>
            <a:r>
              <a:rPr lang="en-US" sz="2700" i="1" dirty="0">
                <a:solidFill>
                  <a:prstClr val="black"/>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700" i="1" dirty="0" err="1">
                <a:solidFill>
                  <a:prstClr val="black"/>
                </a:solidFill>
                <a:latin typeface="Times New Roman" panose="02020603050405020304" pitchFamily="18" charset="0"/>
                <a:cs typeface="Times New Roman" panose="02020603050405020304" pitchFamily="18" charset="0"/>
              </a:rPr>
              <a:t>Lí</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giải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vì</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sao</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tiếng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mẹ</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đẻ</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được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coi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biểu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hiện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lòng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yêu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nước</a:t>
            </a:r>
            <a:r>
              <a:rPr lang="en-US" sz="2700" i="1" dirty="0">
                <a:solidFill>
                  <a:prstClr val="black"/>
                </a:solidFill>
                <a:latin typeface="Times New Roman" panose="02020603050405020304" pitchFamily="18" charset="0"/>
                <a:cs typeface="Times New Roman" panose="02020603050405020304" pitchFamily="18" charset="0"/>
              </a:rPr>
              <a:t>...</a:t>
            </a:r>
          </a:p>
          <a:p>
            <a:pPr algn="just"/>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Giải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thích</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vì</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sao</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những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hành</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động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lời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nói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các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nhân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vật</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trong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văn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bản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Người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đàn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ông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cô</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độc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giữa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rừng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biểu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hiện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lòng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yêu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nước</a:t>
            </a:r>
            <a:r>
              <a:rPr lang="en-US" sz="2700" i="1" dirty="0">
                <a:solidFill>
                  <a:prstClr val="black"/>
                </a:solidFill>
                <a:latin typeface="Times New Roman" panose="02020603050405020304" pitchFamily="18" charset="0"/>
                <a:cs typeface="Times New Roman" panose="02020603050405020304" pitchFamily="18" charset="0"/>
              </a:rPr>
              <a:t>.</a:t>
            </a:r>
          </a:p>
        </p:txBody>
      </p:sp>
      <p:grpSp>
        <p:nvGrpSpPr>
          <p:cNvPr id="25" name="组合 13"/>
          <p:cNvGrpSpPr/>
          <p:nvPr/>
        </p:nvGrpSpPr>
        <p:grpSpPr>
          <a:xfrm rot="21379380">
            <a:off x="666050" y="1875714"/>
            <a:ext cx="2483784" cy="2889609"/>
            <a:chOff x="3249502" y="1177956"/>
            <a:chExt cx="2483784" cy="2579829"/>
          </a:xfrm>
        </p:grpSpPr>
        <p:pic>
          <p:nvPicPr>
            <p:cNvPr id="2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27"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28" name="文本框 136">
            <a:extLst>
              <a:ext uri="{FF2B5EF4-FFF2-40B4-BE49-F238E27FC236}">
                <a16:creationId xmlns="" xmlns:a16="http://schemas.microsoft.com/office/drawing/2014/main" id="{1ADA8341-51D0-418D-B300-AC67C40B75C4}"/>
              </a:ext>
            </a:extLst>
          </p:cNvPr>
          <p:cNvSpPr txBox="1"/>
          <p:nvPr/>
        </p:nvSpPr>
        <p:spPr>
          <a:xfrm rot="21352974">
            <a:off x="1135314" y="2722110"/>
            <a:ext cx="1797891" cy="1569660"/>
          </a:xfrm>
          <a:prstGeom prst="rect">
            <a:avLst/>
          </a:prstGeom>
          <a:noFill/>
        </p:spPr>
        <p:txBody>
          <a:bodyPr wrap="square" rtlCol="0">
            <a:spAutoFit/>
          </a:bodyPr>
          <a:lstStyle>
            <a:defPPr>
              <a:defRPr lang="zh-CN"/>
            </a:defPPr>
            <a:lvl1pPr>
              <a:lnSpc>
                <a:spcPct val="150000"/>
              </a:lnSpc>
              <a:defRPr sz="1200">
                <a:latin typeface="迷你简准圆" panose="03000509000000000000" pitchFamily="65" charset="-122"/>
                <a:ea typeface="迷你简准圆" panose="03000509000000000000" pitchFamily="65" charset="-122"/>
              </a:defRPr>
            </a:lvl1pPr>
          </a:lstStyle>
          <a:p>
            <a:pPr algn="ctr"/>
            <a:r>
              <a:rPr lang="en-US" altLang="zh-CN" sz="3200" dirty="0" err="1" smtClean="0">
                <a:solidFill>
                  <a:prstClr val="black"/>
                </a:solidFill>
                <a:latin typeface="Times New Roman" panose="02020603050405020304" pitchFamily="18" charset="0"/>
                <a:cs typeface="Times New Roman" panose="02020603050405020304" pitchFamily="18" charset="0"/>
              </a:rPr>
              <a:t>Nội</a:t>
            </a:r>
            <a:r>
              <a:rPr lang="en-US" altLang="zh-CN" sz="3200" dirty="0" smtClean="0">
                <a:solidFill>
                  <a:prstClr val="black"/>
                </a:solidFill>
                <a:latin typeface="Times New Roman" panose="02020603050405020304" pitchFamily="18" charset="0"/>
                <a:cs typeface="Times New Roman" panose="02020603050405020304" pitchFamily="18" charset="0"/>
              </a:rPr>
              <a:t> dung </a:t>
            </a:r>
            <a:r>
              <a:rPr lang="en-US" altLang="zh-CN" sz="3200" dirty="0" err="1" smtClean="0">
                <a:solidFill>
                  <a:prstClr val="black"/>
                </a:solidFill>
                <a:latin typeface="Times New Roman" panose="02020603050405020304" pitchFamily="18" charset="0"/>
                <a:cs typeface="Times New Roman" panose="02020603050405020304" pitchFamily="18" charset="0"/>
              </a:rPr>
              <a:t>chính</a:t>
            </a:r>
            <a:endParaRPr lang="zh-CN" alt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1333233"/>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29" name="Rounded Rectangle 28"/>
          <p:cNvSpPr/>
          <p:nvPr/>
        </p:nvSpPr>
        <p:spPr>
          <a:xfrm>
            <a:off x="3218162" y="1296888"/>
            <a:ext cx="8182723" cy="4135485"/>
          </a:xfrm>
          <a:prstGeom prst="roundRect">
            <a:avLst/>
          </a:prstGeom>
          <a:solidFill>
            <a:schemeClr val="bg1"/>
          </a:solidFill>
          <a:ln w="2857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dirty="0" err="1" smtClean="0">
                <a:solidFill>
                  <a:prstClr val="black"/>
                </a:solidFill>
                <a:latin typeface="Times New Roman" panose="02020603050405020304" pitchFamily="18" charset="0"/>
                <a:cs typeface="Times New Roman" panose="02020603050405020304" pitchFamily="18" charset="0"/>
              </a:rPr>
              <a:t>Tóm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tắt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khẳng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lại</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kiến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liên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hệ</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cuộc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sống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nay.</a:t>
            </a:r>
          </a:p>
          <a:p>
            <a:pPr algn="just">
              <a:lnSpc>
                <a:spcPct val="150000"/>
              </a:lnSpc>
            </a:pPr>
            <a:r>
              <a:rPr lang="en-US" sz="2800" dirty="0" err="1" smtClean="0">
                <a:solidFill>
                  <a:prstClr val="black"/>
                </a:solidFill>
                <a:latin typeface="Times New Roman" panose="02020603050405020304" pitchFamily="18" charset="0"/>
                <a:cs typeface="Times New Roman" panose="02020603050405020304" pitchFamily="18" charset="0"/>
              </a:rPr>
              <a:t>Ví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hiểu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lòng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hẹp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chẳng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niệm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đánh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còn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bằng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nhiều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thức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nhiều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hành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nhau</a:t>
            </a:r>
            <a:r>
              <a:rPr lang="en-US" sz="2800" dirty="0" smtClean="0">
                <a:solidFill>
                  <a:prstClr val="black"/>
                </a:solidFill>
                <a:latin typeface="Times New Roman" panose="02020603050405020304" pitchFamily="18" charset="0"/>
                <a:cs typeface="Times New Roman" panose="02020603050405020304" pitchFamily="18" charset="0"/>
              </a:rPr>
              <a:t>...</a:t>
            </a:r>
          </a:p>
        </p:txBody>
      </p:sp>
      <p:grpSp>
        <p:nvGrpSpPr>
          <p:cNvPr id="13" name="组合 13"/>
          <p:cNvGrpSpPr/>
          <p:nvPr/>
        </p:nvGrpSpPr>
        <p:grpSpPr>
          <a:xfrm rot="21379380">
            <a:off x="606936" y="1914698"/>
            <a:ext cx="2483784" cy="2889609"/>
            <a:chOff x="3249502" y="1177956"/>
            <a:chExt cx="2483784" cy="2579829"/>
          </a:xfrm>
        </p:grpSpPr>
        <p:pic>
          <p:nvPicPr>
            <p:cNvPr id="14"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15"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16" name="文本框 144">
            <a:extLst>
              <a:ext uri="{FF2B5EF4-FFF2-40B4-BE49-F238E27FC236}">
                <a16:creationId xmlns="" xmlns:a16="http://schemas.microsoft.com/office/drawing/2014/main" id="{38708C1D-EC9D-4CAC-B051-6AB83C63A5A7}"/>
              </a:ext>
            </a:extLst>
          </p:cNvPr>
          <p:cNvSpPr txBox="1"/>
          <p:nvPr/>
        </p:nvSpPr>
        <p:spPr>
          <a:xfrm rot="21364228">
            <a:off x="1036695" y="2946168"/>
            <a:ext cx="1641822" cy="830997"/>
          </a:xfrm>
          <a:prstGeom prst="rect">
            <a:avLst/>
          </a:prstGeom>
          <a:noFill/>
        </p:spPr>
        <p:txBody>
          <a:bodyPr wrap="square" rtlCol="0">
            <a:spAutoFit/>
          </a:bodyPr>
          <a:lstStyle/>
          <a:p>
            <a:pPr algn="ctr">
              <a:lnSpc>
                <a:spcPct val="150000"/>
              </a:lnSpc>
            </a:pPr>
            <a:r>
              <a:rPr lang="en-US" altLang="zh-CN" sz="3200" dirty="0" err="1"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Kết</a:t>
            </a:r>
            <a:r>
              <a:rPr lang="en-US" altLang="zh-CN" sz="3200" dirty="0"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thúc</a:t>
            </a:r>
            <a:endParaRPr lang="zh-CN" altLang="en-US"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7793352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9" name="Rounded Rectangle 8"/>
          <p:cNvSpPr/>
          <p:nvPr/>
        </p:nvSpPr>
        <p:spPr>
          <a:xfrm>
            <a:off x="4629421" y="630448"/>
            <a:ext cx="2919906" cy="775272"/>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solidFill>
                  <a:srgbClr val="000000"/>
                </a:solidFill>
                <a:latin typeface="Times New Roman" panose="02020603050405020304" pitchFamily="18" charset="0"/>
                <a:cs typeface="Times New Roman" panose="02020603050405020304" pitchFamily="18" charset="0"/>
                <a:sym typeface="Arial"/>
              </a:rPr>
              <a:t>c. </a:t>
            </a:r>
            <a:r>
              <a:rPr lang="en-US" sz="3200" dirty="0" err="1" smtClean="0">
                <a:solidFill>
                  <a:srgbClr val="000000"/>
                </a:solidFill>
                <a:latin typeface="Times New Roman" panose="02020603050405020304" pitchFamily="18" charset="0"/>
                <a:cs typeface="Times New Roman" panose="02020603050405020304" pitchFamily="18" charset="0"/>
                <a:sym typeface="Arial"/>
              </a:rPr>
              <a:t>Nói</a:t>
            </a:r>
            <a:r>
              <a:rPr lang="en-US" sz="3200" dirty="0" smtClean="0">
                <a:solidFill>
                  <a:srgbClr val="000000"/>
                </a:solidFill>
                <a:latin typeface="Times New Roman" panose="02020603050405020304" pitchFamily="18" charset="0"/>
                <a:cs typeface="Times New Roman" panose="02020603050405020304" pitchFamily="18" charset="0"/>
                <a:sym typeface="Arial"/>
              </a:rPr>
              <a:t> </a:t>
            </a:r>
            <a:r>
              <a:rPr lang="en-US" sz="3200" dirty="0" err="1" smtClean="0">
                <a:solidFill>
                  <a:srgbClr val="000000"/>
                </a:solidFill>
                <a:latin typeface="Times New Roman" panose="02020603050405020304" pitchFamily="18" charset="0"/>
                <a:cs typeface="Times New Roman" panose="02020603050405020304" pitchFamily="18" charset="0"/>
                <a:sym typeface="Arial"/>
              </a:rPr>
              <a:t>và</a:t>
            </a:r>
            <a:r>
              <a:rPr lang="en-US" sz="3200" dirty="0" smtClean="0">
                <a:solidFill>
                  <a:srgbClr val="000000"/>
                </a:solidFill>
                <a:latin typeface="Times New Roman" panose="02020603050405020304" pitchFamily="18" charset="0"/>
                <a:cs typeface="Times New Roman" panose="02020603050405020304" pitchFamily="18" charset="0"/>
                <a:sym typeface="Arial"/>
              </a:rPr>
              <a:t> </a:t>
            </a:r>
            <a:r>
              <a:rPr lang="en-US" sz="3200" dirty="0" err="1" smtClean="0">
                <a:solidFill>
                  <a:srgbClr val="000000"/>
                </a:solidFill>
                <a:latin typeface="Times New Roman" panose="02020603050405020304" pitchFamily="18" charset="0"/>
                <a:cs typeface="Times New Roman" panose="02020603050405020304" pitchFamily="18" charset="0"/>
                <a:sym typeface="Arial"/>
              </a:rPr>
              <a:t>nghe</a:t>
            </a:r>
            <a:endParaRPr lang="en-US" sz="3200" dirty="0" smtClean="0">
              <a:solidFill>
                <a:srgbClr val="000000"/>
              </a:solidFill>
              <a:latin typeface="Times New Roman" panose="02020603050405020304" pitchFamily="18" charset="0"/>
              <a:cs typeface="Times New Roman" panose="02020603050405020304" pitchFamily="18"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747635023"/>
              </p:ext>
            </p:extLst>
          </p:nvPr>
        </p:nvGraphicFramePr>
        <p:xfrm>
          <a:off x="805219" y="1569492"/>
          <a:ext cx="10577014" cy="4549097"/>
        </p:xfrm>
        <a:graphic>
          <a:graphicData uri="http://schemas.openxmlformats.org/drawingml/2006/table">
            <a:tbl>
              <a:tblPr>
                <a:tableStyleId>{5940675A-B579-460E-94D1-54222C63F5DA}</a:tableStyleId>
              </a:tblPr>
              <a:tblGrid>
                <a:gridCol w="5935175">
                  <a:extLst>
                    <a:ext uri="{9D8B030D-6E8A-4147-A177-3AD203B41FA5}">
                      <a16:colId xmlns="" xmlns:a16="http://schemas.microsoft.com/office/drawing/2014/main" val="20000"/>
                    </a:ext>
                  </a:extLst>
                </a:gridCol>
                <a:gridCol w="4641839">
                  <a:extLst>
                    <a:ext uri="{9D8B030D-6E8A-4147-A177-3AD203B41FA5}">
                      <a16:colId xmlns="" xmlns:a16="http://schemas.microsoft.com/office/drawing/2014/main" val="20001"/>
                    </a:ext>
                  </a:extLst>
                </a:gridCol>
              </a:tblGrid>
              <a:tr h="290926">
                <a:tc>
                  <a:txBody>
                    <a:bodyPr/>
                    <a:lstStyle/>
                    <a:p>
                      <a:pPr algn="ctr" fontAlgn="ctr"/>
                      <a:r>
                        <a:rPr lang="vi-VN" sz="2800" b="1" dirty="0">
                          <a:effectLst/>
                          <a:latin typeface="Times New Roman" panose="02020603050405020304" pitchFamily="18" charset="0"/>
                          <a:cs typeface="Times New Roman" panose="02020603050405020304" pitchFamily="18" charset="0"/>
                        </a:rPr>
                        <a:t>Người nói</a:t>
                      </a:r>
                    </a:p>
                  </a:txBody>
                  <a:tcPr marL="9362" marR="9362" marT="9362" marB="9362" anchor="ctr">
                    <a:solidFill>
                      <a:schemeClr val="accent2">
                        <a:lumMod val="20000"/>
                        <a:lumOff val="80000"/>
                      </a:schemeClr>
                    </a:solidFill>
                  </a:tcPr>
                </a:tc>
                <a:tc>
                  <a:txBody>
                    <a:bodyPr/>
                    <a:lstStyle/>
                    <a:p>
                      <a:pPr algn="ctr" fontAlgn="ctr"/>
                      <a:r>
                        <a:rPr lang="vi-VN" sz="2800" b="1" dirty="0">
                          <a:effectLst/>
                          <a:latin typeface="Times New Roman" panose="02020603050405020304" pitchFamily="18" charset="0"/>
                          <a:cs typeface="Times New Roman" panose="02020603050405020304" pitchFamily="18" charset="0"/>
                        </a:rPr>
                        <a:t>Người nghe</a:t>
                      </a:r>
                    </a:p>
                  </a:txBody>
                  <a:tcPr marL="9362" marR="9362" marT="9362" marB="9362" anchor="ctr">
                    <a:solidFill>
                      <a:schemeClr val="accent2">
                        <a:lumMod val="20000"/>
                        <a:lumOff val="80000"/>
                      </a:schemeClr>
                    </a:solidFill>
                  </a:tcPr>
                </a:tc>
                <a:extLst>
                  <a:ext uri="{0D108BD9-81ED-4DB2-BD59-A6C34878D82A}">
                    <a16:rowId xmlns="" xmlns:a16="http://schemas.microsoft.com/office/drawing/2014/main" val="10000"/>
                  </a:ext>
                </a:extLst>
              </a:tr>
              <a:tr h="4103653">
                <a:tc>
                  <a:txBody>
                    <a:bodyPr/>
                    <a:lstStyle/>
                    <a:p>
                      <a:pPr algn="l" fontAlgn="ctr">
                        <a:buFont typeface="Arial" panose="020B0604020202020204" pitchFamily="34" charset="0"/>
                        <a:buNone/>
                      </a:pPr>
                      <a:r>
                        <a:rPr lang="en-US" sz="2400" dirty="0" smtClean="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Nêu </a:t>
                      </a:r>
                      <a:r>
                        <a:rPr lang="vi-VN" sz="2400" dirty="0">
                          <a:effectLst/>
                          <a:latin typeface="Times New Roman" panose="02020603050405020304" pitchFamily="18" charset="0"/>
                          <a:cs typeface="Times New Roman" panose="02020603050405020304" pitchFamily="18" charset="0"/>
                        </a:rPr>
                        <a:t>lên ý kiến của mình trước nhóm hoặc lớp </a:t>
                      </a:r>
                      <a:r>
                        <a:rPr lang="en-US" sz="2400" dirty="0" smtClean="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Trình </a:t>
                      </a:r>
                      <a:r>
                        <a:rPr lang="vi-VN" sz="2400" dirty="0">
                          <a:effectLst/>
                          <a:latin typeface="Times New Roman" panose="02020603050405020304" pitchFamily="18" charset="0"/>
                          <a:cs typeface="Times New Roman" panose="02020603050405020304" pitchFamily="18" charset="0"/>
                        </a:rPr>
                        <a:t>bày bằng lời, tránh viết thành văn dễ đọc; sử dụng điệu bộ, cử chỉ và các phương tiện hỗ trợ phù hợp; thực hiện đúng thời gian dự kiến.</a:t>
                      </a:r>
                    </a:p>
                    <a:p>
                      <a:pPr algn="l" fontAlgn="ctr">
                        <a:buFont typeface="Arial" panose="020B0604020202020204" pitchFamily="34" charset="0"/>
                        <a:buNone/>
                      </a:pPr>
                      <a:r>
                        <a:rPr lang="en-US" sz="2400" dirty="0" smtClean="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Chú </a:t>
                      </a:r>
                      <a:r>
                        <a:rPr lang="vi-VN" sz="2400" dirty="0">
                          <a:effectLst/>
                          <a:latin typeface="Times New Roman" panose="02020603050405020304" pitchFamily="18" charset="0"/>
                          <a:cs typeface="Times New Roman" panose="02020603050405020304" pitchFamily="18" charset="0"/>
                        </a:rPr>
                        <a:t>ý điều chỉnh giọng điệu, cách trình bày; quan sát thái độ, lắng nghe ý kiến phản hồi của người nghe.</a:t>
                      </a:r>
                    </a:p>
                    <a:p>
                      <a:pPr algn="l" fontAlgn="ctr">
                        <a:buFont typeface="Arial" panose="020B0604020202020204" pitchFamily="34" charset="0"/>
                        <a:buNone/>
                      </a:pPr>
                      <a:r>
                        <a:rPr lang="en-US" sz="2400" dirty="0" smtClean="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Có </a:t>
                      </a:r>
                      <a:r>
                        <a:rPr lang="vi-VN" sz="2400" dirty="0">
                          <a:effectLst/>
                          <a:latin typeface="Times New Roman" panose="02020603050405020304" pitchFamily="18" charset="0"/>
                          <a:cs typeface="Times New Roman" panose="02020603050405020304" pitchFamily="18" charset="0"/>
                        </a:rPr>
                        <a:t>thể trả lời câu hỏi của người nghe sau khi trình bày xong hoặc kết hợp trả lời từng phần trong khi trình </a:t>
                      </a:r>
                      <a:r>
                        <a:rPr lang="vi-VN" sz="2400" dirty="0" smtClean="0">
                          <a:effectLst/>
                          <a:latin typeface="Times New Roman" panose="02020603050405020304" pitchFamily="18" charset="0"/>
                          <a:cs typeface="Times New Roman" panose="02020603050405020304" pitchFamily="18" charset="0"/>
                        </a:rPr>
                        <a:t>bày</a:t>
                      </a:r>
                      <a:r>
                        <a:rPr lang="en-US" sz="2400" dirty="0" smtClean="0">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L="9362" marR="9362" marT="9362" marB="9362" anchor="ctr"/>
                </a:tc>
                <a:tc>
                  <a:txBody>
                    <a:bodyPr/>
                    <a:lstStyle/>
                    <a:p>
                      <a:pPr algn="l" fontAlgn="ctr">
                        <a:buFont typeface="Arial" panose="020B0604020202020204" pitchFamily="34" charset="0"/>
                        <a:buNone/>
                      </a:pPr>
                      <a:r>
                        <a:rPr lang="en-US" sz="2400" dirty="0" smtClean="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Tập </a:t>
                      </a:r>
                      <a:r>
                        <a:rPr lang="vi-VN" sz="2400" dirty="0">
                          <a:effectLst/>
                          <a:latin typeface="Times New Roman" panose="02020603050405020304" pitchFamily="18" charset="0"/>
                          <a:cs typeface="Times New Roman" panose="02020603050405020304" pitchFamily="18" charset="0"/>
                        </a:rPr>
                        <a:t>trung theo dõi và nắm được thông tin từ người nói; ghi chép các ý chính và các điểm chưa rõ cần hỏi lại.</a:t>
                      </a:r>
                    </a:p>
                    <a:p>
                      <a:pPr algn="l" fontAlgn="ctr">
                        <a:buFont typeface="Arial" panose="020B0604020202020204" pitchFamily="34" charset="0"/>
                        <a:buNone/>
                      </a:pPr>
                      <a:r>
                        <a:rPr lang="en-US" sz="2400" dirty="0" smtClean="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Sử </a:t>
                      </a:r>
                      <a:r>
                        <a:rPr lang="vi-VN" sz="2400" dirty="0">
                          <a:effectLst/>
                          <a:latin typeface="Times New Roman" panose="02020603050405020304" pitchFamily="18" charset="0"/>
                          <a:cs typeface="Times New Roman" panose="02020603050405020304" pitchFamily="18" charset="0"/>
                        </a:rPr>
                        <a:t>dụng cử chỉ, nét mặt, ánh mắt để khích lệ người nói.</a:t>
                      </a:r>
                    </a:p>
                    <a:p>
                      <a:pPr algn="l" fontAlgn="ctr">
                        <a:buFont typeface="Arial" panose="020B0604020202020204" pitchFamily="34" charset="0"/>
                        <a:buNone/>
                      </a:pPr>
                      <a:r>
                        <a:rPr lang="en-US" sz="2400" dirty="0" smtClean="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Nêu </a:t>
                      </a:r>
                      <a:r>
                        <a:rPr lang="vi-VN" sz="2400" dirty="0">
                          <a:effectLst/>
                          <a:latin typeface="Times New Roman" panose="02020603050405020304" pitchFamily="18" charset="0"/>
                          <a:cs typeface="Times New Roman" panose="02020603050405020304" pitchFamily="18" charset="0"/>
                        </a:rPr>
                        <a:t>câu hỏi về những vấn đề chưa rõ hoặc muốn mở rộng hiểu biết; trao đổi lại về các chi tiết, nội dung mà em thấy chưa thuyết phục.</a:t>
                      </a:r>
                    </a:p>
                  </a:txBody>
                  <a:tcPr marL="9362" marR="9362" marT="9362" marB="9362" anchor="ct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76479628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10" name="Rounded Rectangle 9"/>
          <p:cNvSpPr/>
          <p:nvPr/>
        </p:nvSpPr>
        <p:spPr>
          <a:xfrm>
            <a:off x="3781220" y="568488"/>
            <a:ext cx="4616307" cy="768993"/>
          </a:xfrm>
          <a:prstGeom prst="roundRect">
            <a:avLst/>
          </a:prstGeom>
          <a:solidFill>
            <a:srgbClr val="57C5A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solidFill>
                  <a:srgbClr val="FFFFFF"/>
                </a:solidFill>
                <a:latin typeface="Times New Roman" panose="02020603050405020304" pitchFamily="18" charset="0"/>
                <a:cs typeface="Times New Roman" panose="02020603050405020304" pitchFamily="18" charset="0"/>
                <a:sym typeface="Arial"/>
              </a:rPr>
              <a:t>d. </a:t>
            </a:r>
            <a:r>
              <a:rPr lang="en-US" sz="3200" dirty="0" err="1" smtClean="0">
                <a:solidFill>
                  <a:srgbClr val="FFFFFF"/>
                </a:solidFill>
                <a:latin typeface="Times New Roman" panose="02020603050405020304" pitchFamily="18" charset="0"/>
                <a:cs typeface="Times New Roman" panose="02020603050405020304" pitchFamily="18" charset="0"/>
                <a:sym typeface="Arial"/>
              </a:rPr>
              <a:t>Kiểm</a:t>
            </a:r>
            <a:r>
              <a:rPr lang="en-US" sz="3200" dirty="0" smtClean="0">
                <a:solidFill>
                  <a:srgbClr val="FFFFFF"/>
                </a:solidFill>
                <a:latin typeface="Times New Roman" panose="02020603050405020304" pitchFamily="18" charset="0"/>
                <a:cs typeface="Times New Roman" panose="02020603050405020304" pitchFamily="18" charset="0"/>
                <a:sym typeface="Arial"/>
              </a:rPr>
              <a:t> </a:t>
            </a:r>
            <a:r>
              <a:rPr lang="en-US" sz="3200" dirty="0" err="1" smtClean="0">
                <a:solidFill>
                  <a:srgbClr val="FFFFFF"/>
                </a:solidFill>
                <a:latin typeface="Times New Roman" panose="02020603050405020304" pitchFamily="18" charset="0"/>
                <a:cs typeface="Times New Roman" panose="02020603050405020304" pitchFamily="18" charset="0"/>
                <a:sym typeface="Arial"/>
              </a:rPr>
              <a:t>tra</a:t>
            </a:r>
            <a:r>
              <a:rPr lang="en-US" sz="3200" dirty="0" smtClean="0">
                <a:solidFill>
                  <a:srgbClr val="FFFFFF"/>
                </a:solidFill>
                <a:latin typeface="Times New Roman" panose="02020603050405020304" pitchFamily="18" charset="0"/>
                <a:cs typeface="Times New Roman" panose="02020603050405020304" pitchFamily="18" charset="0"/>
                <a:sym typeface="Arial"/>
              </a:rPr>
              <a:t> </a:t>
            </a:r>
            <a:r>
              <a:rPr lang="en-US" sz="3200" dirty="0" err="1" smtClean="0">
                <a:solidFill>
                  <a:srgbClr val="FFFFFF"/>
                </a:solidFill>
                <a:latin typeface="Times New Roman" panose="02020603050405020304" pitchFamily="18" charset="0"/>
                <a:cs typeface="Times New Roman" panose="02020603050405020304" pitchFamily="18" charset="0"/>
                <a:sym typeface="Arial"/>
              </a:rPr>
              <a:t>và</a:t>
            </a:r>
            <a:r>
              <a:rPr lang="en-US" sz="3200" dirty="0" smtClean="0">
                <a:solidFill>
                  <a:srgbClr val="FFFFFF"/>
                </a:solidFill>
                <a:latin typeface="Times New Roman" panose="02020603050405020304" pitchFamily="18" charset="0"/>
                <a:cs typeface="Times New Roman" panose="02020603050405020304" pitchFamily="18" charset="0"/>
                <a:sym typeface="Arial"/>
              </a:rPr>
              <a:t> </a:t>
            </a:r>
            <a:r>
              <a:rPr lang="en-US" sz="3200" dirty="0" err="1" smtClean="0">
                <a:solidFill>
                  <a:srgbClr val="FFFFFF"/>
                </a:solidFill>
                <a:latin typeface="Times New Roman" panose="02020603050405020304" pitchFamily="18" charset="0"/>
                <a:cs typeface="Times New Roman" panose="02020603050405020304" pitchFamily="18" charset="0"/>
                <a:sym typeface="Arial"/>
              </a:rPr>
              <a:t>sửa</a:t>
            </a:r>
            <a:r>
              <a:rPr lang="en-US" sz="3200" dirty="0" smtClean="0">
                <a:solidFill>
                  <a:srgbClr val="FFFFFF"/>
                </a:solidFill>
                <a:latin typeface="Times New Roman" panose="02020603050405020304" pitchFamily="18" charset="0"/>
                <a:cs typeface="Times New Roman" panose="02020603050405020304" pitchFamily="18" charset="0"/>
                <a:sym typeface="Arial"/>
              </a:rPr>
              <a:t> </a:t>
            </a:r>
            <a:r>
              <a:rPr lang="en-US" sz="3200" dirty="0" err="1" smtClean="0">
                <a:solidFill>
                  <a:srgbClr val="FFFFFF"/>
                </a:solidFill>
                <a:latin typeface="Times New Roman" panose="02020603050405020304" pitchFamily="18" charset="0"/>
                <a:cs typeface="Times New Roman" panose="02020603050405020304" pitchFamily="18" charset="0"/>
                <a:sym typeface="Arial"/>
              </a:rPr>
              <a:t>chữa</a:t>
            </a:r>
            <a:endParaRPr lang="en-US" sz="3200" dirty="0" smtClean="0">
              <a:solidFill>
                <a:srgbClr val="FFFFFF"/>
              </a:solidFill>
              <a:latin typeface="Times New Roman" panose="02020603050405020304" pitchFamily="18" charset="0"/>
              <a:cs typeface="Times New Roman" panose="02020603050405020304" pitchFamily="18" charset="0"/>
              <a:sym typeface="Arial"/>
            </a:endParaRPr>
          </a:p>
        </p:txBody>
      </p:sp>
      <p:graphicFrame>
        <p:nvGraphicFramePr>
          <p:cNvPr id="2" name="Table 1"/>
          <p:cNvGraphicFramePr>
            <a:graphicFrameLocks noGrp="1"/>
          </p:cNvGraphicFramePr>
          <p:nvPr/>
        </p:nvGraphicFramePr>
        <p:xfrm>
          <a:off x="1023582" y="1501254"/>
          <a:ext cx="10044751" cy="4676784"/>
        </p:xfrm>
        <a:graphic>
          <a:graphicData uri="http://schemas.openxmlformats.org/drawingml/2006/table">
            <a:tbl>
              <a:tblPr>
                <a:tableStyleId>{5940675A-B579-460E-94D1-54222C63F5DA}</a:tableStyleId>
              </a:tblPr>
              <a:tblGrid>
                <a:gridCol w="5658543">
                  <a:extLst>
                    <a:ext uri="{9D8B030D-6E8A-4147-A177-3AD203B41FA5}">
                      <a16:colId xmlns="" xmlns:a16="http://schemas.microsoft.com/office/drawing/2014/main" val="20000"/>
                    </a:ext>
                  </a:extLst>
                </a:gridCol>
                <a:gridCol w="4386208">
                  <a:extLst>
                    <a:ext uri="{9D8B030D-6E8A-4147-A177-3AD203B41FA5}">
                      <a16:colId xmlns="" xmlns:a16="http://schemas.microsoft.com/office/drawing/2014/main" val="20001"/>
                    </a:ext>
                  </a:extLst>
                </a:gridCol>
              </a:tblGrid>
              <a:tr h="442889">
                <a:tc>
                  <a:txBody>
                    <a:bodyPr/>
                    <a:lstStyle/>
                    <a:p>
                      <a:pPr algn="ctr" fontAlgn="ctr"/>
                      <a:r>
                        <a:rPr lang="vi-VN" sz="3200" b="1" i="0" dirty="0">
                          <a:effectLst/>
                          <a:latin typeface="Times New Roman" panose="02020603050405020304" pitchFamily="18" charset="0"/>
                          <a:cs typeface="Times New Roman" panose="02020603050405020304" pitchFamily="18" charset="0"/>
                        </a:rPr>
                        <a:t>Người nói</a:t>
                      </a:r>
                    </a:p>
                  </a:txBody>
                  <a:tcPr marL="9525" marR="9525" marT="9525" marB="9525" anchor="ctr">
                    <a:solidFill>
                      <a:schemeClr val="accent4">
                        <a:lumMod val="20000"/>
                        <a:lumOff val="80000"/>
                      </a:schemeClr>
                    </a:solidFill>
                  </a:tcPr>
                </a:tc>
                <a:tc>
                  <a:txBody>
                    <a:bodyPr/>
                    <a:lstStyle/>
                    <a:p>
                      <a:pPr algn="ctr" fontAlgn="ctr"/>
                      <a:r>
                        <a:rPr lang="vi-VN" sz="3200" b="1" i="0" dirty="0">
                          <a:effectLst/>
                          <a:latin typeface="Times New Roman" panose="02020603050405020304" pitchFamily="18" charset="0"/>
                          <a:cs typeface="Times New Roman" panose="02020603050405020304" pitchFamily="18" charset="0"/>
                        </a:rPr>
                        <a:t>Người nghe</a:t>
                      </a:r>
                    </a:p>
                  </a:txBody>
                  <a:tcPr marL="9525" marR="9525" marT="9525" marB="9525" anchor="ctr">
                    <a:solidFill>
                      <a:schemeClr val="accent4">
                        <a:lumMod val="20000"/>
                        <a:lumOff val="80000"/>
                      </a:schemeClr>
                    </a:solidFill>
                  </a:tcPr>
                </a:tc>
                <a:extLst>
                  <a:ext uri="{0D108BD9-81ED-4DB2-BD59-A6C34878D82A}">
                    <a16:rowId xmlns="" xmlns:a16="http://schemas.microsoft.com/office/drawing/2014/main" val="10000"/>
                  </a:ext>
                </a:extLst>
              </a:tr>
              <a:tr h="4170054">
                <a:tc>
                  <a:txBody>
                    <a:bodyPr/>
                    <a:lstStyle/>
                    <a:p>
                      <a:pPr algn="l" fontAlgn="ctr">
                        <a:buFont typeface="Arial" panose="020B0604020202020204" pitchFamily="34" charset="0"/>
                        <a:buNone/>
                      </a:pP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Đối</a:t>
                      </a:r>
                      <a:r>
                        <a:rPr lang="en-US" sz="2800" dirty="0" smtClean="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chiếu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dàn</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a:t>
                      </a:r>
                    </a:p>
                    <a:p>
                      <a:pPr algn="l" fontAlgn="ctr">
                        <a:buFont typeface="Arial" panose="020B0604020202020204" pitchFamily="34" charset="0"/>
                        <a:buNone/>
                      </a:pP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Rút</a:t>
                      </a:r>
                      <a:r>
                        <a:rPr lang="en-US" sz="2800" dirty="0" smtClean="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a:t>
                      </a:r>
                    </a:p>
                    <a:p>
                      <a:pPr algn="l" fontAlgn="ctr">
                        <a:buFont typeface="Arial" panose="020B0604020202020204" pitchFamily="34" charset="0"/>
                        <a:buNone/>
                      </a:pP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Xem</a:t>
                      </a:r>
                      <a:r>
                        <a:rPr lang="en-US" sz="2800" dirty="0" smtClean="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bạn</a:t>
                      </a:r>
                      <a:r>
                        <a:rPr lang="en-US" sz="2800" dirty="0">
                          <a:effectLst/>
                          <a:latin typeface="Times New Roman" panose="02020603050405020304" pitchFamily="18" charset="0"/>
                          <a:cs typeface="Times New Roman" panose="02020603050405020304" pitchFamily="18" charset="0"/>
                        </a:rPr>
                        <a:t>.</a:t>
                      </a:r>
                    </a:p>
                  </a:txBody>
                  <a:tcPr marL="9525" marR="9525" marT="9525" marB="9525" anchor="ctr"/>
                </a:tc>
                <a:tc>
                  <a:txBody>
                    <a:bodyPr/>
                    <a:lstStyle/>
                    <a:p>
                      <a:pPr algn="l" fontAlgn="ctr">
                        <a:buFont typeface="Arial" panose="020B0604020202020204" pitchFamily="34" charset="0"/>
                        <a:buNone/>
                      </a:pPr>
                      <a:r>
                        <a:rPr lang="en-US" sz="2800" dirty="0" smtClean="0">
                          <a:effectLst/>
                          <a:latin typeface="Times New Roman" panose="02020603050405020304" pitchFamily="18" charset="0"/>
                          <a:cs typeface="Times New Roman" panose="02020603050405020304" pitchFamily="18" charset="0"/>
                        </a:rPr>
                        <a:t>- </a:t>
                      </a:r>
                      <a:r>
                        <a:rPr lang="vi-VN" sz="2800" dirty="0" smtClean="0">
                          <a:effectLst/>
                          <a:latin typeface="Times New Roman" panose="02020603050405020304" pitchFamily="18" charset="0"/>
                          <a:cs typeface="Times New Roman" panose="02020603050405020304" pitchFamily="18" charset="0"/>
                        </a:rPr>
                        <a:t>Hiểu </a:t>
                      </a:r>
                      <a:r>
                        <a:rPr lang="vi-VN" sz="2800" dirty="0">
                          <a:effectLst/>
                          <a:latin typeface="Times New Roman" panose="02020603050405020304" pitchFamily="18" charset="0"/>
                          <a:cs typeface="Times New Roman" panose="02020603050405020304" pitchFamily="18" charset="0"/>
                        </a:rPr>
                        <a:t>đúng và tóm tắt được các thông tin từ người nói bằng văn bản.</a:t>
                      </a:r>
                    </a:p>
                    <a:p>
                      <a:pPr algn="l" fontAlgn="ctr">
                        <a:buFont typeface="Arial" panose="020B0604020202020204" pitchFamily="34" charset="0"/>
                        <a:buNone/>
                      </a:pPr>
                      <a:r>
                        <a:rPr lang="en-US" sz="2800" dirty="0" smtClean="0">
                          <a:effectLst/>
                          <a:latin typeface="Times New Roman" panose="02020603050405020304" pitchFamily="18" charset="0"/>
                          <a:cs typeface="Times New Roman" panose="02020603050405020304" pitchFamily="18" charset="0"/>
                        </a:rPr>
                        <a:t>- </a:t>
                      </a:r>
                      <a:r>
                        <a:rPr lang="vi-VN" sz="2800" dirty="0" smtClean="0">
                          <a:effectLst/>
                          <a:latin typeface="Times New Roman" panose="02020603050405020304" pitchFamily="18" charset="0"/>
                          <a:cs typeface="Times New Roman" panose="02020603050405020304" pitchFamily="18" charset="0"/>
                        </a:rPr>
                        <a:t>Tập </a:t>
                      </a:r>
                      <a:r>
                        <a:rPr lang="vi-VN" sz="2800" dirty="0">
                          <a:effectLst/>
                          <a:latin typeface="Times New Roman" panose="02020603050405020304" pitchFamily="18" charset="0"/>
                          <a:cs typeface="Times New Roman" panose="02020603050405020304" pitchFamily="18" charset="0"/>
                        </a:rPr>
                        <a:t>trung chú ý theo dõi người nói; thể hiện sự mạnh dạn, cầu thị và thái độ hòa nhã, lịch sự khi trao đổi với người nói.</a:t>
                      </a:r>
                    </a:p>
                  </a:txBody>
                  <a:tcPr marL="9525" marR="9525" marT="9525" marB="9525" anchor="ct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7146968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11" name="Rectangle 10"/>
          <p:cNvSpPr/>
          <p:nvPr/>
        </p:nvSpPr>
        <p:spPr>
          <a:xfrm>
            <a:off x="759923" y="1900149"/>
            <a:ext cx="10658901" cy="4524315"/>
          </a:xfrm>
          <a:prstGeom prst="rect">
            <a:avLst/>
          </a:prstGeom>
        </p:spPr>
        <p:txBody>
          <a:bodyPr wrap="square">
            <a:spAutoFit/>
          </a:bodyPr>
          <a:lstStyle/>
          <a:p>
            <a:pPr algn="just"/>
            <a:r>
              <a:rPr lang="vi-VN" sz="2400" dirty="0">
                <a:solidFill>
                  <a:srgbClr val="333333"/>
                </a:solidFill>
                <a:latin typeface="Times New Roman" panose="02020603050405020304" pitchFamily="18" charset="0"/>
                <a:cs typeface="Times New Roman" panose="02020603050405020304" pitchFamily="18" charset="0"/>
              </a:rPr>
              <a:t>  </a:t>
            </a:r>
            <a:r>
              <a:rPr lang="en-US" sz="2400" dirty="0" smtClean="0">
                <a:solidFill>
                  <a:srgbClr val="333333"/>
                </a:solidFill>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Kính </a:t>
            </a:r>
            <a:r>
              <a:rPr lang="vi-VN" sz="2400" dirty="0">
                <a:solidFill>
                  <a:srgbClr val="333333"/>
                </a:solidFill>
                <a:latin typeface="Times New Roman" panose="02020603050405020304" pitchFamily="18" charset="0"/>
                <a:cs typeface="Times New Roman" panose="02020603050405020304" pitchFamily="18" charset="0"/>
              </a:rPr>
              <a:t>thưa thầy/ cô giáo và các bạn! Trong những tiết học trước chúng ta đã được tìm hiểu các văn bản: “Người đàn ông cô độc giữa rừng” (Đoàn Giỏi), “Dọc đường xứ Nghệ” (Sơn Tùng) và “Buổi học cuối cùng” (Đô-đê), các văn bản đó đều có những nội dung thể hiện lòng yêu nước. Vậy lòng yêu nước là gì và được biểu hiện cụ thể như nào chắc hẳn trong mỗi bạn ngồi đây đều có câu trả lời riêng của mình. Bản thân tôi nhận thấy cả ba văn bản đều có nội dung liên quan đến tinh thần yêu nước nhưng mỗi văn bản có cách thể hiện rất khác nhau.</a:t>
            </a:r>
          </a:p>
          <a:p>
            <a:pPr algn="just"/>
            <a:r>
              <a:rPr lang="vi-VN" sz="2400" dirty="0">
                <a:solidFill>
                  <a:srgbClr val="333333"/>
                </a:solidFill>
                <a:latin typeface="Times New Roman" panose="02020603050405020304" pitchFamily="18" charset="0"/>
                <a:cs typeface="Times New Roman" panose="02020603050405020304" pitchFamily="18" charset="0"/>
              </a:rPr>
              <a:t>          </a:t>
            </a:r>
            <a:r>
              <a:rPr lang="en-US" sz="2400" dirty="0" smtClean="0">
                <a:solidFill>
                  <a:srgbClr val="333333"/>
                </a:solidFill>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Trước </a:t>
            </a:r>
            <a:r>
              <a:rPr lang="vi-VN" sz="2400" dirty="0">
                <a:solidFill>
                  <a:srgbClr val="333333"/>
                </a:solidFill>
                <a:latin typeface="Times New Roman" panose="02020603050405020304" pitchFamily="18" charset="0"/>
                <a:cs typeface="Times New Roman" panose="02020603050405020304" pitchFamily="18" charset="0"/>
              </a:rPr>
              <a:t>hết chúng ta cần hiểu yêu nước là yêu mảnh đất mình sinh ra và lớn lên, yêu tiếng nói, yêu con người; là hành động sẵn sàng đấu tranh bảo vệ Tổ Quốc mỗi lúc nguy nan. Vì thế mà biểu hiện của lòng yêu nước cũng khác nhau ở mỗi thời, mỗi hoàn cảnh.</a:t>
            </a:r>
          </a:p>
          <a:p>
            <a:pPr algn="just"/>
            <a:r>
              <a:rPr lang="vi-VN" sz="2400" dirty="0">
                <a:solidFill>
                  <a:srgbClr val="333333"/>
                </a:solidFill>
                <a:latin typeface="Times New Roman" panose="02020603050405020304" pitchFamily="18" charset="0"/>
                <a:cs typeface="Times New Roman" panose="02020603050405020304" pitchFamily="18" charset="0"/>
              </a:rPr>
              <a:t>       </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215596" y="572386"/>
            <a:ext cx="11747553" cy="1747734"/>
          </a:xfrm>
          <a:prstGeom prst="rect">
            <a:avLst/>
          </a:prstGeom>
        </p:spPr>
      </p:pic>
    </p:spTree>
    <p:extLst>
      <p:ext uri="{BB962C8B-B14F-4D97-AF65-F5344CB8AC3E}">
        <p14:creationId xmlns:p14="http://schemas.microsoft.com/office/powerpoint/2010/main" val="177135452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11" name="Rectangle 10"/>
          <p:cNvSpPr/>
          <p:nvPr/>
        </p:nvSpPr>
        <p:spPr>
          <a:xfrm>
            <a:off x="764275" y="557246"/>
            <a:ext cx="10658901" cy="5755422"/>
          </a:xfrm>
          <a:prstGeom prst="rect">
            <a:avLst/>
          </a:prstGeom>
        </p:spPr>
        <p:txBody>
          <a:bodyPr wrap="square">
            <a:spAutoFit/>
          </a:bodyPr>
          <a:lstStyle/>
          <a:p>
            <a:pPr algn="just"/>
            <a:r>
              <a:rPr lang="vi-VN" sz="2300" dirty="0">
                <a:solidFill>
                  <a:srgbClr val="333333"/>
                </a:solidFill>
                <a:latin typeface="Times New Roman" panose="02020603050405020304" pitchFamily="18" charset="0"/>
                <a:cs typeface="Times New Roman" panose="02020603050405020304" pitchFamily="18" charset="0"/>
              </a:rPr>
              <a:t>        </a:t>
            </a:r>
            <a:r>
              <a:rPr lang="vi-VN" sz="2300" dirty="0" smtClean="0">
                <a:solidFill>
                  <a:srgbClr val="333333"/>
                </a:solidFill>
                <a:latin typeface="Times New Roman" panose="02020603050405020304" pitchFamily="18" charset="0"/>
                <a:cs typeface="Times New Roman" panose="02020603050405020304" pitchFamily="18" charset="0"/>
              </a:rPr>
              <a:t>Trong </a:t>
            </a:r>
            <a:r>
              <a:rPr lang="vi-VN" sz="2300" dirty="0">
                <a:solidFill>
                  <a:srgbClr val="333333"/>
                </a:solidFill>
                <a:latin typeface="Times New Roman" panose="02020603050405020304" pitchFamily="18" charset="0"/>
                <a:cs typeface="Times New Roman" panose="02020603050405020304" pitchFamily="18" charset="0"/>
              </a:rPr>
              <a:t>thời chiến tranh loạn lạc, tình yêu nước được biểu hiện là đấu tranh chống giặc ngoại xâm, như nhân vật Võ Tòng trong “</a:t>
            </a:r>
            <a:r>
              <a:rPr lang="vi-VN" sz="2300" i="1" dirty="0">
                <a:solidFill>
                  <a:srgbClr val="333333"/>
                </a:solidFill>
                <a:latin typeface="Times New Roman" panose="02020603050405020304" pitchFamily="18" charset="0"/>
                <a:cs typeface="Times New Roman" panose="02020603050405020304" pitchFamily="18" charset="0"/>
              </a:rPr>
              <a:t>Người đàn ông cô độc giữa rừng” (Đoàn Giỏi)</a:t>
            </a:r>
            <a:r>
              <a:rPr lang="vi-VN" sz="2300" dirty="0">
                <a:solidFill>
                  <a:srgbClr val="333333"/>
                </a:solidFill>
                <a:latin typeface="Times New Roman" panose="02020603050405020304" pitchFamily="18" charset="0"/>
                <a:cs typeface="Times New Roman" panose="02020603050405020304" pitchFamily="18" charset="0"/>
              </a:rPr>
              <a:t>. Võ Tòng yêu nước được thể hiện ở việc giết tên địa chủ tham lam độc ác, ở việc làm những mũi tên tẩm độc để bắn giặc Pháp. Hành động làm vũ khí thầm lặng nhưng lại thể hiện được tấm lòng lớn lao, chính vì thế mà ông Hai đã trịnh trọng cảm ơn người anh em của mình “xin đa tạ chú! Đa tạ chú!”. Lời cảm ơn không chỉ của ông Hai mà còn của nhân dân, đất nước.</a:t>
            </a:r>
          </a:p>
          <a:p>
            <a:pPr indent="457200" algn="just"/>
            <a:r>
              <a:rPr lang="vi-VN" sz="2300" dirty="0">
                <a:solidFill>
                  <a:srgbClr val="333333"/>
                </a:solidFill>
                <a:latin typeface="Times New Roman" panose="02020603050405020304" pitchFamily="18" charset="0"/>
                <a:cs typeface="Times New Roman" panose="02020603050405020304" pitchFamily="18" charset="0"/>
              </a:rPr>
              <a:t>Tình yêu nước còn được thể hiện ở việc yêu tiếng mẹ đẻ, trân trọng, giữ gìn tiếng mẹ đẻ. Nhân vật thầy Ha-men trong </a:t>
            </a:r>
            <a:r>
              <a:rPr lang="vi-VN" sz="2300" i="1" dirty="0">
                <a:solidFill>
                  <a:srgbClr val="333333"/>
                </a:solidFill>
                <a:latin typeface="Times New Roman" panose="02020603050405020304" pitchFamily="18" charset="0"/>
                <a:cs typeface="Times New Roman" panose="02020603050405020304" pitchFamily="18" charset="0"/>
              </a:rPr>
              <a:t>“Buổi học cuối cùng</a:t>
            </a:r>
            <a:r>
              <a:rPr lang="vi-VN" sz="2300" dirty="0">
                <a:solidFill>
                  <a:srgbClr val="333333"/>
                </a:solidFill>
                <a:latin typeface="Times New Roman" panose="02020603050405020304" pitchFamily="18" charset="0"/>
                <a:cs typeface="Times New Roman" panose="02020603050405020304" pitchFamily="18" charset="0"/>
              </a:rPr>
              <a:t>” (Đô-đê) là gương mặt tiêu biểu cho tấm lòng yêu nước tha thiết ấy. Được tin buổi học cuối cùng, thầy đã ăn vận trang trọng khác mọi ngày với chiếc </a:t>
            </a:r>
            <a:r>
              <a:rPr lang="vi-VN" sz="2300" i="1" dirty="0">
                <a:solidFill>
                  <a:srgbClr val="333333"/>
                </a:solidFill>
                <a:latin typeface="Times New Roman" panose="02020603050405020304" pitchFamily="18" charset="0"/>
                <a:cs typeface="Times New Roman" panose="02020603050405020304" pitchFamily="18" charset="0"/>
              </a:rPr>
              <a:t>áo rơ-đanh-gốt màu xanh lục diềm lá sen…mũ lụa đen thêu</a:t>
            </a:r>
            <a:r>
              <a:rPr lang="vi-VN" sz="2300" dirty="0">
                <a:solidFill>
                  <a:srgbClr val="333333"/>
                </a:solidFill>
                <a:latin typeface="Times New Roman" panose="02020603050405020304" pitchFamily="18" charset="0"/>
                <a:cs typeface="Times New Roman" panose="02020603050405020304" pitchFamily="18" charset="0"/>
              </a:rPr>
              <a:t>, thái độ dịu dàng ân cần với học trò. Bài giảng cuối cùng của thầy say sưa dịu dàng về thứ tiếng mà thầy cho là </a:t>
            </a:r>
            <a:r>
              <a:rPr lang="vi-VN" sz="2300" i="1" dirty="0">
                <a:solidFill>
                  <a:srgbClr val="333333"/>
                </a:solidFill>
                <a:latin typeface="Times New Roman" panose="02020603050405020304" pitchFamily="18" charset="0"/>
                <a:cs typeface="Times New Roman" panose="02020603050405020304" pitchFamily="18" charset="0"/>
              </a:rPr>
              <a:t>hay nhất thế giới, trong sáng nhất, vững vàng nhất</a:t>
            </a:r>
            <a:r>
              <a:rPr lang="vi-VN" sz="2300" dirty="0">
                <a:solidFill>
                  <a:srgbClr val="333333"/>
                </a:solidFill>
                <a:latin typeface="Times New Roman" panose="02020603050405020304" pitchFamily="18" charset="0"/>
                <a:cs typeface="Times New Roman" panose="02020603050405020304" pitchFamily="18" charset="0"/>
              </a:rPr>
              <a:t> và thầy nhấn mạnh </a:t>
            </a:r>
            <a:r>
              <a:rPr lang="vi-VN" sz="2300" i="1" dirty="0">
                <a:solidFill>
                  <a:srgbClr val="333333"/>
                </a:solidFill>
                <a:latin typeface="Times New Roman" panose="02020603050405020304" pitchFamily="18" charset="0"/>
                <a:cs typeface="Times New Roman" panose="02020603050405020304" pitchFamily="18" charset="0"/>
              </a:rPr>
              <a:t>phải giữ lấy nó trong chúng ta và đừng bao giờ quên lãng nó</a:t>
            </a:r>
            <a:r>
              <a:rPr lang="vi-VN" sz="2300" dirty="0">
                <a:solidFill>
                  <a:srgbClr val="333333"/>
                </a:solidFill>
                <a:latin typeface="Times New Roman" panose="02020603050405020304" pitchFamily="18" charset="0"/>
                <a:cs typeface="Times New Roman" panose="02020603050405020304" pitchFamily="18" charset="0"/>
              </a:rPr>
              <a:t>. Tình cảm của thầy H-men còn được thể hiện trong những dòng chữ cuối cùng, </a:t>
            </a:r>
            <a:r>
              <a:rPr lang="vi-VN" sz="2300" i="1" dirty="0">
                <a:solidFill>
                  <a:srgbClr val="333333"/>
                </a:solidFill>
                <a:latin typeface="Times New Roman" panose="02020603050405020304" pitchFamily="18" charset="0"/>
                <a:cs typeface="Times New Roman" panose="02020603050405020304" pitchFamily="18" charset="0"/>
              </a:rPr>
              <a:t>cầm một hòn phấn dằn mạnh hết sức</a:t>
            </a:r>
            <a:r>
              <a:rPr lang="vi-VN" sz="2300" dirty="0">
                <a:solidFill>
                  <a:srgbClr val="333333"/>
                </a:solidFill>
                <a:latin typeface="Times New Roman" panose="02020603050405020304" pitchFamily="18" charset="0"/>
                <a:cs typeface="Times New Roman" panose="02020603050405020304" pitchFamily="18" charset="0"/>
              </a:rPr>
              <a:t> và thầy viết thật to “NƯỚC PHÁP MUÔN NĂM</a:t>
            </a:r>
            <a:r>
              <a:rPr lang="vi-VN" sz="2300" dirty="0" smtClean="0">
                <a:solidFill>
                  <a:srgbClr val="333333"/>
                </a:solidFill>
                <a:latin typeface="Times New Roman" panose="02020603050405020304" pitchFamily="18" charset="0"/>
                <a:cs typeface="Times New Roman" panose="02020603050405020304" pitchFamily="18" charset="0"/>
              </a:rPr>
              <a:t>”.</a:t>
            </a:r>
            <a:endParaRPr lang="vi-VN" sz="23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30705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11" name="Rectangle 10"/>
          <p:cNvSpPr/>
          <p:nvPr/>
        </p:nvSpPr>
        <p:spPr>
          <a:xfrm>
            <a:off x="764275" y="557246"/>
            <a:ext cx="10658901" cy="5632311"/>
          </a:xfrm>
          <a:prstGeom prst="rect">
            <a:avLst/>
          </a:prstGeom>
        </p:spPr>
        <p:txBody>
          <a:bodyPr wrap="square">
            <a:spAutoFit/>
          </a:bodyPr>
          <a:lstStyle/>
          <a:p>
            <a:pPr indent="457200" algn="just"/>
            <a:r>
              <a:rPr lang="vi-VN" sz="2400" dirty="0" smtClean="0">
                <a:solidFill>
                  <a:srgbClr val="333333"/>
                </a:solidFill>
                <a:latin typeface="Times New Roman" panose="02020603050405020304" pitchFamily="18" charset="0"/>
                <a:cs typeface="Times New Roman" panose="02020603050405020304" pitchFamily="18" charset="0"/>
              </a:rPr>
              <a:t>Đó </a:t>
            </a:r>
            <a:r>
              <a:rPr lang="vi-VN" sz="2400" dirty="0">
                <a:solidFill>
                  <a:srgbClr val="333333"/>
                </a:solidFill>
                <a:latin typeface="Times New Roman" panose="02020603050405020304" pitchFamily="18" charset="0"/>
                <a:cs typeface="Times New Roman" panose="02020603050405020304" pitchFamily="18" charset="0"/>
              </a:rPr>
              <a:t>là tình yêu nước trong thời chiến tranh, lọa lạc, còn ở thời bình tình yêu nước lại được biểu hiện ở tình yêu gia đình, tình yêu giữa con người với von người, ở việc giữ gìn bản sắc dân tộc. Trong văn bản “</a:t>
            </a:r>
            <a:r>
              <a:rPr lang="vi-VN" sz="2400" i="1" dirty="0">
                <a:solidFill>
                  <a:srgbClr val="333333"/>
                </a:solidFill>
                <a:latin typeface="Times New Roman" panose="02020603050405020304" pitchFamily="18" charset="0"/>
                <a:cs typeface="Times New Roman" panose="02020603050405020304" pitchFamily="18" charset="0"/>
              </a:rPr>
              <a:t>Dọc đường xứ Nghệ</a:t>
            </a:r>
            <a:r>
              <a:rPr lang="vi-VN" sz="2400" dirty="0">
                <a:solidFill>
                  <a:srgbClr val="333333"/>
                </a:solidFill>
                <a:latin typeface="Times New Roman" panose="02020603050405020304" pitchFamily="18" charset="0"/>
                <a:cs typeface="Times New Roman" panose="02020603050405020304" pitchFamily="18" charset="0"/>
              </a:rPr>
              <a:t>” (Sơn Tùng) tình yêu nước là câu chuyện về nhân vật lịch sử như Lý Nhật Quang chăm lo cho đời sống nhân dân, là phê phán vua Thục Phán chủ quan khinh địch để mất nước của cụ Phó bảng và các con. Yêu nước còn là việc am hiểu, giải thích cặn kẽ về các địa danh như hòn Hai Vai, núi Trống Thủng, núi Cờ Rách… là nhớ ơn đại thi hào Nguyễn Du…</a:t>
            </a:r>
          </a:p>
          <a:p>
            <a:pPr algn="just"/>
            <a:r>
              <a:rPr lang="vi-VN" sz="2400" dirty="0">
                <a:solidFill>
                  <a:srgbClr val="333333"/>
                </a:solidFill>
                <a:latin typeface="Times New Roman" panose="02020603050405020304" pitchFamily="18" charset="0"/>
                <a:cs typeface="Times New Roman" panose="02020603050405020304" pitchFamily="18" charset="0"/>
              </a:rPr>
              <a:t>          Như vậy chúng ta không nên hiểu lòng yêu nước một cách hạn hẹp, chẳng hạn quan niệm: chỉ ra trận đánh giặc mới là yêu nước. Yêu nước còn được thể hiện bằng nhiều cách thức, nhiều hành động ... khác nhau. Bản thân tôi còn ngồi trên ghế nhà trường cũng thể hiện lòng yêu nước của mình bằng việc học hành thật tốt, nghe lời ông bà cha mẹ và thầy cô, hòa thuận với an hem, bạn bè. </a:t>
            </a:r>
          </a:p>
          <a:p>
            <a:pPr indent="457200" algn="just"/>
            <a:r>
              <a:rPr lang="vi-VN" sz="2400" dirty="0">
                <a:solidFill>
                  <a:srgbClr val="333333"/>
                </a:solidFill>
                <a:latin typeface="Times New Roman" panose="02020603050405020304" pitchFamily="18" charset="0"/>
                <a:cs typeface="Times New Roman" panose="02020603050405020304" pitchFamily="18" charset="0"/>
              </a:rPr>
              <a:t>Trên đây là bài nói của tôi về lòng yêu nước qua các văn bản đã học, cảm ơn thầy/cô và các bạn đã lắng nghe. Rất mong nhận được sự góp ý từ phía thầy/cô và các bạn.</a:t>
            </a:r>
          </a:p>
        </p:txBody>
      </p:sp>
    </p:spTree>
    <p:extLst>
      <p:ext uri="{BB962C8B-B14F-4D97-AF65-F5344CB8AC3E}">
        <p14:creationId xmlns:p14="http://schemas.microsoft.com/office/powerpoint/2010/main" val="17972008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solidFill>
                  <a:srgbClr val="FFFFFF"/>
                </a:solidFill>
              </a:rPr>
              <a:t>a</a:t>
            </a:r>
            <a:endParaRPr lang="en-US" dirty="0">
              <a:solidFill>
                <a:srgbClr val="FFFFFF"/>
              </a:solidFill>
            </a:endParaRPr>
          </a:p>
        </p:txBody>
      </p:sp>
      <p:sp>
        <p:nvSpPr>
          <p:cNvPr id="7" name="Rounded Rectangle 6"/>
          <p:cNvSpPr/>
          <p:nvPr/>
        </p:nvSpPr>
        <p:spPr>
          <a:xfrm>
            <a:off x="2623728" y="604372"/>
            <a:ext cx="6492975" cy="777924"/>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solidFill>
                  <a:srgbClr val="000000"/>
                </a:solidFill>
                <a:latin typeface="Times New Roman" panose="02020603050405020304" pitchFamily="18" charset="0"/>
                <a:cs typeface="Times New Roman" panose="02020603050405020304" pitchFamily="18" charset="0"/>
                <a:sym typeface="Arial"/>
              </a:rPr>
              <a:t>THỰC HÀNH NÓI VÀ NGHE</a:t>
            </a:r>
          </a:p>
        </p:txBody>
      </p:sp>
      <p:sp>
        <p:nvSpPr>
          <p:cNvPr id="9" name="TextBox 8"/>
          <p:cNvSpPr txBox="1"/>
          <p:nvPr/>
        </p:nvSpPr>
        <p:spPr>
          <a:xfrm>
            <a:off x="3275462" y="1671879"/>
            <a:ext cx="7683689" cy="2031325"/>
          </a:xfrm>
          <a:prstGeom prst="rect">
            <a:avLst/>
          </a:prstGeom>
          <a:noFill/>
        </p:spPr>
        <p:txBody>
          <a:bodyPr wrap="square" rtlCol="0">
            <a:spAutoFit/>
          </a:bodyPr>
          <a:lstStyle/>
          <a:p>
            <a:pPr algn="just">
              <a:lnSpc>
                <a:spcPct val="150000"/>
              </a:lnSpc>
            </a:pPr>
            <a:r>
              <a:rPr lang="vi-VN" sz="2800" b="1" dirty="0">
                <a:solidFill>
                  <a:srgbClr val="000000"/>
                </a:solidFill>
                <a:latin typeface="Times New Roman" panose="02020603050405020304" pitchFamily="18" charset="0"/>
                <a:cs typeface="Times New Roman" panose="02020603050405020304" pitchFamily="18" charset="0"/>
              </a:rPr>
              <a:t>Vấn đề: </a:t>
            </a:r>
            <a:r>
              <a:rPr lang="en-US" sz="2800" dirty="0" err="1">
                <a:solidFill>
                  <a:srgbClr val="000000"/>
                </a:solidFill>
                <a:latin typeface="Times New Roman" panose="02020603050405020304" pitchFamily="18" charset="0"/>
                <a:cs typeface="Times New Roman" panose="02020603050405020304" pitchFamily="18" charset="0"/>
              </a:rPr>
              <a:t>Tình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thương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dịch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covid</a:t>
            </a:r>
            <a:r>
              <a:rPr lang="en-US" sz="2800" dirty="0">
                <a:solidFill>
                  <a:srgbClr val="000000"/>
                </a:solidFill>
                <a:latin typeface="Times New Roman" panose="02020603050405020304" pitchFamily="18" charset="0"/>
                <a:cs typeface="Times New Roman" panose="02020603050405020304" pitchFamily="18" charset="0"/>
              </a:rPr>
              <a:t> 19</a:t>
            </a:r>
          </a:p>
          <a:p>
            <a:pPr algn="just">
              <a:lnSpc>
                <a:spcPct val="150000"/>
              </a:lnSpc>
            </a:pPr>
            <a:r>
              <a:rPr lang="vi-VN" sz="2800" b="1" dirty="0">
                <a:solidFill>
                  <a:srgbClr val="000000"/>
                </a:solidFill>
                <a:latin typeface="Times New Roman" panose="02020603050405020304" pitchFamily="18" charset="0"/>
                <a:cs typeface="Times New Roman" panose="02020603050405020304" pitchFamily="18" charset="0"/>
              </a:rPr>
              <a:t>Vấn đề: </a:t>
            </a:r>
            <a:r>
              <a:rPr lang="en-US" sz="2800" dirty="0" err="1">
                <a:solidFill>
                  <a:srgbClr val="000000"/>
                </a:solidFill>
                <a:latin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dũng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cuộc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sống</a:t>
            </a: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100000" l="10000" r="90000"/>
                    </a14:imgEffect>
                  </a14:imgLayer>
                </a14:imgProps>
              </a:ext>
            </a:extLst>
          </a:blip>
          <a:stretch>
            <a:fillRect/>
          </a:stretch>
        </p:blipFill>
        <p:spPr>
          <a:xfrm flipH="1">
            <a:off x="-41833" y="1681867"/>
            <a:ext cx="3875963" cy="4742597"/>
          </a:xfrm>
          <a:prstGeom prst="rect">
            <a:avLst/>
          </a:prstGeom>
        </p:spPr>
      </p:pic>
    </p:spTree>
    <p:extLst>
      <p:ext uri="{BB962C8B-B14F-4D97-AF65-F5344CB8AC3E}">
        <p14:creationId xmlns:p14="http://schemas.microsoft.com/office/powerpoint/2010/main" val="1266014310"/>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41195" y="245659"/>
            <a:ext cx="11491413" cy="6332561"/>
          </a:xfrm>
          <a:prstGeom prst="rect">
            <a:avLst/>
          </a:prstGeom>
        </p:spPr>
      </p:pic>
    </p:spTree>
    <p:extLst>
      <p:ext uri="{BB962C8B-B14F-4D97-AF65-F5344CB8AC3E}">
        <p14:creationId xmlns:p14="http://schemas.microsoft.com/office/powerpoint/2010/main" val="2677870936"/>
      </p:ext>
    </p:extLst>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_库_文本框 1"/>
          <p:cNvSpPr txBox="1"/>
          <p:nvPr>
            <p:custDataLst>
              <p:tags r:id="rId1"/>
            </p:custDataLst>
          </p:nvPr>
        </p:nvSpPr>
        <p:spPr>
          <a:xfrm>
            <a:off x="6597872" y="963576"/>
            <a:ext cx="1415772" cy="1569660"/>
          </a:xfrm>
          <a:prstGeom prst="rect">
            <a:avLst/>
          </a:prstGeom>
        </p:spPr>
        <p:txBody>
          <a:bodyPr wrap="none">
            <a:spAutoFit/>
          </a:bodyPr>
          <a:lstStyle>
            <a:defPPr>
              <a:defRPr lang="zh-CN"/>
            </a:defPPr>
            <a:lvl1pPr>
              <a:defRPr sz="9600">
                <a:latin typeface="汉仪尚巍手书W" panose="00020600040101010101" pitchFamily="18" charset="-122"/>
                <a:ea typeface="汉仪尚巍手书W" panose="00020600040101010101" pitchFamily="18" charset="-122"/>
              </a:defRPr>
            </a:lvl1pPr>
          </a:lstStyle>
          <a:p>
            <a:pPr algn="ctr"/>
            <a:r>
              <a:rPr lang="zh-CN" altLang="en-US" dirty="0">
                <a:latin typeface="禹卫书法行书简体" panose="02000603000000000000" pitchFamily="2" charset="-122"/>
                <a:ea typeface="禹卫书法行书简体" panose="02000603000000000000" pitchFamily="2" charset="-122"/>
              </a:rPr>
              <a:t>You</a:t>
            </a:r>
          </a:p>
        </p:txBody>
      </p:sp>
      <p:sp>
        <p:nvSpPr>
          <p:cNvPr id="28" name="PA_库_矩形 7"/>
          <p:cNvSpPr/>
          <p:nvPr>
            <p:custDataLst>
              <p:tags r:id="rId2"/>
            </p:custDataLst>
          </p:nvPr>
        </p:nvSpPr>
        <p:spPr>
          <a:xfrm>
            <a:off x="2219367" y="963576"/>
            <a:ext cx="3757760" cy="1569660"/>
          </a:xfrm>
          <a:prstGeom prst="rect">
            <a:avLst/>
          </a:prstGeom>
        </p:spPr>
        <p:txBody>
          <a:bodyPr wrap="none">
            <a:spAutoFit/>
          </a:bodyPr>
          <a:lstStyle/>
          <a:p>
            <a:pPr algn="ctr"/>
            <a:r>
              <a:rPr lang="zh-CN" altLang="en-US" sz="9600" dirty="0">
                <a:latin typeface="禹卫书法行书简体" panose="02000603000000000000" pitchFamily="2" charset="-122"/>
                <a:ea typeface="禹卫书法行书简体" panose="02000603000000000000" pitchFamily="2" charset="-122"/>
              </a:rPr>
              <a:t>Thank</a:t>
            </a:r>
          </a:p>
        </p:txBody>
      </p:sp>
      <p:grpSp>
        <p:nvGrpSpPr>
          <p:cNvPr id="29" name="PA_库_组合 24"/>
          <p:cNvGrpSpPr/>
          <p:nvPr>
            <p:custDataLst>
              <p:tags r:id="rId3"/>
            </p:custDataLst>
          </p:nvPr>
        </p:nvGrpSpPr>
        <p:grpSpPr>
          <a:xfrm>
            <a:off x="5798559" y="2423962"/>
            <a:ext cx="560050" cy="939160"/>
            <a:chOff x="1229861" y="3012007"/>
            <a:chExt cx="1188823" cy="1993565"/>
          </a:xfrm>
        </p:grpSpPr>
        <p:pic>
          <p:nvPicPr>
            <p:cNvPr id="30" name="图片 29"/>
            <p:cNvPicPr>
              <a:picLocks noChangeAspect="1"/>
            </p:cNvPicPr>
            <p:nvPr/>
          </p:nvPicPr>
          <p:blipFill>
            <a:blip r:embed="rId7"/>
            <a:stretch>
              <a:fillRect/>
            </a:stretch>
          </p:blipFill>
          <p:spPr>
            <a:xfrm>
              <a:off x="1229861" y="3012007"/>
              <a:ext cx="1188823" cy="1993565"/>
            </a:xfrm>
            <a:prstGeom prst="rect">
              <a:avLst/>
            </a:prstGeom>
          </p:spPr>
        </p:pic>
        <p:sp>
          <p:nvSpPr>
            <p:cNvPr id="31" name="PA_文本框 22"/>
            <p:cNvSpPr txBox="1"/>
            <p:nvPr>
              <p:custDataLst>
                <p:tags r:id="rId4"/>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74895" y="2890495"/>
            <a:ext cx="7580464" cy="1283071"/>
            <a:chOff x="1437189" y="2211662"/>
            <a:chExt cx="7580464" cy="1283071"/>
          </a:xfrm>
        </p:grpSpPr>
        <p:grpSp>
          <p:nvGrpSpPr>
            <p:cNvPr id="3" name="组合 2"/>
            <p:cNvGrpSpPr/>
            <p:nvPr/>
          </p:nvGrpSpPr>
          <p:grpSpPr>
            <a:xfrm>
              <a:off x="1437189" y="2211662"/>
              <a:ext cx="1229030" cy="1283071"/>
              <a:chOff x="1437189" y="2235863"/>
              <a:chExt cx="1229030"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rot="16200000">
                <a:off x="1682372" y="2238683"/>
                <a:ext cx="738664" cy="1229030"/>
              </a:xfrm>
              <a:prstGeom prst="rect">
                <a:avLst/>
              </a:prstGeom>
              <a:noFill/>
            </p:spPr>
            <p:txBody>
              <a:bodyPr vert="eaVert" wrap="square" rtlCol="0">
                <a:spAutoFit/>
              </a:bodyPr>
              <a:lstStyle/>
              <a:p>
                <a:pPr algn="ctr"/>
                <a:r>
                  <a:rPr lang="en-US" altLang="zh-CN" sz="3600" dirty="0" smtClean="0">
                    <a:latin typeface="楷体" panose="02010609060101010101" pitchFamily="49" charset="-122"/>
                    <a:ea typeface="楷体" panose="02010609060101010101" pitchFamily="49" charset="-122"/>
                  </a:rPr>
                  <a:t>01</a:t>
                </a:r>
                <a:endParaRPr lang="zh-CN" altLang="en-US" sz="3600" dirty="0">
                  <a:latin typeface="楷体" panose="02010609060101010101" pitchFamily="49" charset="-122"/>
                  <a:ea typeface="楷体" panose="02010609060101010101" pitchFamily="49" charset="-122"/>
                </a:endParaRPr>
              </a:p>
            </p:txBody>
          </p:sp>
        </p:grpSp>
        <p:sp>
          <p:nvSpPr>
            <p:cNvPr id="5" name="文本框 4"/>
            <p:cNvSpPr txBox="1"/>
            <p:nvPr/>
          </p:nvSpPr>
          <p:spPr>
            <a:xfrm>
              <a:off x="2686764" y="2530031"/>
              <a:ext cx="6330889" cy="646331"/>
            </a:xfrm>
            <a:prstGeom prst="rect">
              <a:avLst/>
            </a:prstGeom>
            <a:noFill/>
          </p:spPr>
          <p:txBody>
            <a:bodyPr vert="horz" wrap="square" rtlCol="0">
              <a:spAutoFit/>
            </a:bodyPr>
            <a:lstStyle/>
            <a:p>
              <a:r>
                <a:rPr lang="en-US" altLang="zh-CN" sz="3600" i="1" dirty="0" err="1" smtClean="0">
                  <a:latin typeface="Times New Roman" panose="02020603050405020304" pitchFamily="18" charset="0"/>
                  <a:ea typeface="楷体" panose="02010609060101010101" pitchFamily="49" charset="-122"/>
                  <a:cs typeface="Times New Roman" panose="02020603050405020304" pitchFamily="18" charset="0"/>
                </a:rPr>
                <a:t>Định</a:t>
              </a:r>
              <a:r>
                <a:rPr lang="en-US" altLang="zh-CN" sz="3600" i="1" dirty="0" smtClean="0">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i="1" dirty="0" err="1" smtClean="0">
                  <a:latin typeface="Times New Roman" panose="02020603050405020304" pitchFamily="18" charset="0"/>
                  <a:ea typeface="楷体" panose="02010609060101010101" pitchFamily="49" charset="-122"/>
                  <a:cs typeface="Times New Roman" panose="02020603050405020304" pitchFamily="18" charset="0"/>
                </a:rPr>
                <a:t>hướng</a:t>
              </a:r>
              <a:endParaRPr lang="zh-CN" altLang="en-US" sz="3600" i="1" dirty="0">
                <a:latin typeface="Times New Roman" panose="02020603050405020304" pitchFamily="18" charset="0"/>
                <a:ea typeface="楷体" panose="02010609060101010101" pitchFamily="49"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xmlns:a14="http://schemas.microsoft.com/office/drawing/2010/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45744"/>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文本框 4"/>
          <p:cNvSpPr txBox="1"/>
          <p:nvPr/>
        </p:nvSpPr>
        <p:spPr>
          <a:xfrm>
            <a:off x="828162" y="982121"/>
            <a:ext cx="6330889" cy="523220"/>
          </a:xfrm>
          <a:prstGeom prst="rect">
            <a:avLst/>
          </a:prstGeom>
          <a:noFill/>
        </p:spPr>
        <p:txBody>
          <a:bodyPr vert="horz" wrap="square" rtlCol="0">
            <a:spAutoFit/>
          </a:bodyPr>
          <a:lstStyle/>
          <a:p>
            <a:r>
              <a:rPr lang="en-US" altLang="zh-CN" sz="2800" b="1" i="1" dirty="0" smtClean="0">
                <a:latin typeface="Times New Roman" panose="02020603050405020304" pitchFamily="18" charset="0"/>
                <a:ea typeface="楷体" panose="02010609060101010101" pitchFamily="49" charset="-122"/>
                <a:cs typeface="Times New Roman" panose="02020603050405020304" pitchFamily="18" charset="0"/>
              </a:rPr>
              <a:t>1. </a:t>
            </a:r>
            <a:r>
              <a:rPr lang="en-US" altLang="zh-CN" sz="2800" b="1" i="1" dirty="0" err="1" smtClean="0">
                <a:latin typeface="Times New Roman" panose="02020603050405020304" pitchFamily="18" charset="0"/>
                <a:ea typeface="楷体" panose="02010609060101010101" pitchFamily="49" charset="-122"/>
                <a:cs typeface="Times New Roman" panose="02020603050405020304" pitchFamily="18" charset="0"/>
              </a:rPr>
              <a:t>Định</a:t>
            </a:r>
            <a:r>
              <a:rPr lang="en-US" altLang="zh-CN" sz="2800" b="1" i="1" dirty="0" smtClean="0">
                <a:latin typeface="Times New Roman" panose="02020603050405020304" pitchFamily="18" charset="0"/>
                <a:ea typeface="楷体" panose="02010609060101010101" pitchFamily="49" charset="-122"/>
                <a:cs typeface="Times New Roman" panose="02020603050405020304" pitchFamily="18" charset="0"/>
              </a:rPr>
              <a:t> </a:t>
            </a:r>
            <a:r>
              <a:rPr lang="en-US" altLang="zh-CN" sz="2800" b="1" i="1" dirty="0" err="1" smtClean="0">
                <a:latin typeface="Times New Roman" panose="02020603050405020304" pitchFamily="18" charset="0"/>
                <a:ea typeface="楷体" panose="02010609060101010101" pitchFamily="49" charset="-122"/>
                <a:cs typeface="Times New Roman" panose="02020603050405020304" pitchFamily="18" charset="0"/>
              </a:rPr>
              <a:t>hướng</a:t>
            </a:r>
            <a:endParaRPr lang="zh-CN" altLang="en-US" sz="2800" b="1" i="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Rectangle 10"/>
          <p:cNvSpPr/>
          <p:nvPr/>
        </p:nvSpPr>
        <p:spPr>
          <a:xfrm>
            <a:off x="1187355" y="1505341"/>
            <a:ext cx="9758150" cy="2677656"/>
          </a:xfrm>
          <a:prstGeom prst="rect">
            <a:avLst/>
          </a:prstGeom>
        </p:spPr>
        <p:txBody>
          <a:bodyPr wrap="square">
            <a:spAutoFit/>
          </a:bodyPr>
          <a:lstStyle/>
          <a:p>
            <a:pPr lvl="0" algn="just" eaLnBrk="0" fontAlgn="base" hangingPunct="0">
              <a:lnSpc>
                <a:spcPct val="150000"/>
              </a:lnSpc>
              <a:spcBef>
                <a:spcPct val="0"/>
              </a:spcBef>
              <a:spcAft>
                <a:spcPct val="0"/>
              </a:spcAft>
            </a:pPr>
            <a:r>
              <a:rPr lang="en-US" sz="2800" i="1" dirty="0">
                <a:latin typeface="Times New Roman" panose="02020603050405020304" pitchFamily="18" charset="0"/>
                <a:cs typeface="Times New Roman" panose="02020603050405020304" pitchFamily="18" charset="0"/>
              </a:rPr>
              <a:t>a.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bày</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nhằm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nghe</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pic>
        <p:nvPicPr>
          <p:cNvPr id="6"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3594" y="4159136"/>
            <a:ext cx="2640026" cy="2189437"/>
          </a:xfrm>
          <a:prstGeom prst="rect">
            <a:avLst/>
          </a:prstGeom>
          <a:noFill/>
          <a:ln w="9525">
            <a:noFill/>
          </a:ln>
        </p:spPr>
      </p:pic>
    </p:spTree>
    <p:extLst>
      <p:ext uri="{BB962C8B-B14F-4D97-AF65-F5344CB8AC3E}">
        <p14:creationId xmlns:p14="http://schemas.microsoft.com/office/powerpoint/2010/main" val="346719463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45744"/>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文本框 4"/>
          <p:cNvSpPr txBox="1"/>
          <p:nvPr/>
        </p:nvSpPr>
        <p:spPr>
          <a:xfrm>
            <a:off x="773571" y="640914"/>
            <a:ext cx="6330889" cy="523220"/>
          </a:xfrm>
          <a:prstGeom prst="rect">
            <a:avLst/>
          </a:prstGeom>
          <a:noFill/>
        </p:spPr>
        <p:txBody>
          <a:bodyPr vert="horz" wrap="square" rtlCol="0">
            <a:spAutoFit/>
          </a:bodyPr>
          <a:lstStyle/>
          <a:p>
            <a:r>
              <a:rPr lang="en-US" altLang="zh-CN" sz="2800" b="1"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1. </a:t>
            </a:r>
            <a:r>
              <a:rPr lang="en-US" altLang="zh-CN" sz="2800" b="1" i="1"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Định</a:t>
            </a:r>
            <a:r>
              <a:rPr lang="en-US" altLang="zh-CN" sz="2800" b="1"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800" b="1" i="1"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hướng</a:t>
            </a:r>
            <a:endParaRPr lang="zh-CN" altLang="en-US"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Rectangle 10"/>
          <p:cNvSpPr/>
          <p:nvPr/>
        </p:nvSpPr>
        <p:spPr>
          <a:xfrm>
            <a:off x="773571" y="1164134"/>
            <a:ext cx="6473390" cy="5185522"/>
          </a:xfrm>
          <a:prstGeom prst="rect">
            <a:avLst/>
          </a:prstGeom>
        </p:spPr>
        <p:txBody>
          <a:bodyPr wrap="square">
            <a:spAutoFit/>
          </a:bodyPr>
          <a:lstStyle/>
          <a:p>
            <a:pPr algn="just" eaLnBrk="0" fontAlgn="base" hangingPunct="0">
              <a:lnSpc>
                <a:spcPct val="150000"/>
              </a:lnSpc>
              <a:spcBef>
                <a:spcPct val="0"/>
              </a:spcBef>
              <a:spcAft>
                <a:spcPct val="0"/>
              </a:spcAft>
            </a:pPr>
            <a:r>
              <a:rPr lang="en-US" sz="2800" dirty="0" smtClean="0">
                <a:solidFill>
                  <a:srgbClr val="000000"/>
                </a:solidFill>
                <a:latin typeface="Times New Roman" panose="02020603050405020304" pitchFamily="18" charset="0"/>
                <a:cs typeface="Times New Roman" panose="02020603050405020304" pitchFamily="18" charset="0"/>
              </a:rPr>
              <a:t>b</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Gợi</a:t>
            </a:r>
            <a:r>
              <a:rPr lang="en-US" sz="2800" dirty="0">
                <a:solidFill>
                  <a:srgbClr val="000000"/>
                </a:solidFill>
                <a:latin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b="1" i="1" dirty="0">
                <a:solidFill>
                  <a:srgbClr val="000000"/>
                </a:solidFill>
                <a:latin typeface="Times New Roman" panose="02020603050405020304" pitchFamily="18" charset="0"/>
                <a:cs typeface="Times New Roman" panose="02020603050405020304" pitchFamily="18" charset="0"/>
              </a:rPr>
              <a:t>*</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Vấn</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đề</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trong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đời</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sống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hằng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ngày</a:t>
            </a:r>
            <a:r>
              <a:rPr lang="en-US" sz="2800" b="1" i="1" dirty="0" smtClean="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Thế</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hậu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tha</a:t>
            </a:r>
            <a:r>
              <a:rPr lang="en-US" sz="2800" dirty="0" smtClean="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Thế</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dũng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cảm</a:t>
            </a:r>
            <a:r>
              <a:rPr lang="en-US" sz="2800" dirty="0" smtClean="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Tình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dục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trò</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trọng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endParaRPr 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503696" y="805218"/>
            <a:ext cx="3749907" cy="5051268"/>
          </a:xfrm>
          <a:prstGeom prst="rect">
            <a:avLst/>
          </a:prstGeom>
        </p:spPr>
      </p:pic>
    </p:spTree>
    <p:extLst>
      <p:ext uri="{BB962C8B-B14F-4D97-AF65-F5344CB8AC3E}">
        <p14:creationId xmlns:p14="http://schemas.microsoft.com/office/powerpoint/2010/main" val="1218812554"/>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45744"/>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文本框 4"/>
          <p:cNvSpPr txBox="1"/>
          <p:nvPr/>
        </p:nvSpPr>
        <p:spPr>
          <a:xfrm>
            <a:off x="773571" y="640914"/>
            <a:ext cx="6330889" cy="523220"/>
          </a:xfrm>
          <a:prstGeom prst="rect">
            <a:avLst/>
          </a:prstGeom>
          <a:noFill/>
        </p:spPr>
        <p:txBody>
          <a:bodyPr vert="horz" wrap="square" rtlCol="0">
            <a:spAutoFit/>
          </a:bodyPr>
          <a:lstStyle/>
          <a:p>
            <a:r>
              <a:rPr lang="en-US" altLang="zh-CN" sz="2800" b="1"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1. </a:t>
            </a:r>
            <a:r>
              <a:rPr lang="en-US" altLang="zh-CN" sz="2800" b="1" i="1"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Định</a:t>
            </a:r>
            <a:r>
              <a:rPr lang="en-US" altLang="zh-CN" sz="2800" b="1"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800" b="1" i="1"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hướng</a:t>
            </a:r>
            <a:endParaRPr lang="zh-CN" altLang="en-US"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Rectangle 10"/>
          <p:cNvSpPr/>
          <p:nvPr/>
        </p:nvSpPr>
        <p:spPr>
          <a:xfrm>
            <a:off x="773571" y="1164134"/>
            <a:ext cx="10281116" cy="5909310"/>
          </a:xfrm>
          <a:prstGeom prst="rect">
            <a:avLst/>
          </a:prstGeom>
        </p:spPr>
        <p:txBody>
          <a:bodyPr wrap="square">
            <a:spAutoFit/>
          </a:bodyPr>
          <a:lstStyle/>
          <a:p>
            <a:pPr algn="just" eaLnBrk="0" fontAlgn="base" hangingPunct="0">
              <a:lnSpc>
                <a:spcPct val="150000"/>
              </a:lnSpc>
              <a:spcBef>
                <a:spcPct val="0"/>
              </a:spcBef>
              <a:spcAft>
                <a:spcPct val="0"/>
              </a:spcAft>
            </a:pPr>
            <a:r>
              <a:rPr lang="en-US" sz="2800" dirty="0" smtClean="0">
                <a:solidFill>
                  <a:srgbClr val="000000"/>
                </a:solidFill>
                <a:latin typeface="Times New Roman" panose="02020603050405020304" pitchFamily="18" charset="0"/>
                <a:cs typeface="Times New Roman" panose="02020603050405020304" pitchFamily="18" charset="0"/>
              </a:rPr>
              <a:t>b</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Gợi</a:t>
            </a:r>
            <a:r>
              <a:rPr lang="en-US" sz="2800" dirty="0">
                <a:solidFill>
                  <a:srgbClr val="000000"/>
                </a:solidFill>
                <a:latin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Vấn</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đề</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từ</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các</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tác</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phẩm</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văn</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học</a:t>
            </a:r>
            <a:r>
              <a:rPr lang="en-US" sz="2800" b="1" i="1" dirty="0">
                <a:solidFill>
                  <a:srgbClr val="000000"/>
                </a:solidFill>
                <a:latin typeface="Times New Roman" panose="02020603050405020304" pitchFamily="18" charset="0"/>
                <a:cs typeface="Times New Roman" panose="02020603050405020304" pitchFamily="18" charset="0"/>
              </a:rPr>
              <a:t>: </a:t>
            </a:r>
            <a:endParaRPr lang="en-US" sz="2800" b="1" i="1" dirty="0" smtClean="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Suy</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nghĩ</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đàn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rừng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Đoàn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Giỏi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đường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xứ</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Nghệ</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Tùng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Buổi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cùng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Đô-đê</a:t>
            </a:r>
            <a:r>
              <a:rPr lang="en-US" sz="2800" dirty="0" smtClean="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dirty="0" smtClean="0">
                <a:solidFill>
                  <a:srgbClr val="000000"/>
                </a:solidFill>
                <a:latin typeface="Times New Roman" panose="02020603050405020304" pitchFamily="18" charset="0"/>
                <a:cs typeface="Times New Roman" panose="02020603050405020304" pitchFamily="18" charset="0"/>
              </a:rPr>
              <a:t>+</a:t>
            </a:r>
            <a:r>
              <a:rPr lang="en-US" sz="2800" dirty="0" smtClean="0">
                <a:latin typeface="#9Slide03 Arima Madurai Medium" panose="00000600000000000000" pitchFamily="2" charset="0"/>
                <a:cs typeface="#9Slide03 Arima Madurai Medium" panose="00000600000000000000" pitchFamily="2"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rừng</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Giỏi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endParaRPr 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21462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878006" y="1508827"/>
            <a:ext cx="10217624"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Những vấn đề trong đời sống có thể trình bày, bàn luận là gì?​</a:t>
            </a:r>
          </a:p>
        </p:txBody>
      </p:sp>
      <p:pic>
        <p:nvPicPr>
          <p:cNvPr id="5" name="Picture 4"/>
          <p:cNvPicPr>
            <a:picLocks noChangeAspect="1"/>
          </p:cNvPicPr>
          <p:nvPr/>
        </p:nvPicPr>
        <p:blipFill>
          <a:blip r:embed="rId6"/>
          <a:stretch>
            <a:fillRect/>
          </a:stretch>
        </p:blipFill>
        <p:spPr>
          <a:xfrm>
            <a:off x="1246627" y="337915"/>
            <a:ext cx="9396847" cy="1690657"/>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10000" b="100000" l="10000" r="90000"/>
                    </a14:imgEffect>
                  </a14:imgLayer>
                </a14:imgProps>
              </a:ext>
            </a:extLst>
          </a:blip>
          <a:stretch>
            <a:fillRect/>
          </a:stretch>
        </p:blipFill>
        <p:spPr>
          <a:xfrm flipH="1">
            <a:off x="-286603" y="1719141"/>
            <a:ext cx="3875963" cy="4742597"/>
          </a:xfrm>
          <a:prstGeom prst="rect">
            <a:avLst/>
          </a:prstGeom>
        </p:spPr>
      </p:pic>
      <p:sp>
        <p:nvSpPr>
          <p:cNvPr id="19" name="Rectangle 18">
            <a:extLst>
              <a:ext uri="{FF2B5EF4-FFF2-40B4-BE49-F238E27FC236}">
                <a16:creationId xmlns="" xmlns:a16="http://schemas.microsoft.com/office/drawing/2014/main" id="{D59C87E8-44F9-42EB-8596-E2DF07B9178E}"/>
              </a:ext>
            </a:extLst>
          </p:cNvPr>
          <p:cNvSpPr/>
          <p:nvPr/>
        </p:nvSpPr>
        <p:spPr>
          <a:xfrm>
            <a:off x="3684896" y="2410242"/>
            <a:ext cx="7643469" cy="78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Suy nghĩ về một vấn đề trong tác phẩm văn học.</a:t>
            </a:r>
          </a:p>
        </p:txBody>
      </p:sp>
      <p:pic>
        <p:nvPicPr>
          <p:cNvPr id="21" name="Picture 20">
            <a:extLst>
              <a:ext uri="{FF2B5EF4-FFF2-40B4-BE49-F238E27FC236}">
                <a16:creationId xmlns="" xmlns:a16="http://schemas.microsoft.com/office/drawing/2014/main" id="{EE362FFE-9C3A-4D69-9A6F-1315F67776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200" y="2574000"/>
            <a:ext cx="654703" cy="523762"/>
          </a:xfrm>
          <a:prstGeom prst="rect">
            <a:avLst/>
          </a:prstGeom>
        </p:spPr>
      </p:pic>
      <p:sp>
        <p:nvSpPr>
          <p:cNvPr id="22" name="Rectangle 21">
            <a:extLst>
              <a:ext uri="{FF2B5EF4-FFF2-40B4-BE49-F238E27FC236}">
                <a16:creationId xmlns="" xmlns:a16="http://schemas.microsoft.com/office/drawing/2014/main" id="{85A018DD-CDC3-473E-80FA-CFB7D9D0B854}"/>
              </a:ext>
            </a:extLst>
          </p:cNvPr>
          <p:cNvSpPr/>
          <p:nvPr/>
        </p:nvSpPr>
        <p:spPr>
          <a:xfrm>
            <a:off x="3684896" y="3297629"/>
            <a:ext cx="7643468" cy="53363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Câu chuyện Tấm Cám.</a:t>
            </a:r>
          </a:p>
        </p:txBody>
      </p:sp>
      <p:pic>
        <p:nvPicPr>
          <p:cNvPr id="23" name="Picture 22">
            <a:extLst>
              <a:ext uri="{FF2B5EF4-FFF2-40B4-BE49-F238E27FC236}">
                <a16:creationId xmlns="" xmlns:a16="http://schemas.microsoft.com/office/drawing/2014/main" id="{3221B951-AD38-44B2-B286-59A4975EF8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4657" y="3297629"/>
            <a:ext cx="497842" cy="437497"/>
          </a:xfrm>
          <a:prstGeom prst="rect">
            <a:avLst/>
          </a:prstGeom>
        </p:spPr>
      </p:pic>
      <p:sp>
        <p:nvSpPr>
          <p:cNvPr id="24" name="Rectangle 23">
            <a:extLst>
              <a:ext uri="{FF2B5EF4-FFF2-40B4-BE49-F238E27FC236}">
                <a16:creationId xmlns="" xmlns:a16="http://schemas.microsoft.com/office/drawing/2014/main" id="{85A018DD-CDC3-473E-80FA-CFB7D9D0B854}"/>
              </a:ext>
            </a:extLst>
          </p:cNvPr>
          <p:cNvSpPr/>
          <p:nvPr/>
        </p:nvSpPr>
        <p:spPr>
          <a:xfrm>
            <a:off x="3697098" y="3963657"/>
            <a:ext cx="7643468" cy="48536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Chuyện diễn ra trong gia đình em.</a:t>
            </a:r>
          </a:p>
        </p:txBody>
      </p:sp>
      <p:pic>
        <p:nvPicPr>
          <p:cNvPr id="25" name="Picture 24">
            <a:extLst>
              <a:ext uri="{FF2B5EF4-FFF2-40B4-BE49-F238E27FC236}">
                <a16:creationId xmlns="" xmlns:a16="http://schemas.microsoft.com/office/drawing/2014/main" id="{3221B951-AD38-44B2-B286-59A4975EF8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4657" y="3963657"/>
            <a:ext cx="497842" cy="437497"/>
          </a:xfrm>
          <a:prstGeom prst="rect">
            <a:avLst/>
          </a:prstGeom>
        </p:spPr>
      </p:pic>
      <p:sp>
        <p:nvSpPr>
          <p:cNvPr id="26" name="Rectangle 25">
            <a:extLst>
              <a:ext uri="{FF2B5EF4-FFF2-40B4-BE49-F238E27FC236}">
                <a16:creationId xmlns="" xmlns:a16="http://schemas.microsoft.com/office/drawing/2014/main" id="{D59C87E8-44F9-42EB-8596-E2DF07B9178E}"/>
              </a:ext>
            </a:extLst>
          </p:cNvPr>
          <p:cNvSpPr/>
          <p:nvPr/>
        </p:nvSpPr>
        <p:spPr>
          <a:xfrm>
            <a:off x="3684895" y="4597869"/>
            <a:ext cx="7643469" cy="486064"/>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Vai trò của tình cảm và giáo dục trong gia đình.</a:t>
            </a:r>
          </a:p>
        </p:txBody>
      </p:sp>
      <p:pic>
        <p:nvPicPr>
          <p:cNvPr id="27" name="Picture 26">
            <a:extLst>
              <a:ext uri="{FF2B5EF4-FFF2-40B4-BE49-F238E27FC236}">
                <a16:creationId xmlns="" xmlns:a16="http://schemas.microsoft.com/office/drawing/2014/main" id="{EE362FFE-9C3A-4D69-9A6F-1315F67776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4656" y="4542435"/>
            <a:ext cx="654703" cy="523762"/>
          </a:xfrm>
          <a:prstGeom prst="rect">
            <a:avLst/>
          </a:prstGeom>
        </p:spPr>
      </p:pic>
      <p:sp>
        <p:nvSpPr>
          <p:cNvPr id="28" name="Rectangle 27">
            <a:extLst>
              <a:ext uri="{FF2B5EF4-FFF2-40B4-BE49-F238E27FC236}">
                <a16:creationId xmlns="" xmlns:a16="http://schemas.microsoft.com/office/drawing/2014/main" id="{D59C87E8-44F9-42EB-8596-E2DF07B9178E}"/>
              </a:ext>
            </a:extLst>
          </p:cNvPr>
          <p:cNvSpPr/>
          <p:nvPr/>
        </p:nvSpPr>
        <p:spPr>
          <a:xfrm>
            <a:off x="3672694" y="5254740"/>
            <a:ext cx="7643469" cy="49772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Lòng yêu nước của mỗi người.</a:t>
            </a:r>
          </a:p>
        </p:txBody>
      </p:sp>
      <p:pic>
        <p:nvPicPr>
          <p:cNvPr id="29" name="Picture 28">
            <a:extLst>
              <a:ext uri="{FF2B5EF4-FFF2-40B4-BE49-F238E27FC236}">
                <a16:creationId xmlns="" xmlns:a16="http://schemas.microsoft.com/office/drawing/2014/main" id="{EE362FFE-9C3A-4D69-9A6F-1315F67776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4656" y="5276511"/>
            <a:ext cx="654703" cy="523762"/>
          </a:xfrm>
          <a:prstGeom prst="rect">
            <a:avLst/>
          </a:prstGeom>
        </p:spPr>
      </p:pic>
    </p:spTree>
    <p:extLst>
      <p:ext uri="{BB962C8B-B14F-4D97-AF65-F5344CB8AC3E}">
        <p14:creationId xmlns:p14="http://schemas.microsoft.com/office/powerpoint/2010/main" val="198137083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9"/>
                                        </p:tgtEl>
                                        <p:attrNameLst>
                                          <p:attrName>fillcolor</p:attrName>
                                        </p:attrNameLst>
                                      </p:cBhvr>
                                      <p:to>
                                        <a:srgbClr val="FFF2CC"/>
                                      </p:to>
                                    </p:animClr>
                                    <p:set>
                                      <p:cBhvr>
                                        <p:cTn id="35" dur="250" fill="hold"/>
                                        <p:tgtEl>
                                          <p:spTgt spid="19"/>
                                        </p:tgtEl>
                                        <p:attrNameLst>
                                          <p:attrName>fill.type</p:attrName>
                                        </p:attrNameLst>
                                      </p:cBhvr>
                                      <p:to>
                                        <p:strVal val="solid"/>
                                      </p:to>
                                    </p:set>
                                    <p:set>
                                      <p:cBhvr>
                                        <p:cTn id="36" dur="250" fill="hold"/>
                                        <p:tgtEl>
                                          <p:spTgt spid="1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strVal val="4*#ppt_w"/>
                                          </p:val>
                                        </p:tav>
                                        <p:tav tm="100000">
                                          <p:val>
                                            <p:strVal val="#ppt_w"/>
                                          </p:val>
                                        </p:tav>
                                      </p:tavLst>
                                    </p:anim>
                                    <p:anim calcmode="lin" valueType="num">
                                      <p:cBhvr>
                                        <p:cTn id="4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9"/>
                                        </p:tgtEl>
                                        <p:attrNameLst>
                                          <p:attrName>fillcolor</p:attrName>
                                        </p:attrNameLst>
                                      </p:cBhvr>
                                      <p:to>
                                        <a:srgbClr val="00B050"/>
                                      </p:to>
                                    </p:animClr>
                                    <p:set>
                                      <p:cBhvr>
                                        <p:cTn id="43" dur="250" fill="hold"/>
                                        <p:tgtEl>
                                          <p:spTgt spid="19"/>
                                        </p:tgtEl>
                                        <p:attrNameLst>
                                          <p:attrName>fill.type</p:attrName>
                                        </p:attrNameLst>
                                      </p:cBhvr>
                                      <p:to>
                                        <p:strVal val="solid"/>
                                      </p:to>
                                    </p:set>
                                    <p:set>
                                      <p:cBhvr>
                                        <p:cTn id="4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2"/>
                                        </p:tgtEl>
                                        <p:attrNameLst>
                                          <p:attrName>fillcolor</p:attrName>
                                        </p:attrNameLst>
                                      </p:cBhvr>
                                      <p:to>
                                        <a:srgbClr val="FFF2CC"/>
                                      </p:to>
                                    </p:animClr>
                                    <p:set>
                                      <p:cBhvr>
                                        <p:cTn id="50" dur="250" fill="hold"/>
                                        <p:tgtEl>
                                          <p:spTgt spid="22"/>
                                        </p:tgtEl>
                                        <p:attrNameLst>
                                          <p:attrName>fill.type</p:attrName>
                                        </p:attrNameLst>
                                      </p:cBhvr>
                                      <p:to>
                                        <p:strVal val="solid"/>
                                      </p:to>
                                    </p:set>
                                    <p:set>
                                      <p:cBhvr>
                                        <p:cTn id="51" dur="250" fill="hold"/>
                                        <p:tgtEl>
                                          <p:spTgt spid="2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2"/>
                                        </p:tgtEl>
                                        <p:attrNameLst>
                                          <p:attrName>fillcolor</p:attrName>
                                        </p:attrNameLst>
                                      </p:cBhvr>
                                      <p:to>
                                        <a:srgbClr val="FFFF00"/>
                                      </p:to>
                                    </p:animClr>
                                    <p:set>
                                      <p:cBhvr>
                                        <p:cTn id="58" dur="250" fill="hold"/>
                                        <p:tgtEl>
                                          <p:spTgt spid="22"/>
                                        </p:tgtEl>
                                        <p:attrNameLst>
                                          <p:attrName>fill.type</p:attrName>
                                        </p:attrNameLst>
                                      </p:cBhvr>
                                      <p:to>
                                        <p:strVal val="solid"/>
                                      </p:to>
                                    </p:set>
                                    <p:set>
                                      <p:cBhvr>
                                        <p:cTn id="59"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60" restart="whenNotActive" fill="hold" evtFilter="cancelBubble" nodeType="interactiveSeq">
                <p:stCondLst>
                  <p:cond evt="onClick" delay="0">
                    <p:tgtEl>
                      <p:spTgt spid="2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4"/>
                                        </p:tgtEl>
                                        <p:attrNameLst>
                                          <p:attrName>fillcolor</p:attrName>
                                        </p:attrNameLst>
                                      </p:cBhvr>
                                      <p:to>
                                        <a:srgbClr val="FFF2CC"/>
                                      </p:to>
                                    </p:animClr>
                                    <p:set>
                                      <p:cBhvr>
                                        <p:cTn id="65" dur="250" fill="hold"/>
                                        <p:tgtEl>
                                          <p:spTgt spid="24"/>
                                        </p:tgtEl>
                                        <p:attrNameLst>
                                          <p:attrName>fill.type</p:attrName>
                                        </p:attrNameLst>
                                      </p:cBhvr>
                                      <p:to>
                                        <p:strVal val="solid"/>
                                      </p:to>
                                    </p:set>
                                    <p:set>
                                      <p:cBhvr>
                                        <p:cTn id="66" dur="250" fill="hold"/>
                                        <p:tgtEl>
                                          <p:spTgt spid="24"/>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24"/>
                                        </p:tgtEl>
                                        <p:attrNameLst>
                                          <p:attrName>fillcolor</p:attrName>
                                        </p:attrNameLst>
                                      </p:cBhvr>
                                      <p:to>
                                        <a:srgbClr val="FFFF00"/>
                                      </p:to>
                                    </p:animClr>
                                    <p:set>
                                      <p:cBhvr>
                                        <p:cTn id="73" dur="250" fill="hold"/>
                                        <p:tgtEl>
                                          <p:spTgt spid="24"/>
                                        </p:tgtEl>
                                        <p:attrNameLst>
                                          <p:attrName>fill.type</p:attrName>
                                        </p:attrNameLst>
                                      </p:cBhvr>
                                      <p:to>
                                        <p:strVal val="solid"/>
                                      </p:to>
                                    </p:set>
                                    <p:set>
                                      <p:cBhvr>
                                        <p:cTn id="74"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6"/>
                                        </p:tgtEl>
                                        <p:attrNameLst>
                                          <p:attrName>fillcolor</p:attrName>
                                        </p:attrNameLst>
                                      </p:cBhvr>
                                      <p:to>
                                        <a:srgbClr val="FFF2CC"/>
                                      </p:to>
                                    </p:animClr>
                                    <p:set>
                                      <p:cBhvr>
                                        <p:cTn id="80" dur="250" fill="hold"/>
                                        <p:tgtEl>
                                          <p:spTgt spid="26"/>
                                        </p:tgtEl>
                                        <p:attrNameLst>
                                          <p:attrName>fill.type</p:attrName>
                                        </p:attrNameLst>
                                      </p:cBhvr>
                                      <p:to>
                                        <p:strVal val="solid"/>
                                      </p:to>
                                    </p:set>
                                    <p:set>
                                      <p:cBhvr>
                                        <p:cTn id="81" dur="250" fill="hold"/>
                                        <p:tgtEl>
                                          <p:spTgt spid="2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50" fill="hold"/>
                                        <p:tgtEl>
                                          <p:spTgt spid="27"/>
                                        </p:tgtEl>
                                        <p:attrNameLst>
                                          <p:attrName>ppt_w</p:attrName>
                                        </p:attrNameLst>
                                      </p:cBhvr>
                                      <p:tavLst>
                                        <p:tav tm="0">
                                          <p:val>
                                            <p:strVal val="4*#ppt_w"/>
                                          </p:val>
                                        </p:tav>
                                        <p:tav tm="100000">
                                          <p:val>
                                            <p:strVal val="#ppt_w"/>
                                          </p:val>
                                        </p:tav>
                                      </p:tavLst>
                                    </p:anim>
                                    <p:anim calcmode="lin" valueType="num">
                                      <p:cBhvr>
                                        <p:cTn id="8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26"/>
                                        </p:tgtEl>
                                        <p:attrNameLst>
                                          <p:attrName>fillcolor</p:attrName>
                                        </p:attrNameLst>
                                      </p:cBhvr>
                                      <p:to>
                                        <a:srgbClr val="00B050"/>
                                      </p:to>
                                    </p:animClr>
                                    <p:set>
                                      <p:cBhvr>
                                        <p:cTn id="88" dur="250" fill="hold"/>
                                        <p:tgtEl>
                                          <p:spTgt spid="26"/>
                                        </p:tgtEl>
                                        <p:attrNameLst>
                                          <p:attrName>fill.type</p:attrName>
                                        </p:attrNameLst>
                                      </p:cBhvr>
                                      <p:to>
                                        <p:strVal val="solid"/>
                                      </p:to>
                                    </p:set>
                                    <p:set>
                                      <p:cBhvr>
                                        <p:cTn id="8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0" restart="whenNotActive" fill="hold" evtFilter="cancelBubble" nodeType="interactiveSeq">
                <p:stCondLst>
                  <p:cond evt="onClick" delay="0">
                    <p:tgtEl>
                      <p:spTgt spid="2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28"/>
                                        </p:tgtEl>
                                        <p:attrNameLst>
                                          <p:attrName>fillcolor</p:attrName>
                                        </p:attrNameLst>
                                      </p:cBhvr>
                                      <p:to>
                                        <a:srgbClr val="FFF2CC"/>
                                      </p:to>
                                    </p:animClr>
                                    <p:set>
                                      <p:cBhvr>
                                        <p:cTn id="95" dur="250" fill="hold"/>
                                        <p:tgtEl>
                                          <p:spTgt spid="28"/>
                                        </p:tgtEl>
                                        <p:attrNameLst>
                                          <p:attrName>fill.type</p:attrName>
                                        </p:attrNameLst>
                                      </p:cBhvr>
                                      <p:to>
                                        <p:strVal val="solid"/>
                                      </p:to>
                                    </p:set>
                                    <p:set>
                                      <p:cBhvr>
                                        <p:cTn id="96" dur="250" fill="hold"/>
                                        <p:tgtEl>
                                          <p:spTgt spid="28"/>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29"/>
                                        </p:tgtEl>
                                        <p:attrNameLst>
                                          <p:attrName>style.visibility</p:attrName>
                                        </p:attrNameLst>
                                      </p:cBhvr>
                                      <p:to>
                                        <p:strVal val="visible"/>
                                      </p:to>
                                    </p:set>
                                    <p:anim calcmode="lin" valueType="num">
                                      <p:cBhvr>
                                        <p:cTn id="99" dur="250" fill="hold"/>
                                        <p:tgtEl>
                                          <p:spTgt spid="29"/>
                                        </p:tgtEl>
                                        <p:attrNameLst>
                                          <p:attrName>ppt_w</p:attrName>
                                        </p:attrNameLst>
                                      </p:cBhvr>
                                      <p:tavLst>
                                        <p:tav tm="0">
                                          <p:val>
                                            <p:strVal val="4*#ppt_w"/>
                                          </p:val>
                                        </p:tav>
                                        <p:tav tm="100000">
                                          <p:val>
                                            <p:strVal val="#ppt_w"/>
                                          </p:val>
                                        </p:tav>
                                      </p:tavLst>
                                    </p:anim>
                                    <p:anim calcmode="lin" valueType="num">
                                      <p:cBhvr>
                                        <p:cTn id="10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4" name="Check mark.wav"/>
                                        </p:tgtEl>
                                      </p:cMediaNode>
                                    </p:audio>
                                  </p:subTnLst>
                                </p:cTn>
                              </p:par>
                              <p:par>
                                <p:cTn id="101" presetID="1" presetClass="emph" presetSubtype="2" fill="hold" nodeType="withEffect">
                                  <p:stCondLst>
                                    <p:cond delay="1000"/>
                                  </p:stCondLst>
                                  <p:childTnLst>
                                    <p:animClr clrSpc="rgb" dir="cw">
                                      <p:cBhvr>
                                        <p:cTn id="102" dur="250" fill="hold"/>
                                        <p:tgtEl>
                                          <p:spTgt spid="28"/>
                                        </p:tgtEl>
                                        <p:attrNameLst>
                                          <p:attrName>fillcolor</p:attrName>
                                        </p:attrNameLst>
                                      </p:cBhvr>
                                      <p:to>
                                        <a:srgbClr val="00B050"/>
                                      </p:to>
                                    </p:animClr>
                                    <p:set>
                                      <p:cBhvr>
                                        <p:cTn id="103" dur="250" fill="hold"/>
                                        <p:tgtEl>
                                          <p:spTgt spid="28"/>
                                        </p:tgtEl>
                                        <p:attrNameLst>
                                          <p:attrName>fill.type</p:attrName>
                                        </p:attrNameLst>
                                      </p:cBhvr>
                                      <p:to>
                                        <p:strVal val="solid"/>
                                      </p:to>
                                    </p:set>
                                    <p:set>
                                      <p:cBhvr>
                                        <p:cTn id="10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19" grpId="0" animBg="1"/>
      <p:bldP spid="22" grpId="0" animBg="1"/>
      <p:bldP spid="24" grpId="0" animBg="1"/>
      <p:bldP spid="26"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5" name="文本框 4"/>
          <p:cNvSpPr txBox="1"/>
          <p:nvPr/>
        </p:nvSpPr>
        <p:spPr>
          <a:xfrm>
            <a:off x="773571" y="640914"/>
            <a:ext cx="6330889" cy="523220"/>
          </a:xfrm>
          <a:prstGeom prst="rect">
            <a:avLst/>
          </a:prstGeom>
          <a:noFill/>
        </p:spPr>
        <p:txBody>
          <a:bodyPr vert="horz" wrap="square" rtlCol="0">
            <a:spAutoFit/>
          </a:bodyPr>
          <a:lstStyle/>
          <a:p>
            <a:r>
              <a:rPr lang="en-US" altLang="zh-CN" sz="2800" b="1"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1. </a:t>
            </a:r>
            <a:r>
              <a:rPr lang="en-US" altLang="zh-CN" sz="2800" b="1" i="1"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Định</a:t>
            </a:r>
            <a:r>
              <a:rPr lang="en-US" altLang="zh-CN" sz="2800" b="1"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800" b="1" i="1"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hướng</a:t>
            </a:r>
            <a:endParaRPr lang="zh-CN" altLang="en-US"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7" name="Rectangle 16"/>
          <p:cNvSpPr/>
          <p:nvPr/>
        </p:nvSpPr>
        <p:spPr>
          <a:xfrm>
            <a:off x="773571" y="1164134"/>
            <a:ext cx="10281116" cy="661207"/>
          </a:xfrm>
          <a:prstGeom prst="rect">
            <a:avLst/>
          </a:prstGeom>
        </p:spPr>
        <p:txBody>
          <a:bodyPr wrap="square">
            <a:spAutoFit/>
          </a:bodyPr>
          <a:lstStyle/>
          <a:p>
            <a:pPr algn="just" eaLnBrk="0" fontAlgn="base" hangingPunct="0">
              <a:lnSpc>
                <a:spcPct val="150000"/>
              </a:lnSpc>
              <a:spcBef>
                <a:spcPct val="0"/>
              </a:spcBef>
              <a:spcAft>
                <a:spcPct val="0"/>
              </a:spcAft>
            </a:pPr>
            <a:r>
              <a:rPr lang="en-US" sz="2800" dirty="0" smtClean="0">
                <a:solidFill>
                  <a:srgbClr val="000000"/>
                </a:solidFill>
                <a:latin typeface="Times New Roman" panose="02020603050405020304" pitchFamily="18" charset="0"/>
                <a:cs typeface="Times New Roman" panose="02020603050405020304" pitchFamily="18" charset="0"/>
              </a:rPr>
              <a:t>c. </a:t>
            </a:r>
            <a:r>
              <a:rPr lang="en-US" sz="2800" dirty="0" err="1" smtClean="0">
                <a:solidFill>
                  <a:srgbClr val="000000"/>
                </a:solidFill>
                <a:latin typeface="Times New Roman" panose="02020603050405020304" pitchFamily="18" charset="0"/>
                <a:cs typeface="Times New Roman" panose="02020603050405020304" pitchFamily="18" charset="0"/>
              </a:rPr>
              <a:t>Lưu</a:t>
            </a:r>
            <a:r>
              <a:rPr lang="en-US" sz="2800" dirty="0" smtClean="0">
                <a:solidFill>
                  <a:srgbClr val="000000"/>
                </a:solidFill>
                <a:latin typeface="Times New Roman" panose="02020603050405020304" pitchFamily="18" charset="0"/>
                <a:cs typeface="Times New Roman" panose="02020603050405020304" pitchFamily="18" charset="0"/>
              </a:rPr>
              <a:t> ý</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1391361" y="2157413"/>
            <a:ext cx="2547654" cy="3257550"/>
          </a:xfrm>
          <a:prstGeom prst="round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21" name="Rounded Rectangle 20"/>
          <p:cNvSpPr/>
          <p:nvPr/>
        </p:nvSpPr>
        <p:spPr>
          <a:xfrm>
            <a:off x="4661810" y="2157413"/>
            <a:ext cx="2596239" cy="3257550"/>
          </a:xfrm>
          <a:prstGeom prst="roundRect">
            <a:avLst/>
          </a:prstGeom>
          <a:solidFill>
            <a:schemeClr val="accent4">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dàn</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2" name="Rounded Rectangle 21"/>
          <p:cNvSpPr/>
          <p:nvPr/>
        </p:nvSpPr>
        <p:spPr>
          <a:xfrm>
            <a:off x="7980844" y="2157413"/>
            <a:ext cx="2595774" cy="3257550"/>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bày</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dàn</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chú</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điệu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6912643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74895" y="2890495"/>
            <a:ext cx="7580464" cy="1283071"/>
            <a:chOff x="1437189" y="2211662"/>
            <a:chExt cx="7580464" cy="1283071"/>
          </a:xfrm>
        </p:grpSpPr>
        <p:grpSp>
          <p:nvGrpSpPr>
            <p:cNvPr id="3" name="组合 2"/>
            <p:cNvGrpSpPr/>
            <p:nvPr/>
          </p:nvGrpSpPr>
          <p:grpSpPr>
            <a:xfrm>
              <a:off x="1437189" y="2211662"/>
              <a:ext cx="1229030" cy="1283071"/>
              <a:chOff x="1437189" y="2235863"/>
              <a:chExt cx="1229030"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rot="16200000">
                <a:off x="1682372" y="2238683"/>
                <a:ext cx="738664" cy="1229030"/>
              </a:xfrm>
              <a:prstGeom prst="rect">
                <a:avLst/>
              </a:prstGeom>
              <a:noFill/>
            </p:spPr>
            <p:txBody>
              <a:bodyPr vert="eaVert" wrap="square" rtlCol="0">
                <a:spAutoFit/>
              </a:bodyPr>
              <a:lstStyle/>
              <a:p>
                <a:pPr algn="ctr"/>
                <a:r>
                  <a:rPr lang="en-US" altLang="zh-CN" sz="3600" dirty="0" smtClean="0">
                    <a:solidFill>
                      <a:srgbClr val="000000"/>
                    </a:solidFill>
                    <a:latin typeface="楷体" panose="02010609060101010101" pitchFamily="49" charset="-122"/>
                    <a:ea typeface="楷体" panose="02010609060101010101" pitchFamily="49" charset="-122"/>
                  </a:rPr>
                  <a:t>02</a:t>
                </a:r>
                <a:endParaRPr lang="zh-CN" altLang="en-US" sz="3600" dirty="0">
                  <a:solidFill>
                    <a:srgbClr val="000000"/>
                  </a:solidFill>
                  <a:latin typeface="楷体" panose="02010609060101010101" pitchFamily="49" charset="-122"/>
                  <a:ea typeface="楷体" panose="02010609060101010101" pitchFamily="49" charset="-122"/>
                </a:endParaRPr>
              </a:p>
            </p:txBody>
          </p:sp>
        </p:grpSp>
        <p:sp>
          <p:nvSpPr>
            <p:cNvPr id="5" name="文本框 4"/>
            <p:cNvSpPr txBox="1"/>
            <p:nvPr/>
          </p:nvSpPr>
          <p:spPr>
            <a:xfrm>
              <a:off x="2686764" y="2530031"/>
              <a:ext cx="6330889" cy="646331"/>
            </a:xfrm>
            <a:prstGeom prst="rect">
              <a:avLst/>
            </a:prstGeom>
            <a:noFill/>
          </p:spPr>
          <p:txBody>
            <a:bodyPr vert="horz" wrap="square" rtlCol="0">
              <a:spAutoFit/>
            </a:bodyPr>
            <a:lstStyle/>
            <a:p>
              <a:r>
                <a:rPr lang="en-US" altLang="zh-CN" sz="3600" i="1"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Thực</a:t>
              </a:r>
              <a:r>
                <a:rPr lang="en-US" altLang="zh-CN" sz="3600"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i="1"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hành</a:t>
              </a:r>
              <a:endParaRPr lang="zh-CN" altLang="en-US" sz="3600"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20363972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3098</TotalTime>
  <Words>1503</Words>
  <Application>Microsoft Office PowerPoint</Application>
  <PresentationFormat>Widescreen</PresentationFormat>
  <Paragraphs>168</Paragraphs>
  <Slides>29</Slides>
  <Notes>28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微软雅黑</vt:lpstr>
      <vt:lpstr>宋体</vt:lpstr>
      <vt:lpstr>楷体</vt:lpstr>
      <vt:lpstr>#9Slide03 Arima Madurai Medium</vt:lpstr>
      <vt:lpstr>Arial</vt:lpstr>
      <vt:lpstr>Calibri</vt:lpstr>
      <vt:lpstr>Times New Roman</vt:lpstr>
      <vt:lpstr>叶根友毛笔行书简体2012版</vt:lpstr>
      <vt:lpstr>禹卫书法行书简体</vt:lpstr>
      <vt:lpstr>等线</vt:lpstr>
      <vt:lpstr>迷你简准圆</vt:lpstr>
      <vt:lpstr>迷你简粗圆</vt:lpstr>
      <vt:lpstr>https://www.freeppt7.com</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https://www.freeppt7.com</dc:creator>
  <cp:keywords>https:/www.freeppt7.com</cp:keywords>
  <cp:lastModifiedBy>AutoBVT</cp:lastModifiedBy>
  <cp:revision>475</cp:revision>
  <dcterms:created xsi:type="dcterms:W3CDTF">2018-05-12T14:50:40Z</dcterms:created>
  <dcterms:modified xsi:type="dcterms:W3CDTF">2022-08-30T09:39:15Z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