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85"/>
  </p:notesMasterIdLst>
  <p:handoutMasterIdLst>
    <p:handoutMasterId r:id="rId86"/>
  </p:handoutMasterIdLst>
  <p:sldIdLst>
    <p:sldId id="256" r:id="rId4"/>
    <p:sldId id="268" r:id="rId5"/>
    <p:sldId id="269" r:id="rId6"/>
    <p:sldId id="271" r:id="rId7"/>
    <p:sldId id="273" r:id="rId8"/>
    <p:sldId id="274" r:id="rId9"/>
    <p:sldId id="272" r:id="rId10"/>
    <p:sldId id="276" r:id="rId11"/>
    <p:sldId id="277" r:id="rId12"/>
    <p:sldId id="278" r:id="rId13"/>
    <p:sldId id="279" r:id="rId14"/>
    <p:sldId id="270" r:id="rId15"/>
    <p:sldId id="257" r:id="rId16"/>
    <p:sldId id="280" r:id="rId17"/>
    <p:sldId id="281" r:id="rId18"/>
    <p:sldId id="282" r:id="rId19"/>
    <p:sldId id="283" r:id="rId20"/>
    <p:sldId id="284" r:id="rId21"/>
    <p:sldId id="287" r:id="rId22"/>
    <p:sldId id="288" r:id="rId23"/>
    <p:sldId id="289" r:id="rId24"/>
    <p:sldId id="285" r:id="rId25"/>
    <p:sldId id="290" r:id="rId26"/>
    <p:sldId id="291" r:id="rId27"/>
    <p:sldId id="292" r:id="rId28"/>
    <p:sldId id="286" r:id="rId29"/>
    <p:sldId id="293" r:id="rId30"/>
    <p:sldId id="296" r:id="rId31"/>
    <p:sldId id="294" r:id="rId32"/>
    <p:sldId id="300" r:id="rId33"/>
    <p:sldId id="301" r:id="rId34"/>
    <p:sldId id="302" r:id="rId35"/>
    <p:sldId id="303" r:id="rId36"/>
    <p:sldId id="304" r:id="rId37"/>
    <p:sldId id="305" r:id="rId38"/>
    <p:sldId id="297" r:id="rId39"/>
    <p:sldId id="275" r:id="rId40"/>
    <p:sldId id="299" r:id="rId41"/>
    <p:sldId id="306" r:id="rId42"/>
    <p:sldId id="307" r:id="rId43"/>
    <p:sldId id="308" r:id="rId44"/>
    <p:sldId id="309" r:id="rId45"/>
    <p:sldId id="314" r:id="rId46"/>
    <p:sldId id="315" r:id="rId47"/>
    <p:sldId id="316" r:id="rId48"/>
    <p:sldId id="310" r:id="rId49"/>
    <p:sldId id="311" r:id="rId50"/>
    <p:sldId id="312" r:id="rId51"/>
    <p:sldId id="313" r:id="rId52"/>
    <p:sldId id="318" r:id="rId53"/>
    <p:sldId id="319" r:id="rId54"/>
    <p:sldId id="317" r:id="rId55"/>
    <p:sldId id="320" r:id="rId56"/>
    <p:sldId id="321" r:id="rId57"/>
    <p:sldId id="322" r:id="rId58"/>
    <p:sldId id="323" r:id="rId59"/>
    <p:sldId id="329" r:id="rId60"/>
    <p:sldId id="324" r:id="rId61"/>
    <p:sldId id="325" r:id="rId62"/>
    <p:sldId id="327" r:id="rId63"/>
    <p:sldId id="328" r:id="rId64"/>
    <p:sldId id="334" r:id="rId65"/>
    <p:sldId id="332" r:id="rId66"/>
    <p:sldId id="330" r:id="rId67"/>
    <p:sldId id="333" r:id="rId68"/>
    <p:sldId id="335" r:id="rId69"/>
    <p:sldId id="336" r:id="rId70"/>
    <p:sldId id="928" r:id="rId71"/>
    <p:sldId id="261" r:id="rId72"/>
    <p:sldId id="929" r:id="rId73"/>
    <p:sldId id="930" r:id="rId74"/>
    <p:sldId id="931" r:id="rId75"/>
    <p:sldId id="260" r:id="rId76"/>
    <p:sldId id="932" r:id="rId77"/>
    <p:sldId id="933" r:id="rId78"/>
    <p:sldId id="934" r:id="rId79"/>
    <p:sldId id="935" r:id="rId80"/>
    <p:sldId id="936" r:id="rId81"/>
    <p:sldId id="938" r:id="rId82"/>
    <p:sldId id="939" r:id="rId83"/>
    <p:sldId id="937" r:id="rId8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EC0"/>
    <a:srgbClr val="B8E08C"/>
    <a:srgbClr val="FFF9E5"/>
    <a:srgbClr val="E5007E"/>
    <a:srgbClr val="FBFBE6"/>
    <a:srgbClr val="E0E0E0"/>
    <a:srgbClr val="CCECFF"/>
    <a:srgbClr val="F9E7E7"/>
    <a:srgbClr val="009FE3"/>
    <a:srgbClr val="F9F1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4376" autoAdjust="0"/>
  </p:normalViewPr>
  <p:slideViewPr>
    <p:cSldViewPr>
      <p:cViewPr varScale="1">
        <p:scale>
          <a:sx n="59" d="100"/>
          <a:sy n="59" d="100"/>
        </p:scale>
        <p:origin x="924" y="52"/>
      </p:cViewPr>
      <p:guideLst>
        <p:guide pos="3840"/>
        <p:guide orient="horz" pos="2160"/>
      </p:guideLst>
    </p:cSldViewPr>
  </p:slideViewPr>
  <p:notesTextViewPr>
    <p:cViewPr>
      <p:scale>
        <a:sx n="1" d="1"/>
        <a:sy n="1" d="1"/>
      </p:scale>
      <p:origin x="0" y="0"/>
    </p:cViewPr>
  </p:notesTextViewPr>
  <p:sorterViewPr>
    <p:cViewPr>
      <p:scale>
        <a:sx n="100" d="100"/>
        <a:sy n="100" d="100"/>
      </p:scale>
      <p:origin x="0" y="-8370"/>
    </p:cViewPr>
  </p:sorterViewPr>
  <p:notesViewPr>
    <p:cSldViewPr showGuides="1">
      <p:cViewPr varScale="1">
        <p:scale>
          <a:sx n="63" d="100"/>
          <a:sy n="63" d="100"/>
        </p:scale>
        <p:origin x="283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theme" Target="theme/theme1.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tableStyles" Target="tableStyles.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presProps" Target="pres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3B725B-653D-4166-A8E9-72A38A1847CF}" type="datetimeFigureOut">
              <a:rPr lang="en-US"/>
              <a:t>1/28/2026</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861E8E-D392-497B-BB21-122DD7C27CF3}" type="slidenum">
              <a:rPr/>
              <a:t>‹#›</a:t>
            </a:fld>
            <a:endParaRPr/>
          </a:p>
        </p:txBody>
      </p:sp>
    </p:spTree>
    <p:extLst>
      <p:ext uri="{BB962C8B-B14F-4D97-AF65-F5344CB8AC3E}">
        <p14:creationId xmlns:p14="http://schemas.microsoft.com/office/powerpoint/2010/main" val="120835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3F64CD-0576-4A9A-BD06-7889D6E60BDC}" type="datetimeFigureOut">
              <a:rPr lang="en-US"/>
              <a:t>1/28/2026</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55D449-B875-4B8D-8E66-224D27E54C9A}" type="slidenum">
              <a:rPr/>
              <a:t>‹#›</a:t>
            </a:fld>
            <a:endParaRPr/>
          </a:p>
        </p:txBody>
      </p:sp>
    </p:spTree>
    <p:extLst>
      <p:ext uri="{BB962C8B-B14F-4D97-AF65-F5344CB8AC3E}">
        <p14:creationId xmlns:p14="http://schemas.microsoft.com/office/powerpoint/2010/main" val="1349979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31</a:t>
            </a:fld>
            <a:endParaRPr lang="en-US"/>
          </a:p>
        </p:txBody>
      </p:sp>
    </p:spTree>
    <p:extLst>
      <p:ext uri="{BB962C8B-B14F-4D97-AF65-F5344CB8AC3E}">
        <p14:creationId xmlns:p14="http://schemas.microsoft.com/office/powerpoint/2010/main" val="3045972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32</a:t>
            </a:fld>
            <a:endParaRPr lang="en-US"/>
          </a:p>
        </p:txBody>
      </p:sp>
    </p:spTree>
    <p:extLst>
      <p:ext uri="{BB962C8B-B14F-4D97-AF65-F5344CB8AC3E}">
        <p14:creationId xmlns:p14="http://schemas.microsoft.com/office/powerpoint/2010/main" val="3112425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33</a:t>
            </a:fld>
            <a:endParaRPr lang="en-US"/>
          </a:p>
        </p:txBody>
      </p:sp>
    </p:spTree>
    <p:extLst>
      <p:ext uri="{BB962C8B-B14F-4D97-AF65-F5344CB8AC3E}">
        <p14:creationId xmlns:p14="http://schemas.microsoft.com/office/powerpoint/2010/main" val="1526616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34</a:t>
            </a:fld>
            <a:endParaRPr lang="en-US"/>
          </a:p>
        </p:txBody>
      </p:sp>
    </p:spTree>
    <p:extLst>
      <p:ext uri="{BB962C8B-B14F-4D97-AF65-F5344CB8AC3E}">
        <p14:creationId xmlns:p14="http://schemas.microsoft.com/office/powerpoint/2010/main" val="4100847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55D449-B875-4B8D-8E66-224D27E54C9A}" type="slidenum">
              <a:rPr lang="en-US" smtClean="0"/>
              <a:t>35</a:t>
            </a:fld>
            <a:endParaRPr lang="en-US"/>
          </a:p>
        </p:txBody>
      </p:sp>
    </p:spTree>
    <p:extLst>
      <p:ext uri="{BB962C8B-B14F-4D97-AF65-F5344CB8AC3E}">
        <p14:creationId xmlns:p14="http://schemas.microsoft.com/office/powerpoint/2010/main" val="813150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68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1369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32558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95228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8F199E-2EE8-43CB-8FF0-8CE490DAE21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68741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flip="none" rotWithShape="1">
          <a:gsLst>
            <a:gs pos="0">
              <a:srgbClr val="D9D9D9"/>
            </a:gs>
            <a:gs pos="100000">
              <a:schemeClr val="bg1"/>
            </a:gs>
          </a:gsLst>
          <a:lin ang="81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26225" y="1828800"/>
            <a:ext cx="4098175" cy="3177380"/>
          </a:xfrm>
        </p:spPr>
        <p:txBody>
          <a:bodyPr anchor="b">
            <a:normAutofit/>
          </a:bodyPr>
          <a:lstStyle>
            <a:lvl1pPr algn="l">
              <a:lnSpc>
                <a:spcPct val="80000"/>
              </a:lnSpc>
              <a:defRPr sz="5400">
                <a:solidFill>
                  <a:schemeClr val="accent1"/>
                </a:solidFill>
              </a:defRPr>
            </a:lvl1pPr>
          </a:lstStyle>
          <a:p>
            <a:r>
              <a:rPr lang="en-US"/>
              <a:t>Click to edit Master title style</a:t>
            </a:r>
            <a:endParaRPr/>
          </a:p>
        </p:txBody>
      </p:sp>
      <p:sp>
        <p:nvSpPr>
          <p:cNvPr id="3" name="Subtitle 2"/>
          <p:cNvSpPr>
            <a:spLocks noGrp="1"/>
          </p:cNvSpPr>
          <p:nvPr>
            <p:ph type="subTitle" idx="1"/>
          </p:nvPr>
        </p:nvSpPr>
        <p:spPr>
          <a:xfrm>
            <a:off x="626225" y="5181600"/>
            <a:ext cx="4098175" cy="685800"/>
          </a:xfrm>
        </p:spPr>
        <p:txBody>
          <a:bodyPr>
            <a:normAutofit/>
          </a:bodyPr>
          <a:lstStyle>
            <a:lvl1pPr marL="0" indent="0" algn="l">
              <a:buNone/>
              <a:defRPr sz="2000" cap="all" baseline="0">
                <a:solidFill>
                  <a:schemeClr val="tx1">
                    <a:lumMod val="50000"/>
                    <a:lumOff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7" name="Picture 6" descr="EKG line"/>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88688" y="-1"/>
            <a:ext cx="7000137" cy="6858001"/>
          </a:xfrm>
          <a:prstGeom prst="rect">
            <a:avLst/>
          </a:prstGeom>
        </p:spPr>
      </p:pic>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1/28/2026</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descr="Rectangle"/>
          <p:cNvSpPr/>
          <p:nvPr/>
        </p:nvSpPr>
        <p:spPr>
          <a:xfrm>
            <a:off x="9982200" y="0"/>
            <a:ext cx="2209800" cy="6858000"/>
          </a:xfrm>
          <a:prstGeom prst="rect">
            <a:avLst/>
          </a:prstGeom>
          <a:gradFill flip="none" rotWithShape="1">
            <a:gsLst>
              <a:gs pos="0">
                <a:schemeClr val="accent1"/>
              </a:gs>
              <a:gs pos="100000">
                <a:schemeClr val="accent1">
                  <a:lumMod val="7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10058399" y="457201"/>
            <a:ext cx="2057401" cy="59436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09600" y="457200"/>
            <a:ext cx="9067800" cy="5943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1/28/2026</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97234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4750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2026/1/28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751457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2026/1/28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1909781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2026/1/28</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09896674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2026/1/28</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176739091"/>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2026/1/28</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62628524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2026/1/28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350902482"/>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37CC0096-1860-4642-9CD2-0079EA5E7CD1}" type="datetimeFigureOut">
              <a:rPr lang="en-US"/>
              <a:t>1/28/2026</a:t>
            </a:fld>
            <a:endParaRPr/>
          </a:p>
        </p:txBody>
      </p:sp>
      <p:sp>
        <p:nvSpPr>
          <p:cNvPr id="6" name="Slide Number Placeholder 5"/>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2026/1/28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422415673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2026/1/28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3489994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2026/1/28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779352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4225364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968265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717172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17096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570858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890833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265057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Section Header">
    <p:bg>
      <p:bgPr>
        <a:gradFill flip="none" rotWithShape="1">
          <a:gsLst>
            <a:gs pos="0">
              <a:schemeClr val="accent1"/>
            </a:gs>
            <a:gs pos="100000">
              <a:schemeClr val="accent1">
                <a:lumMod val="75000"/>
              </a:schemeClr>
            </a:gs>
          </a:gsLst>
          <a:lin ang="5400000" scaled="0"/>
          <a:tileRect/>
        </a:gradFill>
        <a:effectLst/>
      </p:bgPr>
    </p:bg>
    <p:spTree>
      <p:nvGrpSpPr>
        <p:cNvPr id="1" name=""/>
        <p:cNvGrpSpPr/>
        <p:nvPr/>
      </p:nvGrpSpPr>
      <p:grpSpPr>
        <a:xfrm>
          <a:off x="0" y="0"/>
          <a:ext cx="0" cy="0"/>
          <a:chOff x="0" y="0"/>
          <a:chExt cx="0" cy="0"/>
        </a:xfrm>
      </p:grpSpPr>
      <p:sp>
        <p:nvSpPr>
          <p:cNvPr id="7" name="Rectangle 6" descr="Rectangle"/>
          <p:cNvSpPr/>
          <p:nvPr/>
        </p:nvSpPr>
        <p:spPr>
          <a:xfrm>
            <a:off x="265112" y="228600"/>
            <a:ext cx="11658600" cy="6400800"/>
          </a:xfrm>
          <a:prstGeom prst="rect">
            <a:avLst/>
          </a:prstGeom>
          <a:noFill/>
          <a:ln w="15875">
            <a:gradFill flip="none" rotWithShape="1">
              <a:gsLst>
                <a:gs pos="0">
                  <a:schemeClr val="bg1">
                    <a:lumMod val="75000"/>
                  </a:schemeClr>
                </a:gs>
                <a:gs pos="100000">
                  <a:schemeClr val="bg1"/>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066800" y="1828800"/>
            <a:ext cx="7772400" cy="3177380"/>
          </a:xfrm>
        </p:spPr>
        <p:txBody>
          <a:bodyPr anchor="b">
            <a:normAutofit/>
          </a:bodyPr>
          <a:lstStyle>
            <a:lvl1pPr>
              <a:lnSpc>
                <a:spcPct val="80000"/>
              </a:lnSpc>
              <a:defRPr sz="5400"/>
            </a:lvl1pPr>
          </a:lstStyle>
          <a:p>
            <a:r>
              <a:rPr lang="en-US"/>
              <a:t>Click to edit Master title style</a:t>
            </a:r>
            <a:endParaRPr/>
          </a:p>
        </p:txBody>
      </p:sp>
      <p:sp>
        <p:nvSpPr>
          <p:cNvPr id="3" name="Text Placeholder 2"/>
          <p:cNvSpPr>
            <a:spLocks noGrp="1"/>
          </p:cNvSpPr>
          <p:nvPr>
            <p:ph type="body" idx="1"/>
          </p:nvPr>
        </p:nvSpPr>
        <p:spPr>
          <a:xfrm>
            <a:off x="1066800" y="5181600"/>
            <a:ext cx="7772400" cy="685800"/>
          </a:xfrm>
        </p:spPr>
        <p:txBody>
          <a:bodyPr>
            <a:normAutofit/>
          </a:bodyPr>
          <a:lstStyle>
            <a:lvl1pPr marL="0" indent="0">
              <a:buNone/>
              <a:defRPr sz="2000" cap="all" baseline="0">
                <a:solidFill>
                  <a:schemeClr val="bg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50677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764354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072047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312125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397AF4-471F-40AD-BBEF-12715845866A}" type="datetimeFigureOut">
              <a:rPr lang="zh-CN" altLang="en-US" smtClean="0"/>
              <a:t>2026/1/28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2652131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0668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324600" y="1825624"/>
            <a:ext cx="4800600" cy="4575175"/>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37CC0096-1860-4642-9CD2-0079EA5E7CD1}" type="datetimeFigureOut">
              <a:rPr lang="en-US"/>
              <a:t>1/28/2026</a:t>
            </a:fld>
            <a:endParaRPr/>
          </a:p>
        </p:txBody>
      </p:sp>
      <p:sp>
        <p:nvSpPr>
          <p:cNvPr id="7" name="Slide Number Placeholder 6"/>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Text Placeholder 2"/>
          <p:cNvSpPr>
            <a:spLocks noGrp="1"/>
          </p:cNvSpPr>
          <p:nvPr>
            <p:ph type="body" idx="1"/>
          </p:nvPr>
        </p:nvSpPr>
        <p:spPr>
          <a:xfrm>
            <a:off x="10668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68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24600" y="1828799"/>
            <a:ext cx="4800600" cy="762000"/>
          </a:xfrm>
        </p:spPr>
        <p:txBody>
          <a:bodyPr anchor="ctr">
            <a:noAutofit/>
          </a:bodyPr>
          <a:lstStyle>
            <a:lvl1pPr marL="0" indent="0">
              <a:buNone/>
              <a:defRPr sz="2400" b="0" cap="none" baseline="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90799"/>
            <a:ext cx="4800600" cy="3810033"/>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37CC0096-1860-4642-9CD2-0079EA5E7CD1}" type="datetimeFigureOut">
              <a:rPr lang="en-US"/>
              <a:t>1/28/2026</a:t>
            </a:fld>
            <a:endParaRPr/>
          </a:p>
        </p:txBody>
      </p:sp>
      <p:sp>
        <p:nvSpPr>
          <p:cNvPr id="9" name="Slide Number Placeholder 8"/>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37CC0096-1860-4642-9CD2-0079EA5E7CD1}" type="datetimeFigureOut">
              <a:rPr lang="en-US"/>
              <a:t>1/28/2026</a:t>
            </a:fld>
            <a:endParaRPr/>
          </a:p>
        </p:txBody>
      </p:sp>
      <p:sp>
        <p:nvSpPr>
          <p:cNvPr id="5" name="Slide Number Placeholder 4"/>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37CC0096-1860-4642-9CD2-0079EA5E7CD1}" type="datetimeFigureOut">
              <a:rPr lang="en-US"/>
              <a:t>1/28/2026</a:t>
            </a:fld>
            <a:endParaRPr/>
          </a:p>
        </p:txBody>
      </p:sp>
      <p:sp>
        <p:nvSpPr>
          <p:cNvPr id="4" name="Slide Number Placeholder 3"/>
          <p:cNvSpPr>
            <a:spLocks noGrp="1"/>
          </p:cNvSpPr>
          <p:nvPr>
            <p:ph type="sldNum" sz="quarter" idx="12"/>
          </p:nvPr>
        </p:nvSpPr>
        <p:spPr/>
        <p:txBody>
          <a:bodyPr/>
          <a:lstStyle/>
          <a:p>
            <a:fld id="{E31375A4-56A4-47D6-9801-1991572033F7}" type="slidenum">
              <a:rPr/>
              <a:t>‹#›</a:t>
            </a:fld>
            <a:endParaRPr/>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2700" y="3200400"/>
            <a:ext cx="3932237" cy="1752600"/>
          </a:xfrm>
        </p:spPr>
        <p:txBody>
          <a:bodyPr anchor="b">
            <a:normAutofit/>
          </a:bodyPr>
          <a:lstStyle>
            <a:lvl1pPr>
              <a:defRPr sz="3600"/>
            </a:lvl1pPr>
          </a:lstStyle>
          <a:p>
            <a:r>
              <a:rPr lang="en-US"/>
              <a:t>Click to edit Master title style</a:t>
            </a:r>
            <a:endParaRPr/>
          </a:p>
        </p:txBody>
      </p:sp>
      <p:sp>
        <p:nvSpPr>
          <p:cNvPr id="3" name="Content Placeholder 2"/>
          <p:cNvSpPr>
            <a:spLocks noGrp="1"/>
          </p:cNvSpPr>
          <p:nvPr>
            <p:ph idx="1"/>
          </p:nvPr>
        </p:nvSpPr>
        <p:spPr>
          <a:xfrm>
            <a:off x="609600" y="457201"/>
            <a:ext cx="5943600" cy="5943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632699" y="5029200"/>
            <a:ext cx="3932237" cy="1371600"/>
          </a:xfrm>
        </p:spPr>
        <p:txBody>
          <a:bodyPr>
            <a:normAutofit/>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descr="Rectangle"/>
          <p:cNvSpPr/>
          <p:nvPr/>
        </p:nvSpPr>
        <p:spPr>
          <a:xfrm>
            <a:off x="7008812" y="0"/>
            <a:ext cx="5180013" cy="6858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descr="Rectangle"/>
          <p:cNvSpPr/>
          <p:nvPr/>
        </p:nvSpPr>
        <p:spPr>
          <a:xfrm>
            <a:off x="7255668" y="228600"/>
            <a:ext cx="4686300" cy="6400800"/>
          </a:xfrm>
          <a:prstGeom prst="rect">
            <a:avLst/>
          </a:prstGeom>
          <a:noFill/>
          <a:ln w="15875">
            <a:gradFill flip="none" rotWithShape="1">
              <a:gsLst>
                <a:gs pos="0">
                  <a:schemeClr val="bg1">
                    <a:lumMod val="75000"/>
                  </a:schemeClr>
                </a:gs>
                <a:gs pos="100000">
                  <a:schemeClr val="bg1">
                    <a:lumMod val="95000"/>
                  </a:schemeClr>
                </a:gs>
              </a:gsLst>
              <a:lin ang="2700000" scaled="1"/>
              <a:tileRect/>
            </a:gra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7635240" y="3200400"/>
            <a:ext cx="3932237" cy="1752600"/>
          </a:xfrm>
        </p:spPr>
        <p:txBody>
          <a:bodyPr anchor="b">
            <a:normAutofit/>
          </a:bodyPr>
          <a:lstStyle>
            <a:lvl1pPr>
              <a:defRPr sz="360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 y="0"/>
            <a:ext cx="7008810" cy="6857999"/>
          </a:xfrm>
        </p:spPr>
        <p:txBody>
          <a:bodyPr tIns="4572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635240" y="5029200"/>
            <a:ext cx="3932237" cy="137464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D9D9D9"/>
            </a:gs>
            <a:gs pos="100000">
              <a:schemeClr val="bg1"/>
            </a:gs>
          </a:gsLst>
          <a:lin ang="16200000" scaled="1"/>
          <a:tileRect/>
        </a:gradFill>
        <a:effectLst/>
      </p:bgPr>
    </p:bg>
    <p:spTree>
      <p:nvGrpSpPr>
        <p:cNvPr id="1" name=""/>
        <p:cNvGrpSpPr/>
        <p:nvPr/>
      </p:nvGrpSpPr>
      <p:grpSpPr>
        <a:xfrm>
          <a:off x="0" y="0"/>
          <a:ext cx="0" cy="0"/>
          <a:chOff x="0" y="0"/>
          <a:chExt cx="0" cy="0"/>
        </a:xfrm>
      </p:grpSpPr>
      <p:sp>
        <p:nvSpPr>
          <p:cNvPr id="7" name="red bar" descr="Red bar"/>
          <p:cNvSpPr/>
          <p:nvPr/>
        </p:nvSpPr>
        <p:spPr>
          <a:xfrm>
            <a:off x="1" y="1"/>
            <a:ext cx="12188824" cy="1524000"/>
          </a:xfrm>
          <a:prstGeom prst="rect">
            <a:avLst/>
          </a:prstGeom>
          <a:gradFill flip="none" rotWithShape="1">
            <a:gsLst>
              <a:gs pos="0">
                <a:schemeClr val="accent1"/>
              </a:gs>
              <a:gs pos="100000">
                <a:schemeClr val="accent1">
                  <a:lumMod val="7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066800" y="99220"/>
            <a:ext cx="10058400" cy="1325563"/>
          </a:xfrm>
          <a:prstGeom prst="rect">
            <a:avLst/>
          </a:prstGeom>
        </p:spPr>
        <p:txBody>
          <a:bodyPr vert="horz" lIns="91440" tIns="45720" rIns="91440" bIns="45720" rtlCol="0" anchor="ctr">
            <a:normAutofit/>
          </a:bodyPr>
          <a:lstStyle/>
          <a:p>
            <a:r>
              <a:rPr lang="en-US"/>
              <a:t>Click to edit Master title style</a:t>
            </a:r>
            <a:endParaRPr dirty="0"/>
          </a:p>
        </p:txBody>
      </p:sp>
      <p:sp>
        <p:nvSpPr>
          <p:cNvPr id="3" name="Text Placeholder 2"/>
          <p:cNvSpPr>
            <a:spLocks noGrp="1"/>
          </p:cNvSpPr>
          <p:nvPr>
            <p:ph type="body" idx="1"/>
          </p:nvPr>
        </p:nvSpPr>
        <p:spPr>
          <a:xfrm>
            <a:off x="1524000" y="1828799"/>
            <a:ext cx="9144000" cy="4572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066800" y="6481760"/>
            <a:ext cx="7848600" cy="239715"/>
          </a:xfrm>
          <a:prstGeom prst="rect">
            <a:avLst/>
          </a:prstGeom>
        </p:spPr>
        <p:txBody>
          <a:bodyPr vert="horz" lIns="91440" tIns="45720" rIns="91440" bIns="45720" rtlCol="0" anchor="ctr"/>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9067800" y="6465885"/>
            <a:ext cx="1066800" cy="239715"/>
          </a:xfrm>
          <a:prstGeom prst="rect">
            <a:avLst/>
          </a:prstGeom>
        </p:spPr>
        <p:txBody>
          <a:bodyPr vert="horz" lIns="91440" tIns="45720" rIns="91440" bIns="45720" rtlCol="0" anchor="ctr"/>
          <a:lstStyle>
            <a:lvl1pPr algn="r">
              <a:defRPr sz="1100">
                <a:solidFill>
                  <a:schemeClr val="tx1"/>
                </a:solidFill>
              </a:defRPr>
            </a:lvl1pPr>
          </a:lstStyle>
          <a:p>
            <a:fld id="{37CC0096-1860-4642-9CD2-0079EA5E7CD1}" type="datetimeFigureOut">
              <a:rPr lang="en-US" smtClean="0"/>
              <a:pPr/>
              <a:t>1/28/2026</a:t>
            </a:fld>
            <a:endParaRPr lang="en-US" dirty="0"/>
          </a:p>
        </p:txBody>
      </p:sp>
      <p:sp>
        <p:nvSpPr>
          <p:cNvPr id="6" name="Slide Number Placeholder 5"/>
          <p:cNvSpPr>
            <a:spLocks noGrp="1"/>
          </p:cNvSpPr>
          <p:nvPr>
            <p:ph type="sldNum" sz="quarter" idx="4"/>
          </p:nvPr>
        </p:nvSpPr>
        <p:spPr>
          <a:xfrm>
            <a:off x="10287000" y="6481760"/>
            <a:ext cx="838200" cy="239715"/>
          </a:xfrm>
          <a:prstGeom prst="rect">
            <a:avLst/>
          </a:prstGeom>
        </p:spPr>
        <p:txBody>
          <a:bodyPr vert="horz" lIns="91440" tIns="45720" rIns="91440" bIns="45720" rtlCol="0" anchor="ctr"/>
          <a:lstStyle>
            <a:lvl1pPr algn="r">
              <a:defRPr sz="1100">
                <a:solidFill>
                  <a:schemeClr val="tx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800"/>
        </a:spcBef>
        <a:buSzPct val="100000"/>
        <a:buFont typeface="Arial" pitchFamily="34" charset="0"/>
        <a:buChar char="▪"/>
        <a:defRPr sz="2400" kern="1200">
          <a:solidFill>
            <a:schemeClr val="tx1">
              <a:lumMod val="75000"/>
              <a:lumOff val="25000"/>
            </a:schemeClr>
          </a:solidFill>
          <a:latin typeface="+mn-lt"/>
          <a:ea typeface="+mn-ea"/>
          <a:cs typeface="+mn-cs"/>
        </a:defRPr>
      </a:lvl1pPr>
      <a:lvl2pPr marL="457200" indent="-228600" algn="l" defTabSz="914400" rtl="0" eaLnBrk="1" latinLnBrk="0" hangingPunct="1">
        <a:lnSpc>
          <a:spcPct val="90000"/>
        </a:lnSpc>
        <a:spcBef>
          <a:spcPts val="600"/>
        </a:spcBef>
        <a:buSzPct val="100000"/>
        <a:buFont typeface="Arial" pitchFamily="34" charset="0"/>
        <a:buChar char="▪"/>
        <a:defRPr sz="2200" kern="1200">
          <a:solidFill>
            <a:schemeClr val="tx1">
              <a:lumMod val="75000"/>
              <a:lumOff val="25000"/>
            </a:schemeClr>
          </a:solidFill>
          <a:latin typeface="+mn-lt"/>
          <a:ea typeface="+mn-ea"/>
          <a:cs typeface="+mn-cs"/>
        </a:defRPr>
      </a:lvl2pPr>
      <a:lvl3pPr marL="685800" indent="-182880" algn="l" defTabSz="914400" rtl="0" eaLnBrk="1" latinLnBrk="0" hangingPunct="1">
        <a:lnSpc>
          <a:spcPct val="90000"/>
        </a:lnSpc>
        <a:spcBef>
          <a:spcPts val="600"/>
        </a:spcBef>
        <a:buSzPct val="100000"/>
        <a:buFont typeface="Arial" pitchFamily="34" charset="0"/>
        <a:buChar char="▪"/>
        <a:defRPr sz="2000" kern="1200">
          <a:solidFill>
            <a:schemeClr val="tx1">
              <a:lumMod val="75000"/>
              <a:lumOff val="25000"/>
            </a:schemeClr>
          </a:solidFill>
          <a:latin typeface="+mn-lt"/>
          <a:ea typeface="+mn-ea"/>
          <a:cs typeface="+mn-cs"/>
        </a:defRPr>
      </a:lvl3pPr>
      <a:lvl4pPr marL="868680" indent="-182563" algn="l" defTabSz="914400" rtl="0" eaLnBrk="1" latinLnBrk="0" hangingPunct="1">
        <a:lnSpc>
          <a:spcPct val="90000"/>
        </a:lnSpc>
        <a:spcBef>
          <a:spcPts val="600"/>
        </a:spcBef>
        <a:buSzPct val="100000"/>
        <a:buFont typeface="Arial" pitchFamily="34" charset="0"/>
        <a:buChar char="▪"/>
        <a:defRPr sz="1800" kern="1200">
          <a:solidFill>
            <a:schemeClr val="tx1">
              <a:lumMod val="75000"/>
              <a:lumOff val="25000"/>
            </a:schemeClr>
          </a:solidFill>
          <a:latin typeface="+mn-lt"/>
          <a:ea typeface="+mn-ea"/>
          <a:cs typeface="+mn-cs"/>
        </a:defRPr>
      </a:lvl4pPr>
      <a:lvl5pPr marL="1051560" indent="-182880" algn="l" defTabSz="914400" rtl="0" eaLnBrk="1" latinLnBrk="0" hangingPunct="1">
        <a:lnSpc>
          <a:spcPct val="90000"/>
        </a:lnSpc>
        <a:spcBef>
          <a:spcPts val="600"/>
        </a:spcBef>
        <a:buSzPct val="100000"/>
        <a:buFont typeface="Arial" pitchFamily="34" charset="0"/>
        <a:buChar char="▪"/>
        <a:defRPr sz="1600" kern="1200">
          <a:solidFill>
            <a:schemeClr val="tx1">
              <a:lumMod val="75000"/>
              <a:lumOff val="25000"/>
            </a:schemeClr>
          </a:solidFill>
          <a:latin typeface="+mn-lt"/>
          <a:ea typeface="+mn-ea"/>
          <a:cs typeface="+mn-cs"/>
        </a:defRPr>
      </a:lvl5pPr>
      <a:lvl6pPr marL="123444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6pPr>
      <a:lvl7pPr marL="141732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7pPr>
      <a:lvl8pPr marL="160020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8pPr>
      <a:lvl9pPr marL="1783080" indent="-182880" algn="l" defTabSz="914400" rtl="0" eaLnBrk="1" latinLnBrk="0" hangingPunct="1">
        <a:lnSpc>
          <a:spcPct val="90000"/>
        </a:lnSpc>
        <a:spcBef>
          <a:spcPts val="400"/>
        </a:spcBef>
        <a:buSzPct val="100000"/>
        <a:buFont typeface="Arial" pitchFamily="34" charset="0"/>
        <a:buChar char="▪"/>
        <a:defRPr sz="1600" kern="120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705118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397AF4-471F-40AD-BBEF-12715845866A}" type="datetimeFigureOut">
              <a:rPr lang="zh-CN" altLang="en-US" smtClean="0"/>
              <a:t>2026/1/28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C8CB9B-EC1D-450D-8120-CCB656824030}" type="slidenum">
              <a:rPr lang="zh-CN" altLang="en-US" smtClean="0"/>
              <a:t>‹#›</a:t>
            </a:fld>
            <a:endParaRPr lang="zh-CN" altLang="en-US"/>
          </a:p>
        </p:txBody>
      </p:sp>
    </p:spTree>
    <p:extLst>
      <p:ext uri="{BB962C8B-B14F-4D97-AF65-F5344CB8AC3E}">
        <p14:creationId xmlns:p14="http://schemas.microsoft.com/office/powerpoint/2010/main" val="11737215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2000" advTm="3000">
        <p15:prstTrans prst="drap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6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emf"/><Relationship Id="rId3" Type="http://schemas.openxmlformats.org/officeDocument/2006/relationships/image" Target="../media/image52.emf"/><Relationship Id="rId7" Type="http://schemas.openxmlformats.org/officeDocument/2006/relationships/image" Target="../media/image56.emf"/><Relationship Id="rId12" Type="http://schemas.openxmlformats.org/officeDocument/2006/relationships/image" Target="../media/image61.emf"/><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 Id="rId14" Type="http://schemas.openxmlformats.org/officeDocument/2006/relationships/image" Target="../media/image63.emf"/></Relationships>
</file>

<file path=ppt/slides/_rels/slide71.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emf"/><Relationship Id="rId3" Type="http://schemas.openxmlformats.org/officeDocument/2006/relationships/image" Target="../media/image52.emf"/><Relationship Id="rId7" Type="http://schemas.openxmlformats.org/officeDocument/2006/relationships/image" Target="../media/image56.emf"/><Relationship Id="rId12" Type="http://schemas.openxmlformats.org/officeDocument/2006/relationships/image" Target="../media/image61.emf"/><Relationship Id="rId2" Type="http://schemas.openxmlformats.org/officeDocument/2006/relationships/notesSlide" Target="../notesSlides/notesSlide8.xml"/><Relationship Id="rId1" Type="http://schemas.openxmlformats.org/officeDocument/2006/relationships/slideLayout" Target="../slideLayouts/slideLayout23.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 Id="rId14" Type="http://schemas.openxmlformats.org/officeDocument/2006/relationships/image" Target="../media/image63.emf"/></Relationships>
</file>

<file path=ppt/slides/_rels/slide72.xml.rels><?xml version="1.0" encoding="UTF-8" standalone="yes"?>
<Relationships xmlns="http://schemas.openxmlformats.org/package/2006/relationships"><Relationship Id="rId8" Type="http://schemas.openxmlformats.org/officeDocument/2006/relationships/image" Target="../media/image57.emf"/><Relationship Id="rId13" Type="http://schemas.openxmlformats.org/officeDocument/2006/relationships/image" Target="../media/image62.emf"/><Relationship Id="rId3" Type="http://schemas.openxmlformats.org/officeDocument/2006/relationships/image" Target="../media/image52.emf"/><Relationship Id="rId7" Type="http://schemas.openxmlformats.org/officeDocument/2006/relationships/image" Target="../media/image56.emf"/><Relationship Id="rId12" Type="http://schemas.openxmlformats.org/officeDocument/2006/relationships/image" Target="../media/image61.emf"/><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55.emf"/><Relationship Id="rId11" Type="http://schemas.openxmlformats.org/officeDocument/2006/relationships/image" Target="../media/image60.emf"/><Relationship Id="rId5" Type="http://schemas.openxmlformats.org/officeDocument/2006/relationships/image" Target="../media/image54.emf"/><Relationship Id="rId15" Type="http://schemas.openxmlformats.org/officeDocument/2006/relationships/image" Target="../media/image64.emf"/><Relationship Id="rId10" Type="http://schemas.openxmlformats.org/officeDocument/2006/relationships/image" Target="../media/image59.emf"/><Relationship Id="rId4" Type="http://schemas.openxmlformats.org/officeDocument/2006/relationships/image" Target="../media/image53.emf"/><Relationship Id="rId9" Type="http://schemas.openxmlformats.org/officeDocument/2006/relationships/image" Target="../media/image58.emf"/><Relationship Id="rId14" Type="http://schemas.openxmlformats.org/officeDocument/2006/relationships/image" Target="../media/image63.emf"/></Relationships>
</file>

<file path=ppt/slides/_rels/slide7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000316"/>
            </a:gs>
            <a:gs pos="100000">
              <a:srgbClr val="0C4975"/>
            </a:gs>
          </a:gsLst>
          <a:lin ang="8100000" scaled="0"/>
          <a:tileRect/>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62D581D-4FE1-F2D5-38CA-A291FF73AB90}"/>
              </a:ext>
            </a:extLst>
          </p:cNvPr>
          <p:cNvSpPr txBox="1"/>
          <p:nvPr/>
        </p:nvSpPr>
        <p:spPr>
          <a:xfrm>
            <a:off x="407368" y="4221088"/>
            <a:ext cx="7272808" cy="1783630"/>
          </a:xfrm>
          <a:prstGeom prst="rect">
            <a:avLst/>
          </a:prstGeom>
          <a:noFill/>
        </p:spPr>
        <p:txBody>
          <a:bodyPr wrap="square" rtlCol="0">
            <a:spAutoFit/>
          </a:bodyPr>
          <a:lstStyle/>
          <a:p>
            <a:pPr>
              <a:lnSpc>
                <a:spcPct val="120000"/>
              </a:lnSpc>
            </a:pPr>
            <a:r>
              <a:rPr lang="en-US" sz="4800" b="1">
                <a:solidFill>
                  <a:schemeClr val="bg1"/>
                </a:solidFill>
              </a:rPr>
              <a:t>DI TRUYỀN HỌC VỚI ĐỜI SỐNG CON NGƯỜI</a:t>
            </a:r>
          </a:p>
        </p:txBody>
      </p:sp>
      <p:cxnSp>
        <p:nvCxnSpPr>
          <p:cNvPr id="11" name="Straight Connector 10">
            <a:extLst>
              <a:ext uri="{FF2B5EF4-FFF2-40B4-BE49-F238E27FC236}">
                <a16:creationId xmlns:a16="http://schemas.microsoft.com/office/drawing/2014/main" id="{85731A20-FC6E-BEEA-F52E-DAC4DEAEA890}"/>
              </a:ext>
            </a:extLst>
          </p:cNvPr>
          <p:cNvCxnSpPr>
            <a:endCxn id="8" idx="2"/>
          </p:cNvCxnSpPr>
          <p:nvPr/>
        </p:nvCxnSpPr>
        <p:spPr>
          <a:xfrm>
            <a:off x="551384" y="6093296"/>
            <a:ext cx="3384376"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descr="Genetics BSc | University of Leeds">
            <a:extLst>
              <a:ext uri="{FF2B5EF4-FFF2-40B4-BE49-F238E27FC236}">
                <a16:creationId xmlns:a16="http://schemas.microsoft.com/office/drawing/2014/main" id="{211FB939-D836-3775-FB7E-60C53A88DF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30"/>
            <a:ext cx="12192000" cy="3962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832DE5B-C12A-0A3E-E771-9BB1A2FB665C}"/>
              </a:ext>
            </a:extLst>
          </p:cNvPr>
          <p:cNvSpPr/>
          <p:nvPr/>
        </p:nvSpPr>
        <p:spPr>
          <a:xfrm>
            <a:off x="335360" y="3717002"/>
            <a:ext cx="1656184" cy="50405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solidFill>
              </a:rPr>
              <a:t>Bài 47</a:t>
            </a:r>
          </a:p>
        </p:txBody>
      </p:sp>
      <p:pic>
        <p:nvPicPr>
          <p:cNvPr id="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0E69036A-A25D-A0DF-96E6-DFB2666574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44472" y="260648"/>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1416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3237455" y="0"/>
            <a:ext cx="8954546" cy="576064"/>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Một người bị bệnh và một người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mang gene bệnh</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6603268" y="3478090"/>
            <a:ext cx="388195" cy="514714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5108154" y="6255945"/>
            <a:ext cx="3798384" cy="430887"/>
          </a:xfrm>
          <a:prstGeom prst="rect">
            <a:avLst/>
          </a:prstGeom>
          <a:noFill/>
        </p:spPr>
        <p:txBody>
          <a:bodyPr wrap="square" rtlCol="0">
            <a:spAutoFit/>
          </a:bodyPr>
          <a:lstStyle/>
          <a:p>
            <a:pPr algn="ctr"/>
            <a:r>
              <a:rPr lang="en-US" sz="2200" b="1"/>
              <a:t>75% con bị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CA0AB5C-6709-B86C-253C-BAF69FFEFFC1}"/>
              </a:ext>
            </a:extLst>
          </p:cNvPr>
          <p:cNvSpPr txBox="1"/>
          <p:nvPr/>
        </p:nvSpPr>
        <p:spPr>
          <a:xfrm>
            <a:off x="1559496" y="5812019"/>
            <a:ext cx="2231056" cy="867482"/>
          </a:xfrm>
          <a:prstGeom prst="rect">
            <a:avLst/>
          </a:prstGeom>
          <a:noFill/>
        </p:spPr>
        <p:txBody>
          <a:bodyPr wrap="square" rtlCol="0">
            <a:spAutoFit/>
          </a:bodyPr>
          <a:lstStyle/>
          <a:p>
            <a:pPr algn="ctr">
              <a:lnSpc>
                <a:spcPct val="120000"/>
              </a:lnSpc>
            </a:pPr>
            <a:r>
              <a:rPr lang="en-US" sz="2200" b="1"/>
              <a:t>25% con mang gene bệnh</a:t>
            </a:r>
          </a:p>
        </p:txBody>
      </p:sp>
    </p:spTree>
    <p:extLst>
      <p:ext uri="{BB962C8B-B14F-4D97-AF65-F5344CB8AC3E}">
        <p14:creationId xmlns:p14="http://schemas.microsoft.com/office/powerpoint/2010/main" val="2500881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8472263" y="0"/>
            <a:ext cx="3719737" cy="576064"/>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và mẹ bị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769571" y="2612656"/>
            <a:ext cx="356458" cy="684627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100% con bị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49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AC3F8-B74A-36A8-DDEC-18B210731A63}"/>
              </a:ext>
            </a:extLst>
          </p:cNvPr>
          <p:cNvSpPr/>
          <p:nvPr/>
        </p:nvSpPr>
        <p:spPr>
          <a:xfrm>
            <a:off x="0" y="476672"/>
            <a:ext cx="12192000" cy="5976664"/>
          </a:xfrm>
          <a:prstGeom prst="rect">
            <a:avLst/>
          </a:prstGeom>
          <a:solidFill>
            <a:srgbClr val="F9F1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6" name="Picture 4" descr="Gender icon people sign symbol design | Symbol design, Clip art, Gender  signs">
            <a:extLst>
              <a:ext uri="{FF2B5EF4-FFF2-40B4-BE49-F238E27FC236}">
                <a16:creationId xmlns:a16="http://schemas.microsoft.com/office/drawing/2014/main" id="{7310AFA3-A12C-D9C9-0EAB-F35806DD95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360" y="188661"/>
            <a:ext cx="2808312" cy="350734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Down Syndrome: Symptoms, Causes, Prevention and Treatments">
            <a:extLst>
              <a:ext uri="{FF2B5EF4-FFF2-40B4-BE49-F238E27FC236}">
                <a16:creationId xmlns:a16="http://schemas.microsoft.com/office/drawing/2014/main" id="{4E1C6D7F-1A49-D614-08A0-D34C34AC945F}"/>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001"/>
          <a:stretch/>
        </p:blipFill>
        <p:spPr bwMode="auto">
          <a:xfrm>
            <a:off x="-389437" y="4015009"/>
            <a:ext cx="6557446" cy="29606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5CCF52A-E53A-1929-20A9-E7CC4FBFDEEB}"/>
              </a:ext>
            </a:extLst>
          </p:cNvPr>
          <p:cNvSpPr/>
          <p:nvPr/>
        </p:nvSpPr>
        <p:spPr>
          <a:xfrm>
            <a:off x="5688635" y="3371980"/>
            <a:ext cx="6240015" cy="2505292"/>
          </a:xfrm>
          <a:prstGeom prst="rect">
            <a:avLst/>
          </a:prstGeom>
          <a:solidFill>
            <a:schemeClr val="bg1"/>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C7298F-55EE-926C-E572-67B88C41FD62}"/>
              </a:ext>
            </a:extLst>
          </p:cNvPr>
          <p:cNvSpPr txBox="1"/>
          <p:nvPr/>
        </p:nvSpPr>
        <p:spPr>
          <a:xfrm>
            <a:off x="5688635" y="3380101"/>
            <a:ext cx="6168006" cy="2355260"/>
          </a:xfrm>
          <a:prstGeom prst="rect">
            <a:avLst/>
          </a:prstGeom>
          <a:noFill/>
        </p:spPr>
        <p:txBody>
          <a:bodyPr wrap="square">
            <a:spAutoFit/>
          </a:bodyPr>
          <a:lstStyle/>
          <a:p>
            <a:pPr algn="just">
              <a:lnSpc>
                <a:spcPct val="125000"/>
              </a:lnSpc>
            </a:pPr>
            <a:r>
              <a:rPr lang="vi-VN" sz="2400" i="1"/>
              <a:t>Trong khi đó, tỉ lệ rủi ro bất thường ở phụ nữ mang thai ngoài 35 tuổi là khoảng 1/180, tỉ lệ mắc bệnh Down khoảng 1/350. </a:t>
            </a:r>
            <a:r>
              <a:rPr lang="vi-VN" sz="2400" b="1" i="1">
                <a:solidFill>
                  <a:srgbClr val="C00000"/>
                </a:solidFill>
              </a:rPr>
              <a:t>Tuổi mẹ càng cao thì tỉ lệ sinh con mắc hội chứng Down cũng tăng.</a:t>
            </a:r>
            <a:endParaRPr lang="en-US" sz="2400" b="1" i="1">
              <a:solidFill>
                <a:srgbClr val="C00000"/>
              </a:solidFill>
            </a:endParaRPr>
          </a:p>
        </p:txBody>
      </p:sp>
      <p:sp>
        <p:nvSpPr>
          <p:cNvPr id="8" name="Rectangle 7">
            <a:extLst>
              <a:ext uri="{FF2B5EF4-FFF2-40B4-BE49-F238E27FC236}">
                <a16:creationId xmlns:a16="http://schemas.microsoft.com/office/drawing/2014/main" id="{23456D20-5ED5-1A42-7F12-E8BE0492EF61}"/>
              </a:ext>
            </a:extLst>
          </p:cNvPr>
          <p:cNvSpPr/>
          <p:nvPr/>
        </p:nvSpPr>
        <p:spPr>
          <a:xfrm>
            <a:off x="3479032" y="732898"/>
            <a:ext cx="8449618" cy="2505292"/>
          </a:xfrm>
          <a:prstGeom prst="rect">
            <a:avLst/>
          </a:prstGeom>
          <a:solidFill>
            <a:schemeClr val="accent5">
              <a:lumMod val="20000"/>
              <a:lumOff val="80000"/>
            </a:schemeClr>
          </a:solidFill>
          <a:ln w="19050">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68B1518-2D4E-B860-2658-20F5B2F6DF1C}"/>
              </a:ext>
            </a:extLst>
          </p:cNvPr>
          <p:cNvSpPr txBox="1"/>
          <p:nvPr/>
        </p:nvSpPr>
        <p:spPr>
          <a:xfrm>
            <a:off x="3633890" y="807914"/>
            <a:ext cx="8208912" cy="2355260"/>
          </a:xfrm>
          <a:prstGeom prst="rect">
            <a:avLst/>
          </a:prstGeom>
          <a:noFill/>
        </p:spPr>
        <p:txBody>
          <a:bodyPr wrap="square">
            <a:spAutoFit/>
          </a:bodyPr>
          <a:lstStyle/>
          <a:p>
            <a:pPr algn="just">
              <a:lnSpc>
                <a:spcPct val="125000"/>
              </a:lnSpc>
            </a:pPr>
            <a:r>
              <a:rPr lang="vi-VN" sz="2400" i="1"/>
              <a:t>Khả năng sinh sản của phụ nữ bắt đầu suy giảm khi bước </a:t>
            </a:r>
            <a:r>
              <a:rPr lang="vi-VN" sz="2400" b="1" i="1"/>
              <a:t>sang tuổi 30 và sẽ giảm đáng kể sau tuổi 35</a:t>
            </a:r>
            <a:r>
              <a:rPr lang="vi-VN" sz="2400" i="1"/>
              <a:t>. Trong độ tuổi sinh sản, tỉ lệ rủi ro bất thường khi mang thai chỉ chiếm khoảng 1/500, khả năng bé sơ sinh mắc </a:t>
            </a:r>
            <a:r>
              <a:rPr lang="vi-VN" sz="2400" b="1" i="1"/>
              <a:t>hội chứng Down </a:t>
            </a:r>
            <a:r>
              <a:rPr lang="vi-VN" sz="2400" i="1"/>
              <a:t>chỉ khoảng 1/1 100. </a:t>
            </a:r>
            <a:endParaRPr lang="en-US" sz="2400" b="1" i="1">
              <a:solidFill>
                <a:srgbClr val="C00000"/>
              </a:solidFill>
            </a:endParaRPr>
          </a:p>
        </p:txBody>
      </p:sp>
    </p:spTree>
    <p:extLst>
      <p:ext uri="{BB962C8B-B14F-4D97-AF65-F5344CB8AC3E}">
        <p14:creationId xmlns:p14="http://schemas.microsoft.com/office/powerpoint/2010/main" val="84995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Quan sát </a:t>
              </a:r>
              <a:r>
                <a:rPr lang="en-US" b="1">
                  <a:solidFill>
                    <a:srgbClr val="FFFF00"/>
                  </a:solidFill>
                </a:rPr>
                <a:t>hình </a:t>
              </a:r>
              <a:r>
                <a:rPr lang="vi-VN" b="1">
                  <a:solidFill>
                    <a:srgbClr val="FFFF00"/>
                  </a:solidFill>
                </a:rPr>
                <a:t>xác định những tính trạng quan sát được. Xác định kiểu hình của em đối với mỗi tính trạng vừa nêu.</a:t>
              </a:r>
              <a:endParaRPr lang="en-US" b="1">
                <a:solidFill>
                  <a:srgbClr val="FFFF00"/>
                </a:solidFill>
              </a:endParaRPr>
            </a:p>
          </p:txBody>
        </p:sp>
      </p:grpSp>
    </p:spTree>
    <p:extLst>
      <p:ext uri="{BB962C8B-B14F-4D97-AF65-F5344CB8AC3E}">
        <p14:creationId xmlns:p14="http://schemas.microsoft.com/office/powerpoint/2010/main" val="177296946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Quan sát </a:t>
              </a:r>
              <a:r>
                <a:rPr lang="en-US" b="1">
                  <a:solidFill>
                    <a:srgbClr val="FFFF00"/>
                  </a:solidFill>
                </a:rPr>
                <a:t>hình </a:t>
              </a:r>
              <a:r>
                <a:rPr lang="vi-VN" b="1">
                  <a:solidFill>
                    <a:srgbClr val="FFFF00"/>
                  </a:solidFill>
                </a:rPr>
                <a:t>xác định những tính trạng quan sát được. Xác định kiểu hình của em đối với mỗi tính trạng vừa nêu.</a:t>
              </a:r>
              <a:endParaRPr lang="en-US" b="1">
                <a:solidFill>
                  <a:srgbClr val="FFFF00"/>
                </a:solidFill>
              </a:endParaRPr>
            </a:p>
          </p:txBody>
        </p:sp>
      </p:grpSp>
      <p:sp>
        <p:nvSpPr>
          <p:cNvPr id="4" name="TextBox 3">
            <a:extLst>
              <a:ext uri="{FF2B5EF4-FFF2-40B4-BE49-F238E27FC236}">
                <a16:creationId xmlns:a16="http://schemas.microsoft.com/office/drawing/2014/main" id="{22FDF7E9-EF4D-DB38-5C9F-C2522E1E8BAC}"/>
              </a:ext>
            </a:extLst>
          </p:cNvPr>
          <p:cNvSpPr txBox="1"/>
          <p:nvPr/>
        </p:nvSpPr>
        <p:spPr>
          <a:xfrm>
            <a:off x="225686" y="3231900"/>
            <a:ext cx="11798415" cy="970266"/>
          </a:xfrm>
          <a:prstGeom prst="rect">
            <a:avLst/>
          </a:prstGeom>
          <a:noFill/>
        </p:spPr>
        <p:txBody>
          <a:bodyPr wrap="square">
            <a:spAutoFit/>
          </a:bodyPr>
          <a:lstStyle>
            <a:defPPr>
              <a:defRPr lang="en-US"/>
            </a:defPPr>
            <a:lvl1pPr algn="just">
              <a:lnSpc>
                <a:spcPct val="125000"/>
              </a:lnSpc>
              <a:defRPr sz="2400" b="1" i="1">
                <a:solidFill>
                  <a:srgbClr val="FFFF00"/>
                </a:solidFill>
              </a:defRPr>
            </a:lvl1pPr>
          </a:lstStyle>
          <a:p>
            <a:pPr marL="342900" indent="-342900" algn="l">
              <a:buFont typeface="Wingdings" panose="05000000000000000000" pitchFamily="2" charset="2"/>
              <a:buChar char="v"/>
            </a:pPr>
            <a:r>
              <a:rPr lang="vi-VN" i="0">
                <a:solidFill>
                  <a:schemeClr val="tx1"/>
                </a:solidFill>
              </a:rPr>
              <a:t>Những tính trạng quan sát được: </a:t>
            </a:r>
            <a:r>
              <a:rPr lang="vi-VN" b="0" i="0">
                <a:solidFill>
                  <a:schemeClr val="tx1"/>
                </a:solidFill>
              </a:rPr>
              <a:t>màu tóc, kiểu tóc, màu da, chiều cao.</a:t>
            </a:r>
          </a:p>
          <a:p>
            <a:pPr marL="342900" indent="-342900" algn="l">
              <a:buFont typeface="Wingdings" panose="05000000000000000000" pitchFamily="2" charset="2"/>
              <a:buChar char="v"/>
            </a:pPr>
            <a:r>
              <a:rPr lang="vi-VN" i="0">
                <a:solidFill>
                  <a:schemeClr val="tx1"/>
                </a:solidFill>
              </a:rPr>
              <a:t>Kiểu hình ở mỗi tính trạng: </a:t>
            </a:r>
            <a:r>
              <a:rPr lang="vi-VN" b="0" i="0">
                <a:solidFill>
                  <a:schemeClr val="tx1"/>
                </a:solidFill>
              </a:rPr>
              <a:t>tóc nâu/tóc đen, tóc xoăn/thẳng, da trắng/da vàng,… </a:t>
            </a:r>
            <a:endParaRPr lang="en-US" b="0" i="0">
              <a:solidFill>
                <a:schemeClr val="tx1"/>
              </a:solidFill>
            </a:endParaRPr>
          </a:p>
        </p:txBody>
      </p:sp>
    </p:spTree>
    <p:extLst>
      <p:ext uri="{BB962C8B-B14F-4D97-AF65-F5344CB8AC3E}">
        <p14:creationId xmlns:p14="http://schemas.microsoft.com/office/powerpoint/2010/main" val="314433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4576B359-C18E-C539-972C-140BC6D78557}"/>
              </a:ext>
            </a:extLst>
          </p:cNvPr>
          <p:cNvGrpSpPr/>
          <p:nvPr/>
        </p:nvGrpSpPr>
        <p:grpSpPr>
          <a:xfrm>
            <a:off x="225686" y="1679580"/>
            <a:ext cx="6806418" cy="1461388"/>
            <a:chOff x="263352" y="1754452"/>
            <a:chExt cx="4608512" cy="1937839"/>
          </a:xfrm>
        </p:grpSpPr>
        <p:sp>
          <p:nvSpPr>
            <p:cNvPr id="8" name="Rectangle: Rounded Corners 7">
              <a:extLst>
                <a:ext uri="{FF2B5EF4-FFF2-40B4-BE49-F238E27FC236}">
                  <a16:creationId xmlns:a16="http://schemas.microsoft.com/office/drawing/2014/main" id="{42490F60-1F51-79D3-6C40-451411239042}"/>
                </a:ext>
              </a:extLst>
            </p:cNvPr>
            <p:cNvSpPr/>
            <p:nvPr/>
          </p:nvSpPr>
          <p:spPr>
            <a:xfrm>
              <a:off x="263352" y="1772816"/>
              <a:ext cx="4608512" cy="1919475"/>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552A285-B621-2355-3DC0-79F3573D9F09}"/>
                </a:ext>
              </a:extLst>
            </p:cNvPr>
            <p:cNvSpPr txBox="1"/>
            <p:nvPr/>
          </p:nvSpPr>
          <p:spPr>
            <a:xfrm>
              <a:off x="337610" y="1754452"/>
              <a:ext cx="4436743" cy="1898777"/>
            </a:xfrm>
            <a:prstGeom prst="rect">
              <a:avLst/>
            </a:prstGeom>
            <a:noFill/>
          </p:spPr>
          <p:txBody>
            <a:bodyPr wrap="square">
              <a:spAutoFit/>
            </a:bodyPr>
            <a:lstStyle>
              <a:defPPr>
                <a:defRPr lang="en-US"/>
              </a:defPPr>
              <a:lvl1pPr algn="just">
                <a:lnSpc>
                  <a:spcPct val="125000"/>
                </a:lnSpc>
                <a:defRPr sz="2400" i="1"/>
              </a:lvl1pPr>
            </a:lstStyle>
            <a:p>
              <a:r>
                <a:rPr lang="vi-VN" b="1">
                  <a:solidFill>
                    <a:srgbClr val="FFFF00"/>
                  </a:solidFill>
                </a:rPr>
                <a:t>Ngoài những tính trạng quan sát được ở Hình 47.1, nêu thêm một số ví dụ về tính trạng ở người.</a:t>
              </a:r>
              <a:endParaRPr lang="en-US" b="1">
                <a:solidFill>
                  <a:srgbClr val="FFFF00"/>
                </a:solidFill>
              </a:endParaRPr>
            </a:p>
          </p:txBody>
        </p:sp>
      </p:grpSp>
      <p:sp>
        <p:nvSpPr>
          <p:cNvPr id="4" name="TextBox 3">
            <a:extLst>
              <a:ext uri="{FF2B5EF4-FFF2-40B4-BE49-F238E27FC236}">
                <a16:creationId xmlns:a16="http://schemas.microsoft.com/office/drawing/2014/main" id="{22FDF7E9-EF4D-DB38-5C9F-C2522E1E8BAC}"/>
              </a:ext>
            </a:extLst>
          </p:cNvPr>
          <p:cNvSpPr txBox="1"/>
          <p:nvPr/>
        </p:nvSpPr>
        <p:spPr>
          <a:xfrm>
            <a:off x="225686" y="3284984"/>
            <a:ext cx="11918986" cy="508601"/>
          </a:xfrm>
          <a:prstGeom prst="rect">
            <a:avLst/>
          </a:prstGeom>
          <a:noFill/>
        </p:spPr>
        <p:txBody>
          <a:bodyPr wrap="square">
            <a:spAutoFit/>
          </a:bodyPr>
          <a:lstStyle>
            <a:defPPr>
              <a:defRPr lang="en-US"/>
            </a:defPPr>
            <a:lvl1pPr algn="just">
              <a:lnSpc>
                <a:spcPct val="125000"/>
              </a:lnSpc>
              <a:defRPr sz="2400" b="1" i="1">
                <a:solidFill>
                  <a:srgbClr val="FFFF00"/>
                </a:solidFill>
              </a:defRPr>
            </a:lvl1pPr>
          </a:lstStyle>
          <a:p>
            <a:pPr algn="l"/>
            <a:r>
              <a:rPr lang="vi-VN" i="0">
                <a:solidFill>
                  <a:schemeClr val="tx1"/>
                </a:solidFill>
              </a:rPr>
              <a:t>Một số tính trạng khác ở người: </a:t>
            </a:r>
            <a:r>
              <a:rPr lang="vi-VN" b="0" i="0">
                <a:solidFill>
                  <a:schemeClr val="tx1"/>
                </a:solidFill>
              </a:rPr>
              <a:t>nhóm máu, mắt một mí/hai mí, mũi cao/mũi thấp,… </a:t>
            </a:r>
            <a:endParaRPr lang="en-US" b="0" i="0">
              <a:solidFill>
                <a:schemeClr val="tx1"/>
              </a:solidFill>
            </a:endParaRPr>
          </a:p>
        </p:txBody>
      </p:sp>
      <p:sp>
        <p:nvSpPr>
          <p:cNvPr id="3" name="Arrow: Down 2">
            <a:extLst>
              <a:ext uri="{FF2B5EF4-FFF2-40B4-BE49-F238E27FC236}">
                <a16:creationId xmlns:a16="http://schemas.microsoft.com/office/drawing/2014/main" id="{118B1F59-17DC-D6E4-182F-CE4C24E170C7}"/>
              </a:ext>
            </a:extLst>
          </p:cNvPr>
          <p:cNvSpPr/>
          <p:nvPr/>
        </p:nvSpPr>
        <p:spPr>
          <a:xfrm>
            <a:off x="3359696" y="4144535"/>
            <a:ext cx="1080120" cy="432048"/>
          </a:xfrm>
          <a:prstGeom prst="down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F53F86-2F88-0E3C-6720-4CA57AC4BC9B}"/>
              </a:ext>
            </a:extLst>
          </p:cNvPr>
          <p:cNvSpPr txBox="1"/>
          <p:nvPr/>
        </p:nvSpPr>
        <p:spPr>
          <a:xfrm>
            <a:off x="479376" y="4818037"/>
            <a:ext cx="6967605" cy="1515021"/>
          </a:xfrm>
          <a:prstGeom prst="roundRect">
            <a:avLst>
              <a:gd name="adj" fmla="val 10191"/>
            </a:avLst>
          </a:prstGeom>
          <a:solidFill>
            <a:schemeClr val="accent4">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a:lnSpc>
                <a:spcPct val="125000"/>
              </a:lnSpc>
              <a:defRPr sz="2400" b="1" i="0"/>
            </a:lvl1pPr>
          </a:lstStyle>
          <a:p>
            <a:r>
              <a:rPr lang="vi-VN" b="0">
                <a:solidFill>
                  <a:schemeClr val="tx1"/>
                </a:solidFill>
              </a:rPr>
              <a:t>Ở người, một số tính trạng thường dùng để phân biệt người này với với kia như </a:t>
            </a:r>
            <a:r>
              <a:rPr lang="vi-VN">
                <a:solidFill>
                  <a:schemeClr val="tx1"/>
                </a:solidFill>
              </a:rPr>
              <a:t>chiều cao, dạng tóc, màu mắt, màu da, má lúm đồng tiền,...</a:t>
            </a:r>
            <a:endParaRPr lang="en-US">
              <a:solidFill>
                <a:schemeClr val="tx1"/>
              </a:solidFill>
            </a:endParaRPr>
          </a:p>
        </p:txBody>
      </p:sp>
    </p:spTree>
    <p:extLst>
      <p:ext uri="{BB962C8B-B14F-4D97-AF65-F5344CB8AC3E}">
        <p14:creationId xmlns:p14="http://schemas.microsoft.com/office/powerpoint/2010/main" val="44939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 TÍNH TRẠNG Ở NGƯỜI</a:t>
            </a:r>
            <a:endParaRPr lang="en-US" b="1" dirty="0"/>
          </a:p>
        </p:txBody>
      </p:sp>
      <p:pic>
        <p:nvPicPr>
          <p:cNvPr id="11266" name="Picture 2" descr="international group of happy smiling people - Community Foundation of the  Kootenay Rockies">
            <a:extLst>
              <a:ext uri="{FF2B5EF4-FFF2-40B4-BE49-F238E27FC236}">
                <a16:creationId xmlns:a16="http://schemas.microsoft.com/office/drawing/2014/main" id="{79BA4C62-A753-9128-6B4D-6128F12D383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4981"/>
          <a:stretch/>
        </p:blipFill>
        <p:spPr bwMode="auto">
          <a:xfrm>
            <a:off x="7586361" y="4293096"/>
            <a:ext cx="4605639" cy="2564904"/>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118B1F59-17DC-D6E4-182F-CE4C24E170C7}"/>
              </a:ext>
            </a:extLst>
          </p:cNvPr>
          <p:cNvSpPr/>
          <p:nvPr/>
        </p:nvSpPr>
        <p:spPr>
          <a:xfrm>
            <a:off x="3483002" y="3387840"/>
            <a:ext cx="1080120" cy="432048"/>
          </a:xfrm>
          <a:prstGeom prst="downArrow">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EF53F86-2F88-0E3C-6720-4CA57AC4BC9B}"/>
              </a:ext>
            </a:extLst>
          </p:cNvPr>
          <p:cNvSpPr txBox="1"/>
          <p:nvPr/>
        </p:nvSpPr>
        <p:spPr>
          <a:xfrm>
            <a:off x="767408" y="4149080"/>
            <a:ext cx="6924892" cy="1181448"/>
          </a:xfrm>
          <a:prstGeom prst="roundRect">
            <a:avLst>
              <a:gd name="adj" fmla="val 10191"/>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a:noFill/>
          </a:ln>
        </p:spPr>
        <p:style>
          <a:lnRef idx="0">
            <a:scrgbClr r="0" g="0" b="0"/>
          </a:lnRef>
          <a:fillRef idx="0">
            <a:scrgbClr r="0" g="0" b="0"/>
          </a:fillRef>
          <a:effectRef idx="0">
            <a:scrgbClr r="0" g="0" b="0"/>
          </a:effectRef>
          <a:fontRef idx="minor">
            <a:schemeClr val="lt1"/>
          </a:fontRef>
        </p:style>
        <p:txBody>
          <a:bodyPr wrap="square" anchor="ctr">
            <a:spAutoFit/>
          </a:bodyPr>
          <a:lstStyle>
            <a:defPPr>
              <a:defRPr lang="en-US"/>
            </a:defPPr>
            <a:lvl1pPr>
              <a:lnSpc>
                <a:spcPct val="125000"/>
              </a:lnSpc>
              <a:defRPr sz="2400" b="1" i="0"/>
            </a:lvl1pPr>
          </a:lstStyle>
          <a:p>
            <a:pPr algn="ctr"/>
            <a:r>
              <a:rPr lang="vi-VN" sz="2800">
                <a:solidFill>
                  <a:schemeClr val="tx1"/>
                </a:solidFill>
              </a:rPr>
              <a:t>Tính trạng </a:t>
            </a:r>
            <a:r>
              <a:rPr lang="vi-VN" sz="2800" b="0">
                <a:solidFill>
                  <a:schemeClr val="tx1"/>
                </a:solidFill>
              </a:rPr>
              <a:t>ở người là các đặc điểm hình thái, cấu tạo, sinh lí của cơ thể người.</a:t>
            </a:r>
            <a:endParaRPr lang="en-US" sz="2800">
              <a:solidFill>
                <a:schemeClr val="tx1"/>
              </a:solidFill>
            </a:endParaRPr>
          </a:p>
        </p:txBody>
      </p:sp>
      <p:pic>
        <p:nvPicPr>
          <p:cNvPr id="12290" name="Picture 2" descr="Câu Hỏi Đuôi trong tiếng Anh | VOCA.VN">
            <a:extLst>
              <a:ext uri="{FF2B5EF4-FFF2-40B4-BE49-F238E27FC236}">
                <a16:creationId xmlns:a16="http://schemas.microsoft.com/office/drawing/2014/main" id="{8700B0E6-38A6-C370-B2C6-D84D14F4AB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392" y="2277517"/>
            <a:ext cx="1294855" cy="1294855"/>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63F82969-A152-8911-903D-C80529E93672}"/>
              </a:ext>
            </a:extLst>
          </p:cNvPr>
          <p:cNvSpPr/>
          <p:nvPr/>
        </p:nvSpPr>
        <p:spPr>
          <a:xfrm>
            <a:off x="2423592" y="1720559"/>
            <a:ext cx="4104456" cy="1204386"/>
          </a:xfrm>
          <a:prstGeom prst="cloudCallout">
            <a:avLst>
              <a:gd name="adj1" fmla="val -66421"/>
              <a:gd name="adj2" fmla="val 75472"/>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2800" b="1"/>
              <a:t>Vậy tính trạng là gì?</a:t>
            </a:r>
          </a:p>
        </p:txBody>
      </p:sp>
    </p:spTree>
    <p:extLst>
      <p:ext uri="{BB962C8B-B14F-4D97-AF65-F5344CB8AC3E}">
        <p14:creationId xmlns:p14="http://schemas.microsoft.com/office/powerpoint/2010/main" val="392475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grpSp>
        <p:nvGrpSpPr>
          <p:cNvPr id="8" name="Group 7">
            <a:extLst>
              <a:ext uri="{FF2B5EF4-FFF2-40B4-BE49-F238E27FC236}">
                <a16:creationId xmlns:a16="http://schemas.microsoft.com/office/drawing/2014/main" id="{116D906B-C1B1-14B1-EC68-DA6B57BB7C41}"/>
              </a:ext>
            </a:extLst>
          </p:cNvPr>
          <p:cNvGrpSpPr/>
          <p:nvPr/>
        </p:nvGrpSpPr>
        <p:grpSpPr>
          <a:xfrm>
            <a:off x="2435082" y="2964806"/>
            <a:ext cx="7693365" cy="1054108"/>
            <a:chOff x="263352" y="1754452"/>
            <a:chExt cx="4608512" cy="1397775"/>
          </a:xfrm>
        </p:grpSpPr>
        <p:sp>
          <p:nvSpPr>
            <p:cNvPr id="9" name="Rectangle: Rounded Corners 8">
              <a:extLst>
                <a:ext uri="{FF2B5EF4-FFF2-40B4-BE49-F238E27FC236}">
                  <a16:creationId xmlns:a16="http://schemas.microsoft.com/office/drawing/2014/main" id="{511273DF-7AA7-74E4-432A-092714472F33}"/>
                </a:ext>
              </a:extLst>
            </p:cNvPr>
            <p:cNvSpPr/>
            <p:nvPr/>
          </p:nvSpPr>
          <p:spPr>
            <a:xfrm>
              <a:off x="263352" y="1772816"/>
              <a:ext cx="4608512" cy="1379411"/>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7E6411C-8B74-F438-FDCB-586A44E8DD8F}"/>
                </a:ext>
              </a:extLst>
            </p:cNvPr>
            <p:cNvSpPr txBox="1"/>
            <p:nvPr/>
          </p:nvSpPr>
          <p:spPr>
            <a:xfrm>
              <a:off x="337610" y="1754452"/>
              <a:ext cx="4436743" cy="1286598"/>
            </a:xfrm>
            <a:prstGeom prst="rect">
              <a:avLst/>
            </a:prstGeom>
            <a:noFill/>
          </p:spPr>
          <p:txBody>
            <a:bodyPr wrap="square">
              <a:spAutoFit/>
            </a:bodyPr>
            <a:lstStyle>
              <a:defPPr>
                <a:defRPr lang="en-US"/>
              </a:defPPr>
              <a:lvl1pPr algn="just">
                <a:lnSpc>
                  <a:spcPct val="125000"/>
                </a:lnSpc>
                <a:defRPr sz="2400" i="1"/>
              </a:lvl1pPr>
            </a:lstStyle>
            <a:p>
              <a:pPr algn="ctr"/>
              <a:r>
                <a:rPr lang="en-US" b="1">
                  <a:solidFill>
                    <a:srgbClr val="FFFF00"/>
                  </a:solidFill>
                </a:rPr>
                <a:t>Đọc thông tin sách giáo khoa, hãy nêu khái niệm về bệnh và tật di truyền?</a:t>
              </a:r>
            </a:p>
          </p:txBody>
        </p:sp>
      </p:grpSp>
      <p:sp>
        <p:nvSpPr>
          <p:cNvPr id="12" name="TextBox 11">
            <a:extLst>
              <a:ext uri="{FF2B5EF4-FFF2-40B4-BE49-F238E27FC236}">
                <a16:creationId xmlns:a16="http://schemas.microsoft.com/office/drawing/2014/main" id="{23C49CFA-B715-7C07-585B-3F2420C29C36}"/>
              </a:ext>
            </a:extLst>
          </p:cNvPr>
          <p:cNvSpPr txBox="1"/>
          <p:nvPr/>
        </p:nvSpPr>
        <p:spPr>
          <a:xfrm>
            <a:off x="896068" y="2330486"/>
            <a:ext cx="11019107" cy="508601"/>
          </a:xfrm>
          <a:prstGeom prst="rect">
            <a:avLst/>
          </a:prstGeom>
          <a:noFill/>
        </p:spPr>
        <p:txBody>
          <a:bodyPr wrap="square">
            <a:spAutoFit/>
          </a:bodyPr>
          <a:lstStyle>
            <a:defPPr>
              <a:defRPr lang="en-US"/>
            </a:defPPr>
            <a:lvl1pPr>
              <a:lnSpc>
                <a:spcPct val="125000"/>
              </a:lnSpc>
              <a:defRPr sz="2400" b="1" i="0"/>
            </a:lvl1pPr>
          </a:lstStyle>
          <a:p>
            <a:r>
              <a:rPr lang="en-US"/>
              <a:t>Đột biến NST và đột biến ở một số gene </a:t>
            </a:r>
            <a:r>
              <a:rPr lang="en-US" b="0"/>
              <a:t>đã gây nên các bệnh, tật di truyền. </a:t>
            </a:r>
          </a:p>
        </p:txBody>
      </p:sp>
      <p:sp>
        <p:nvSpPr>
          <p:cNvPr id="17" name="Rectangle: Rounded Corners 16">
            <a:extLst>
              <a:ext uri="{FF2B5EF4-FFF2-40B4-BE49-F238E27FC236}">
                <a16:creationId xmlns:a16="http://schemas.microsoft.com/office/drawing/2014/main" id="{10D68A30-2C3F-5B9B-2DD2-1EAA99E42FBC}"/>
              </a:ext>
            </a:extLst>
          </p:cNvPr>
          <p:cNvSpPr/>
          <p:nvPr/>
        </p:nvSpPr>
        <p:spPr>
          <a:xfrm>
            <a:off x="5231904" y="4149080"/>
            <a:ext cx="1800200" cy="432048"/>
          </a:xfrm>
          <a:prstGeom prst="roundRect">
            <a:avLst>
              <a:gd name="adj" fmla="val 50000"/>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B050"/>
                </a:solidFill>
              </a:rPr>
              <a:t>Trả lời</a:t>
            </a:r>
          </a:p>
        </p:txBody>
      </p:sp>
      <p:sp>
        <p:nvSpPr>
          <p:cNvPr id="18" name="Rectangle: Rounded Corners 17">
            <a:extLst>
              <a:ext uri="{FF2B5EF4-FFF2-40B4-BE49-F238E27FC236}">
                <a16:creationId xmlns:a16="http://schemas.microsoft.com/office/drawing/2014/main" id="{15F04CDD-A894-E933-1231-97A78D2C58A3}"/>
              </a:ext>
            </a:extLst>
          </p:cNvPr>
          <p:cNvSpPr/>
          <p:nvPr/>
        </p:nvSpPr>
        <p:spPr>
          <a:xfrm>
            <a:off x="1019436" y="4797152"/>
            <a:ext cx="10225136" cy="1728192"/>
          </a:xfrm>
          <a:prstGeom prst="roundRect">
            <a:avLst>
              <a:gd name="adj" fmla="val 7844"/>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74280D6-FD07-0C2A-227C-E4EC01A9BD1B}"/>
              </a:ext>
            </a:extLst>
          </p:cNvPr>
          <p:cNvSpPr txBox="1"/>
          <p:nvPr/>
        </p:nvSpPr>
        <p:spPr>
          <a:xfrm>
            <a:off x="1200818" y="4869160"/>
            <a:ext cx="9924382" cy="1508875"/>
          </a:xfrm>
          <a:prstGeom prst="rect">
            <a:avLst/>
          </a:prstGeom>
          <a:noFill/>
        </p:spPr>
        <p:txBody>
          <a:bodyPr wrap="square">
            <a:spAutoFit/>
          </a:bodyPr>
          <a:lstStyle>
            <a:defPPr>
              <a:defRPr lang="en-US"/>
            </a:defPPr>
            <a:lvl1pPr>
              <a:lnSpc>
                <a:spcPct val="125000"/>
              </a:lnSpc>
              <a:defRPr sz="2400" b="1" i="0"/>
            </a:lvl1pPr>
          </a:lstStyle>
          <a:p>
            <a:pPr>
              <a:spcAft>
                <a:spcPts val="600"/>
              </a:spcAft>
            </a:pPr>
            <a:r>
              <a:rPr lang="vi-VN"/>
              <a:t>–</a:t>
            </a:r>
            <a:r>
              <a:rPr lang="en-US"/>
              <a:t> </a:t>
            </a:r>
            <a:r>
              <a:rPr lang="vi-VN"/>
              <a:t>Bệnh di truyền </a:t>
            </a:r>
            <a:r>
              <a:rPr lang="vi-VN" b="0"/>
              <a:t>ở người là những rối loạn về chức năng của các cơ quan trên cơ thể. </a:t>
            </a:r>
          </a:p>
          <a:p>
            <a:pPr>
              <a:spcAft>
                <a:spcPts val="600"/>
              </a:spcAft>
            </a:pPr>
            <a:r>
              <a:rPr lang="vi-VN"/>
              <a:t>–</a:t>
            </a:r>
            <a:r>
              <a:rPr lang="en-US"/>
              <a:t> </a:t>
            </a:r>
            <a:r>
              <a:rPr lang="vi-VN"/>
              <a:t>Tật di truyền </a:t>
            </a:r>
            <a:r>
              <a:rPr lang="vi-VN" b="0"/>
              <a:t>là những bất thường về hình thái trên cơ thể.</a:t>
            </a:r>
          </a:p>
        </p:txBody>
      </p:sp>
    </p:spTree>
    <p:extLst>
      <p:ext uri="{BB962C8B-B14F-4D97-AF65-F5344CB8AC3E}">
        <p14:creationId xmlns:p14="http://schemas.microsoft.com/office/powerpoint/2010/main" val="373085782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7" grpId="0"/>
      <p:bldP spid="12" grpId="0"/>
      <p:bldP spid="17" grpId="0" animBg="1"/>
      <p:bldP spid="18" grpId="0" animBg="1"/>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pic>
        <p:nvPicPr>
          <p:cNvPr id="13316" name="Picture 4" descr="Down Syndrome: Symptoms, Causes, Prevention and Treatments">
            <a:extLst>
              <a:ext uri="{FF2B5EF4-FFF2-40B4-BE49-F238E27FC236}">
                <a16:creationId xmlns:a16="http://schemas.microsoft.com/office/drawing/2014/main" id="{B33F8772-FF1F-6C93-740D-BB54BBE241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85" t="11702" r="5292"/>
          <a:stretch/>
        </p:blipFill>
        <p:spPr bwMode="auto">
          <a:xfrm>
            <a:off x="4979876" y="2448987"/>
            <a:ext cx="6927264" cy="3579086"/>
          </a:xfrm>
          <a:prstGeom prst="rect">
            <a:avLst/>
          </a:prstGeom>
          <a:noFill/>
          <a:extLst>
            <a:ext uri="{909E8E84-426E-40DD-AFC4-6F175D3DCCD1}">
              <a14:hiddenFill xmlns:a14="http://schemas.microsoft.com/office/drawing/2010/main">
                <a:solidFill>
                  <a:srgbClr val="FFFFFF"/>
                </a:solidFill>
              </a14:hiddenFill>
            </a:ext>
          </a:extLst>
        </p:spPr>
      </p:pic>
      <p:sp>
        <p:nvSpPr>
          <p:cNvPr id="80" name="TextBox 79">
            <a:extLst>
              <a:ext uri="{FF2B5EF4-FFF2-40B4-BE49-F238E27FC236}">
                <a16:creationId xmlns:a16="http://schemas.microsoft.com/office/drawing/2014/main" id="{3DEB4D1C-1CEF-E722-DA1A-629AF04CC033}"/>
              </a:ext>
            </a:extLst>
          </p:cNvPr>
          <p:cNvSpPr txBox="1"/>
          <p:nvPr/>
        </p:nvSpPr>
        <p:spPr>
          <a:xfrm>
            <a:off x="6012632" y="6028073"/>
            <a:ext cx="5112568" cy="461665"/>
          </a:xfrm>
          <a:prstGeom prst="rect">
            <a:avLst/>
          </a:prstGeom>
          <a:noFill/>
        </p:spPr>
        <p:txBody>
          <a:bodyPr wrap="square" rtlCol="0">
            <a:spAutoFit/>
          </a:bodyPr>
          <a:lstStyle/>
          <a:p>
            <a:pPr algn="ctr"/>
            <a:r>
              <a:rPr lang="en-US" sz="2400" b="1"/>
              <a:t>Hội chứng Down, thừa NST số 21</a:t>
            </a:r>
          </a:p>
        </p:txBody>
      </p:sp>
    </p:spTree>
    <p:extLst>
      <p:ext uri="{BB962C8B-B14F-4D97-AF65-F5344CB8AC3E}">
        <p14:creationId xmlns:p14="http://schemas.microsoft.com/office/powerpoint/2010/main" val="898797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3316"/>
                                        </p:tgtEl>
                                        <p:attrNameLst>
                                          <p:attrName>style.visibility</p:attrName>
                                        </p:attrNameLst>
                                      </p:cBhvr>
                                      <p:to>
                                        <p:strVal val="visible"/>
                                      </p:to>
                                    </p:set>
                                    <p:anim calcmode="lin" valueType="num">
                                      <p:cBhvr additive="base">
                                        <p:cTn id="19" dur="500" fill="hold"/>
                                        <p:tgtEl>
                                          <p:spTgt spid="13316"/>
                                        </p:tgtEl>
                                        <p:attrNameLst>
                                          <p:attrName>ppt_x</p:attrName>
                                        </p:attrNameLst>
                                      </p:cBhvr>
                                      <p:tavLst>
                                        <p:tav tm="0">
                                          <p:val>
                                            <p:strVal val="0-#ppt_w/2"/>
                                          </p:val>
                                        </p:tav>
                                        <p:tav tm="100000">
                                          <p:val>
                                            <p:strVal val="#ppt_x"/>
                                          </p:val>
                                        </p:tav>
                                      </p:tavLst>
                                    </p:anim>
                                    <p:anim calcmode="lin" valueType="num">
                                      <p:cBhvr additive="base">
                                        <p:cTn id="20" dur="500" fill="hold"/>
                                        <p:tgtEl>
                                          <p:spTgt spid="133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80"/>
                                        </p:tgtEl>
                                        <p:attrNameLst>
                                          <p:attrName>style.visibility</p:attrName>
                                        </p:attrNameLst>
                                      </p:cBhvr>
                                      <p:to>
                                        <p:strVal val="visible"/>
                                      </p:to>
                                    </p:set>
                                    <p:anim calcmode="lin" valueType="num">
                                      <p:cBhvr additive="base">
                                        <p:cTn id="23" dur="500" fill="hold"/>
                                        <p:tgtEl>
                                          <p:spTgt spid="80"/>
                                        </p:tgtEl>
                                        <p:attrNameLst>
                                          <p:attrName>ppt_x</p:attrName>
                                        </p:attrNameLst>
                                      </p:cBhvr>
                                      <p:tavLst>
                                        <p:tav tm="0">
                                          <p:val>
                                            <p:strVal val="0-#ppt_w/2"/>
                                          </p:val>
                                        </p:tav>
                                        <p:tav tm="100000">
                                          <p:val>
                                            <p:strVal val="#ppt_x"/>
                                          </p:val>
                                        </p:tav>
                                      </p:tavLst>
                                    </p:anim>
                                    <p:anim calcmode="lin" valueType="num">
                                      <p:cBhvr additive="base">
                                        <p:cTn id="24"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8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sp>
        <p:nvSpPr>
          <p:cNvPr id="80" name="TextBox 79">
            <a:extLst>
              <a:ext uri="{FF2B5EF4-FFF2-40B4-BE49-F238E27FC236}">
                <a16:creationId xmlns:a16="http://schemas.microsoft.com/office/drawing/2014/main" id="{3DEB4D1C-1CEF-E722-DA1A-629AF04CC033}"/>
              </a:ext>
            </a:extLst>
          </p:cNvPr>
          <p:cNvSpPr txBox="1"/>
          <p:nvPr/>
        </p:nvSpPr>
        <p:spPr>
          <a:xfrm>
            <a:off x="6283208" y="6116776"/>
            <a:ext cx="5112568" cy="461665"/>
          </a:xfrm>
          <a:prstGeom prst="rect">
            <a:avLst/>
          </a:prstGeom>
          <a:noFill/>
        </p:spPr>
        <p:txBody>
          <a:bodyPr wrap="square" rtlCol="0">
            <a:spAutoFit/>
          </a:bodyPr>
          <a:lstStyle/>
          <a:p>
            <a:pPr algn="ctr"/>
            <a:r>
              <a:rPr lang="en-US" sz="2400" b="1"/>
              <a:t>Hội chứng Turner, NST XO</a:t>
            </a:r>
          </a:p>
        </p:txBody>
      </p:sp>
      <p:pic>
        <p:nvPicPr>
          <p:cNvPr id="3" name="Picture 2">
            <a:extLst>
              <a:ext uri="{FF2B5EF4-FFF2-40B4-BE49-F238E27FC236}">
                <a16:creationId xmlns:a16="http://schemas.microsoft.com/office/drawing/2014/main" id="{1CA7A023-25C5-0749-9461-E417551FFBB2}"/>
              </a:ext>
            </a:extLst>
          </p:cNvPr>
          <p:cNvPicPr>
            <a:picLocks noChangeAspect="1"/>
          </p:cNvPicPr>
          <p:nvPr/>
        </p:nvPicPr>
        <p:blipFill>
          <a:blip r:embed="rId2"/>
          <a:stretch>
            <a:fillRect/>
          </a:stretch>
        </p:blipFill>
        <p:spPr>
          <a:xfrm>
            <a:off x="6135628" y="1589458"/>
            <a:ext cx="5019195" cy="4575846"/>
          </a:xfrm>
          <a:prstGeom prst="rect">
            <a:avLst/>
          </a:prstGeom>
        </p:spPr>
      </p:pic>
    </p:spTree>
    <p:extLst>
      <p:ext uri="{BB962C8B-B14F-4D97-AF65-F5344CB8AC3E}">
        <p14:creationId xmlns:p14="http://schemas.microsoft.com/office/powerpoint/2010/main" val="1164540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0-#ppt_w/2"/>
                                          </p:val>
                                        </p:tav>
                                        <p:tav tm="100000">
                                          <p:val>
                                            <p:strVal val="#ppt_x"/>
                                          </p:val>
                                        </p:tav>
                                      </p:tavLst>
                                    </p:anim>
                                    <p:anim calcmode="lin" valueType="num">
                                      <p:cBhvr additive="base">
                                        <p:cTn id="16" dur="500" fill="hold"/>
                                        <p:tgtEl>
                                          <p:spTgt spid="8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80"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descr="Đảng viên có được kết hôn với người nước ngoài hay không?">
            <a:extLst>
              <a:ext uri="{FF2B5EF4-FFF2-40B4-BE49-F238E27FC236}">
                <a16:creationId xmlns:a16="http://schemas.microsoft.com/office/drawing/2014/main" id="{911FAC1B-1AAB-0339-5CB6-4173B8370DD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260"/>
          <a:stretch/>
        </p:blipFill>
        <p:spPr bwMode="auto">
          <a:xfrm>
            <a:off x="0" y="0"/>
            <a:ext cx="995164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Manual Input 5">
            <a:extLst>
              <a:ext uri="{FF2B5EF4-FFF2-40B4-BE49-F238E27FC236}">
                <a16:creationId xmlns:a16="http://schemas.microsoft.com/office/drawing/2014/main" id="{2F4C2848-885B-E242-0255-C57A0723E9BF}"/>
              </a:ext>
            </a:extLst>
          </p:cNvPr>
          <p:cNvSpPr/>
          <p:nvPr/>
        </p:nvSpPr>
        <p:spPr>
          <a:xfrm rot="5400000" flipV="1">
            <a:off x="6047533" y="696539"/>
            <a:ext cx="6858000" cy="5464922"/>
          </a:xfrm>
          <a:prstGeom prst="flowChartManualInput">
            <a:avLst/>
          </a:prstGeom>
          <a:solidFill>
            <a:srgbClr val="6537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09DCCA6F-2EA9-788E-181C-31EEC559F736}"/>
              </a:ext>
            </a:extLst>
          </p:cNvPr>
          <p:cNvSpPr/>
          <p:nvPr/>
        </p:nvSpPr>
        <p:spPr>
          <a:xfrm>
            <a:off x="6600056" y="0"/>
            <a:ext cx="1368152" cy="6858000"/>
          </a:xfrm>
          <a:prstGeom prst="parallelogram">
            <a:avLst>
              <a:gd name="adj" fmla="val 80774"/>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7">
            <a:extLst>
              <a:ext uri="{FF2B5EF4-FFF2-40B4-BE49-F238E27FC236}">
                <a16:creationId xmlns:a16="http://schemas.microsoft.com/office/drawing/2014/main" id="{9FC5B6A3-4C0B-7329-5ADB-CC666C9B84C8}"/>
              </a:ext>
            </a:extLst>
          </p:cNvPr>
          <p:cNvSpPr/>
          <p:nvPr/>
        </p:nvSpPr>
        <p:spPr>
          <a:xfrm>
            <a:off x="6059996" y="0"/>
            <a:ext cx="1368152" cy="6858000"/>
          </a:xfrm>
          <a:prstGeom prst="parallelogram">
            <a:avLst>
              <a:gd name="adj" fmla="val 80774"/>
            </a:avLst>
          </a:prstGeom>
          <a:solidFill>
            <a:srgbClr val="E5C37B">
              <a:alpha val="6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591A85-4895-8C4F-AB31-9E1D2B69CEF8}"/>
              </a:ext>
            </a:extLst>
          </p:cNvPr>
          <p:cNvSpPr txBox="1"/>
          <p:nvPr/>
        </p:nvSpPr>
        <p:spPr>
          <a:xfrm>
            <a:off x="7553538" y="2924944"/>
            <a:ext cx="4752528" cy="1360822"/>
          </a:xfrm>
          <a:prstGeom prst="rect">
            <a:avLst/>
          </a:prstGeom>
          <a:noFill/>
        </p:spPr>
        <p:txBody>
          <a:bodyPr wrap="square" rtlCol="0">
            <a:spAutoFit/>
          </a:bodyPr>
          <a:lstStyle/>
          <a:p>
            <a:pPr algn="ctr">
              <a:lnSpc>
                <a:spcPct val="120000"/>
              </a:lnSpc>
            </a:pPr>
            <a:r>
              <a:rPr lang="en-US" sz="3600" b="1">
                <a:solidFill>
                  <a:schemeClr val="bg1"/>
                </a:solidFill>
              </a:rPr>
              <a:t>LUẬT HÔN NHÂN VÀ GIA ĐÌNH</a:t>
            </a:r>
          </a:p>
        </p:txBody>
      </p:sp>
      <p:sp>
        <p:nvSpPr>
          <p:cNvPr id="10" name="Rectangle: Rounded Corners 9">
            <a:extLst>
              <a:ext uri="{FF2B5EF4-FFF2-40B4-BE49-F238E27FC236}">
                <a16:creationId xmlns:a16="http://schemas.microsoft.com/office/drawing/2014/main" id="{AF2322FE-DCE0-C8A0-0268-62697A15B1C6}"/>
              </a:ext>
            </a:extLst>
          </p:cNvPr>
          <p:cNvSpPr/>
          <p:nvPr/>
        </p:nvSpPr>
        <p:spPr>
          <a:xfrm>
            <a:off x="7896200" y="4581128"/>
            <a:ext cx="3816424" cy="548680"/>
          </a:xfrm>
          <a:prstGeom prst="roundRect">
            <a:avLst>
              <a:gd name="adj" fmla="val 50000"/>
            </a:avLst>
          </a:prstGeom>
          <a:solidFill>
            <a:srgbClr val="E5C37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612B13"/>
                </a:solidFill>
              </a:rPr>
              <a:t>Trả lời các câu hỏi sau</a:t>
            </a:r>
          </a:p>
        </p:txBody>
      </p:sp>
    </p:spTree>
    <p:extLst>
      <p:ext uri="{BB962C8B-B14F-4D97-AF65-F5344CB8AC3E}">
        <p14:creationId xmlns:p14="http://schemas.microsoft.com/office/powerpoint/2010/main" val="41078035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49238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Klinefelter</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pic>
        <p:nvPicPr>
          <p:cNvPr id="17" name="Picture 16">
            <a:extLst>
              <a:ext uri="{FF2B5EF4-FFF2-40B4-BE49-F238E27FC236}">
                <a16:creationId xmlns:a16="http://schemas.microsoft.com/office/drawing/2014/main" id="{F09ED7EB-6712-5F82-EC21-3E3714EFCCF4}"/>
              </a:ext>
            </a:extLst>
          </p:cNvPr>
          <p:cNvPicPr>
            <a:picLocks noChangeAspect="1"/>
          </p:cNvPicPr>
          <p:nvPr/>
        </p:nvPicPr>
        <p:blipFill rotWithShape="1">
          <a:blip r:embed="rId2"/>
          <a:srcRect l="10348" t="-547" r="18785" b="2565"/>
          <a:stretch/>
        </p:blipFill>
        <p:spPr>
          <a:xfrm>
            <a:off x="6228839" y="1611529"/>
            <a:ext cx="4704522" cy="4627486"/>
          </a:xfrm>
          <a:prstGeom prst="rect">
            <a:avLst/>
          </a:prstGeom>
        </p:spPr>
      </p:pic>
      <p:sp>
        <p:nvSpPr>
          <p:cNvPr id="18" name="TextBox 17">
            <a:extLst>
              <a:ext uri="{FF2B5EF4-FFF2-40B4-BE49-F238E27FC236}">
                <a16:creationId xmlns:a16="http://schemas.microsoft.com/office/drawing/2014/main" id="{3DEB4D1C-1CEF-E722-DA1A-629AF04CC033}"/>
              </a:ext>
            </a:extLst>
          </p:cNvPr>
          <p:cNvSpPr txBox="1"/>
          <p:nvPr/>
        </p:nvSpPr>
        <p:spPr>
          <a:xfrm>
            <a:off x="6276020" y="6177516"/>
            <a:ext cx="5112568" cy="461665"/>
          </a:xfrm>
          <a:prstGeom prst="rect">
            <a:avLst/>
          </a:prstGeom>
          <a:noFill/>
        </p:spPr>
        <p:txBody>
          <a:bodyPr wrap="square" rtlCol="0">
            <a:spAutoFit/>
          </a:bodyPr>
          <a:lstStyle/>
          <a:p>
            <a:pPr algn="ctr"/>
            <a:r>
              <a:rPr lang="en-US" sz="2400" b="1"/>
              <a:t>Hội chứng Klinefelter, NST XXY</a:t>
            </a:r>
          </a:p>
        </p:txBody>
      </p:sp>
      <p:sp>
        <p:nvSpPr>
          <p:cNvPr id="19" name="TextBox 18">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Tree>
    <p:extLst>
      <p:ext uri="{BB962C8B-B14F-4D97-AF65-F5344CB8AC3E}">
        <p14:creationId xmlns:p14="http://schemas.microsoft.com/office/powerpoint/2010/main" val="384696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0-#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176464" cy="4032448"/>
          </a:xfrm>
          <a:prstGeom prst="roundRect">
            <a:avLst>
              <a:gd name="adj" fmla="val 5632"/>
            </a:avLst>
          </a:prstGeom>
          <a:solidFill>
            <a:schemeClr val="accent1">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49238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Down</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49238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Turner</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49238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Klinefelter</a:t>
            </a:r>
          </a:p>
        </p:txBody>
      </p:sp>
      <p:sp>
        <p:nvSpPr>
          <p:cNvPr id="72" name="Rectangle: Rounded Corners 71">
            <a:extLst>
              <a:ext uri="{FF2B5EF4-FFF2-40B4-BE49-F238E27FC236}">
                <a16:creationId xmlns:a16="http://schemas.microsoft.com/office/drawing/2014/main" id="{001B854C-9F98-63D2-5462-E41BA015CEE9}"/>
              </a:ext>
            </a:extLst>
          </p:cNvPr>
          <p:cNvSpPr/>
          <p:nvPr/>
        </p:nvSpPr>
        <p:spPr>
          <a:xfrm>
            <a:off x="803412" y="5938816"/>
            <a:ext cx="3492388" cy="648072"/>
          </a:xfrm>
          <a:prstGeom prst="roundRect">
            <a:avLst/>
          </a:prstGeom>
          <a:solidFill>
            <a:srgbClr val="7030A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Hội chứng Patau</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49238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rPr>
              <a:t>Một số hội chứng</a:t>
            </a:r>
          </a:p>
        </p:txBody>
      </p:sp>
      <p:sp>
        <p:nvSpPr>
          <p:cNvPr id="18" name="TextBox 17">
            <a:extLst>
              <a:ext uri="{FF2B5EF4-FFF2-40B4-BE49-F238E27FC236}">
                <a16:creationId xmlns:a16="http://schemas.microsoft.com/office/drawing/2014/main" id="{3DEB4D1C-1CEF-E722-DA1A-629AF04CC033}"/>
              </a:ext>
            </a:extLst>
          </p:cNvPr>
          <p:cNvSpPr txBox="1"/>
          <p:nvPr/>
        </p:nvSpPr>
        <p:spPr>
          <a:xfrm>
            <a:off x="6276020" y="6177516"/>
            <a:ext cx="5112568" cy="461665"/>
          </a:xfrm>
          <a:prstGeom prst="rect">
            <a:avLst/>
          </a:prstGeom>
          <a:noFill/>
        </p:spPr>
        <p:txBody>
          <a:bodyPr wrap="square" rtlCol="0">
            <a:spAutoFit/>
          </a:bodyPr>
          <a:lstStyle/>
          <a:p>
            <a:pPr algn="ctr"/>
            <a:r>
              <a:rPr lang="en-US" sz="2400" b="1"/>
              <a:t>Hội chứng Patau, thừa NST số 13</a:t>
            </a:r>
          </a:p>
        </p:txBody>
      </p:sp>
      <p:sp>
        <p:nvSpPr>
          <p:cNvPr id="19" name="TextBox 18">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pic>
        <p:nvPicPr>
          <p:cNvPr id="15362" name="Picture 2" descr="Trisomy 13: MedlinePlus Genetics">
            <a:extLst>
              <a:ext uri="{FF2B5EF4-FFF2-40B4-BE49-F238E27FC236}">
                <a16:creationId xmlns:a16="http://schemas.microsoft.com/office/drawing/2014/main" id="{51C4D1B0-59F5-5601-9F1B-C210905B9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5214" y="1658497"/>
            <a:ext cx="4353322" cy="4519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851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0-#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5362"/>
                                        </p:tgtEl>
                                        <p:attrNameLst>
                                          <p:attrName>style.visibility</p:attrName>
                                        </p:attrNameLst>
                                      </p:cBhvr>
                                      <p:to>
                                        <p:strVal val="visible"/>
                                      </p:to>
                                    </p:set>
                                    <p:anim calcmode="lin" valueType="num">
                                      <p:cBhvr additive="base">
                                        <p:cTn id="11" dur="500" fill="hold"/>
                                        <p:tgtEl>
                                          <p:spTgt spid="15362"/>
                                        </p:tgtEl>
                                        <p:attrNameLst>
                                          <p:attrName>ppt_x</p:attrName>
                                        </p:attrNameLst>
                                      </p:cBhvr>
                                      <p:tavLst>
                                        <p:tav tm="0">
                                          <p:val>
                                            <p:strVal val="0-#ppt_w/2"/>
                                          </p:val>
                                        </p:tav>
                                        <p:tav tm="100000">
                                          <p:val>
                                            <p:strVal val="#ppt_x"/>
                                          </p:val>
                                        </p:tav>
                                      </p:tavLst>
                                    </p:anim>
                                    <p:anim calcmode="lin" valueType="num">
                                      <p:cBhvr additive="base">
                                        <p:cTn id="12" dur="500" fill="hold"/>
                                        <p:tgtEl>
                                          <p:spTgt spid="15362"/>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0-#ppt_w/2"/>
                                          </p:val>
                                        </p:tav>
                                        <p:tav tm="100000">
                                          <p:val>
                                            <p:strVal val="#ppt_x"/>
                                          </p:val>
                                        </p:tav>
                                      </p:tavLst>
                                    </p:anim>
                                    <p:anim calcmode="lin" valueType="num">
                                      <p:cBhvr additive="base">
                                        <p:cTn id="16"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sp>
        <p:nvSpPr>
          <p:cNvPr id="3" name="AutoShape 2" descr="These 11 Photos Of People With Albinism Against White, 56% OFF">
            <a:extLst>
              <a:ext uri="{FF2B5EF4-FFF2-40B4-BE49-F238E27FC236}">
                <a16:creationId xmlns:a16="http://schemas.microsoft.com/office/drawing/2014/main" id="{1387FE26-1B3C-45F4-C2AB-DC725678133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88" name="Picture 4" descr="Albino Eye Color: Understanding Its Unique Appearance">
            <a:extLst>
              <a:ext uri="{FF2B5EF4-FFF2-40B4-BE49-F238E27FC236}">
                <a16:creationId xmlns:a16="http://schemas.microsoft.com/office/drawing/2014/main" id="{4C3DBCBF-C3A1-F62A-0F10-ED107E779E9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898"/>
          <a:stretch/>
        </p:blipFill>
        <p:spPr bwMode="auto">
          <a:xfrm>
            <a:off x="6248400" y="2260509"/>
            <a:ext cx="5128953" cy="392443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4C5CB1D-BCDA-2D60-1093-9393F4D4EE79}"/>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bạch tạng</a:t>
            </a:r>
          </a:p>
        </p:txBody>
      </p:sp>
    </p:spTree>
    <p:extLst>
      <p:ext uri="{BB962C8B-B14F-4D97-AF65-F5344CB8AC3E}">
        <p14:creationId xmlns:p14="http://schemas.microsoft.com/office/powerpoint/2010/main" val="1851286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1+#ppt_w/2"/>
                                          </p:val>
                                        </p:tav>
                                        <p:tav tm="100000">
                                          <p:val>
                                            <p:strVal val="#ppt_x"/>
                                          </p:val>
                                        </p:tav>
                                      </p:tavLst>
                                    </p:anim>
                                    <p:anim calcmode="lin" valueType="num">
                                      <p:cBhvr additive="base">
                                        <p:cTn id="16" dur="500" fill="hold"/>
                                        <p:tgtEl>
                                          <p:spTgt spid="69"/>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6388"/>
                                        </p:tgtEl>
                                        <p:attrNameLst>
                                          <p:attrName>style.visibility</p:attrName>
                                        </p:attrNameLst>
                                      </p:cBhvr>
                                      <p:to>
                                        <p:strVal val="visible"/>
                                      </p:to>
                                    </p:set>
                                    <p:anim calcmode="lin" valueType="num">
                                      <p:cBhvr additive="base">
                                        <p:cTn id="23" dur="500" fill="hold"/>
                                        <p:tgtEl>
                                          <p:spTgt spid="16388"/>
                                        </p:tgtEl>
                                        <p:attrNameLst>
                                          <p:attrName>ppt_x</p:attrName>
                                        </p:attrNameLst>
                                      </p:cBhvr>
                                      <p:tavLst>
                                        <p:tav tm="0">
                                          <p:val>
                                            <p:strVal val="1+#ppt_w/2"/>
                                          </p:val>
                                        </p:tav>
                                        <p:tav tm="100000">
                                          <p:val>
                                            <p:strVal val="#ppt_x"/>
                                          </p:val>
                                        </p:tav>
                                      </p:tavLst>
                                    </p:anim>
                                    <p:anim calcmode="lin" valueType="num">
                                      <p:cBhvr additive="base">
                                        <p:cTn id="24" dur="500" fill="hold"/>
                                        <p:tgtEl>
                                          <p:spTgt spid="1638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pic>
        <p:nvPicPr>
          <p:cNvPr id="17412" name="Picture 4" descr="What is Hemophilia? - PharmaFeatures">
            <a:extLst>
              <a:ext uri="{FF2B5EF4-FFF2-40B4-BE49-F238E27FC236}">
                <a16:creationId xmlns:a16="http://schemas.microsoft.com/office/drawing/2014/main" id="{A923396A-539B-9A88-6C8B-35E939676D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75920" y="2384884"/>
            <a:ext cx="6608057" cy="37170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C208B29-36D9-EBC7-8C96-0A5EFC07EE1B}"/>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máu khó đông</a:t>
            </a:r>
          </a:p>
        </p:txBody>
      </p:sp>
    </p:spTree>
    <p:extLst>
      <p:ext uri="{BB962C8B-B14F-4D97-AF65-F5344CB8AC3E}">
        <p14:creationId xmlns:p14="http://schemas.microsoft.com/office/powerpoint/2010/main" val="164329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1+#ppt_w/2"/>
                                          </p:val>
                                        </p:tav>
                                        <p:tav tm="100000">
                                          <p:val>
                                            <p:strVal val="#ppt_x"/>
                                          </p:val>
                                        </p:tav>
                                      </p:tavLst>
                                    </p:anim>
                                    <p:anim calcmode="lin" valueType="num">
                                      <p:cBhvr additive="base">
                                        <p:cTn id="8" dur="500" fill="hold"/>
                                        <p:tgtEl>
                                          <p:spTgt spid="7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412"/>
                                        </p:tgtEl>
                                        <p:attrNameLst>
                                          <p:attrName>style.visibility</p:attrName>
                                        </p:attrNameLst>
                                      </p:cBhvr>
                                      <p:to>
                                        <p:strVal val="visible"/>
                                      </p:to>
                                    </p:set>
                                    <p:anim calcmode="lin" valueType="num">
                                      <p:cBhvr additive="base">
                                        <p:cTn id="11" dur="500" fill="hold"/>
                                        <p:tgtEl>
                                          <p:spTgt spid="17412"/>
                                        </p:tgtEl>
                                        <p:attrNameLst>
                                          <p:attrName>ppt_x</p:attrName>
                                        </p:attrNameLst>
                                      </p:cBhvr>
                                      <p:tavLst>
                                        <p:tav tm="0">
                                          <p:val>
                                            <p:strVal val="1+#ppt_w/2"/>
                                          </p:val>
                                        </p:tav>
                                        <p:tav tm="100000">
                                          <p:val>
                                            <p:strVal val="#ppt_x"/>
                                          </p:val>
                                        </p:tav>
                                      </p:tavLst>
                                    </p:anim>
                                    <p:anim calcmode="lin" valueType="num">
                                      <p:cBhvr additive="base">
                                        <p:cTn id="12" dur="500" fill="hold"/>
                                        <p:tgtEl>
                                          <p:spTgt spid="17412"/>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85242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mù màu</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sp>
        <p:nvSpPr>
          <p:cNvPr id="3" name="AutoShape 2" descr="How We Designed Color Blind-Friendly Maps | Salesforce">
            <a:extLst>
              <a:ext uri="{FF2B5EF4-FFF2-40B4-BE49-F238E27FC236}">
                <a16:creationId xmlns:a16="http://schemas.microsoft.com/office/drawing/2014/main" id="{BF05E196-C6D6-7487-5E6E-7E4F0A4BB3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36" name="Picture 4" descr="Gene therapy for color blindness passes first phase of human testing">
            <a:extLst>
              <a:ext uri="{FF2B5EF4-FFF2-40B4-BE49-F238E27FC236}">
                <a16:creationId xmlns:a16="http://schemas.microsoft.com/office/drawing/2014/main" id="{A14750D6-B14B-C7D5-F8C8-9280F691E1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5137" y="2255532"/>
            <a:ext cx="5734909" cy="3825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C57838-BCB8-D554-B0ED-972E51B56311}"/>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mù màu</a:t>
            </a:r>
          </a:p>
        </p:txBody>
      </p:sp>
    </p:spTree>
    <p:extLst>
      <p:ext uri="{BB962C8B-B14F-4D97-AF65-F5344CB8AC3E}">
        <p14:creationId xmlns:p14="http://schemas.microsoft.com/office/powerpoint/2010/main" val="166411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1+#ppt_w/2"/>
                                          </p:val>
                                        </p:tav>
                                        <p:tav tm="100000">
                                          <p:val>
                                            <p:strVal val="#ppt_x"/>
                                          </p:val>
                                        </p:tav>
                                      </p:tavLst>
                                    </p:anim>
                                    <p:anim calcmode="lin" valueType="num">
                                      <p:cBhvr additive="base">
                                        <p:cTn id="8" dur="500" fill="hold"/>
                                        <p:tgtEl>
                                          <p:spTgt spid="7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8436"/>
                                        </p:tgtEl>
                                        <p:attrNameLst>
                                          <p:attrName>style.visibility</p:attrName>
                                        </p:attrNameLst>
                                      </p:cBhvr>
                                      <p:to>
                                        <p:strVal val="visible"/>
                                      </p:to>
                                    </p:set>
                                    <p:anim calcmode="lin" valueType="num">
                                      <p:cBhvr additive="base">
                                        <p:cTn id="11" dur="500" fill="hold"/>
                                        <p:tgtEl>
                                          <p:spTgt spid="18436"/>
                                        </p:tgtEl>
                                        <p:attrNameLst>
                                          <p:attrName>ppt_x</p:attrName>
                                        </p:attrNameLst>
                                      </p:cBhvr>
                                      <p:tavLst>
                                        <p:tav tm="0">
                                          <p:val>
                                            <p:strVal val="1+#ppt_w/2"/>
                                          </p:val>
                                        </p:tav>
                                        <p:tav tm="100000">
                                          <p:val>
                                            <p:strVal val="#ppt_x"/>
                                          </p:val>
                                        </p:tav>
                                      </p:tavLst>
                                    </p:anim>
                                    <p:anim calcmode="lin" valueType="num">
                                      <p:cBhvr additive="base">
                                        <p:cTn id="12" dur="500" fill="hold"/>
                                        <p:tgtEl>
                                          <p:spTgt spid="18436"/>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464496" cy="4032448"/>
          </a:xfrm>
          <a:prstGeom prst="roundRect">
            <a:avLst>
              <a:gd name="adj" fmla="val 5632"/>
            </a:avLst>
          </a:prstGeom>
          <a:solidFill>
            <a:schemeClr val="accent3">
              <a:lumMod val="20000"/>
              <a:lumOff val="80000"/>
            </a:schemeClr>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852428"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bạch tạng</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852428"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máu khó đông</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852428"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mù màu</a:t>
            </a:r>
          </a:p>
        </p:txBody>
      </p:sp>
      <p:sp>
        <p:nvSpPr>
          <p:cNvPr id="72" name="Rectangle: Rounded Corners 71">
            <a:extLst>
              <a:ext uri="{FF2B5EF4-FFF2-40B4-BE49-F238E27FC236}">
                <a16:creationId xmlns:a16="http://schemas.microsoft.com/office/drawing/2014/main" id="{001B854C-9F98-63D2-5462-E41BA015CEE9}"/>
              </a:ext>
            </a:extLst>
          </p:cNvPr>
          <p:cNvSpPr/>
          <p:nvPr/>
        </p:nvSpPr>
        <p:spPr>
          <a:xfrm>
            <a:off x="803412" y="5938816"/>
            <a:ext cx="3852428" cy="648072"/>
          </a:xfrm>
          <a:prstGeom prst="roundRect">
            <a:avLst/>
          </a:prstGeom>
          <a:solidFill>
            <a:srgbClr val="7030A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Bệnh câm điếc bẩm sinh</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852428" cy="64807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lumMod val="75000"/>
                  </a:schemeClr>
                </a:solidFill>
              </a:rPr>
              <a:t>Một số bệnh di truyền</a:t>
            </a:r>
          </a:p>
        </p:txBody>
      </p:sp>
      <p:pic>
        <p:nvPicPr>
          <p:cNvPr id="19458" name="Picture 2" descr="Chăm sóc trẻ điếc như thế nào">
            <a:extLst>
              <a:ext uri="{FF2B5EF4-FFF2-40B4-BE49-F238E27FC236}">
                <a16:creationId xmlns:a16="http://schemas.microsoft.com/office/drawing/2014/main" id="{A32210BF-52D7-7D8C-2A79-0365223E88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3992" y="2271778"/>
            <a:ext cx="5313940" cy="379255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E7F7522-8D3C-E1DF-AB85-265006228A1E}"/>
              </a:ext>
            </a:extLst>
          </p:cNvPr>
          <p:cNvSpPr txBox="1"/>
          <p:nvPr/>
        </p:nvSpPr>
        <p:spPr>
          <a:xfrm>
            <a:off x="6276020" y="6177516"/>
            <a:ext cx="5112568" cy="461665"/>
          </a:xfrm>
          <a:prstGeom prst="rect">
            <a:avLst/>
          </a:prstGeom>
          <a:noFill/>
        </p:spPr>
        <p:txBody>
          <a:bodyPr wrap="square" rtlCol="0">
            <a:spAutoFit/>
          </a:bodyPr>
          <a:lstStyle/>
          <a:p>
            <a:pPr algn="ctr"/>
            <a:r>
              <a:rPr lang="en-US" sz="2400" b="1"/>
              <a:t>Bệnh câm điếc bẩm sinh</a:t>
            </a:r>
          </a:p>
        </p:txBody>
      </p:sp>
    </p:spTree>
    <p:extLst>
      <p:ext uri="{BB962C8B-B14F-4D97-AF65-F5344CB8AC3E}">
        <p14:creationId xmlns:p14="http://schemas.microsoft.com/office/powerpoint/2010/main" val="367857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 calcmode="lin" valueType="num">
                                      <p:cBhvr additive="base">
                                        <p:cTn id="7" dur="500" fill="hold"/>
                                        <p:tgtEl>
                                          <p:spTgt spid="72"/>
                                        </p:tgtEl>
                                        <p:attrNameLst>
                                          <p:attrName>ppt_x</p:attrName>
                                        </p:attrNameLst>
                                      </p:cBhvr>
                                      <p:tavLst>
                                        <p:tav tm="0">
                                          <p:val>
                                            <p:strVal val="1+#ppt_w/2"/>
                                          </p:val>
                                        </p:tav>
                                        <p:tav tm="100000">
                                          <p:val>
                                            <p:strVal val="#ppt_x"/>
                                          </p:val>
                                        </p:tav>
                                      </p:tavLst>
                                    </p:anim>
                                    <p:anim calcmode="lin" valueType="num">
                                      <p:cBhvr additive="base">
                                        <p:cTn id="8" dur="500" fill="hold"/>
                                        <p:tgtEl>
                                          <p:spTgt spid="7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458"/>
                                        </p:tgtEl>
                                        <p:attrNameLst>
                                          <p:attrName>style.visibility</p:attrName>
                                        </p:attrNameLst>
                                      </p:cBhvr>
                                      <p:to>
                                        <p:strVal val="visible"/>
                                      </p:to>
                                    </p:set>
                                    <p:anim calcmode="lin" valueType="num">
                                      <p:cBhvr additive="base">
                                        <p:cTn id="11" dur="500" fill="hold"/>
                                        <p:tgtEl>
                                          <p:spTgt spid="19458"/>
                                        </p:tgtEl>
                                        <p:attrNameLst>
                                          <p:attrName>ppt_x</p:attrName>
                                        </p:attrNameLst>
                                      </p:cBhvr>
                                      <p:tavLst>
                                        <p:tav tm="0">
                                          <p:val>
                                            <p:strVal val="1+#ppt_w/2"/>
                                          </p:val>
                                        </p:tav>
                                        <p:tav tm="100000">
                                          <p:val>
                                            <p:strVal val="#ppt_x"/>
                                          </p:val>
                                        </p:tav>
                                      </p:tavLst>
                                    </p:anim>
                                    <p:anim calcmode="lin" valueType="num">
                                      <p:cBhvr additive="base">
                                        <p:cTn id="12" dur="500" fill="hold"/>
                                        <p:tgtEl>
                                          <p:spTgt spid="19458"/>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0482" name="Picture 2" descr="Phẫu thuật sứt môi và hở hàm ếch có nguy hiểm không?">
            <a:extLst>
              <a:ext uri="{FF2B5EF4-FFF2-40B4-BE49-F238E27FC236}">
                <a16:creationId xmlns:a16="http://schemas.microsoft.com/office/drawing/2014/main" id="{99A2835D-7AEA-0A85-1AE8-79C9F67358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000" b="50651"/>
          <a:stretch/>
        </p:blipFill>
        <p:spPr bwMode="auto">
          <a:xfrm>
            <a:off x="5699664" y="2295846"/>
            <a:ext cx="5688924" cy="37444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FD1D35-943C-A081-21DA-208AB13D40DC}"/>
              </a:ext>
            </a:extLst>
          </p:cNvPr>
          <p:cNvSpPr txBox="1"/>
          <p:nvPr/>
        </p:nvSpPr>
        <p:spPr>
          <a:xfrm>
            <a:off x="5699664" y="6177516"/>
            <a:ext cx="5688924" cy="461665"/>
          </a:xfrm>
          <a:prstGeom prst="rect">
            <a:avLst/>
          </a:prstGeom>
          <a:noFill/>
        </p:spPr>
        <p:txBody>
          <a:bodyPr wrap="square" rtlCol="0">
            <a:spAutoFit/>
          </a:bodyPr>
          <a:lstStyle/>
          <a:p>
            <a:pPr algn="ctr"/>
            <a:r>
              <a:rPr lang="en-US" sz="2400" b="1"/>
              <a:t>Tật hở khe môi, hàm</a:t>
            </a:r>
          </a:p>
        </p:txBody>
      </p:sp>
    </p:spTree>
    <p:extLst>
      <p:ext uri="{BB962C8B-B14F-4D97-AF65-F5344CB8AC3E}">
        <p14:creationId xmlns:p14="http://schemas.microsoft.com/office/powerpoint/2010/main" val="2868079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wipe(down)">
                                      <p:cBhvr>
                                        <p:cTn id="7" dur="500"/>
                                        <p:tgtEl>
                                          <p:spTgt spid="7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8"/>
                                        </p:tgtEl>
                                        <p:attrNameLst>
                                          <p:attrName>style.visibility</p:attrName>
                                        </p:attrNameLst>
                                      </p:cBhvr>
                                      <p:to>
                                        <p:strVal val="visible"/>
                                      </p:to>
                                    </p:set>
                                    <p:animEffect transition="in" filter="wipe(down)">
                                      <p:cBhvr>
                                        <p:cTn id="10" dur="500"/>
                                        <p:tgtEl>
                                          <p:spTgt spid="6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2"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anim calcmode="lin" valueType="num">
                                      <p:cBhvr additive="base">
                                        <p:cTn id="15" dur="500" fill="hold"/>
                                        <p:tgtEl>
                                          <p:spTgt spid="69"/>
                                        </p:tgtEl>
                                        <p:attrNameLst>
                                          <p:attrName>ppt_x</p:attrName>
                                        </p:attrNameLst>
                                      </p:cBhvr>
                                      <p:tavLst>
                                        <p:tav tm="0">
                                          <p:val>
                                            <p:strVal val="0-#ppt_w/2"/>
                                          </p:val>
                                        </p:tav>
                                        <p:tav tm="100000">
                                          <p:val>
                                            <p:strVal val="#ppt_x"/>
                                          </p:val>
                                        </p:tav>
                                      </p:tavLst>
                                    </p:anim>
                                    <p:anim calcmode="lin" valueType="num">
                                      <p:cBhvr additive="base">
                                        <p:cTn id="16" dur="500" fill="hold"/>
                                        <p:tgtEl>
                                          <p:spTgt spid="69"/>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20482"/>
                                        </p:tgtEl>
                                        <p:attrNameLst>
                                          <p:attrName>style.visibility</p:attrName>
                                        </p:attrNameLst>
                                      </p:cBhvr>
                                      <p:to>
                                        <p:strVal val="visible"/>
                                      </p:to>
                                    </p:set>
                                    <p:anim calcmode="lin" valueType="num">
                                      <p:cBhvr additive="base">
                                        <p:cTn id="19" dur="500" fill="hold"/>
                                        <p:tgtEl>
                                          <p:spTgt spid="20482"/>
                                        </p:tgtEl>
                                        <p:attrNameLst>
                                          <p:attrName>ppt_x</p:attrName>
                                        </p:attrNameLst>
                                      </p:cBhvr>
                                      <p:tavLst>
                                        <p:tav tm="0">
                                          <p:val>
                                            <p:strVal val="0-#ppt_w/2"/>
                                          </p:val>
                                        </p:tav>
                                        <p:tav tm="100000">
                                          <p:val>
                                            <p:strVal val="#ppt_x"/>
                                          </p:val>
                                        </p:tav>
                                      </p:tavLst>
                                    </p:anim>
                                    <p:anim calcmode="lin" valueType="num">
                                      <p:cBhvr additive="base">
                                        <p:cTn id="20" dur="500" fill="hold"/>
                                        <p:tgtEl>
                                          <p:spTgt spid="20482"/>
                                        </p:tgtEl>
                                        <p:attrNameLst>
                                          <p:attrName>ppt_y</p:attrName>
                                        </p:attrNameLst>
                                      </p:cBhvr>
                                      <p:tavLst>
                                        <p:tav tm="0">
                                          <p:val>
                                            <p:strVal val="1+#ppt_h/2"/>
                                          </p:val>
                                        </p:tav>
                                        <p:tav tm="100000">
                                          <p:val>
                                            <p:strVal val="#ppt_y"/>
                                          </p:val>
                                        </p:tav>
                                      </p:tavLst>
                                    </p:anim>
                                  </p:childTnLst>
                                </p:cTn>
                              </p:par>
                              <p:par>
                                <p:cTn id="21" presetID="2" presetClass="entr" presetSubtype="12"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9" grpId="0" animBg="1"/>
      <p:bldP spid="73"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1506" name="Picture 2" descr="Top 7 những dị tật bẩm sinh hiếm gặp nhất mẹ bầu cần biết">
            <a:extLst>
              <a:ext uri="{FF2B5EF4-FFF2-40B4-BE49-F238E27FC236}">
                <a16:creationId xmlns:a16="http://schemas.microsoft.com/office/drawing/2014/main" id="{B6446D04-5407-E8E9-2028-91A2316604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097"/>
          <a:stretch/>
        </p:blipFill>
        <p:spPr bwMode="auto">
          <a:xfrm>
            <a:off x="6023992" y="2264633"/>
            <a:ext cx="5292644" cy="380684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DFE5514-5358-70B9-FDB4-549A74BAF147}"/>
              </a:ext>
            </a:extLst>
          </p:cNvPr>
          <p:cNvSpPr txBox="1"/>
          <p:nvPr/>
        </p:nvSpPr>
        <p:spPr>
          <a:xfrm>
            <a:off x="5951984" y="6177516"/>
            <a:ext cx="5436604" cy="461665"/>
          </a:xfrm>
          <a:prstGeom prst="rect">
            <a:avLst/>
          </a:prstGeom>
          <a:noFill/>
        </p:spPr>
        <p:txBody>
          <a:bodyPr wrap="square" rtlCol="0">
            <a:spAutoFit/>
          </a:bodyPr>
          <a:lstStyle/>
          <a:p>
            <a:pPr algn="ctr"/>
            <a:r>
              <a:rPr lang="en-US" sz="2400" b="1"/>
              <a:t>Tật dính ngón tay</a:t>
            </a:r>
          </a:p>
        </p:txBody>
      </p:sp>
    </p:spTree>
    <p:extLst>
      <p:ext uri="{BB962C8B-B14F-4D97-AF65-F5344CB8AC3E}">
        <p14:creationId xmlns:p14="http://schemas.microsoft.com/office/powerpoint/2010/main" val="21243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500" fill="hold"/>
                                        <p:tgtEl>
                                          <p:spTgt spid="70"/>
                                        </p:tgtEl>
                                        <p:attrNameLst>
                                          <p:attrName>ppt_x</p:attrName>
                                        </p:attrNameLst>
                                      </p:cBhvr>
                                      <p:tavLst>
                                        <p:tav tm="0">
                                          <p:val>
                                            <p:strVal val="0-#ppt_w/2"/>
                                          </p:val>
                                        </p:tav>
                                        <p:tav tm="100000">
                                          <p:val>
                                            <p:strVal val="#ppt_x"/>
                                          </p:val>
                                        </p:tav>
                                      </p:tavLst>
                                    </p:anim>
                                    <p:anim calcmode="lin" valueType="num">
                                      <p:cBhvr additive="base">
                                        <p:cTn id="8" dur="500" fill="hold"/>
                                        <p:tgtEl>
                                          <p:spTgt spid="7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1506"/>
                                        </p:tgtEl>
                                        <p:attrNameLst>
                                          <p:attrName>style.visibility</p:attrName>
                                        </p:attrNameLst>
                                      </p:cBhvr>
                                      <p:to>
                                        <p:strVal val="visible"/>
                                      </p:to>
                                    </p:set>
                                    <p:anim calcmode="lin" valueType="num">
                                      <p:cBhvr additive="base">
                                        <p:cTn id="11" dur="500" fill="hold"/>
                                        <p:tgtEl>
                                          <p:spTgt spid="21506"/>
                                        </p:tgtEl>
                                        <p:attrNameLst>
                                          <p:attrName>ppt_x</p:attrName>
                                        </p:attrNameLst>
                                      </p:cBhvr>
                                      <p:tavLst>
                                        <p:tav tm="0">
                                          <p:val>
                                            <p:strVal val="0-#ppt_w/2"/>
                                          </p:val>
                                        </p:tav>
                                        <p:tav tm="100000">
                                          <p:val>
                                            <p:strVal val="#ppt_x"/>
                                          </p:val>
                                        </p:tav>
                                      </p:tavLst>
                                    </p:anim>
                                    <p:anim calcmode="lin" valueType="num">
                                      <p:cBhvr additive="base">
                                        <p:cTn id="12" dur="500" fill="hold"/>
                                        <p:tgtEl>
                                          <p:spTgt spid="21506"/>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sp>
        <p:nvSpPr>
          <p:cNvPr id="3" name="TextBox 2">
            <a:extLst>
              <a:ext uri="{FF2B5EF4-FFF2-40B4-BE49-F238E27FC236}">
                <a16:creationId xmlns:a16="http://schemas.microsoft.com/office/drawing/2014/main" id="{4DFE5514-5358-70B9-FDB4-549A74BAF147}"/>
              </a:ext>
            </a:extLst>
          </p:cNvPr>
          <p:cNvSpPr txBox="1"/>
          <p:nvPr/>
        </p:nvSpPr>
        <p:spPr>
          <a:xfrm>
            <a:off x="5951984" y="6177516"/>
            <a:ext cx="5436604" cy="461665"/>
          </a:xfrm>
          <a:prstGeom prst="rect">
            <a:avLst/>
          </a:prstGeom>
          <a:noFill/>
        </p:spPr>
        <p:txBody>
          <a:bodyPr wrap="square" rtlCol="0">
            <a:spAutoFit/>
          </a:bodyPr>
          <a:lstStyle/>
          <a:p>
            <a:pPr algn="ctr"/>
            <a:r>
              <a:rPr lang="en-US" sz="2400" b="1"/>
              <a:t>Tật thừa ngón tay</a:t>
            </a:r>
          </a:p>
        </p:txBody>
      </p:sp>
      <p:sp>
        <p:nvSpPr>
          <p:cNvPr id="5" name="AutoShape 2" descr="Dị tật thừa ngón tay bẩm sinh - Nhà thuốc FPT Long Châu">
            <a:extLst>
              <a:ext uri="{FF2B5EF4-FFF2-40B4-BE49-F238E27FC236}">
                <a16:creationId xmlns:a16="http://schemas.microsoft.com/office/drawing/2014/main" id="{75F3862E-6FD0-3539-A232-20C92641826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EEE74835-912B-BE5A-FFD2-967AE2337D6F}"/>
              </a:ext>
            </a:extLst>
          </p:cNvPr>
          <p:cNvPicPr>
            <a:picLocks noChangeAspect="1"/>
          </p:cNvPicPr>
          <p:nvPr/>
        </p:nvPicPr>
        <p:blipFill>
          <a:blip r:embed="rId2"/>
          <a:stretch>
            <a:fillRect/>
          </a:stretch>
        </p:blipFill>
        <p:spPr>
          <a:xfrm>
            <a:off x="5343559" y="2323773"/>
            <a:ext cx="6653454" cy="3744416"/>
          </a:xfrm>
          <a:prstGeom prst="rect">
            <a:avLst/>
          </a:prstGeom>
        </p:spPr>
      </p:pic>
    </p:spTree>
    <p:extLst>
      <p:ext uri="{BB962C8B-B14F-4D97-AF65-F5344CB8AC3E}">
        <p14:creationId xmlns:p14="http://schemas.microsoft.com/office/powerpoint/2010/main" val="958839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1. Khái niệm bệnh tật và di truyền</a:t>
            </a:r>
          </a:p>
        </p:txBody>
      </p:sp>
      <p:sp>
        <p:nvSpPr>
          <p:cNvPr id="68" name="Rectangle: Rounded Corners 67">
            <a:extLst>
              <a:ext uri="{FF2B5EF4-FFF2-40B4-BE49-F238E27FC236}">
                <a16:creationId xmlns:a16="http://schemas.microsoft.com/office/drawing/2014/main" id="{6598E92B-3D72-70AE-0227-3701A0C68ADB}"/>
              </a:ext>
            </a:extLst>
          </p:cNvPr>
          <p:cNvSpPr/>
          <p:nvPr/>
        </p:nvSpPr>
        <p:spPr>
          <a:xfrm>
            <a:off x="479376" y="2708920"/>
            <a:ext cx="4320480" cy="3384376"/>
          </a:xfrm>
          <a:prstGeom prst="roundRect">
            <a:avLst>
              <a:gd name="adj" fmla="val 5632"/>
            </a:avLst>
          </a:prstGeom>
          <a:solidFill>
            <a:srgbClr val="FFFF00"/>
          </a:solidFill>
          <a:ln w="28575">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ED46D1B-DAFE-76D5-198F-E65E8B182D26}"/>
              </a:ext>
            </a:extLst>
          </p:cNvPr>
          <p:cNvSpPr/>
          <p:nvPr/>
        </p:nvSpPr>
        <p:spPr>
          <a:xfrm>
            <a:off x="803412" y="3519982"/>
            <a:ext cx="3708412" cy="648072"/>
          </a:xfrm>
          <a:prstGeom prst="roundRect">
            <a:avLst/>
          </a:prstGeom>
          <a:solidFill>
            <a:schemeClr val="accent6">
              <a:lumMod val="75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Hở khe môi, hàm</a:t>
            </a:r>
          </a:p>
        </p:txBody>
      </p:sp>
      <p:sp>
        <p:nvSpPr>
          <p:cNvPr id="70" name="Rectangle: Rounded Corners 69">
            <a:extLst>
              <a:ext uri="{FF2B5EF4-FFF2-40B4-BE49-F238E27FC236}">
                <a16:creationId xmlns:a16="http://schemas.microsoft.com/office/drawing/2014/main" id="{D1C79306-B110-D219-0BC0-45D02DDF10CC}"/>
              </a:ext>
            </a:extLst>
          </p:cNvPr>
          <p:cNvSpPr/>
          <p:nvPr/>
        </p:nvSpPr>
        <p:spPr>
          <a:xfrm>
            <a:off x="803412" y="4331044"/>
            <a:ext cx="3708412" cy="648072"/>
          </a:xfrm>
          <a:prstGeom prst="roundRect">
            <a:avLst/>
          </a:prstGeom>
          <a:solidFill>
            <a:srgbClr val="00B05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Dính, thừa ngón tay</a:t>
            </a:r>
          </a:p>
        </p:txBody>
      </p:sp>
      <p:sp>
        <p:nvSpPr>
          <p:cNvPr id="71" name="Rectangle: Rounded Corners 70">
            <a:extLst>
              <a:ext uri="{FF2B5EF4-FFF2-40B4-BE49-F238E27FC236}">
                <a16:creationId xmlns:a16="http://schemas.microsoft.com/office/drawing/2014/main" id="{701F2C6E-0807-1E53-8307-3197C29B7046}"/>
              </a:ext>
            </a:extLst>
          </p:cNvPr>
          <p:cNvSpPr/>
          <p:nvPr/>
        </p:nvSpPr>
        <p:spPr>
          <a:xfrm>
            <a:off x="803412" y="5136265"/>
            <a:ext cx="3708412" cy="648072"/>
          </a:xfrm>
          <a:prstGeom prst="round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Túm lông trên vành tai</a:t>
            </a:r>
          </a:p>
        </p:txBody>
      </p:sp>
      <p:sp>
        <p:nvSpPr>
          <p:cNvPr id="73" name="Rectangle: Rounded Corners 72">
            <a:extLst>
              <a:ext uri="{FF2B5EF4-FFF2-40B4-BE49-F238E27FC236}">
                <a16:creationId xmlns:a16="http://schemas.microsoft.com/office/drawing/2014/main" id="{440F5376-F484-C410-60B1-BD9BD4CB9F5D}"/>
              </a:ext>
            </a:extLst>
          </p:cNvPr>
          <p:cNvSpPr/>
          <p:nvPr/>
        </p:nvSpPr>
        <p:spPr>
          <a:xfrm>
            <a:off x="803412" y="2384884"/>
            <a:ext cx="3708412" cy="648072"/>
          </a:xfrm>
          <a:prstGeom prst="roundRect">
            <a:avLst/>
          </a:prstGeom>
          <a:solidFill>
            <a:schemeClr val="accent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00"/>
                </a:solidFill>
              </a:rPr>
              <a:t>Một số tật di truyền</a:t>
            </a:r>
          </a:p>
        </p:txBody>
      </p:sp>
      <p:pic>
        <p:nvPicPr>
          <p:cNvPr id="23554" name="Picture 2" descr="Báo Đà Nẵng điện tử">
            <a:extLst>
              <a:ext uri="{FF2B5EF4-FFF2-40B4-BE49-F238E27FC236}">
                <a16:creationId xmlns:a16="http://schemas.microsoft.com/office/drawing/2014/main" id="{19EEE854-5DBC-5BAB-0A06-B755FCBB7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9896" y="2291810"/>
            <a:ext cx="6858000" cy="38290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DB44C2-99E4-691B-D22A-63CC16A97FB5}"/>
              </a:ext>
            </a:extLst>
          </p:cNvPr>
          <p:cNvSpPr txBox="1"/>
          <p:nvPr/>
        </p:nvSpPr>
        <p:spPr>
          <a:xfrm>
            <a:off x="5951984" y="6177516"/>
            <a:ext cx="5436604" cy="461665"/>
          </a:xfrm>
          <a:prstGeom prst="rect">
            <a:avLst/>
          </a:prstGeom>
          <a:noFill/>
        </p:spPr>
        <p:txBody>
          <a:bodyPr wrap="square" rtlCol="0">
            <a:spAutoFit/>
          </a:bodyPr>
          <a:lstStyle/>
          <a:p>
            <a:pPr algn="ctr"/>
            <a:r>
              <a:rPr lang="en-US" sz="2400" b="1"/>
              <a:t>Túm lông trên vành tai</a:t>
            </a:r>
          </a:p>
        </p:txBody>
      </p:sp>
    </p:spTree>
    <p:extLst>
      <p:ext uri="{BB962C8B-B14F-4D97-AF65-F5344CB8AC3E}">
        <p14:creationId xmlns:p14="http://schemas.microsoft.com/office/powerpoint/2010/main" val="205190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554"/>
                                        </p:tgtEl>
                                        <p:attrNameLst>
                                          <p:attrName>style.visibility</p:attrName>
                                        </p:attrNameLst>
                                      </p:cBhvr>
                                      <p:to>
                                        <p:strVal val="visible"/>
                                      </p:to>
                                    </p:set>
                                    <p:anim calcmode="lin" valueType="num">
                                      <p:cBhvr additive="base">
                                        <p:cTn id="11" dur="500" fill="hold"/>
                                        <p:tgtEl>
                                          <p:spTgt spid="23554"/>
                                        </p:tgtEl>
                                        <p:attrNameLst>
                                          <p:attrName>ppt_x</p:attrName>
                                        </p:attrNameLst>
                                      </p:cBhvr>
                                      <p:tavLst>
                                        <p:tav tm="0">
                                          <p:val>
                                            <p:strVal val="0-#ppt_w/2"/>
                                          </p:val>
                                        </p:tav>
                                        <p:tav tm="100000">
                                          <p:val>
                                            <p:strVal val="#ppt_x"/>
                                          </p:val>
                                        </p:tav>
                                      </p:tavLst>
                                    </p:anim>
                                    <p:anim calcmode="lin" valueType="num">
                                      <p:cBhvr additive="base">
                                        <p:cTn id="12" dur="500" fill="hold"/>
                                        <p:tgtEl>
                                          <p:spTgt spid="23554"/>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71"/>
                                        </p:tgtEl>
                                        <p:attrNameLst>
                                          <p:attrName>style.visibility</p:attrName>
                                        </p:attrNameLst>
                                      </p:cBhvr>
                                      <p:to>
                                        <p:strVal val="visible"/>
                                      </p:to>
                                    </p:set>
                                    <p:anim calcmode="lin" valueType="num">
                                      <p:cBhvr additive="base">
                                        <p:cTn id="15" dur="500" fill="hold"/>
                                        <p:tgtEl>
                                          <p:spTgt spid="71"/>
                                        </p:tgtEl>
                                        <p:attrNameLst>
                                          <p:attrName>ppt_x</p:attrName>
                                        </p:attrNameLst>
                                      </p:cBhvr>
                                      <p:tavLst>
                                        <p:tav tm="0">
                                          <p:val>
                                            <p:strVal val="0-#ppt_w/2"/>
                                          </p:val>
                                        </p:tav>
                                        <p:tav tm="100000">
                                          <p:val>
                                            <p:strVal val="#ppt_x"/>
                                          </p:val>
                                        </p:tav>
                                      </p:tavLst>
                                    </p:anim>
                                    <p:anim calcmode="lin" valueType="num">
                                      <p:cBhvr additive="base">
                                        <p:cTn id="16"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0F3AE0-519D-F669-C36E-BA7216024511}"/>
              </a:ext>
            </a:extLst>
          </p:cNvPr>
          <p:cNvSpPr/>
          <p:nvPr/>
        </p:nvSpPr>
        <p:spPr>
          <a:xfrm>
            <a:off x="0" y="0"/>
            <a:ext cx="12192000" cy="1268760"/>
          </a:xfrm>
          <a:prstGeom prst="rect">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3200" b="1">
                <a:solidFill>
                  <a:srgbClr val="612B13"/>
                </a:solidFill>
              </a:rPr>
              <a:t>PHIẾU HỌC TẬP SỐ 1</a:t>
            </a:r>
          </a:p>
          <a:p>
            <a:pPr algn="ctr">
              <a:lnSpc>
                <a:spcPct val="120000"/>
              </a:lnSpc>
            </a:pPr>
            <a:r>
              <a:rPr lang="vi-VN" sz="2400" b="1">
                <a:solidFill>
                  <a:srgbClr val="612B13"/>
                </a:solidFill>
              </a:rPr>
              <a:t>Tìm hiểu về luật hôn nhân và gia đình ở nước ta </a:t>
            </a:r>
            <a:endParaRPr lang="en-US" sz="2400" b="1">
              <a:solidFill>
                <a:srgbClr val="612B13"/>
              </a:solidFill>
            </a:endParaRPr>
          </a:p>
        </p:txBody>
      </p:sp>
      <p:sp>
        <p:nvSpPr>
          <p:cNvPr id="3" name="Rectangle 2">
            <a:extLst>
              <a:ext uri="{FF2B5EF4-FFF2-40B4-BE49-F238E27FC236}">
                <a16:creationId xmlns:a16="http://schemas.microsoft.com/office/drawing/2014/main" id="{0890155D-424B-9964-0CD6-7E683497257C}"/>
              </a:ext>
            </a:extLst>
          </p:cNvPr>
          <p:cNvSpPr/>
          <p:nvPr/>
        </p:nvSpPr>
        <p:spPr>
          <a:xfrm>
            <a:off x="443372" y="1556792"/>
            <a:ext cx="11305256" cy="4968552"/>
          </a:xfrm>
          <a:prstGeom prst="rect">
            <a:avLst/>
          </a:prstGeom>
          <a:solidFill>
            <a:srgbClr val="F9F1DF"/>
          </a:solidFill>
          <a:ln w="38100">
            <a:solidFill>
              <a:srgbClr val="986C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Family Vectors &amp; Illustrations for Free Download | Freepik">
            <a:extLst>
              <a:ext uri="{FF2B5EF4-FFF2-40B4-BE49-F238E27FC236}">
                <a16:creationId xmlns:a16="http://schemas.microsoft.com/office/drawing/2014/main" id="{8E53A8DB-FA64-1587-E3D5-024CE7605C2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49201" y1="23642" x2="17412" y2="48083"/>
                        <a14:foregroundMark x1="39936" y1="49042" x2="40895" y2="49042"/>
                        <a14:foregroundMark x1="56390" y1="48243" x2="56390" y2="48243"/>
                        <a14:foregroundMark x1="70927" y1="58147" x2="70927" y2="58147"/>
                        <a14:foregroundMark x1="28594" y1="59265" x2="28594" y2="59265"/>
                        <a14:foregroundMark x1="71725" y1="14058" x2="71725" y2="14058"/>
                      </a14:backgroundRemoval>
                    </a14:imgEffect>
                  </a14:imgLayer>
                </a14:imgProps>
              </a:ext>
              <a:ext uri="{28A0092B-C50C-407E-A947-70E740481C1C}">
                <a14:useLocalDpi xmlns:a14="http://schemas.microsoft.com/office/drawing/2010/main" val="0"/>
              </a:ext>
            </a:extLst>
          </a:blip>
          <a:srcRect t="5814" b="4077"/>
          <a:stretch/>
        </p:blipFill>
        <p:spPr bwMode="auto">
          <a:xfrm>
            <a:off x="4737497" y="1440160"/>
            <a:ext cx="2717005" cy="24482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79B1D3-56A5-74F6-7B3A-1C79E003A206}"/>
              </a:ext>
            </a:extLst>
          </p:cNvPr>
          <p:cNvSpPr txBox="1"/>
          <p:nvPr/>
        </p:nvSpPr>
        <p:spPr>
          <a:xfrm>
            <a:off x="767408" y="3861048"/>
            <a:ext cx="10801200" cy="2193870"/>
          </a:xfrm>
          <a:prstGeom prst="rect">
            <a:avLst/>
          </a:prstGeom>
          <a:noFill/>
        </p:spPr>
        <p:txBody>
          <a:bodyPr wrap="square">
            <a:spAutoFit/>
          </a:bodyPr>
          <a:lstStyle/>
          <a:p>
            <a:pPr algn="just">
              <a:lnSpc>
                <a:spcPct val="125000"/>
              </a:lnSpc>
            </a:pPr>
            <a:r>
              <a:rPr lang="vi-VN" sz="2800" b="1"/>
              <a:t>1.</a:t>
            </a:r>
            <a:r>
              <a:rPr lang="en-US" sz="2800" b="1"/>
              <a:t> </a:t>
            </a:r>
            <a:r>
              <a:rPr lang="vi-VN" sz="2800"/>
              <a:t>Nam nữ kết hôn với nhau phải tuân theo các điều kiện nào?</a:t>
            </a:r>
          </a:p>
          <a:p>
            <a:pPr algn="just">
              <a:lnSpc>
                <a:spcPct val="125000"/>
              </a:lnSpc>
            </a:pPr>
            <a:r>
              <a:rPr lang="vi-VN" sz="2800" b="1"/>
              <a:t>2.</a:t>
            </a:r>
            <a:r>
              <a:rPr lang="en-US" sz="2800" b="1"/>
              <a:t> </a:t>
            </a:r>
            <a:r>
              <a:rPr lang="vi-VN" sz="2800"/>
              <a:t>Việc kết hôn bị cấm trong những trường hợp nào?</a:t>
            </a:r>
          </a:p>
          <a:p>
            <a:pPr algn="just">
              <a:lnSpc>
                <a:spcPct val="125000"/>
              </a:lnSpc>
            </a:pPr>
            <a:r>
              <a:rPr lang="vi-VN" sz="2800" b="1"/>
              <a:t>3.</a:t>
            </a:r>
            <a:r>
              <a:rPr lang="en-US" sz="2800" b="1"/>
              <a:t> </a:t>
            </a:r>
            <a:r>
              <a:rPr lang="vi-VN" sz="2800"/>
              <a:t>Vì sao Luật Hôn nhân và Gia đình ở nước ta cấm kết hôn giữa những người có họ trong phạm vi ba đời?</a:t>
            </a:r>
          </a:p>
        </p:txBody>
      </p:sp>
    </p:spTree>
    <p:extLst>
      <p:ext uri="{BB962C8B-B14F-4D97-AF65-F5344CB8AC3E}">
        <p14:creationId xmlns:p14="http://schemas.microsoft.com/office/powerpoint/2010/main" val="147195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F4903F6-2A1C-74E7-EC09-850D0F6F3C3B}"/>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2. Một số hội chứng ở người</a:t>
            </a:r>
          </a:p>
        </p:txBody>
      </p:sp>
      <p:pic>
        <p:nvPicPr>
          <p:cNvPr id="24578" name="Picture 2" descr="Down syndrome - symptoms, causes, diagnosis - medikamio">
            <a:extLst>
              <a:ext uri="{FF2B5EF4-FFF2-40B4-BE49-F238E27FC236}">
                <a16:creationId xmlns:a16="http://schemas.microsoft.com/office/drawing/2014/main" id="{C7FCC192-665A-FDB3-6853-30FBD82F0AE1}"/>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2201" b="3801"/>
          <a:stretch/>
        </p:blipFill>
        <p:spPr bwMode="auto">
          <a:xfrm>
            <a:off x="91788" y="2391242"/>
            <a:ext cx="3528392" cy="444571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Down Syndrome: Symptoms, Causes, Prevention and Treatments">
            <a:extLst>
              <a:ext uri="{FF2B5EF4-FFF2-40B4-BE49-F238E27FC236}">
                <a16:creationId xmlns:a16="http://schemas.microsoft.com/office/drawing/2014/main" id="{EE12457A-0563-56A2-0A2E-9E3763F3FC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645" t="11702" r="5292"/>
          <a:stretch/>
        </p:blipFill>
        <p:spPr bwMode="auto">
          <a:xfrm>
            <a:off x="3640522" y="3068960"/>
            <a:ext cx="3528392" cy="388852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F7B1EF63-EDCC-FA53-55B1-90BAD1343D64}"/>
              </a:ext>
            </a:extLst>
          </p:cNvPr>
          <p:cNvSpPr/>
          <p:nvPr/>
        </p:nvSpPr>
        <p:spPr>
          <a:xfrm>
            <a:off x="7324157" y="2533653"/>
            <a:ext cx="4594285" cy="3636414"/>
          </a:xfrm>
          <a:prstGeom prst="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7180141" y="2389647"/>
            <a:ext cx="4594285" cy="3636414"/>
          </a:xfrm>
          <a:custGeom>
            <a:avLst/>
            <a:gdLst>
              <a:gd name="csX0" fmla="*/ 0 w 4594285"/>
              <a:gd name="csY0" fmla="*/ 0 h 3636414"/>
              <a:gd name="csX1" fmla="*/ 656326 w 4594285"/>
              <a:gd name="csY1" fmla="*/ 0 h 3636414"/>
              <a:gd name="csX2" fmla="*/ 1266710 w 4594285"/>
              <a:gd name="csY2" fmla="*/ 0 h 3636414"/>
              <a:gd name="csX3" fmla="*/ 1968979 w 4594285"/>
              <a:gd name="csY3" fmla="*/ 0 h 3636414"/>
              <a:gd name="csX4" fmla="*/ 2533420 w 4594285"/>
              <a:gd name="csY4" fmla="*/ 0 h 3636414"/>
              <a:gd name="csX5" fmla="*/ 3189746 w 4594285"/>
              <a:gd name="csY5" fmla="*/ 0 h 3636414"/>
              <a:gd name="csX6" fmla="*/ 3800130 w 4594285"/>
              <a:gd name="csY6" fmla="*/ 0 h 3636414"/>
              <a:gd name="csX7" fmla="*/ 4594285 w 4594285"/>
              <a:gd name="csY7" fmla="*/ 0 h 3636414"/>
              <a:gd name="csX8" fmla="*/ 4594285 w 4594285"/>
              <a:gd name="csY8" fmla="*/ 642433 h 3636414"/>
              <a:gd name="csX9" fmla="*/ 4594285 w 4594285"/>
              <a:gd name="csY9" fmla="*/ 1175774 h 3636414"/>
              <a:gd name="csX10" fmla="*/ 4594285 w 4594285"/>
              <a:gd name="csY10" fmla="*/ 1709115 h 3636414"/>
              <a:gd name="csX11" fmla="*/ 4594285 w 4594285"/>
              <a:gd name="csY11" fmla="*/ 2351548 h 3636414"/>
              <a:gd name="csX12" fmla="*/ 4594285 w 4594285"/>
              <a:gd name="csY12" fmla="*/ 2957617 h 3636414"/>
              <a:gd name="csX13" fmla="*/ 4594285 w 4594285"/>
              <a:gd name="csY13" fmla="*/ 3636414 h 3636414"/>
              <a:gd name="csX14" fmla="*/ 3937959 w 4594285"/>
              <a:gd name="csY14" fmla="*/ 3636414 h 3636414"/>
              <a:gd name="csX15" fmla="*/ 3327575 w 4594285"/>
              <a:gd name="csY15" fmla="*/ 3636414 h 3636414"/>
              <a:gd name="csX16" fmla="*/ 2671249 w 4594285"/>
              <a:gd name="csY16" fmla="*/ 3636414 h 3636414"/>
              <a:gd name="csX17" fmla="*/ 2014922 w 4594285"/>
              <a:gd name="csY17" fmla="*/ 3636414 h 3636414"/>
              <a:gd name="csX18" fmla="*/ 1450481 w 4594285"/>
              <a:gd name="csY18" fmla="*/ 3636414 h 3636414"/>
              <a:gd name="csX19" fmla="*/ 931984 w 4594285"/>
              <a:gd name="csY19" fmla="*/ 3636414 h 3636414"/>
              <a:gd name="csX20" fmla="*/ 0 w 4594285"/>
              <a:gd name="csY20" fmla="*/ 3636414 h 3636414"/>
              <a:gd name="csX21" fmla="*/ 0 w 4594285"/>
              <a:gd name="csY21" fmla="*/ 3066709 h 3636414"/>
              <a:gd name="csX22" fmla="*/ 0 w 4594285"/>
              <a:gd name="csY22" fmla="*/ 2533368 h 3636414"/>
              <a:gd name="csX23" fmla="*/ 0 w 4594285"/>
              <a:gd name="csY23" fmla="*/ 1963664 h 3636414"/>
              <a:gd name="csX24" fmla="*/ 0 w 4594285"/>
              <a:gd name="csY24" fmla="*/ 1430323 h 3636414"/>
              <a:gd name="csX25" fmla="*/ 0 w 4594285"/>
              <a:gd name="csY25" fmla="*/ 933346 h 3636414"/>
              <a:gd name="csX26" fmla="*/ 0 w 4594285"/>
              <a:gd name="csY26" fmla="*/ 0 h 36364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Lst>
            <a:rect l="l" t="t" r="r" b="b"/>
            <a:pathLst>
              <a:path w="4594285" h="3636414" fill="none" extrusionOk="0">
                <a:moveTo>
                  <a:pt x="0" y="0"/>
                </a:moveTo>
                <a:cubicBezTo>
                  <a:pt x="183416" y="29617"/>
                  <a:pt x="348382" y="3425"/>
                  <a:pt x="656326" y="0"/>
                </a:cubicBezTo>
                <a:cubicBezTo>
                  <a:pt x="964270" y="-3425"/>
                  <a:pt x="969285" y="-29749"/>
                  <a:pt x="1266710" y="0"/>
                </a:cubicBezTo>
                <a:cubicBezTo>
                  <a:pt x="1564135" y="29749"/>
                  <a:pt x="1784382" y="27172"/>
                  <a:pt x="1968979" y="0"/>
                </a:cubicBezTo>
                <a:cubicBezTo>
                  <a:pt x="2153576" y="-27172"/>
                  <a:pt x="2303685" y="-26496"/>
                  <a:pt x="2533420" y="0"/>
                </a:cubicBezTo>
                <a:cubicBezTo>
                  <a:pt x="2763155" y="26496"/>
                  <a:pt x="2960238" y="-27169"/>
                  <a:pt x="3189746" y="0"/>
                </a:cubicBezTo>
                <a:cubicBezTo>
                  <a:pt x="3419254" y="27169"/>
                  <a:pt x="3495708" y="-28255"/>
                  <a:pt x="3800130" y="0"/>
                </a:cubicBezTo>
                <a:cubicBezTo>
                  <a:pt x="4104552" y="28255"/>
                  <a:pt x="4322378" y="-10310"/>
                  <a:pt x="4594285" y="0"/>
                </a:cubicBezTo>
                <a:cubicBezTo>
                  <a:pt x="4587490" y="132477"/>
                  <a:pt x="4585500" y="450275"/>
                  <a:pt x="4594285" y="642433"/>
                </a:cubicBezTo>
                <a:cubicBezTo>
                  <a:pt x="4603070" y="834591"/>
                  <a:pt x="4604108" y="990902"/>
                  <a:pt x="4594285" y="1175774"/>
                </a:cubicBezTo>
                <a:cubicBezTo>
                  <a:pt x="4584462" y="1360646"/>
                  <a:pt x="4594012" y="1458666"/>
                  <a:pt x="4594285" y="1709115"/>
                </a:cubicBezTo>
                <a:cubicBezTo>
                  <a:pt x="4594558" y="1959564"/>
                  <a:pt x="4565181" y="2057133"/>
                  <a:pt x="4594285" y="2351548"/>
                </a:cubicBezTo>
                <a:cubicBezTo>
                  <a:pt x="4623389" y="2645963"/>
                  <a:pt x="4578009" y="2814817"/>
                  <a:pt x="4594285" y="2957617"/>
                </a:cubicBezTo>
                <a:cubicBezTo>
                  <a:pt x="4610561" y="3100417"/>
                  <a:pt x="4579589" y="3321006"/>
                  <a:pt x="4594285" y="3636414"/>
                </a:cubicBezTo>
                <a:cubicBezTo>
                  <a:pt x="4287198" y="3657856"/>
                  <a:pt x="4091540" y="3610979"/>
                  <a:pt x="3937959" y="3636414"/>
                </a:cubicBezTo>
                <a:cubicBezTo>
                  <a:pt x="3784378" y="3661849"/>
                  <a:pt x="3476969" y="3656180"/>
                  <a:pt x="3327575" y="3636414"/>
                </a:cubicBezTo>
                <a:cubicBezTo>
                  <a:pt x="3178181" y="3616648"/>
                  <a:pt x="2986391" y="3621339"/>
                  <a:pt x="2671249" y="3636414"/>
                </a:cubicBezTo>
                <a:cubicBezTo>
                  <a:pt x="2356107" y="3651489"/>
                  <a:pt x="2227119" y="3656450"/>
                  <a:pt x="2014922" y="3636414"/>
                </a:cubicBezTo>
                <a:cubicBezTo>
                  <a:pt x="1802725" y="3616378"/>
                  <a:pt x="1614524" y="3659852"/>
                  <a:pt x="1450481" y="3636414"/>
                </a:cubicBezTo>
                <a:cubicBezTo>
                  <a:pt x="1286438" y="3612976"/>
                  <a:pt x="1135113" y="3659133"/>
                  <a:pt x="931984" y="3636414"/>
                </a:cubicBezTo>
                <a:cubicBezTo>
                  <a:pt x="728855" y="3613695"/>
                  <a:pt x="309957" y="3671546"/>
                  <a:pt x="0" y="3636414"/>
                </a:cubicBezTo>
                <a:cubicBezTo>
                  <a:pt x="18424" y="3379284"/>
                  <a:pt x="-26734" y="3298924"/>
                  <a:pt x="0" y="3066709"/>
                </a:cubicBezTo>
                <a:cubicBezTo>
                  <a:pt x="26734" y="2834495"/>
                  <a:pt x="4277" y="2766671"/>
                  <a:pt x="0" y="2533368"/>
                </a:cubicBezTo>
                <a:cubicBezTo>
                  <a:pt x="-4277" y="2300065"/>
                  <a:pt x="-14410" y="2113334"/>
                  <a:pt x="0" y="1963664"/>
                </a:cubicBezTo>
                <a:cubicBezTo>
                  <a:pt x="14410" y="1813994"/>
                  <a:pt x="-5515" y="1574716"/>
                  <a:pt x="0" y="1430323"/>
                </a:cubicBezTo>
                <a:cubicBezTo>
                  <a:pt x="5515" y="1285930"/>
                  <a:pt x="1729" y="1082448"/>
                  <a:pt x="0" y="933346"/>
                </a:cubicBezTo>
                <a:cubicBezTo>
                  <a:pt x="-1729" y="784244"/>
                  <a:pt x="758" y="359831"/>
                  <a:pt x="0" y="0"/>
                </a:cubicBezTo>
                <a:close/>
              </a:path>
              <a:path w="4594285" h="3636414" stroke="0" extrusionOk="0">
                <a:moveTo>
                  <a:pt x="0" y="0"/>
                </a:moveTo>
                <a:cubicBezTo>
                  <a:pt x="164078" y="-1001"/>
                  <a:pt x="313208" y="19704"/>
                  <a:pt x="564441" y="0"/>
                </a:cubicBezTo>
                <a:cubicBezTo>
                  <a:pt x="815674" y="-19704"/>
                  <a:pt x="917085" y="-7207"/>
                  <a:pt x="1082939" y="0"/>
                </a:cubicBezTo>
                <a:cubicBezTo>
                  <a:pt x="1248793" y="7207"/>
                  <a:pt x="1477809" y="3573"/>
                  <a:pt x="1693322" y="0"/>
                </a:cubicBezTo>
                <a:cubicBezTo>
                  <a:pt x="1908835" y="-3573"/>
                  <a:pt x="2063689" y="-31319"/>
                  <a:pt x="2349649" y="0"/>
                </a:cubicBezTo>
                <a:cubicBezTo>
                  <a:pt x="2635609" y="31319"/>
                  <a:pt x="2756829" y="20725"/>
                  <a:pt x="3051918" y="0"/>
                </a:cubicBezTo>
                <a:cubicBezTo>
                  <a:pt x="3347007" y="-20725"/>
                  <a:pt x="3336757" y="-25000"/>
                  <a:pt x="3616359" y="0"/>
                </a:cubicBezTo>
                <a:cubicBezTo>
                  <a:pt x="3895961" y="25000"/>
                  <a:pt x="4381402" y="-46601"/>
                  <a:pt x="4594285" y="0"/>
                </a:cubicBezTo>
                <a:cubicBezTo>
                  <a:pt x="4579041" y="277557"/>
                  <a:pt x="4578675" y="354039"/>
                  <a:pt x="4594285" y="678797"/>
                </a:cubicBezTo>
                <a:cubicBezTo>
                  <a:pt x="4609895" y="1003555"/>
                  <a:pt x="4603624" y="955665"/>
                  <a:pt x="4594285" y="1212138"/>
                </a:cubicBezTo>
                <a:cubicBezTo>
                  <a:pt x="4584946" y="1468611"/>
                  <a:pt x="4617163" y="1574116"/>
                  <a:pt x="4594285" y="1745479"/>
                </a:cubicBezTo>
                <a:cubicBezTo>
                  <a:pt x="4571407" y="1916842"/>
                  <a:pt x="4624056" y="2121683"/>
                  <a:pt x="4594285" y="2424276"/>
                </a:cubicBezTo>
                <a:cubicBezTo>
                  <a:pt x="4564514" y="2726869"/>
                  <a:pt x="4617669" y="2751285"/>
                  <a:pt x="4594285" y="3066709"/>
                </a:cubicBezTo>
                <a:cubicBezTo>
                  <a:pt x="4570901" y="3382133"/>
                  <a:pt x="4592576" y="3418064"/>
                  <a:pt x="4594285" y="3636414"/>
                </a:cubicBezTo>
                <a:cubicBezTo>
                  <a:pt x="4339929" y="3656232"/>
                  <a:pt x="4246493" y="3630456"/>
                  <a:pt x="4075787" y="3636414"/>
                </a:cubicBezTo>
                <a:cubicBezTo>
                  <a:pt x="3905081" y="3642372"/>
                  <a:pt x="3648316" y="3610319"/>
                  <a:pt x="3327575" y="3636414"/>
                </a:cubicBezTo>
                <a:cubicBezTo>
                  <a:pt x="3006834" y="3662509"/>
                  <a:pt x="2944803" y="3629757"/>
                  <a:pt x="2717191" y="3636414"/>
                </a:cubicBezTo>
                <a:cubicBezTo>
                  <a:pt x="2489579" y="3643071"/>
                  <a:pt x="2403670" y="3642335"/>
                  <a:pt x="2152751" y="3636414"/>
                </a:cubicBezTo>
                <a:cubicBezTo>
                  <a:pt x="1901832" y="3630493"/>
                  <a:pt x="1782652" y="3646561"/>
                  <a:pt x="1496424" y="3636414"/>
                </a:cubicBezTo>
                <a:cubicBezTo>
                  <a:pt x="1210196" y="3626267"/>
                  <a:pt x="1185110" y="3654526"/>
                  <a:pt x="977926" y="3636414"/>
                </a:cubicBezTo>
                <a:cubicBezTo>
                  <a:pt x="770742" y="3618302"/>
                  <a:pt x="448289" y="3596841"/>
                  <a:pt x="0" y="3636414"/>
                </a:cubicBezTo>
                <a:cubicBezTo>
                  <a:pt x="8516" y="3478111"/>
                  <a:pt x="17257" y="3199632"/>
                  <a:pt x="0" y="3030345"/>
                </a:cubicBezTo>
                <a:cubicBezTo>
                  <a:pt x="-17257" y="2861058"/>
                  <a:pt x="27619" y="2626300"/>
                  <a:pt x="0" y="2460640"/>
                </a:cubicBezTo>
                <a:cubicBezTo>
                  <a:pt x="-27619" y="2294980"/>
                  <a:pt x="-18215" y="1970375"/>
                  <a:pt x="0" y="1781843"/>
                </a:cubicBezTo>
                <a:cubicBezTo>
                  <a:pt x="18215" y="1593311"/>
                  <a:pt x="-3696" y="1362357"/>
                  <a:pt x="0" y="1175774"/>
                </a:cubicBezTo>
                <a:cubicBezTo>
                  <a:pt x="3696" y="989191"/>
                  <a:pt x="-21706" y="870006"/>
                  <a:pt x="0" y="569705"/>
                </a:cubicBezTo>
                <a:cubicBezTo>
                  <a:pt x="21706" y="269404"/>
                  <a:pt x="-23383" y="116038"/>
                  <a:pt x="0" y="0"/>
                </a:cubicBezTo>
                <a:close/>
              </a:path>
            </a:pathLst>
          </a:custGeom>
          <a:solidFill>
            <a:schemeClr val="bg1"/>
          </a:solidFill>
          <a:ln w="28575">
            <a:solidFill>
              <a:srgbClr val="FFC00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7244943" y="2533663"/>
            <a:ext cx="4399694" cy="3278590"/>
          </a:xfrm>
          <a:prstGeom prst="rect">
            <a:avLst/>
          </a:prstGeom>
          <a:noFill/>
        </p:spPr>
        <p:txBody>
          <a:bodyPr wrap="square">
            <a:spAutoFit/>
          </a:bodyPr>
          <a:lstStyle/>
          <a:p>
            <a:pPr algn="just">
              <a:lnSpc>
                <a:spcPct val="125000"/>
              </a:lnSpc>
            </a:pPr>
            <a:r>
              <a:rPr lang="vi-VN" sz="2400" b="1"/>
              <a:t>Hội chứng Down</a:t>
            </a:r>
            <a:r>
              <a:rPr lang="en-US" sz="2400" b="1"/>
              <a:t>: </a:t>
            </a:r>
          </a:p>
          <a:p>
            <a:pPr algn="just">
              <a:lnSpc>
                <a:spcPct val="125000"/>
              </a:lnSpc>
            </a:pPr>
            <a:r>
              <a:rPr lang="vi-VN" sz="2400"/>
              <a:t>Trẻ chậm phát triển trí tuệ, cổ ngắn, lưỡi dày,... Bệnh do thừa một NST số 21 (chiếm trên 90% bệnh nhân), do đột biến chuyển đoạn NST số 21 hoặc đột biến ở nhiều gene.</a:t>
            </a:r>
            <a:endParaRPr lang="en-US" sz="2400"/>
          </a:p>
        </p:txBody>
      </p:sp>
    </p:spTree>
    <p:extLst>
      <p:ext uri="{BB962C8B-B14F-4D97-AF65-F5344CB8AC3E}">
        <p14:creationId xmlns:p14="http://schemas.microsoft.com/office/powerpoint/2010/main" val="209576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4578"/>
                                        </p:tgtEl>
                                        <p:attrNameLst>
                                          <p:attrName>style.visibility</p:attrName>
                                        </p:attrNameLst>
                                      </p:cBhvr>
                                      <p:to>
                                        <p:strVal val="visible"/>
                                      </p:to>
                                    </p:set>
                                    <p:anim calcmode="lin" valueType="num">
                                      <p:cBhvr additive="base">
                                        <p:cTn id="15" dur="500" fill="hold"/>
                                        <p:tgtEl>
                                          <p:spTgt spid="24578"/>
                                        </p:tgtEl>
                                        <p:attrNameLst>
                                          <p:attrName>ppt_x</p:attrName>
                                        </p:attrNameLst>
                                      </p:cBhvr>
                                      <p:tavLst>
                                        <p:tav tm="0">
                                          <p:val>
                                            <p:strVal val="#ppt_x"/>
                                          </p:val>
                                        </p:tav>
                                        <p:tav tm="100000">
                                          <p:val>
                                            <p:strVal val="#ppt_x"/>
                                          </p:val>
                                        </p:tav>
                                      </p:tavLst>
                                    </p:anim>
                                    <p:anim calcmode="lin" valueType="num">
                                      <p:cBhvr additive="base">
                                        <p:cTn id="16" dur="500" fill="hold"/>
                                        <p:tgtEl>
                                          <p:spTgt spid="24578"/>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in)">
                                      <p:cBhvr>
                                        <p:cTn id="25" dur="2000"/>
                                        <p:tgtEl>
                                          <p:spTgt spid="1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circle(in)">
                                      <p:cBhvr>
                                        <p:cTn id="31"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2" grpId="0" animBg="1"/>
      <p:bldP spid="13"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sX0" fmla="*/ 0 w 5318386"/>
              <a:gd name="csY0" fmla="*/ 0 h 3636414"/>
              <a:gd name="csX1" fmla="*/ 505247 w 5318386"/>
              <a:gd name="csY1" fmla="*/ 0 h 3636414"/>
              <a:gd name="csX2" fmla="*/ 1063677 w 5318386"/>
              <a:gd name="csY2" fmla="*/ 0 h 3636414"/>
              <a:gd name="csX3" fmla="*/ 1728475 w 5318386"/>
              <a:gd name="csY3" fmla="*/ 0 h 3636414"/>
              <a:gd name="csX4" fmla="*/ 2340090 w 5318386"/>
              <a:gd name="csY4" fmla="*/ 0 h 3636414"/>
              <a:gd name="csX5" fmla="*/ 3004888 w 5318386"/>
              <a:gd name="csY5" fmla="*/ 0 h 3636414"/>
              <a:gd name="csX6" fmla="*/ 3722870 w 5318386"/>
              <a:gd name="csY6" fmla="*/ 0 h 3636414"/>
              <a:gd name="csX7" fmla="*/ 4281301 w 5318386"/>
              <a:gd name="csY7" fmla="*/ 0 h 3636414"/>
              <a:gd name="csX8" fmla="*/ 5318386 w 5318386"/>
              <a:gd name="csY8" fmla="*/ 0 h 3636414"/>
              <a:gd name="csX9" fmla="*/ 5318386 w 5318386"/>
              <a:gd name="csY9" fmla="*/ 642433 h 3636414"/>
              <a:gd name="csX10" fmla="*/ 5318386 w 5318386"/>
              <a:gd name="csY10" fmla="*/ 1248502 h 3636414"/>
              <a:gd name="csX11" fmla="*/ 5318386 w 5318386"/>
              <a:gd name="csY11" fmla="*/ 1745479 h 3636414"/>
              <a:gd name="csX12" fmla="*/ 5318386 w 5318386"/>
              <a:gd name="csY12" fmla="*/ 2351548 h 3636414"/>
              <a:gd name="csX13" fmla="*/ 5318386 w 5318386"/>
              <a:gd name="csY13" fmla="*/ 3030345 h 3636414"/>
              <a:gd name="csX14" fmla="*/ 5318386 w 5318386"/>
              <a:gd name="csY14" fmla="*/ 3636414 h 3636414"/>
              <a:gd name="csX15" fmla="*/ 4759955 w 5318386"/>
              <a:gd name="csY15" fmla="*/ 3636414 h 3636414"/>
              <a:gd name="csX16" fmla="*/ 4201525 w 5318386"/>
              <a:gd name="csY16" fmla="*/ 3636414 h 3636414"/>
              <a:gd name="csX17" fmla="*/ 3696278 w 5318386"/>
              <a:gd name="csY17" fmla="*/ 3636414 h 3636414"/>
              <a:gd name="csX18" fmla="*/ 3031480 w 5318386"/>
              <a:gd name="csY18" fmla="*/ 3636414 h 3636414"/>
              <a:gd name="csX19" fmla="*/ 2419866 w 5318386"/>
              <a:gd name="csY19" fmla="*/ 3636414 h 3636414"/>
              <a:gd name="csX20" fmla="*/ 1648700 w 5318386"/>
              <a:gd name="csY20" fmla="*/ 3636414 h 3636414"/>
              <a:gd name="csX21" fmla="*/ 983901 w 5318386"/>
              <a:gd name="csY21" fmla="*/ 3636414 h 3636414"/>
              <a:gd name="csX22" fmla="*/ 0 w 5318386"/>
              <a:gd name="csY22" fmla="*/ 3636414 h 3636414"/>
              <a:gd name="csX23" fmla="*/ 0 w 5318386"/>
              <a:gd name="csY23" fmla="*/ 2957617 h 3636414"/>
              <a:gd name="csX24" fmla="*/ 0 w 5318386"/>
              <a:gd name="csY24" fmla="*/ 2351548 h 3636414"/>
              <a:gd name="csX25" fmla="*/ 0 w 5318386"/>
              <a:gd name="csY25" fmla="*/ 1709115 h 3636414"/>
              <a:gd name="csX26" fmla="*/ 0 w 5318386"/>
              <a:gd name="csY26" fmla="*/ 1175774 h 3636414"/>
              <a:gd name="csX27" fmla="*/ 0 w 5318386"/>
              <a:gd name="csY27" fmla="*/ 678797 h 3636414"/>
              <a:gd name="csX28" fmla="*/ 0 w 5318386"/>
              <a:gd name="csY28" fmla="*/ 0 h 36364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00B0F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Hội chứng Turner: </a:t>
            </a:r>
            <a:endParaRPr lang="en-US" sz="2400" b="1"/>
          </a:p>
          <a:p>
            <a:pPr algn="just">
              <a:lnSpc>
                <a:spcPct val="125000"/>
              </a:lnSpc>
            </a:pPr>
            <a:r>
              <a:rPr lang="vi-VN" sz="2400"/>
              <a:t>Bề ngoài người bệnh là nữ, chậm lớn, cổ và ngực to ngang, tuyến vú không phát triển. Hầu hết người mắc bệnh do thiếu một NST giới tính X, còn lại do đột biến mất đoạn trên NST X.</a:t>
            </a:r>
            <a:endParaRPr lang="en-US" sz="2400"/>
          </a:p>
        </p:txBody>
      </p:sp>
      <p:pic>
        <p:nvPicPr>
          <p:cNvPr id="3" name="Picture 2">
            <a:extLst>
              <a:ext uri="{FF2B5EF4-FFF2-40B4-BE49-F238E27FC236}">
                <a16:creationId xmlns:a16="http://schemas.microsoft.com/office/drawing/2014/main" id="{5A388490-7685-D1D0-ECF5-1E703C748F04}"/>
              </a:ext>
            </a:extLst>
          </p:cNvPr>
          <p:cNvPicPr>
            <a:picLocks noChangeAspect="1"/>
          </p:cNvPicPr>
          <p:nvPr/>
        </p:nvPicPr>
        <p:blipFill>
          <a:blip r:embed="rId3"/>
          <a:stretch>
            <a:fillRect/>
          </a:stretch>
        </p:blipFill>
        <p:spPr>
          <a:xfrm>
            <a:off x="1058423" y="2245458"/>
            <a:ext cx="5019195" cy="4575846"/>
          </a:xfrm>
          <a:prstGeom prst="rect">
            <a:avLst/>
          </a:prstGeom>
        </p:spPr>
      </p:pic>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2. Một số hội chứng ở người</a:t>
            </a:r>
          </a:p>
        </p:txBody>
      </p:sp>
    </p:spTree>
    <p:extLst>
      <p:ext uri="{BB962C8B-B14F-4D97-AF65-F5344CB8AC3E}">
        <p14:creationId xmlns:p14="http://schemas.microsoft.com/office/powerpoint/2010/main" val="333843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7030A0">
                  <a:tint val="66000"/>
                  <a:satMod val="160000"/>
                </a:srgbClr>
              </a:gs>
              <a:gs pos="50000">
                <a:srgbClr val="7030A0">
                  <a:tint val="44500"/>
                  <a:satMod val="160000"/>
                </a:srgbClr>
              </a:gs>
              <a:gs pos="100000">
                <a:srgbClr val="7030A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sX0" fmla="*/ 0 w 5318386"/>
              <a:gd name="csY0" fmla="*/ 0 h 3636414"/>
              <a:gd name="csX1" fmla="*/ 505247 w 5318386"/>
              <a:gd name="csY1" fmla="*/ 0 h 3636414"/>
              <a:gd name="csX2" fmla="*/ 1063677 w 5318386"/>
              <a:gd name="csY2" fmla="*/ 0 h 3636414"/>
              <a:gd name="csX3" fmla="*/ 1728475 w 5318386"/>
              <a:gd name="csY3" fmla="*/ 0 h 3636414"/>
              <a:gd name="csX4" fmla="*/ 2340090 w 5318386"/>
              <a:gd name="csY4" fmla="*/ 0 h 3636414"/>
              <a:gd name="csX5" fmla="*/ 3004888 w 5318386"/>
              <a:gd name="csY5" fmla="*/ 0 h 3636414"/>
              <a:gd name="csX6" fmla="*/ 3722870 w 5318386"/>
              <a:gd name="csY6" fmla="*/ 0 h 3636414"/>
              <a:gd name="csX7" fmla="*/ 4281301 w 5318386"/>
              <a:gd name="csY7" fmla="*/ 0 h 3636414"/>
              <a:gd name="csX8" fmla="*/ 5318386 w 5318386"/>
              <a:gd name="csY8" fmla="*/ 0 h 3636414"/>
              <a:gd name="csX9" fmla="*/ 5318386 w 5318386"/>
              <a:gd name="csY9" fmla="*/ 642433 h 3636414"/>
              <a:gd name="csX10" fmla="*/ 5318386 w 5318386"/>
              <a:gd name="csY10" fmla="*/ 1248502 h 3636414"/>
              <a:gd name="csX11" fmla="*/ 5318386 w 5318386"/>
              <a:gd name="csY11" fmla="*/ 1745479 h 3636414"/>
              <a:gd name="csX12" fmla="*/ 5318386 w 5318386"/>
              <a:gd name="csY12" fmla="*/ 2351548 h 3636414"/>
              <a:gd name="csX13" fmla="*/ 5318386 w 5318386"/>
              <a:gd name="csY13" fmla="*/ 3030345 h 3636414"/>
              <a:gd name="csX14" fmla="*/ 5318386 w 5318386"/>
              <a:gd name="csY14" fmla="*/ 3636414 h 3636414"/>
              <a:gd name="csX15" fmla="*/ 4759955 w 5318386"/>
              <a:gd name="csY15" fmla="*/ 3636414 h 3636414"/>
              <a:gd name="csX16" fmla="*/ 4201525 w 5318386"/>
              <a:gd name="csY16" fmla="*/ 3636414 h 3636414"/>
              <a:gd name="csX17" fmla="*/ 3696278 w 5318386"/>
              <a:gd name="csY17" fmla="*/ 3636414 h 3636414"/>
              <a:gd name="csX18" fmla="*/ 3031480 w 5318386"/>
              <a:gd name="csY18" fmla="*/ 3636414 h 3636414"/>
              <a:gd name="csX19" fmla="*/ 2419866 w 5318386"/>
              <a:gd name="csY19" fmla="*/ 3636414 h 3636414"/>
              <a:gd name="csX20" fmla="*/ 1648700 w 5318386"/>
              <a:gd name="csY20" fmla="*/ 3636414 h 3636414"/>
              <a:gd name="csX21" fmla="*/ 983901 w 5318386"/>
              <a:gd name="csY21" fmla="*/ 3636414 h 3636414"/>
              <a:gd name="csX22" fmla="*/ 0 w 5318386"/>
              <a:gd name="csY22" fmla="*/ 3636414 h 3636414"/>
              <a:gd name="csX23" fmla="*/ 0 w 5318386"/>
              <a:gd name="csY23" fmla="*/ 2957617 h 3636414"/>
              <a:gd name="csX24" fmla="*/ 0 w 5318386"/>
              <a:gd name="csY24" fmla="*/ 2351548 h 3636414"/>
              <a:gd name="csX25" fmla="*/ 0 w 5318386"/>
              <a:gd name="csY25" fmla="*/ 1709115 h 3636414"/>
              <a:gd name="csX26" fmla="*/ 0 w 5318386"/>
              <a:gd name="csY26" fmla="*/ 1175774 h 3636414"/>
              <a:gd name="csX27" fmla="*/ 0 w 5318386"/>
              <a:gd name="csY27" fmla="*/ 678797 h 3636414"/>
              <a:gd name="csX28" fmla="*/ 0 w 5318386"/>
              <a:gd name="csY28" fmla="*/ 0 h 36364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7030A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Bệnh câm điếc bẩm sinh: </a:t>
            </a:r>
            <a:endParaRPr lang="en-US" sz="2400" b="1"/>
          </a:p>
          <a:p>
            <a:pPr algn="just">
              <a:lnSpc>
                <a:spcPct val="125000"/>
              </a:lnSpc>
            </a:pPr>
            <a:r>
              <a:rPr lang="vi-VN" sz="2400"/>
              <a:t>Trẻ bị điếc bẩm sinh nên không có khả năng nghe, nói. Trên 75% trẻ mắc bệnh do đột biến gene lặn trên NST thường hoặc NST X. Tuy vậy, có nhiều gene gây bệnh, phần lớn gene trên NST thường.</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3. Một số bệnh di truyền ở người</a:t>
            </a:r>
          </a:p>
        </p:txBody>
      </p:sp>
      <p:pic>
        <p:nvPicPr>
          <p:cNvPr id="6" name="Picture 2" descr="Chăm sóc trẻ điếc như thế nào">
            <a:extLst>
              <a:ext uri="{FF2B5EF4-FFF2-40B4-BE49-F238E27FC236}">
                <a16:creationId xmlns:a16="http://schemas.microsoft.com/office/drawing/2014/main" id="{1A257C3F-8447-4306-223B-ED87B4D794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0"/>
          <a:stretch/>
        </p:blipFill>
        <p:spPr bwMode="auto">
          <a:xfrm>
            <a:off x="335360" y="2389647"/>
            <a:ext cx="5818036" cy="4219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30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circle(in)">
                                      <p:cBhvr>
                                        <p:cTn id="21" dur="2000"/>
                                        <p:tgtEl>
                                          <p:spTgt spid="13"/>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circle(in)">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5"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25443" y="2533653"/>
            <a:ext cx="5293000" cy="3636414"/>
          </a:xfrm>
          <a:prstGeom prst="rect">
            <a:avLst/>
          </a:prstGeom>
          <a:gradFill flip="none" rotWithShape="1">
            <a:gsLst>
              <a:gs pos="0">
                <a:srgbClr val="00B050">
                  <a:tint val="66000"/>
                  <a:satMod val="160000"/>
                </a:srgbClr>
              </a:gs>
              <a:gs pos="50000">
                <a:srgbClr val="00B050">
                  <a:tint val="44500"/>
                  <a:satMod val="160000"/>
                </a:srgbClr>
              </a:gs>
              <a:gs pos="100000">
                <a:srgbClr val="00B050">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456041" y="2389647"/>
            <a:ext cx="5318386" cy="3636414"/>
          </a:xfrm>
          <a:custGeom>
            <a:avLst/>
            <a:gdLst>
              <a:gd name="csX0" fmla="*/ 0 w 5318386"/>
              <a:gd name="csY0" fmla="*/ 0 h 3636414"/>
              <a:gd name="csX1" fmla="*/ 505247 w 5318386"/>
              <a:gd name="csY1" fmla="*/ 0 h 3636414"/>
              <a:gd name="csX2" fmla="*/ 1063677 w 5318386"/>
              <a:gd name="csY2" fmla="*/ 0 h 3636414"/>
              <a:gd name="csX3" fmla="*/ 1728475 w 5318386"/>
              <a:gd name="csY3" fmla="*/ 0 h 3636414"/>
              <a:gd name="csX4" fmla="*/ 2340090 w 5318386"/>
              <a:gd name="csY4" fmla="*/ 0 h 3636414"/>
              <a:gd name="csX5" fmla="*/ 3004888 w 5318386"/>
              <a:gd name="csY5" fmla="*/ 0 h 3636414"/>
              <a:gd name="csX6" fmla="*/ 3722870 w 5318386"/>
              <a:gd name="csY6" fmla="*/ 0 h 3636414"/>
              <a:gd name="csX7" fmla="*/ 4281301 w 5318386"/>
              <a:gd name="csY7" fmla="*/ 0 h 3636414"/>
              <a:gd name="csX8" fmla="*/ 5318386 w 5318386"/>
              <a:gd name="csY8" fmla="*/ 0 h 3636414"/>
              <a:gd name="csX9" fmla="*/ 5318386 w 5318386"/>
              <a:gd name="csY9" fmla="*/ 642433 h 3636414"/>
              <a:gd name="csX10" fmla="*/ 5318386 w 5318386"/>
              <a:gd name="csY10" fmla="*/ 1248502 h 3636414"/>
              <a:gd name="csX11" fmla="*/ 5318386 w 5318386"/>
              <a:gd name="csY11" fmla="*/ 1745479 h 3636414"/>
              <a:gd name="csX12" fmla="*/ 5318386 w 5318386"/>
              <a:gd name="csY12" fmla="*/ 2351548 h 3636414"/>
              <a:gd name="csX13" fmla="*/ 5318386 w 5318386"/>
              <a:gd name="csY13" fmla="*/ 3030345 h 3636414"/>
              <a:gd name="csX14" fmla="*/ 5318386 w 5318386"/>
              <a:gd name="csY14" fmla="*/ 3636414 h 3636414"/>
              <a:gd name="csX15" fmla="*/ 4759955 w 5318386"/>
              <a:gd name="csY15" fmla="*/ 3636414 h 3636414"/>
              <a:gd name="csX16" fmla="*/ 4201525 w 5318386"/>
              <a:gd name="csY16" fmla="*/ 3636414 h 3636414"/>
              <a:gd name="csX17" fmla="*/ 3696278 w 5318386"/>
              <a:gd name="csY17" fmla="*/ 3636414 h 3636414"/>
              <a:gd name="csX18" fmla="*/ 3031480 w 5318386"/>
              <a:gd name="csY18" fmla="*/ 3636414 h 3636414"/>
              <a:gd name="csX19" fmla="*/ 2419866 w 5318386"/>
              <a:gd name="csY19" fmla="*/ 3636414 h 3636414"/>
              <a:gd name="csX20" fmla="*/ 1648700 w 5318386"/>
              <a:gd name="csY20" fmla="*/ 3636414 h 3636414"/>
              <a:gd name="csX21" fmla="*/ 983901 w 5318386"/>
              <a:gd name="csY21" fmla="*/ 3636414 h 3636414"/>
              <a:gd name="csX22" fmla="*/ 0 w 5318386"/>
              <a:gd name="csY22" fmla="*/ 3636414 h 3636414"/>
              <a:gd name="csX23" fmla="*/ 0 w 5318386"/>
              <a:gd name="csY23" fmla="*/ 2957617 h 3636414"/>
              <a:gd name="csX24" fmla="*/ 0 w 5318386"/>
              <a:gd name="csY24" fmla="*/ 2351548 h 3636414"/>
              <a:gd name="csX25" fmla="*/ 0 w 5318386"/>
              <a:gd name="csY25" fmla="*/ 1709115 h 3636414"/>
              <a:gd name="csX26" fmla="*/ 0 w 5318386"/>
              <a:gd name="csY26" fmla="*/ 1175774 h 3636414"/>
              <a:gd name="csX27" fmla="*/ 0 w 5318386"/>
              <a:gd name="csY27" fmla="*/ 678797 h 3636414"/>
              <a:gd name="csX28" fmla="*/ 0 w 5318386"/>
              <a:gd name="csY28" fmla="*/ 0 h 363641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Lst>
            <a:rect l="l" t="t" r="r" b="b"/>
            <a:pathLst>
              <a:path w="5318386" h="3636414" fill="none" extrusionOk="0">
                <a:moveTo>
                  <a:pt x="0" y="0"/>
                </a:moveTo>
                <a:cubicBezTo>
                  <a:pt x="183581" y="3807"/>
                  <a:pt x="291185" y="-10154"/>
                  <a:pt x="505247" y="0"/>
                </a:cubicBezTo>
                <a:cubicBezTo>
                  <a:pt x="719309" y="10154"/>
                  <a:pt x="925656" y="20146"/>
                  <a:pt x="1063677" y="0"/>
                </a:cubicBezTo>
                <a:cubicBezTo>
                  <a:pt x="1201698" y="-20146"/>
                  <a:pt x="1509641" y="5541"/>
                  <a:pt x="1728475" y="0"/>
                </a:cubicBezTo>
                <a:cubicBezTo>
                  <a:pt x="1947309" y="-5541"/>
                  <a:pt x="2078809" y="5399"/>
                  <a:pt x="2340090" y="0"/>
                </a:cubicBezTo>
                <a:cubicBezTo>
                  <a:pt x="2601372" y="-5399"/>
                  <a:pt x="2773965" y="27186"/>
                  <a:pt x="3004888" y="0"/>
                </a:cubicBezTo>
                <a:cubicBezTo>
                  <a:pt x="3235811" y="-27186"/>
                  <a:pt x="3507505" y="-15723"/>
                  <a:pt x="3722870" y="0"/>
                </a:cubicBezTo>
                <a:cubicBezTo>
                  <a:pt x="3938235" y="15723"/>
                  <a:pt x="4026790" y="10373"/>
                  <a:pt x="4281301" y="0"/>
                </a:cubicBezTo>
                <a:cubicBezTo>
                  <a:pt x="4535812" y="-10373"/>
                  <a:pt x="4836967" y="-2097"/>
                  <a:pt x="5318386" y="0"/>
                </a:cubicBezTo>
                <a:cubicBezTo>
                  <a:pt x="5336282" y="197155"/>
                  <a:pt x="5289282" y="348018"/>
                  <a:pt x="5318386" y="642433"/>
                </a:cubicBezTo>
                <a:cubicBezTo>
                  <a:pt x="5347490" y="936848"/>
                  <a:pt x="5302110" y="1105702"/>
                  <a:pt x="5318386" y="1248502"/>
                </a:cubicBezTo>
                <a:cubicBezTo>
                  <a:pt x="5334662" y="1391302"/>
                  <a:pt x="5336941" y="1570291"/>
                  <a:pt x="5318386" y="1745479"/>
                </a:cubicBezTo>
                <a:cubicBezTo>
                  <a:pt x="5299831" y="1920667"/>
                  <a:pt x="5325900" y="2148521"/>
                  <a:pt x="5318386" y="2351548"/>
                </a:cubicBezTo>
                <a:cubicBezTo>
                  <a:pt x="5310872" y="2554575"/>
                  <a:pt x="5292739" y="2781172"/>
                  <a:pt x="5318386" y="3030345"/>
                </a:cubicBezTo>
                <a:cubicBezTo>
                  <a:pt x="5344033" y="3279518"/>
                  <a:pt x="5311778" y="3396870"/>
                  <a:pt x="5318386" y="3636414"/>
                </a:cubicBezTo>
                <a:cubicBezTo>
                  <a:pt x="5168866" y="3650888"/>
                  <a:pt x="5014051" y="3653479"/>
                  <a:pt x="4759955" y="3636414"/>
                </a:cubicBezTo>
                <a:cubicBezTo>
                  <a:pt x="4505859" y="3619349"/>
                  <a:pt x="4389390" y="3630710"/>
                  <a:pt x="4201525" y="3636414"/>
                </a:cubicBezTo>
                <a:cubicBezTo>
                  <a:pt x="4013660" y="3642119"/>
                  <a:pt x="3936051" y="3658720"/>
                  <a:pt x="3696278" y="3636414"/>
                </a:cubicBezTo>
                <a:cubicBezTo>
                  <a:pt x="3456505" y="3614108"/>
                  <a:pt x="3272641" y="3620397"/>
                  <a:pt x="3031480" y="3636414"/>
                </a:cubicBezTo>
                <a:cubicBezTo>
                  <a:pt x="2790319" y="3652431"/>
                  <a:pt x="2542191" y="3609973"/>
                  <a:pt x="2419866" y="3636414"/>
                </a:cubicBezTo>
                <a:cubicBezTo>
                  <a:pt x="2297541" y="3662855"/>
                  <a:pt x="1926324" y="3651632"/>
                  <a:pt x="1648700" y="3636414"/>
                </a:cubicBezTo>
                <a:cubicBezTo>
                  <a:pt x="1371076" y="3621196"/>
                  <a:pt x="1239195" y="3634063"/>
                  <a:pt x="983901" y="3636414"/>
                </a:cubicBezTo>
                <a:cubicBezTo>
                  <a:pt x="728607" y="3638765"/>
                  <a:pt x="264215" y="3614352"/>
                  <a:pt x="0" y="3636414"/>
                </a:cubicBezTo>
                <a:cubicBezTo>
                  <a:pt x="32677" y="3458105"/>
                  <a:pt x="-31285" y="3184684"/>
                  <a:pt x="0" y="2957617"/>
                </a:cubicBezTo>
                <a:cubicBezTo>
                  <a:pt x="31285" y="2730550"/>
                  <a:pt x="-19630" y="2480006"/>
                  <a:pt x="0" y="2351548"/>
                </a:cubicBezTo>
                <a:cubicBezTo>
                  <a:pt x="19630" y="2223090"/>
                  <a:pt x="28775" y="1918624"/>
                  <a:pt x="0" y="1709115"/>
                </a:cubicBezTo>
                <a:cubicBezTo>
                  <a:pt x="-28775" y="1499606"/>
                  <a:pt x="11699" y="1359221"/>
                  <a:pt x="0" y="1175774"/>
                </a:cubicBezTo>
                <a:cubicBezTo>
                  <a:pt x="-11699" y="992327"/>
                  <a:pt x="20662" y="812404"/>
                  <a:pt x="0" y="678797"/>
                </a:cubicBezTo>
                <a:cubicBezTo>
                  <a:pt x="-20662" y="545190"/>
                  <a:pt x="33882" y="276249"/>
                  <a:pt x="0" y="0"/>
                </a:cubicBezTo>
                <a:close/>
              </a:path>
              <a:path w="5318386" h="363641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50205" y="316952"/>
                  <a:pt x="5325331" y="474468"/>
                  <a:pt x="5318386" y="642433"/>
                </a:cubicBezTo>
                <a:cubicBezTo>
                  <a:pt x="5311441" y="810398"/>
                  <a:pt x="5341264" y="1004411"/>
                  <a:pt x="5318386" y="1175774"/>
                </a:cubicBezTo>
                <a:cubicBezTo>
                  <a:pt x="5295508" y="1347137"/>
                  <a:pt x="5348157" y="1551978"/>
                  <a:pt x="5318386" y="1854571"/>
                </a:cubicBezTo>
                <a:cubicBezTo>
                  <a:pt x="5288615" y="2157164"/>
                  <a:pt x="5341770" y="2181580"/>
                  <a:pt x="5318386" y="2497004"/>
                </a:cubicBezTo>
                <a:cubicBezTo>
                  <a:pt x="5295002" y="2812428"/>
                  <a:pt x="5311082" y="2831015"/>
                  <a:pt x="5318386" y="3103073"/>
                </a:cubicBezTo>
                <a:cubicBezTo>
                  <a:pt x="5325690" y="3375131"/>
                  <a:pt x="5306645" y="3436465"/>
                  <a:pt x="5318386" y="3636414"/>
                </a:cubicBezTo>
                <a:cubicBezTo>
                  <a:pt x="5070747" y="3607097"/>
                  <a:pt x="4843397" y="3649438"/>
                  <a:pt x="4600404" y="3636414"/>
                </a:cubicBezTo>
                <a:cubicBezTo>
                  <a:pt x="4357411" y="3623390"/>
                  <a:pt x="4266003" y="3617085"/>
                  <a:pt x="3988790" y="3636414"/>
                </a:cubicBezTo>
                <a:cubicBezTo>
                  <a:pt x="3711577" y="3655743"/>
                  <a:pt x="3673525" y="3621280"/>
                  <a:pt x="3430359" y="3636414"/>
                </a:cubicBezTo>
                <a:cubicBezTo>
                  <a:pt x="3187193" y="3651548"/>
                  <a:pt x="3079019" y="3618370"/>
                  <a:pt x="2765561" y="3636414"/>
                </a:cubicBezTo>
                <a:cubicBezTo>
                  <a:pt x="2452103" y="3654458"/>
                  <a:pt x="2502157" y="3660911"/>
                  <a:pt x="2260314" y="3636414"/>
                </a:cubicBezTo>
                <a:cubicBezTo>
                  <a:pt x="2018471" y="3611917"/>
                  <a:pt x="1857315" y="3623090"/>
                  <a:pt x="1755067" y="3636414"/>
                </a:cubicBezTo>
                <a:cubicBezTo>
                  <a:pt x="1652819" y="3649738"/>
                  <a:pt x="1312811" y="3646857"/>
                  <a:pt x="1090269" y="3636414"/>
                </a:cubicBezTo>
                <a:cubicBezTo>
                  <a:pt x="867727" y="3625971"/>
                  <a:pt x="345731" y="3635743"/>
                  <a:pt x="0" y="3636414"/>
                </a:cubicBezTo>
                <a:cubicBezTo>
                  <a:pt x="14427" y="3412218"/>
                  <a:pt x="-3532" y="3175519"/>
                  <a:pt x="0" y="3030345"/>
                </a:cubicBezTo>
                <a:cubicBezTo>
                  <a:pt x="3532" y="2885171"/>
                  <a:pt x="-3696" y="2610859"/>
                  <a:pt x="0" y="2424276"/>
                </a:cubicBezTo>
                <a:cubicBezTo>
                  <a:pt x="3696" y="2237693"/>
                  <a:pt x="-21706" y="2118508"/>
                  <a:pt x="0" y="1818207"/>
                </a:cubicBezTo>
                <a:cubicBezTo>
                  <a:pt x="21706" y="1517906"/>
                  <a:pt x="-23383" y="1364540"/>
                  <a:pt x="0" y="1248502"/>
                </a:cubicBezTo>
                <a:cubicBezTo>
                  <a:pt x="23383" y="1132464"/>
                  <a:pt x="-26086" y="854874"/>
                  <a:pt x="0" y="642433"/>
                </a:cubicBezTo>
                <a:cubicBezTo>
                  <a:pt x="26086" y="429992"/>
                  <a:pt x="-24577" y="157638"/>
                  <a:pt x="0" y="0"/>
                </a:cubicBezTo>
                <a:close/>
              </a:path>
            </a:pathLst>
          </a:custGeom>
          <a:solidFill>
            <a:schemeClr val="bg1"/>
          </a:solidFill>
          <a:ln w="28575">
            <a:solidFill>
              <a:srgbClr val="00B050"/>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25442" y="2533663"/>
            <a:ext cx="5019195" cy="3278590"/>
          </a:xfrm>
          <a:prstGeom prst="rect">
            <a:avLst/>
          </a:prstGeom>
          <a:noFill/>
        </p:spPr>
        <p:txBody>
          <a:bodyPr wrap="square">
            <a:spAutoFit/>
          </a:bodyPr>
          <a:lstStyle/>
          <a:p>
            <a:pPr algn="just">
              <a:lnSpc>
                <a:spcPct val="125000"/>
              </a:lnSpc>
            </a:pPr>
            <a:r>
              <a:rPr lang="vi-VN" sz="2400" b="1"/>
              <a:t>Bệnh bạch tạng</a:t>
            </a:r>
            <a:r>
              <a:rPr lang="en-US" sz="2400" b="1"/>
              <a:t>:</a:t>
            </a:r>
          </a:p>
          <a:p>
            <a:pPr algn="just">
              <a:lnSpc>
                <a:spcPct val="125000"/>
              </a:lnSpc>
            </a:pPr>
            <a:r>
              <a:rPr lang="vi-VN" sz="2400"/>
              <a:t>Người bị bệnh có da, mắt, tóc,... màu nhạt. Bệnh do đột biến gene tổng hợp melanin giúp bảo vệ cơ thể khỏi tia cực tím (tia UV), đây là dạng đột biến gene lặn trên NST thường.</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3. Một số bệnh di truyền ở người</a:t>
            </a:r>
          </a:p>
        </p:txBody>
      </p:sp>
      <p:pic>
        <p:nvPicPr>
          <p:cNvPr id="3" name="Picture 4" descr="Albino Eye Color: Understanding Its Unique Appearance">
            <a:extLst>
              <a:ext uri="{FF2B5EF4-FFF2-40B4-BE49-F238E27FC236}">
                <a16:creationId xmlns:a16="http://schemas.microsoft.com/office/drawing/2014/main" id="{03DC1206-DF64-CAAF-9D30-3D33B1B1477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898"/>
          <a:stretch/>
        </p:blipFill>
        <p:spPr bwMode="auto">
          <a:xfrm>
            <a:off x="443276" y="2389647"/>
            <a:ext cx="5678427" cy="434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9308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72064" y="3284984"/>
            <a:ext cx="5293000" cy="2093006"/>
          </a:xfrm>
          <a:prstGeom prst="rect">
            <a:avLst/>
          </a:prstGeom>
          <a:gradFill flip="none" rotWithShape="1">
            <a:gsLst>
              <a:gs pos="0">
                <a:srgbClr val="E5007E">
                  <a:tint val="66000"/>
                  <a:satMod val="160000"/>
                </a:srgbClr>
              </a:gs>
              <a:gs pos="50000">
                <a:srgbClr val="E5007E">
                  <a:tint val="44500"/>
                  <a:satMod val="160000"/>
                </a:srgbClr>
              </a:gs>
              <a:gs pos="100000">
                <a:srgbClr val="E5007E">
                  <a:tint val="23500"/>
                  <a:satMod val="160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502662" y="3140978"/>
            <a:ext cx="5318386" cy="2093005"/>
          </a:xfrm>
          <a:custGeom>
            <a:avLst/>
            <a:gdLst>
              <a:gd name="csX0" fmla="*/ 0 w 5318386"/>
              <a:gd name="csY0" fmla="*/ 0 h 2093005"/>
              <a:gd name="csX1" fmla="*/ 611614 w 5318386"/>
              <a:gd name="csY1" fmla="*/ 0 h 2093005"/>
              <a:gd name="csX2" fmla="*/ 1276413 w 5318386"/>
              <a:gd name="csY2" fmla="*/ 0 h 2093005"/>
              <a:gd name="csX3" fmla="*/ 1994395 w 5318386"/>
              <a:gd name="csY3" fmla="*/ 0 h 2093005"/>
              <a:gd name="csX4" fmla="*/ 2712377 w 5318386"/>
              <a:gd name="csY4" fmla="*/ 0 h 2093005"/>
              <a:gd name="csX5" fmla="*/ 3217624 w 5318386"/>
              <a:gd name="csY5" fmla="*/ 0 h 2093005"/>
              <a:gd name="csX6" fmla="*/ 3882422 w 5318386"/>
              <a:gd name="csY6" fmla="*/ 0 h 2093005"/>
              <a:gd name="csX7" fmla="*/ 4494036 w 5318386"/>
              <a:gd name="csY7" fmla="*/ 0 h 2093005"/>
              <a:gd name="csX8" fmla="*/ 5318386 w 5318386"/>
              <a:gd name="csY8" fmla="*/ 0 h 2093005"/>
              <a:gd name="csX9" fmla="*/ 5318386 w 5318386"/>
              <a:gd name="csY9" fmla="*/ 655808 h 2093005"/>
              <a:gd name="csX10" fmla="*/ 5318386 w 5318386"/>
              <a:gd name="csY10" fmla="*/ 1311616 h 2093005"/>
              <a:gd name="csX11" fmla="*/ 5318386 w 5318386"/>
              <a:gd name="csY11" fmla="*/ 2093005 h 2093005"/>
              <a:gd name="csX12" fmla="*/ 4600404 w 5318386"/>
              <a:gd name="csY12" fmla="*/ 2093005 h 2093005"/>
              <a:gd name="csX13" fmla="*/ 3935606 w 5318386"/>
              <a:gd name="csY13" fmla="*/ 2093005 h 2093005"/>
              <a:gd name="csX14" fmla="*/ 3430359 w 5318386"/>
              <a:gd name="csY14" fmla="*/ 2093005 h 2093005"/>
              <a:gd name="csX15" fmla="*/ 2712377 w 5318386"/>
              <a:gd name="csY15" fmla="*/ 2093005 h 2093005"/>
              <a:gd name="csX16" fmla="*/ 2153946 w 5318386"/>
              <a:gd name="csY16" fmla="*/ 2093005 h 2093005"/>
              <a:gd name="csX17" fmla="*/ 1489148 w 5318386"/>
              <a:gd name="csY17" fmla="*/ 2093005 h 2093005"/>
              <a:gd name="csX18" fmla="*/ 930718 w 5318386"/>
              <a:gd name="csY18" fmla="*/ 2093005 h 2093005"/>
              <a:gd name="csX19" fmla="*/ 0 w 5318386"/>
              <a:gd name="csY19" fmla="*/ 2093005 h 2093005"/>
              <a:gd name="csX20" fmla="*/ 0 w 5318386"/>
              <a:gd name="csY20" fmla="*/ 1416267 h 2093005"/>
              <a:gd name="csX21" fmla="*/ 0 w 5318386"/>
              <a:gd name="csY21" fmla="*/ 739528 h 2093005"/>
              <a:gd name="csX22" fmla="*/ 0 w 5318386"/>
              <a:gd name="csY22" fmla="*/ 0 h 209300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5318386" h="2093005" fill="none" extrusionOk="0">
                <a:moveTo>
                  <a:pt x="0" y="0"/>
                </a:moveTo>
                <a:cubicBezTo>
                  <a:pt x="241105" y="-1173"/>
                  <a:pt x="346014" y="28448"/>
                  <a:pt x="611614" y="0"/>
                </a:cubicBezTo>
                <a:cubicBezTo>
                  <a:pt x="877214" y="-28448"/>
                  <a:pt x="1004386" y="-29570"/>
                  <a:pt x="1276413" y="0"/>
                </a:cubicBezTo>
                <a:cubicBezTo>
                  <a:pt x="1548440" y="29570"/>
                  <a:pt x="1658141" y="-20248"/>
                  <a:pt x="1994395" y="0"/>
                </a:cubicBezTo>
                <a:cubicBezTo>
                  <a:pt x="2330649" y="20248"/>
                  <a:pt x="2546485" y="-16064"/>
                  <a:pt x="2712377" y="0"/>
                </a:cubicBezTo>
                <a:cubicBezTo>
                  <a:pt x="2878269" y="16064"/>
                  <a:pt x="3001043" y="10622"/>
                  <a:pt x="3217624" y="0"/>
                </a:cubicBezTo>
                <a:cubicBezTo>
                  <a:pt x="3434205" y="-10622"/>
                  <a:pt x="3652400" y="1472"/>
                  <a:pt x="3882422" y="0"/>
                </a:cubicBezTo>
                <a:cubicBezTo>
                  <a:pt x="4112444" y="-1472"/>
                  <a:pt x="4283540" y="24326"/>
                  <a:pt x="4494036" y="0"/>
                </a:cubicBezTo>
                <a:cubicBezTo>
                  <a:pt x="4704532" y="-24326"/>
                  <a:pt x="5063243" y="37786"/>
                  <a:pt x="5318386" y="0"/>
                </a:cubicBezTo>
                <a:cubicBezTo>
                  <a:pt x="5350657" y="255416"/>
                  <a:pt x="5341617" y="359902"/>
                  <a:pt x="5318386" y="655808"/>
                </a:cubicBezTo>
                <a:cubicBezTo>
                  <a:pt x="5295155" y="951714"/>
                  <a:pt x="5336414" y="1029308"/>
                  <a:pt x="5318386" y="1311616"/>
                </a:cubicBezTo>
                <a:cubicBezTo>
                  <a:pt x="5300358" y="1593924"/>
                  <a:pt x="5340474" y="1802473"/>
                  <a:pt x="5318386" y="2093005"/>
                </a:cubicBezTo>
                <a:cubicBezTo>
                  <a:pt x="5030918" y="2120164"/>
                  <a:pt x="4954101" y="2113694"/>
                  <a:pt x="4600404" y="2093005"/>
                </a:cubicBezTo>
                <a:cubicBezTo>
                  <a:pt x="4246707" y="2072316"/>
                  <a:pt x="4126650" y="2062403"/>
                  <a:pt x="3935606" y="2093005"/>
                </a:cubicBezTo>
                <a:cubicBezTo>
                  <a:pt x="3744562" y="2123607"/>
                  <a:pt x="3603771" y="2106758"/>
                  <a:pt x="3430359" y="2093005"/>
                </a:cubicBezTo>
                <a:cubicBezTo>
                  <a:pt x="3256947" y="2079252"/>
                  <a:pt x="2889452" y="2082567"/>
                  <a:pt x="2712377" y="2093005"/>
                </a:cubicBezTo>
                <a:cubicBezTo>
                  <a:pt x="2535302" y="2103443"/>
                  <a:pt x="2330415" y="2070636"/>
                  <a:pt x="2153946" y="2093005"/>
                </a:cubicBezTo>
                <a:cubicBezTo>
                  <a:pt x="1977477" y="2115374"/>
                  <a:pt x="1678142" y="2109401"/>
                  <a:pt x="1489148" y="2093005"/>
                </a:cubicBezTo>
                <a:cubicBezTo>
                  <a:pt x="1300154" y="2076609"/>
                  <a:pt x="1045248" y="2110475"/>
                  <a:pt x="930718" y="2093005"/>
                </a:cubicBezTo>
                <a:cubicBezTo>
                  <a:pt x="816188" y="2075536"/>
                  <a:pt x="446686" y="2079454"/>
                  <a:pt x="0" y="2093005"/>
                </a:cubicBezTo>
                <a:cubicBezTo>
                  <a:pt x="482" y="1872308"/>
                  <a:pt x="-6620" y="1657013"/>
                  <a:pt x="0" y="1416267"/>
                </a:cubicBezTo>
                <a:cubicBezTo>
                  <a:pt x="6620" y="1175521"/>
                  <a:pt x="-22663" y="1001435"/>
                  <a:pt x="0" y="739528"/>
                </a:cubicBezTo>
                <a:cubicBezTo>
                  <a:pt x="22663" y="477621"/>
                  <a:pt x="13114" y="225050"/>
                  <a:pt x="0" y="0"/>
                </a:cubicBezTo>
                <a:close/>
              </a:path>
              <a:path w="5318386" h="2093005"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48504" y="299129"/>
                  <a:pt x="5351610" y="569303"/>
                  <a:pt x="5318386" y="718598"/>
                </a:cubicBezTo>
                <a:cubicBezTo>
                  <a:pt x="5285162" y="867893"/>
                  <a:pt x="5317894" y="1188279"/>
                  <a:pt x="5318386" y="1374407"/>
                </a:cubicBezTo>
                <a:cubicBezTo>
                  <a:pt x="5318878" y="1560535"/>
                  <a:pt x="5320371" y="1746525"/>
                  <a:pt x="5318386" y="2093005"/>
                </a:cubicBezTo>
                <a:cubicBezTo>
                  <a:pt x="4965902" y="2067707"/>
                  <a:pt x="4781224" y="2108830"/>
                  <a:pt x="4600404" y="2093005"/>
                </a:cubicBezTo>
                <a:cubicBezTo>
                  <a:pt x="4419584" y="2077180"/>
                  <a:pt x="4129498" y="2121181"/>
                  <a:pt x="3882422" y="2093005"/>
                </a:cubicBezTo>
                <a:cubicBezTo>
                  <a:pt x="3635346" y="2064829"/>
                  <a:pt x="3458721" y="2086864"/>
                  <a:pt x="3164440" y="2093005"/>
                </a:cubicBezTo>
                <a:cubicBezTo>
                  <a:pt x="2870159" y="2099146"/>
                  <a:pt x="2694232" y="2093230"/>
                  <a:pt x="2393274" y="2093005"/>
                </a:cubicBezTo>
                <a:cubicBezTo>
                  <a:pt x="2092316" y="2092780"/>
                  <a:pt x="2062039" y="2077586"/>
                  <a:pt x="1781659" y="2093005"/>
                </a:cubicBezTo>
                <a:cubicBezTo>
                  <a:pt x="1501280" y="2108424"/>
                  <a:pt x="1463604" y="2072232"/>
                  <a:pt x="1223229" y="2093005"/>
                </a:cubicBezTo>
                <a:cubicBezTo>
                  <a:pt x="982854" y="2113779"/>
                  <a:pt x="385919" y="2148325"/>
                  <a:pt x="0" y="2093005"/>
                </a:cubicBezTo>
                <a:cubicBezTo>
                  <a:pt x="25435" y="1845368"/>
                  <a:pt x="-13521" y="1607748"/>
                  <a:pt x="0" y="1458127"/>
                </a:cubicBezTo>
                <a:cubicBezTo>
                  <a:pt x="13521" y="1308506"/>
                  <a:pt x="1556" y="1079476"/>
                  <a:pt x="0" y="718598"/>
                </a:cubicBezTo>
                <a:cubicBezTo>
                  <a:pt x="-1556" y="357720"/>
                  <a:pt x="6233" y="216906"/>
                  <a:pt x="0" y="0"/>
                </a:cubicBezTo>
                <a:close/>
              </a:path>
            </a:pathLst>
          </a:custGeom>
          <a:solidFill>
            <a:schemeClr val="bg1"/>
          </a:solidFill>
          <a:ln w="28575">
            <a:solidFill>
              <a:srgbClr val="E5007E"/>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574669" y="3240682"/>
            <a:ext cx="5019195" cy="1893595"/>
          </a:xfrm>
          <a:prstGeom prst="rect">
            <a:avLst/>
          </a:prstGeom>
          <a:noFill/>
        </p:spPr>
        <p:txBody>
          <a:bodyPr wrap="square">
            <a:spAutoFit/>
          </a:bodyPr>
          <a:lstStyle/>
          <a:p>
            <a:pPr algn="just">
              <a:lnSpc>
                <a:spcPct val="125000"/>
              </a:lnSpc>
            </a:pPr>
            <a:r>
              <a:rPr lang="vi-VN" sz="2400" b="1"/>
              <a:t>Trẻ mắc tật hở khe môi, hàm </a:t>
            </a:r>
            <a:r>
              <a:rPr lang="vi-VN" sz="2400"/>
              <a:t>bị ảnh hưởng về khả năng ăn uống, phát âm và các vấn đề răng miệng; phần lớn tật do đột biến gene.</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4. Một số tật di truyền ở người</a:t>
            </a:r>
          </a:p>
        </p:txBody>
      </p:sp>
      <p:pic>
        <p:nvPicPr>
          <p:cNvPr id="6" name="Picture 2" descr="Phẫu thuật sứt môi và hở hàm ếch có nguy hiểm không?">
            <a:extLst>
              <a:ext uri="{FF2B5EF4-FFF2-40B4-BE49-F238E27FC236}">
                <a16:creationId xmlns:a16="http://schemas.microsoft.com/office/drawing/2014/main" id="{E36BA307-EAAF-1E54-F741-5349AF7235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b="50651"/>
          <a:stretch/>
        </p:blipFill>
        <p:spPr bwMode="auto">
          <a:xfrm>
            <a:off x="479376" y="2389647"/>
            <a:ext cx="5763616" cy="37935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94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2000"/>
                                        <p:tgtEl>
                                          <p:spTgt spid="12"/>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circle(in)">
                                      <p:cBhvr>
                                        <p:cTn id="18" dur="2000"/>
                                        <p:tgtEl>
                                          <p:spTgt spid="13"/>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circle(in)">
                                      <p:cBhvr>
                                        <p:cTn id="21" dur="2000"/>
                                        <p:tgtEl>
                                          <p:spTgt spid="15"/>
                                        </p:tgtEl>
                                      </p:cBhvr>
                                    </p:animEffect>
                                  </p:childTnLst>
                                </p:cTn>
                              </p:par>
                              <p:par>
                                <p:cTn id="22" presetID="6"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circle(in)">
                                      <p:cBhvr>
                                        <p:cTn id="2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3" grpId="0" animBg="1"/>
      <p:bldP spid="15" grpId="0"/>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sp>
        <p:nvSpPr>
          <p:cNvPr id="4" name="Arrow: Pentagon 3">
            <a:extLst>
              <a:ext uri="{FF2B5EF4-FFF2-40B4-BE49-F238E27FC236}">
                <a16:creationId xmlns:a16="http://schemas.microsoft.com/office/drawing/2014/main" id="{C51F7D58-037C-971D-2312-CADAE09F01CE}"/>
              </a:ext>
            </a:extLst>
          </p:cNvPr>
          <p:cNvSpPr/>
          <p:nvPr/>
        </p:nvSpPr>
        <p:spPr>
          <a:xfrm>
            <a:off x="0" y="1772816"/>
            <a:ext cx="479376" cy="360040"/>
          </a:xfrm>
          <a:prstGeom prst="homePlate">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B1EF63-EDCC-FA53-55B1-90BAD1343D64}"/>
              </a:ext>
            </a:extLst>
          </p:cNvPr>
          <p:cNvSpPr/>
          <p:nvPr/>
        </p:nvSpPr>
        <p:spPr>
          <a:xfrm>
            <a:off x="6672064" y="3276600"/>
            <a:ext cx="5293000" cy="2498384"/>
          </a:xfrm>
          <a:prstGeom prst="rect">
            <a:avLst/>
          </a:prstGeom>
          <a:gradFill flip="none" rotWithShape="1">
            <a:gsLst>
              <a:gs pos="0">
                <a:schemeClr val="accent2">
                  <a:lumMod val="40000"/>
                  <a:lumOff val="60000"/>
                  <a:tint val="66000"/>
                  <a:satMod val="160000"/>
                </a:schemeClr>
              </a:gs>
              <a:gs pos="50000">
                <a:schemeClr val="accent2">
                  <a:lumMod val="40000"/>
                  <a:lumOff val="60000"/>
                  <a:tint val="44500"/>
                  <a:satMod val="160000"/>
                </a:schemeClr>
              </a:gs>
              <a:gs pos="100000">
                <a:schemeClr val="accent2">
                  <a:lumMod val="40000"/>
                  <a:lumOff val="60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9170688-4193-9C99-6F70-ACFBEFB61CD1}"/>
              </a:ext>
            </a:extLst>
          </p:cNvPr>
          <p:cNvSpPr/>
          <p:nvPr/>
        </p:nvSpPr>
        <p:spPr>
          <a:xfrm>
            <a:off x="6502662" y="3132594"/>
            <a:ext cx="5318386" cy="2498384"/>
          </a:xfrm>
          <a:custGeom>
            <a:avLst/>
            <a:gdLst>
              <a:gd name="csX0" fmla="*/ 0 w 5318386"/>
              <a:gd name="csY0" fmla="*/ 0 h 2498384"/>
              <a:gd name="csX1" fmla="*/ 664798 w 5318386"/>
              <a:gd name="csY1" fmla="*/ 0 h 2498384"/>
              <a:gd name="csX2" fmla="*/ 1170045 w 5318386"/>
              <a:gd name="csY2" fmla="*/ 0 h 2498384"/>
              <a:gd name="csX3" fmla="*/ 1834843 w 5318386"/>
              <a:gd name="csY3" fmla="*/ 0 h 2498384"/>
              <a:gd name="csX4" fmla="*/ 2446458 w 5318386"/>
              <a:gd name="csY4" fmla="*/ 0 h 2498384"/>
              <a:gd name="csX5" fmla="*/ 3164440 w 5318386"/>
              <a:gd name="csY5" fmla="*/ 0 h 2498384"/>
              <a:gd name="csX6" fmla="*/ 3722870 w 5318386"/>
              <a:gd name="csY6" fmla="*/ 0 h 2498384"/>
              <a:gd name="csX7" fmla="*/ 4387668 w 5318386"/>
              <a:gd name="csY7" fmla="*/ 0 h 2498384"/>
              <a:gd name="csX8" fmla="*/ 5318386 w 5318386"/>
              <a:gd name="csY8" fmla="*/ 0 h 2498384"/>
              <a:gd name="csX9" fmla="*/ 5318386 w 5318386"/>
              <a:gd name="csY9" fmla="*/ 624596 h 2498384"/>
              <a:gd name="csX10" fmla="*/ 5318386 w 5318386"/>
              <a:gd name="csY10" fmla="*/ 1299160 h 2498384"/>
              <a:gd name="csX11" fmla="*/ 5318386 w 5318386"/>
              <a:gd name="csY11" fmla="*/ 1873788 h 2498384"/>
              <a:gd name="csX12" fmla="*/ 5318386 w 5318386"/>
              <a:gd name="csY12" fmla="*/ 2498384 h 2498384"/>
              <a:gd name="csX13" fmla="*/ 4600404 w 5318386"/>
              <a:gd name="csY13" fmla="*/ 2498384 h 2498384"/>
              <a:gd name="csX14" fmla="*/ 3935606 w 5318386"/>
              <a:gd name="csY14" fmla="*/ 2498384 h 2498384"/>
              <a:gd name="csX15" fmla="*/ 3377175 w 5318386"/>
              <a:gd name="csY15" fmla="*/ 2498384 h 2498384"/>
              <a:gd name="csX16" fmla="*/ 2765561 w 5318386"/>
              <a:gd name="csY16" fmla="*/ 2498384 h 2498384"/>
              <a:gd name="csX17" fmla="*/ 2153946 w 5318386"/>
              <a:gd name="csY17" fmla="*/ 2498384 h 2498384"/>
              <a:gd name="csX18" fmla="*/ 1489148 w 5318386"/>
              <a:gd name="csY18" fmla="*/ 2498384 h 2498384"/>
              <a:gd name="csX19" fmla="*/ 824350 w 5318386"/>
              <a:gd name="csY19" fmla="*/ 2498384 h 2498384"/>
              <a:gd name="csX20" fmla="*/ 0 w 5318386"/>
              <a:gd name="csY20" fmla="*/ 2498384 h 2498384"/>
              <a:gd name="csX21" fmla="*/ 0 w 5318386"/>
              <a:gd name="csY21" fmla="*/ 1948740 h 2498384"/>
              <a:gd name="csX22" fmla="*/ 0 w 5318386"/>
              <a:gd name="csY22" fmla="*/ 1399095 h 2498384"/>
              <a:gd name="csX23" fmla="*/ 0 w 5318386"/>
              <a:gd name="csY23" fmla="*/ 824467 h 2498384"/>
              <a:gd name="csX24" fmla="*/ 0 w 5318386"/>
              <a:gd name="csY24" fmla="*/ 0 h 249838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5318386" h="2498384" fill="none" extrusionOk="0">
                <a:moveTo>
                  <a:pt x="0" y="0"/>
                </a:moveTo>
                <a:cubicBezTo>
                  <a:pt x="168255" y="-29080"/>
                  <a:pt x="373466" y="-18304"/>
                  <a:pt x="664798" y="0"/>
                </a:cubicBezTo>
                <a:cubicBezTo>
                  <a:pt x="956130" y="18304"/>
                  <a:pt x="953464" y="10622"/>
                  <a:pt x="1170045" y="0"/>
                </a:cubicBezTo>
                <a:cubicBezTo>
                  <a:pt x="1386626" y="-10622"/>
                  <a:pt x="1604821" y="1472"/>
                  <a:pt x="1834843" y="0"/>
                </a:cubicBezTo>
                <a:cubicBezTo>
                  <a:pt x="2064865" y="-1472"/>
                  <a:pt x="2233502" y="22335"/>
                  <a:pt x="2446458" y="0"/>
                </a:cubicBezTo>
                <a:cubicBezTo>
                  <a:pt x="2659414" y="-22335"/>
                  <a:pt x="3009805" y="-23316"/>
                  <a:pt x="3164440" y="0"/>
                </a:cubicBezTo>
                <a:cubicBezTo>
                  <a:pt x="3319075" y="23316"/>
                  <a:pt x="3584849" y="20146"/>
                  <a:pt x="3722870" y="0"/>
                </a:cubicBezTo>
                <a:cubicBezTo>
                  <a:pt x="3860891" y="-20146"/>
                  <a:pt x="4168834" y="5541"/>
                  <a:pt x="4387668" y="0"/>
                </a:cubicBezTo>
                <a:cubicBezTo>
                  <a:pt x="4606502" y="-5541"/>
                  <a:pt x="5032946" y="-36346"/>
                  <a:pt x="5318386" y="0"/>
                </a:cubicBezTo>
                <a:cubicBezTo>
                  <a:pt x="5287360" y="136928"/>
                  <a:pt x="5334238" y="404551"/>
                  <a:pt x="5318386" y="624596"/>
                </a:cubicBezTo>
                <a:cubicBezTo>
                  <a:pt x="5302534" y="844641"/>
                  <a:pt x="5319356" y="1016244"/>
                  <a:pt x="5318386" y="1299160"/>
                </a:cubicBezTo>
                <a:cubicBezTo>
                  <a:pt x="5317416" y="1582076"/>
                  <a:pt x="5299031" y="1604713"/>
                  <a:pt x="5318386" y="1873788"/>
                </a:cubicBezTo>
                <a:cubicBezTo>
                  <a:pt x="5337741" y="2142863"/>
                  <a:pt x="5312607" y="2262774"/>
                  <a:pt x="5318386" y="2498384"/>
                </a:cubicBezTo>
                <a:cubicBezTo>
                  <a:pt x="5062102" y="2494708"/>
                  <a:pt x="4778549" y="2491756"/>
                  <a:pt x="4600404" y="2498384"/>
                </a:cubicBezTo>
                <a:cubicBezTo>
                  <a:pt x="4422259" y="2505012"/>
                  <a:pt x="4124600" y="2514780"/>
                  <a:pt x="3935606" y="2498384"/>
                </a:cubicBezTo>
                <a:cubicBezTo>
                  <a:pt x="3746612" y="2481988"/>
                  <a:pt x="3498255" y="2519573"/>
                  <a:pt x="3377175" y="2498384"/>
                </a:cubicBezTo>
                <a:cubicBezTo>
                  <a:pt x="3256095" y="2477195"/>
                  <a:pt x="3004947" y="2525786"/>
                  <a:pt x="2765561" y="2498384"/>
                </a:cubicBezTo>
                <a:cubicBezTo>
                  <a:pt x="2526175" y="2470982"/>
                  <a:pt x="2366505" y="2525840"/>
                  <a:pt x="2153946" y="2498384"/>
                </a:cubicBezTo>
                <a:cubicBezTo>
                  <a:pt x="1941388" y="2470928"/>
                  <a:pt x="1733272" y="2526021"/>
                  <a:pt x="1489148" y="2498384"/>
                </a:cubicBezTo>
                <a:cubicBezTo>
                  <a:pt x="1245024" y="2470747"/>
                  <a:pt x="1137207" y="2523796"/>
                  <a:pt x="824350" y="2498384"/>
                </a:cubicBezTo>
                <a:cubicBezTo>
                  <a:pt x="511493" y="2472972"/>
                  <a:pt x="383521" y="2460446"/>
                  <a:pt x="0" y="2498384"/>
                </a:cubicBezTo>
                <a:cubicBezTo>
                  <a:pt x="-9490" y="2339233"/>
                  <a:pt x="23904" y="2210499"/>
                  <a:pt x="0" y="1948740"/>
                </a:cubicBezTo>
                <a:cubicBezTo>
                  <a:pt x="-23904" y="1686981"/>
                  <a:pt x="7890" y="1553324"/>
                  <a:pt x="0" y="1399095"/>
                </a:cubicBezTo>
                <a:cubicBezTo>
                  <a:pt x="-7890" y="1244866"/>
                  <a:pt x="-22727" y="1064515"/>
                  <a:pt x="0" y="824467"/>
                </a:cubicBezTo>
                <a:cubicBezTo>
                  <a:pt x="22727" y="584419"/>
                  <a:pt x="38763" y="339634"/>
                  <a:pt x="0" y="0"/>
                </a:cubicBezTo>
                <a:close/>
              </a:path>
              <a:path w="5318386" h="2498384" stroke="0" extrusionOk="0">
                <a:moveTo>
                  <a:pt x="0" y="0"/>
                </a:moveTo>
                <a:cubicBezTo>
                  <a:pt x="151927" y="22903"/>
                  <a:pt x="377881" y="-1318"/>
                  <a:pt x="558431" y="0"/>
                </a:cubicBezTo>
                <a:cubicBezTo>
                  <a:pt x="738981" y="1318"/>
                  <a:pt x="886301" y="24995"/>
                  <a:pt x="1063677" y="0"/>
                </a:cubicBezTo>
                <a:cubicBezTo>
                  <a:pt x="1241053" y="-24995"/>
                  <a:pt x="1539391" y="-12978"/>
                  <a:pt x="1675292" y="0"/>
                </a:cubicBezTo>
                <a:cubicBezTo>
                  <a:pt x="1811193" y="12978"/>
                  <a:pt x="2108117" y="13446"/>
                  <a:pt x="2340090" y="0"/>
                </a:cubicBezTo>
                <a:cubicBezTo>
                  <a:pt x="2572063" y="-13446"/>
                  <a:pt x="2856014" y="10621"/>
                  <a:pt x="3058072" y="0"/>
                </a:cubicBezTo>
                <a:cubicBezTo>
                  <a:pt x="3260130" y="-10621"/>
                  <a:pt x="3466266" y="21779"/>
                  <a:pt x="3616502" y="0"/>
                </a:cubicBezTo>
                <a:cubicBezTo>
                  <a:pt x="3766738" y="-21779"/>
                  <a:pt x="4065128" y="7522"/>
                  <a:pt x="4228117" y="0"/>
                </a:cubicBezTo>
                <a:cubicBezTo>
                  <a:pt x="4391106" y="-7522"/>
                  <a:pt x="4803518" y="17336"/>
                  <a:pt x="5318386" y="0"/>
                </a:cubicBezTo>
                <a:cubicBezTo>
                  <a:pt x="5300992" y="198818"/>
                  <a:pt x="5312703" y="477332"/>
                  <a:pt x="5318386" y="649580"/>
                </a:cubicBezTo>
                <a:cubicBezTo>
                  <a:pt x="5324069" y="821828"/>
                  <a:pt x="5307036" y="941565"/>
                  <a:pt x="5318386" y="1224208"/>
                </a:cubicBezTo>
                <a:cubicBezTo>
                  <a:pt x="5329736" y="1506851"/>
                  <a:pt x="5330145" y="1690810"/>
                  <a:pt x="5318386" y="1898772"/>
                </a:cubicBezTo>
                <a:cubicBezTo>
                  <a:pt x="5306627" y="2106734"/>
                  <a:pt x="5322881" y="2200218"/>
                  <a:pt x="5318386" y="2498384"/>
                </a:cubicBezTo>
                <a:cubicBezTo>
                  <a:pt x="5076352" y="2519404"/>
                  <a:pt x="4842344" y="2475098"/>
                  <a:pt x="4653588" y="2498384"/>
                </a:cubicBezTo>
                <a:cubicBezTo>
                  <a:pt x="4464832" y="2521670"/>
                  <a:pt x="4229887" y="2492243"/>
                  <a:pt x="3935606" y="2498384"/>
                </a:cubicBezTo>
                <a:cubicBezTo>
                  <a:pt x="3641325" y="2504525"/>
                  <a:pt x="3465398" y="2498609"/>
                  <a:pt x="3164440" y="2498384"/>
                </a:cubicBezTo>
                <a:cubicBezTo>
                  <a:pt x="2863482" y="2498159"/>
                  <a:pt x="2833205" y="2482965"/>
                  <a:pt x="2552825" y="2498384"/>
                </a:cubicBezTo>
                <a:cubicBezTo>
                  <a:pt x="2272446" y="2513803"/>
                  <a:pt x="2234770" y="2477611"/>
                  <a:pt x="1994395" y="2498384"/>
                </a:cubicBezTo>
                <a:cubicBezTo>
                  <a:pt x="1754020" y="2519158"/>
                  <a:pt x="1643055" y="2480340"/>
                  <a:pt x="1329597" y="2498384"/>
                </a:cubicBezTo>
                <a:cubicBezTo>
                  <a:pt x="1016139" y="2516428"/>
                  <a:pt x="1066193" y="2522881"/>
                  <a:pt x="824350" y="2498384"/>
                </a:cubicBezTo>
                <a:cubicBezTo>
                  <a:pt x="582507" y="2473887"/>
                  <a:pt x="377926" y="2520784"/>
                  <a:pt x="0" y="2498384"/>
                </a:cubicBezTo>
                <a:cubicBezTo>
                  <a:pt x="-19540" y="2305865"/>
                  <a:pt x="31033" y="2177073"/>
                  <a:pt x="0" y="1873788"/>
                </a:cubicBezTo>
                <a:cubicBezTo>
                  <a:pt x="-31033" y="1570503"/>
                  <a:pt x="-21822" y="1539533"/>
                  <a:pt x="0" y="1274176"/>
                </a:cubicBezTo>
                <a:cubicBezTo>
                  <a:pt x="21822" y="1008819"/>
                  <a:pt x="-26626" y="871406"/>
                  <a:pt x="0" y="599612"/>
                </a:cubicBezTo>
                <a:cubicBezTo>
                  <a:pt x="26626" y="327818"/>
                  <a:pt x="7374" y="142994"/>
                  <a:pt x="0" y="0"/>
                </a:cubicBezTo>
                <a:close/>
              </a:path>
            </a:pathLst>
          </a:custGeom>
          <a:solidFill>
            <a:schemeClr val="bg1"/>
          </a:solidFill>
          <a:ln w="28575">
            <a:solidFill>
              <a:schemeClr val="accent2">
                <a:lumMod val="40000"/>
                <a:lumOff val="60000"/>
              </a:schemeClr>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1691F1F-4D29-280E-CA75-2EEF483C9F26}"/>
              </a:ext>
            </a:extLst>
          </p:cNvPr>
          <p:cNvSpPr txBox="1"/>
          <p:nvPr/>
        </p:nvSpPr>
        <p:spPr>
          <a:xfrm>
            <a:off x="6615629" y="3132593"/>
            <a:ext cx="5019195" cy="2355260"/>
          </a:xfrm>
          <a:prstGeom prst="rect">
            <a:avLst/>
          </a:prstGeom>
          <a:noFill/>
        </p:spPr>
        <p:txBody>
          <a:bodyPr wrap="square">
            <a:spAutoFit/>
          </a:bodyPr>
          <a:lstStyle/>
          <a:p>
            <a:pPr algn="just">
              <a:lnSpc>
                <a:spcPct val="125000"/>
              </a:lnSpc>
            </a:pPr>
            <a:r>
              <a:rPr lang="vi-VN" sz="2400" b="1"/>
              <a:t>Trẻ bị dính hoặc thừa ngón tay, chân </a:t>
            </a:r>
            <a:r>
              <a:rPr lang="vi-VN" sz="2400"/>
              <a:t>bị ảnh hưởng về khả năng cầm nắm hoặc đi, chạy. </a:t>
            </a:r>
            <a:endParaRPr lang="en-US" sz="2400"/>
          </a:p>
          <a:p>
            <a:pPr algn="just">
              <a:lnSpc>
                <a:spcPct val="125000"/>
              </a:lnSpc>
            </a:pPr>
            <a:r>
              <a:rPr lang="vi-VN" sz="2400"/>
              <a:t>Khoảng 20 gene đã biết liên quan đến các tật này.</a:t>
            </a:r>
            <a:endParaRPr lang="en-US" sz="2400"/>
          </a:p>
        </p:txBody>
      </p:sp>
      <p:sp>
        <p:nvSpPr>
          <p:cNvPr id="5" name="TextBox 4">
            <a:extLst>
              <a:ext uri="{FF2B5EF4-FFF2-40B4-BE49-F238E27FC236}">
                <a16:creationId xmlns:a16="http://schemas.microsoft.com/office/drawing/2014/main" id="{75C36861-454F-0BB1-6EAB-EF20F120FC60}"/>
              </a:ext>
            </a:extLst>
          </p:cNvPr>
          <p:cNvSpPr txBox="1"/>
          <p:nvPr/>
        </p:nvSpPr>
        <p:spPr>
          <a:xfrm>
            <a:off x="545020" y="1691226"/>
            <a:ext cx="6408712" cy="523220"/>
          </a:xfrm>
          <a:prstGeom prst="rect">
            <a:avLst/>
          </a:prstGeom>
          <a:noFill/>
        </p:spPr>
        <p:txBody>
          <a:bodyPr wrap="square" rtlCol="0">
            <a:spAutoFit/>
          </a:bodyPr>
          <a:lstStyle/>
          <a:p>
            <a:r>
              <a:rPr lang="en-US" sz="2800" b="1">
                <a:solidFill>
                  <a:srgbClr val="00B0F0"/>
                </a:solidFill>
              </a:rPr>
              <a:t>4. Một số tật di truyền ở người</a:t>
            </a:r>
          </a:p>
        </p:txBody>
      </p:sp>
      <p:sp>
        <p:nvSpPr>
          <p:cNvPr id="3" name="AutoShape 2" descr="Dị tật dính ngón tay: Nguyên nhân và cách điều trị - Nhà thuốc FPT Long Châu">
            <a:extLst>
              <a:ext uri="{FF2B5EF4-FFF2-40B4-BE49-F238E27FC236}">
                <a16:creationId xmlns:a16="http://schemas.microsoft.com/office/drawing/2014/main" id="{B0D197FF-EE34-C193-EAA9-579A9DBF4D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a:extLst>
              <a:ext uri="{FF2B5EF4-FFF2-40B4-BE49-F238E27FC236}">
                <a16:creationId xmlns:a16="http://schemas.microsoft.com/office/drawing/2014/main" id="{47CCC8EC-CA9E-BEE8-740B-B3EF9640E076}"/>
              </a:ext>
            </a:extLst>
          </p:cNvPr>
          <p:cNvPicPr>
            <a:picLocks noChangeAspect="1"/>
          </p:cNvPicPr>
          <p:nvPr/>
        </p:nvPicPr>
        <p:blipFill rotWithShape="1">
          <a:blip r:embed="rId3"/>
          <a:srcRect l="24331"/>
          <a:stretch/>
        </p:blipFill>
        <p:spPr>
          <a:xfrm>
            <a:off x="401698" y="2382761"/>
            <a:ext cx="5733735" cy="4262264"/>
          </a:xfrm>
          <a:prstGeom prst="rect">
            <a:avLst/>
          </a:prstGeom>
        </p:spPr>
      </p:pic>
    </p:spTree>
    <p:extLst>
      <p:ext uri="{BB962C8B-B14F-4D97-AF65-F5344CB8AC3E}">
        <p14:creationId xmlns:p14="http://schemas.microsoft.com/office/powerpoint/2010/main" val="260517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grpId="0" nodeType="withEffect" nodePh="1">
                                  <p:stCondLst>
                                    <p:cond delay="0"/>
                                  </p:stCondLst>
                                  <p:endCondLst>
                                    <p:cond evt="begin" delay="0">
                                      <p:tn val="14"/>
                                    </p:cond>
                                  </p:endCondLst>
                                  <p:childTnLst>
                                    <p:set>
                                      <p:cBhvr>
                                        <p:cTn id="15" dur="1" fill="hold">
                                          <p:stCondLst>
                                            <p:cond delay="0"/>
                                          </p:stCondLst>
                                        </p:cTn>
                                        <p:tgtEl>
                                          <p:spTgt spid="3"/>
                                        </p:tgtEl>
                                        <p:attrNameLst>
                                          <p:attrName>style.visibility</p:attrName>
                                        </p:attrNameLst>
                                      </p:cBhvr>
                                      <p:to>
                                        <p:strVal val="visible"/>
                                      </p:to>
                                    </p:set>
                                    <p:animEffect transition="in" filter="circle(in)">
                                      <p:cBhvr>
                                        <p:cTn id="16" dur="2000"/>
                                        <p:tgtEl>
                                          <p:spTgt spid="3"/>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 BỆNH VÀ TẬT DI TRUYỀN Ở NGƯỜI</a:t>
            </a:r>
            <a:endParaRPr lang="en-US" b="1" dirty="0"/>
          </a:p>
        </p:txBody>
      </p:sp>
      <p:grpSp>
        <p:nvGrpSpPr>
          <p:cNvPr id="5" name="Group 4">
            <a:extLst>
              <a:ext uri="{FF2B5EF4-FFF2-40B4-BE49-F238E27FC236}">
                <a16:creationId xmlns:a16="http://schemas.microsoft.com/office/drawing/2014/main" id="{AC2EE3F6-E66D-5920-99F4-44F35227964F}"/>
              </a:ext>
            </a:extLst>
          </p:cNvPr>
          <p:cNvGrpSpPr/>
          <p:nvPr/>
        </p:nvGrpSpPr>
        <p:grpSpPr>
          <a:xfrm>
            <a:off x="731404" y="1685223"/>
            <a:ext cx="10801199" cy="591649"/>
            <a:chOff x="-728742" y="1772816"/>
            <a:chExt cx="6470180" cy="784542"/>
          </a:xfrm>
        </p:grpSpPr>
        <p:sp>
          <p:nvSpPr>
            <p:cNvPr id="6" name="Rectangle: Rounded Corners 5">
              <a:extLst>
                <a:ext uri="{FF2B5EF4-FFF2-40B4-BE49-F238E27FC236}">
                  <a16:creationId xmlns:a16="http://schemas.microsoft.com/office/drawing/2014/main" id="{0E9AEAE1-EC13-0076-A6A8-A2293A9A41E7}"/>
                </a:ext>
              </a:extLst>
            </p:cNvPr>
            <p:cNvSpPr/>
            <p:nvPr/>
          </p:nvSpPr>
          <p:spPr>
            <a:xfrm>
              <a:off x="-728742" y="1772816"/>
              <a:ext cx="6470180" cy="784542"/>
            </a:xfrm>
            <a:prstGeom prst="roundRect">
              <a:avLst>
                <a:gd name="adj" fmla="val 4932"/>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CE7CCD03-5CBC-16F5-5190-D13FBE053CF5}"/>
                </a:ext>
              </a:extLst>
            </p:cNvPr>
            <p:cNvSpPr txBox="1"/>
            <p:nvPr/>
          </p:nvSpPr>
          <p:spPr>
            <a:xfrm>
              <a:off x="-707175" y="1796446"/>
              <a:ext cx="6427045" cy="674418"/>
            </a:xfrm>
            <a:prstGeom prst="rect">
              <a:avLst/>
            </a:prstGeom>
            <a:noFill/>
          </p:spPr>
          <p:txBody>
            <a:bodyPr wrap="square">
              <a:spAutoFit/>
            </a:bodyPr>
            <a:lstStyle>
              <a:defPPr>
                <a:defRPr lang="en-US"/>
              </a:defPPr>
              <a:lvl1pPr algn="just">
                <a:lnSpc>
                  <a:spcPct val="125000"/>
                </a:lnSpc>
                <a:defRPr sz="2400" i="1"/>
              </a:lvl1p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1" i="1" u="none" strike="noStrike" kern="1200" cap="none" spc="0" normalizeH="0" baseline="0" noProof="0">
                  <a:ln>
                    <a:noFill/>
                  </a:ln>
                  <a:solidFill>
                    <a:srgbClr val="FFFF00"/>
                  </a:solidFill>
                  <a:effectLst/>
                  <a:uLnTx/>
                  <a:uFillTx/>
                  <a:latin typeface="Arial" panose="020B0604020202020204"/>
                  <a:ea typeface="+mn-ea"/>
                  <a:cs typeface="+mn-cs"/>
                </a:rPr>
                <a:t>Dựa trên các hình ảnh trên và nội dung SGK, hãy hoàn thành bảng sau:</a:t>
              </a:r>
            </a:p>
          </p:txBody>
        </p:sp>
      </p:grpSp>
      <p:graphicFrame>
        <p:nvGraphicFramePr>
          <p:cNvPr id="9" name="Table 8">
            <a:extLst>
              <a:ext uri="{FF2B5EF4-FFF2-40B4-BE49-F238E27FC236}">
                <a16:creationId xmlns:a16="http://schemas.microsoft.com/office/drawing/2014/main" id="{508FB514-1DC2-9CFD-7145-8343A4414222}"/>
              </a:ext>
            </a:extLst>
          </p:cNvPr>
          <p:cNvGraphicFramePr>
            <a:graphicFrameLocks noGrp="1"/>
          </p:cNvGraphicFramePr>
          <p:nvPr>
            <p:extLst>
              <p:ext uri="{D42A27DB-BD31-4B8C-83A1-F6EECF244321}">
                <p14:modId xmlns:p14="http://schemas.microsoft.com/office/powerpoint/2010/main" val="4247269564"/>
              </p:ext>
            </p:extLst>
          </p:nvPr>
        </p:nvGraphicFramePr>
        <p:xfrm>
          <a:off x="335360" y="2492896"/>
          <a:ext cx="11521280" cy="4032450"/>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808312">
                  <a:extLst>
                    <a:ext uri="{9D8B030D-6E8A-4147-A177-3AD203B41FA5}">
                      <a16:colId xmlns:a16="http://schemas.microsoft.com/office/drawing/2014/main" val="639161505"/>
                    </a:ext>
                  </a:extLst>
                </a:gridCol>
                <a:gridCol w="3096344">
                  <a:extLst>
                    <a:ext uri="{9D8B030D-6E8A-4147-A177-3AD203B41FA5}">
                      <a16:colId xmlns:a16="http://schemas.microsoft.com/office/drawing/2014/main" val="1702131457"/>
                    </a:ext>
                  </a:extLst>
                </a:gridCol>
                <a:gridCol w="3240360">
                  <a:extLst>
                    <a:ext uri="{9D8B030D-6E8A-4147-A177-3AD203B41FA5}">
                      <a16:colId xmlns:a16="http://schemas.microsoft.com/office/drawing/2014/main" val="1977072821"/>
                    </a:ext>
                  </a:extLst>
                </a:gridCol>
              </a:tblGrid>
              <a:tr h="511179">
                <a:tc gridSpan="2">
                  <a:txBody>
                    <a:bodyPr/>
                    <a:lstStyle/>
                    <a:p>
                      <a:pPr algn="ctr">
                        <a:lnSpc>
                          <a:spcPct val="120000"/>
                        </a:lnSpc>
                      </a:pPr>
                      <a:r>
                        <a:rPr lang="en-US" sz="23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3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3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511179">
                <a:tc rowSpan="2">
                  <a:txBody>
                    <a:bodyPr/>
                    <a:lstStyle/>
                    <a:p>
                      <a:pPr>
                        <a:lnSpc>
                          <a:spcPct val="120000"/>
                        </a:lnSpc>
                      </a:pPr>
                      <a:r>
                        <a:rPr lang="en-US" sz="2300" b="1"/>
                        <a:t>Hội chứng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20000"/>
                        </a:lnSpc>
                      </a:pPr>
                      <a:r>
                        <a:rPr lang="en-US" sz="2300"/>
                        <a:t>Down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564921"/>
                  </a:ext>
                </a:extLst>
              </a:tr>
              <a:tr h="511179">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Turner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785111"/>
                  </a:ext>
                </a:extLst>
              </a:tr>
              <a:tr h="511179">
                <a:tc rowSpan="2">
                  <a:txBody>
                    <a:bodyPr/>
                    <a:lstStyle/>
                    <a:p>
                      <a:pPr>
                        <a:lnSpc>
                          <a:spcPct val="120000"/>
                        </a:lnSpc>
                      </a:pPr>
                      <a:r>
                        <a:rPr lang="en-US" sz="2300" b="1"/>
                        <a:t>Bệnh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20000"/>
                        </a:lnSpc>
                      </a:pPr>
                      <a:r>
                        <a:rPr lang="en-US" sz="2300"/>
                        <a:t>Câm điếc bẩm sinh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511179">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Bạch tạng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r h="511179">
                <a:tc rowSpan="2">
                  <a:txBody>
                    <a:bodyPr/>
                    <a:lstStyle/>
                    <a:p>
                      <a:pPr>
                        <a:lnSpc>
                          <a:spcPct val="120000"/>
                        </a:lnSpc>
                      </a:pPr>
                      <a:r>
                        <a:rPr lang="en-US" sz="2300" b="1"/>
                        <a:t>Tật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20000"/>
                        </a:lnSpc>
                      </a:pPr>
                      <a:r>
                        <a:rPr lang="en-US" sz="2300"/>
                        <a:t>Hở khe môi, hàm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0819767"/>
                  </a:ext>
                </a:extLst>
              </a:tr>
              <a:tr h="965376">
                <a:tc vMerge="1">
                  <a:txBody>
                    <a:bodyPr/>
                    <a:lstStyle/>
                    <a:p>
                      <a:pPr>
                        <a:lnSpc>
                          <a:spcPct val="120000"/>
                        </a:lnSpc>
                      </a:pPr>
                      <a:endParaRPr lang="en-US" sz="2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300"/>
                        <a:t>Dính hoặc thừa ngón tay, chân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endParaRPr lang="en-US" sz="23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890023"/>
                  </a:ext>
                </a:extLst>
              </a:tr>
            </a:tbl>
          </a:graphicData>
        </a:graphic>
      </p:graphicFrame>
    </p:spTree>
    <p:extLst>
      <p:ext uri="{BB962C8B-B14F-4D97-AF65-F5344CB8AC3E}">
        <p14:creationId xmlns:p14="http://schemas.microsoft.com/office/powerpoint/2010/main" val="3223189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A478F45-0A94-4AC4-4F8B-82AE631BD87E}"/>
              </a:ext>
            </a:extLst>
          </p:cNvPr>
          <p:cNvGraphicFramePr>
            <a:graphicFrameLocks noGrp="1"/>
          </p:cNvGraphicFramePr>
          <p:nvPr>
            <p:extLst>
              <p:ext uri="{D42A27DB-BD31-4B8C-83A1-F6EECF244321}">
                <p14:modId xmlns:p14="http://schemas.microsoft.com/office/powerpoint/2010/main" val="3605582633"/>
              </p:ext>
            </p:extLst>
          </p:nvPr>
        </p:nvGraphicFramePr>
        <p:xfrm>
          <a:off x="335360" y="1052736"/>
          <a:ext cx="11665295" cy="5616625"/>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592288">
                  <a:extLst>
                    <a:ext uri="{9D8B030D-6E8A-4147-A177-3AD203B41FA5}">
                      <a16:colId xmlns:a16="http://schemas.microsoft.com/office/drawing/2014/main" val="639161505"/>
                    </a:ext>
                  </a:extLst>
                </a:gridCol>
                <a:gridCol w="3600400">
                  <a:extLst>
                    <a:ext uri="{9D8B030D-6E8A-4147-A177-3AD203B41FA5}">
                      <a16:colId xmlns:a16="http://schemas.microsoft.com/office/drawing/2014/main" val="1702131457"/>
                    </a:ext>
                  </a:extLst>
                </a:gridCol>
                <a:gridCol w="3096343">
                  <a:extLst>
                    <a:ext uri="{9D8B030D-6E8A-4147-A177-3AD203B41FA5}">
                      <a16:colId xmlns:a16="http://schemas.microsoft.com/office/drawing/2014/main" val="1977072821"/>
                    </a:ext>
                  </a:extLst>
                </a:gridCol>
              </a:tblGrid>
              <a:tr h="503012">
                <a:tc gridSpan="2">
                  <a:txBody>
                    <a:bodyPr/>
                    <a:lstStyle/>
                    <a:p>
                      <a:pPr algn="ctr">
                        <a:lnSpc>
                          <a:spcPct val="120000"/>
                        </a:lnSpc>
                      </a:pPr>
                      <a:r>
                        <a:rPr lang="en-US" sz="22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2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2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1832254">
                <a:tc rowSpan="2">
                  <a:txBody>
                    <a:bodyPr/>
                    <a:lstStyle/>
                    <a:p>
                      <a:pPr>
                        <a:lnSpc>
                          <a:spcPct val="120000"/>
                        </a:lnSpc>
                      </a:pPr>
                      <a:r>
                        <a:rPr lang="en-US" sz="2200" b="1"/>
                        <a:t>Hội chứng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nSpc>
                          <a:spcPct val="120000"/>
                        </a:lnSpc>
                      </a:pPr>
                      <a:r>
                        <a:rPr lang="en-US" sz="2200"/>
                        <a:t>Down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Thừa một NST số 21 hoặc do đột biến chuyển đoạn NST số 21 hoặc đột biến ở nhiều gene.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Trẻ chậm phát triển trí tuệ, cổ ngắn, lưỡi dày,...</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62564921"/>
                  </a:ext>
                </a:extLst>
              </a:tr>
              <a:tr h="138917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Turner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Thiếu một NST giới tính X hoặc do đột biến mất đoạn trên NST 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Là nữ, chậm lớn, cổ và ngực to ngang, tuyến vú không phát triển,...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22785111"/>
                  </a:ext>
                </a:extLst>
              </a:tr>
              <a:tr h="946093">
                <a:tc rowSpan="2">
                  <a:txBody>
                    <a:bodyPr/>
                    <a:lstStyle/>
                    <a:p>
                      <a:pPr>
                        <a:lnSpc>
                          <a:spcPct val="120000"/>
                        </a:lnSpc>
                      </a:pPr>
                      <a:r>
                        <a:rPr lang="en-US" sz="2200" b="1"/>
                        <a:t>Bệnh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nSpc>
                          <a:spcPct val="120000"/>
                        </a:lnSpc>
                      </a:pPr>
                      <a:r>
                        <a:rPr lang="en-US" sz="2200"/>
                        <a:t>Câm điếc bẩm sinh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Đột biến gen lặn trên NST thường hoặc NST X</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Trẻ không có khả năng nghe, nói.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94609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Bạch tạng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vi-VN" sz="2200"/>
                        <a:t>Đột biến gene lặn trên NST thường</a:t>
                      </a:r>
                      <a:endParaRPr lang="en-US" sz="2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20000"/>
                        </a:lnSpc>
                      </a:pPr>
                      <a:r>
                        <a:rPr lang="en-US" sz="2200"/>
                        <a:t>Da, tóc, lông màu nhạt.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bl>
          </a:graphicData>
        </a:graphic>
      </p:graphicFrame>
      <p:sp>
        <p:nvSpPr>
          <p:cNvPr id="8" name="Rectangle 7">
            <a:extLst>
              <a:ext uri="{FF2B5EF4-FFF2-40B4-BE49-F238E27FC236}">
                <a16:creationId xmlns:a16="http://schemas.microsoft.com/office/drawing/2014/main" id="{7649A14D-E2D0-4DE3-345F-E0A9138338DB}"/>
              </a:ext>
            </a:extLst>
          </p:cNvPr>
          <p:cNvSpPr/>
          <p:nvPr/>
        </p:nvSpPr>
        <p:spPr>
          <a:xfrm>
            <a:off x="4799856" y="260648"/>
            <a:ext cx="2592288" cy="4320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BẢNG KẾT QUẢ</a:t>
            </a:r>
          </a:p>
        </p:txBody>
      </p:sp>
    </p:spTree>
    <p:extLst>
      <p:ext uri="{BB962C8B-B14F-4D97-AF65-F5344CB8AC3E}">
        <p14:creationId xmlns:p14="http://schemas.microsoft.com/office/powerpoint/2010/main" val="3862351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A478F45-0A94-4AC4-4F8B-82AE631BD87E}"/>
              </a:ext>
            </a:extLst>
          </p:cNvPr>
          <p:cNvGraphicFramePr>
            <a:graphicFrameLocks noGrp="1"/>
          </p:cNvGraphicFramePr>
          <p:nvPr>
            <p:extLst>
              <p:ext uri="{D42A27DB-BD31-4B8C-83A1-F6EECF244321}">
                <p14:modId xmlns:p14="http://schemas.microsoft.com/office/powerpoint/2010/main" val="3435134396"/>
              </p:ext>
            </p:extLst>
          </p:nvPr>
        </p:nvGraphicFramePr>
        <p:xfrm>
          <a:off x="335360" y="1052736"/>
          <a:ext cx="11665295" cy="3428204"/>
        </p:xfrm>
        <a:graphic>
          <a:graphicData uri="http://schemas.openxmlformats.org/drawingml/2006/table">
            <a:tbl>
              <a:tblPr firstRow="1" bandRow="1">
                <a:tableStyleId>{5940675A-B579-460E-94D1-54222C63F5DA}</a:tableStyleId>
              </a:tblPr>
              <a:tblGrid>
                <a:gridCol w="2376264">
                  <a:extLst>
                    <a:ext uri="{9D8B030D-6E8A-4147-A177-3AD203B41FA5}">
                      <a16:colId xmlns:a16="http://schemas.microsoft.com/office/drawing/2014/main" val="277046084"/>
                    </a:ext>
                  </a:extLst>
                </a:gridCol>
                <a:gridCol w="2592288">
                  <a:extLst>
                    <a:ext uri="{9D8B030D-6E8A-4147-A177-3AD203B41FA5}">
                      <a16:colId xmlns:a16="http://schemas.microsoft.com/office/drawing/2014/main" val="639161505"/>
                    </a:ext>
                  </a:extLst>
                </a:gridCol>
                <a:gridCol w="3600400">
                  <a:extLst>
                    <a:ext uri="{9D8B030D-6E8A-4147-A177-3AD203B41FA5}">
                      <a16:colId xmlns:a16="http://schemas.microsoft.com/office/drawing/2014/main" val="1702131457"/>
                    </a:ext>
                  </a:extLst>
                </a:gridCol>
                <a:gridCol w="3096343">
                  <a:extLst>
                    <a:ext uri="{9D8B030D-6E8A-4147-A177-3AD203B41FA5}">
                      <a16:colId xmlns:a16="http://schemas.microsoft.com/office/drawing/2014/main" val="1977072821"/>
                    </a:ext>
                  </a:extLst>
                </a:gridCol>
              </a:tblGrid>
              <a:tr h="503012">
                <a:tc gridSpan="2">
                  <a:txBody>
                    <a:bodyPr/>
                    <a:lstStyle/>
                    <a:p>
                      <a:pPr algn="ctr">
                        <a:lnSpc>
                          <a:spcPct val="120000"/>
                        </a:lnSpc>
                      </a:pPr>
                      <a:r>
                        <a:rPr lang="en-US" sz="2200" b="1"/>
                        <a:t>Tên bệnh và tật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20000"/>
                        </a:lnSpc>
                      </a:pPr>
                      <a:r>
                        <a:rPr lang="en-US" sz="2200" b="1"/>
                        <a:t>Đặc điểm di truyền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ct val="120000"/>
                        </a:lnSpc>
                      </a:pPr>
                      <a:r>
                        <a:rPr lang="en-US" sz="2200" b="1"/>
                        <a:t>Biểu hiện bên ngoài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74782601"/>
                  </a:ext>
                </a:extLst>
              </a:tr>
              <a:tr h="946093">
                <a:tc rowSpan="2">
                  <a:txBody>
                    <a:bodyPr/>
                    <a:lstStyle/>
                    <a:p>
                      <a:pPr>
                        <a:lnSpc>
                          <a:spcPct val="120000"/>
                        </a:lnSpc>
                      </a:pPr>
                      <a:r>
                        <a:rPr lang="en-US" sz="2200" b="1"/>
                        <a:t>Tật di truyền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20000"/>
                        </a:lnSpc>
                      </a:pPr>
                      <a:r>
                        <a:rPr lang="en-US" sz="2200"/>
                        <a:t>Hở khe môi, hàm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Do đột biến gene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Xuất hiện khe hở tại môi trên, vòm miệng hoặc cả môi vòm.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82074957"/>
                  </a:ext>
                </a:extLst>
              </a:tr>
              <a:tr h="946093">
                <a:tc vMerge="1">
                  <a:txBody>
                    <a:bodyPr/>
                    <a:lstStyle/>
                    <a:p>
                      <a:pPr>
                        <a:lnSpc>
                          <a:spcPct val="120000"/>
                        </a:lnSpc>
                      </a:pPr>
                      <a:endParaRPr lang="en-US" sz="2000" b="1"/>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Dính hoặc thừa ngón tay, chân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Do đột biến gene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20000"/>
                        </a:lnSpc>
                      </a:pPr>
                      <a:r>
                        <a:rPr lang="en-US" sz="2200"/>
                        <a:t>– Các ngón tay hoặc chân bị dính vào nhau. </a:t>
                      </a:r>
                    </a:p>
                    <a:p>
                      <a:pPr>
                        <a:lnSpc>
                          <a:spcPct val="120000"/>
                        </a:lnSpc>
                      </a:pPr>
                      <a:r>
                        <a:rPr lang="en-US" sz="2200"/>
                        <a:t>– Bàn tay hoặc bàn chân có nhiều ngón.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0842521"/>
                  </a:ext>
                </a:extLst>
              </a:tr>
            </a:tbl>
          </a:graphicData>
        </a:graphic>
      </p:graphicFrame>
      <p:sp>
        <p:nvSpPr>
          <p:cNvPr id="8" name="Rectangle 7">
            <a:extLst>
              <a:ext uri="{FF2B5EF4-FFF2-40B4-BE49-F238E27FC236}">
                <a16:creationId xmlns:a16="http://schemas.microsoft.com/office/drawing/2014/main" id="{7649A14D-E2D0-4DE3-345F-E0A9138338DB}"/>
              </a:ext>
            </a:extLst>
          </p:cNvPr>
          <p:cNvSpPr/>
          <p:nvPr/>
        </p:nvSpPr>
        <p:spPr>
          <a:xfrm>
            <a:off x="4799856" y="260648"/>
            <a:ext cx="2592288" cy="432048"/>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rPr>
              <a:t>BẢNG KẾT QUẢ</a:t>
            </a:r>
          </a:p>
        </p:txBody>
      </p:sp>
      <p:grpSp>
        <p:nvGrpSpPr>
          <p:cNvPr id="7" name="Group 6">
            <a:extLst>
              <a:ext uri="{FF2B5EF4-FFF2-40B4-BE49-F238E27FC236}">
                <a16:creationId xmlns:a16="http://schemas.microsoft.com/office/drawing/2014/main" id="{05BCD301-F83E-573E-C11A-65DD5F810E7B}"/>
              </a:ext>
            </a:extLst>
          </p:cNvPr>
          <p:cNvGrpSpPr/>
          <p:nvPr/>
        </p:nvGrpSpPr>
        <p:grpSpPr>
          <a:xfrm>
            <a:off x="335360" y="4658298"/>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Tree>
    <p:extLst>
      <p:ext uri="{BB962C8B-B14F-4D97-AF65-F5344CB8AC3E}">
        <p14:creationId xmlns:p14="http://schemas.microsoft.com/office/powerpoint/2010/main" val="889067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BCD301-F83E-573E-C11A-65DD5F810E7B}"/>
              </a:ext>
            </a:extLst>
          </p:cNvPr>
          <p:cNvGrpSpPr/>
          <p:nvPr/>
        </p:nvGrpSpPr>
        <p:grpSpPr>
          <a:xfrm>
            <a:off x="335360" y="188640"/>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
        <p:nvSpPr>
          <p:cNvPr id="5" name="AutoShape 20">
            <a:extLst>
              <a:ext uri="{FF2B5EF4-FFF2-40B4-BE49-F238E27FC236}">
                <a16:creationId xmlns:a16="http://schemas.microsoft.com/office/drawing/2014/main" id="{8133C5ED-42B9-BF6B-3E98-BE2A89F78B4A}"/>
              </a:ext>
            </a:extLst>
          </p:cNvPr>
          <p:cNvSpPr>
            <a:spLocks noChangeArrowheads="1"/>
          </p:cNvSpPr>
          <p:nvPr/>
        </p:nvSpPr>
        <p:spPr bwMode="auto">
          <a:xfrm>
            <a:off x="617595" y="256490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1" name="TextBox 10">
            <a:extLst>
              <a:ext uri="{FF2B5EF4-FFF2-40B4-BE49-F238E27FC236}">
                <a16:creationId xmlns:a16="http://schemas.microsoft.com/office/drawing/2014/main" id="{76112DF2-887F-3172-44E8-B8737B52AE5F}"/>
              </a:ext>
            </a:extLst>
          </p:cNvPr>
          <p:cNvSpPr txBox="1"/>
          <p:nvPr/>
        </p:nvSpPr>
        <p:spPr>
          <a:xfrm>
            <a:off x="695401" y="3212976"/>
            <a:ext cx="10909210" cy="2816925"/>
          </a:xfrm>
          <a:prstGeom prst="rect">
            <a:avLst/>
          </a:prstGeom>
          <a:noFill/>
        </p:spPr>
        <p:txBody>
          <a:bodyPr wrap="square">
            <a:spAutoFit/>
          </a:bodyPr>
          <a:lstStyle/>
          <a:p>
            <a:pPr algn="just">
              <a:lnSpc>
                <a:spcPct val="125000"/>
              </a:lnSpc>
            </a:pPr>
            <a:r>
              <a:rPr lang="en-US" sz="2400" b="1" i="0">
                <a:solidFill>
                  <a:srgbClr val="008000"/>
                </a:solidFill>
                <a:effectLst/>
                <a:latin typeface="+mj-lt"/>
              </a:rPr>
              <a:t>Câu 1.</a:t>
            </a:r>
            <a:endParaRPr lang="vi-VN" sz="2400" b="0" i="0">
              <a:solidFill>
                <a:srgbClr val="000000"/>
              </a:solidFill>
              <a:effectLst/>
              <a:latin typeface="+mj-lt"/>
            </a:endParaRPr>
          </a:p>
          <a:p>
            <a:pPr algn="just">
              <a:lnSpc>
                <a:spcPct val="125000"/>
              </a:lnSpc>
            </a:pPr>
            <a:r>
              <a:rPr lang="vi-VN" sz="2400" b="1" i="0">
                <a:solidFill>
                  <a:srgbClr val="000000"/>
                </a:solidFill>
                <a:effectLst/>
                <a:latin typeface="+mj-lt"/>
              </a:rPr>
              <a:t>Đặc điểm giúp phân biệt bệnh và tật di truyền:</a:t>
            </a:r>
          </a:p>
          <a:p>
            <a:pPr algn="just">
              <a:lnSpc>
                <a:spcPct val="125000"/>
              </a:lnSpc>
            </a:pPr>
            <a:r>
              <a:rPr lang="en-US" sz="2400" b="0" i="0">
                <a:solidFill>
                  <a:srgbClr val="000000"/>
                </a:solidFill>
                <a:effectLst/>
                <a:latin typeface="+mj-lt"/>
              </a:rPr>
              <a:t>-</a:t>
            </a:r>
            <a:r>
              <a:rPr lang="vi-VN" sz="2400" b="0" i="0">
                <a:solidFill>
                  <a:srgbClr val="000000"/>
                </a:solidFill>
                <a:effectLst/>
                <a:latin typeface="+mj-lt"/>
              </a:rPr>
              <a:t> Các hội chứng và bệnh di truyền là những </a:t>
            </a:r>
            <a:r>
              <a:rPr lang="vi-VN" sz="2400" b="1" i="0">
                <a:solidFill>
                  <a:srgbClr val="FF0000"/>
                </a:solidFill>
                <a:effectLst/>
                <a:latin typeface="+mj-lt"/>
              </a:rPr>
              <a:t>rối loạn sinh lí </a:t>
            </a:r>
            <a:r>
              <a:rPr lang="vi-VN" sz="2400" b="0" i="0">
                <a:solidFill>
                  <a:srgbClr val="000000"/>
                </a:solidFill>
                <a:effectLst/>
                <a:latin typeface="+mj-lt"/>
              </a:rPr>
              <a:t>trong toàn bộ cơ thể.</a:t>
            </a:r>
          </a:p>
          <a:p>
            <a:pPr algn="just">
              <a:lnSpc>
                <a:spcPct val="125000"/>
              </a:lnSpc>
            </a:pPr>
            <a:r>
              <a:rPr lang="en-US" sz="2400" b="0" i="0">
                <a:solidFill>
                  <a:srgbClr val="000000"/>
                </a:solidFill>
                <a:effectLst/>
                <a:latin typeface="+mj-lt"/>
              </a:rPr>
              <a:t>-</a:t>
            </a:r>
            <a:r>
              <a:rPr lang="vi-VN" sz="2400" b="0" i="0">
                <a:solidFill>
                  <a:srgbClr val="000000"/>
                </a:solidFill>
                <a:effectLst/>
                <a:latin typeface="+mj-lt"/>
              </a:rPr>
              <a:t> Tật di truyền là những khiếm khuyết hình thái bên ngoài cơ thể, tật di truyền có thể </a:t>
            </a:r>
            <a:r>
              <a:rPr lang="vi-VN" sz="2400" b="1" i="0">
                <a:solidFill>
                  <a:srgbClr val="FF0000"/>
                </a:solidFill>
                <a:effectLst/>
                <a:latin typeface="+mj-lt"/>
              </a:rPr>
              <a:t>khắc phục và tạo hình thẩm mĩ </a:t>
            </a:r>
            <a:r>
              <a:rPr lang="vi-VN" sz="2400" b="0" i="0">
                <a:solidFill>
                  <a:srgbClr val="000000"/>
                </a:solidFill>
                <a:effectLst/>
                <a:latin typeface="+mj-lt"/>
              </a:rPr>
              <a:t>nhờ phẫu thuật chỉnh hình.</a:t>
            </a:r>
          </a:p>
        </p:txBody>
      </p:sp>
    </p:spTree>
    <p:extLst>
      <p:ext uri="{BB962C8B-B14F-4D97-AF65-F5344CB8AC3E}">
        <p14:creationId xmlns:p14="http://schemas.microsoft.com/office/powerpoint/2010/main" val="713648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098" name="Picture 2" descr="9 mối quan hệ không được kết hôn với nhau - Công ty luật Việt Phú">
            <a:extLst>
              <a:ext uri="{FF2B5EF4-FFF2-40B4-BE49-F238E27FC236}">
                <a16:creationId xmlns:a16="http://schemas.microsoft.com/office/drawing/2014/main" id="{2E506146-1AE5-8264-DA45-D3BD80777B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6187" y="-27384"/>
            <a:ext cx="4595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A1A5890-21C5-9FEC-4332-CF58950E00E1}"/>
              </a:ext>
            </a:extLst>
          </p:cNvPr>
          <p:cNvSpPr/>
          <p:nvPr/>
        </p:nvSpPr>
        <p:spPr>
          <a:xfrm>
            <a:off x="1703512" y="332656"/>
            <a:ext cx="3888432" cy="72008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ĐIỀU KIỆN KẾT HÔN</a:t>
            </a:r>
          </a:p>
        </p:txBody>
      </p:sp>
      <p:sp>
        <p:nvSpPr>
          <p:cNvPr id="3" name="TextBox 2">
            <a:extLst>
              <a:ext uri="{FF2B5EF4-FFF2-40B4-BE49-F238E27FC236}">
                <a16:creationId xmlns:a16="http://schemas.microsoft.com/office/drawing/2014/main" id="{95E9E667-42D6-07FE-DC46-8139D183A7D7}"/>
              </a:ext>
            </a:extLst>
          </p:cNvPr>
          <p:cNvSpPr txBox="1"/>
          <p:nvPr/>
        </p:nvSpPr>
        <p:spPr>
          <a:xfrm>
            <a:off x="904381" y="1140713"/>
            <a:ext cx="5486693" cy="400110"/>
          </a:xfrm>
          <a:prstGeom prst="rect">
            <a:avLst/>
          </a:prstGeom>
          <a:noFill/>
        </p:spPr>
        <p:txBody>
          <a:bodyPr wrap="square" rtlCol="0">
            <a:spAutoFit/>
          </a:bodyPr>
          <a:lstStyle/>
          <a:p>
            <a:pPr algn="ctr"/>
            <a:r>
              <a:rPr lang="en-US" sz="2000" b="1" i="1"/>
              <a:t>Điều 8 Luật Hôn nhân và gia đình năm 2014</a:t>
            </a:r>
          </a:p>
        </p:txBody>
      </p:sp>
      <p:sp>
        <p:nvSpPr>
          <p:cNvPr id="4" name="Rectangle 3">
            <a:extLst>
              <a:ext uri="{FF2B5EF4-FFF2-40B4-BE49-F238E27FC236}">
                <a16:creationId xmlns:a16="http://schemas.microsoft.com/office/drawing/2014/main" id="{29C04F02-A506-2F82-9D3C-B14B6DDAE052}"/>
              </a:ext>
            </a:extLst>
          </p:cNvPr>
          <p:cNvSpPr/>
          <p:nvPr/>
        </p:nvSpPr>
        <p:spPr>
          <a:xfrm>
            <a:off x="587910" y="1556792"/>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CEA897E-A129-5A75-C531-4E1306EA811A}"/>
              </a:ext>
            </a:extLst>
          </p:cNvPr>
          <p:cNvSpPr/>
          <p:nvPr/>
        </p:nvSpPr>
        <p:spPr>
          <a:xfrm>
            <a:off x="3633641" y="1556792"/>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34C555E-5B93-56AC-A33F-E9400511AAE1}"/>
              </a:ext>
            </a:extLst>
          </p:cNvPr>
          <p:cNvSpPr/>
          <p:nvPr/>
        </p:nvSpPr>
        <p:spPr>
          <a:xfrm>
            <a:off x="587910" y="3877017"/>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F12BC45-8E1F-ACE1-FB58-E13FB628547B}"/>
              </a:ext>
            </a:extLst>
          </p:cNvPr>
          <p:cNvSpPr/>
          <p:nvPr/>
        </p:nvSpPr>
        <p:spPr>
          <a:xfrm>
            <a:off x="3633641" y="3877017"/>
            <a:ext cx="3038423" cy="2320225"/>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E3B669DC-E71F-8077-C5F6-6870BA9B0F4E}"/>
              </a:ext>
            </a:extLst>
          </p:cNvPr>
          <p:cNvSpPr/>
          <p:nvPr/>
        </p:nvSpPr>
        <p:spPr>
          <a:xfrm>
            <a:off x="2912691" y="3120430"/>
            <a:ext cx="1427284" cy="1427284"/>
          </a:xfrm>
          <a:prstGeom prst="flowChartConnector">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8" descr="Male Female Icon Vector Art, Icons, and Graphics for Free Download">
            <a:extLst>
              <a:ext uri="{FF2B5EF4-FFF2-40B4-BE49-F238E27FC236}">
                <a16:creationId xmlns:a16="http://schemas.microsoft.com/office/drawing/2014/main" id="{A81BA2FB-CE31-5EE0-3B91-D1D1CF53CB8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235" t="6724" r="51715" b="8112"/>
          <a:stretch/>
        </p:blipFill>
        <p:spPr bwMode="auto">
          <a:xfrm>
            <a:off x="825348" y="1643014"/>
            <a:ext cx="568738" cy="13073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Male Female Icon Vector Art, Icons, and Graphics for Free Download">
            <a:extLst>
              <a:ext uri="{FF2B5EF4-FFF2-40B4-BE49-F238E27FC236}">
                <a16:creationId xmlns:a16="http://schemas.microsoft.com/office/drawing/2014/main" id="{9B883F6C-08CC-F201-2988-6BD09D32896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9220" t="6724" r="10325" b="8112"/>
          <a:stretch/>
        </p:blipFill>
        <p:spPr bwMode="auto">
          <a:xfrm>
            <a:off x="1314239" y="2474697"/>
            <a:ext cx="621008" cy="1307325"/>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결혼 일러스트 ai 무료다운로드 free marriage vector - Urbanbrush">
            <a:extLst>
              <a:ext uri="{FF2B5EF4-FFF2-40B4-BE49-F238E27FC236}">
                <a16:creationId xmlns:a16="http://schemas.microsoft.com/office/drawing/2014/main" id="{D5052540-540A-CB88-F26B-5B5ED529CB3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171" t="14300" r="4328" b="16633"/>
          <a:stretch/>
        </p:blipFill>
        <p:spPr bwMode="auto">
          <a:xfrm>
            <a:off x="4500311" y="1660313"/>
            <a:ext cx="1662213" cy="139156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C8BE44F-1A92-2730-F1F2-C380BA04293A}"/>
              </a:ext>
            </a:extLst>
          </p:cNvPr>
          <p:cNvSpPr txBox="1"/>
          <p:nvPr/>
        </p:nvSpPr>
        <p:spPr>
          <a:xfrm>
            <a:off x="1316809" y="1815576"/>
            <a:ext cx="2366615" cy="584775"/>
          </a:xfrm>
          <a:prstGeom prst="rect">
            <a:avLst/>
          </a:prstGeom>
          <a:noFill/>
        </p:spPr>
        <p:txBody>
          <a:bodyPr wrap="square" rtlCol="0">
            <a:spAutoFit/>
          </a:bodyPr>
          <a:lstStyle/>
          <a:p>
            <a:r>
              <a:rPr lang="en-US" sz="2400" b="1"/>
              <a:t>từ đủ </a:t>
            </a:r>
            <a:r>
              <a:rPr lang="en-US" sz="3200" b="1">
                <a:solidFill>
                  <a:srgbClr val="009FE3"/>
                </a:solidFill>
              </a:rPr>
              <a:t>20</a:t>
            </a:r>
            <a:endParaRPr lang="en-US" sz="2400" b="1">
              <a:solidFill>
                <a:srgbClr val="009FE3"/>
              </a:solidFill>
            </a:endParaRPr>
          </a:p>
        </p:txBody>
      </p:sp>
      <p:sp>
        <p:nvSpPr>
          <p:cNvPr id="15" name="TextBox 14">
            <a:extLst>
              <a:ext uri="{FF2B5EF4-FFF2-40B4-BE49-F238E27FC236}">
                <a16:creationId xmlns:a16="http://schemas.microsoft.com/office/drawing/2014/main" id="{95782784-298B-FAAB-C3C0-140BA7DAC122}"/>
              </a:ext>
            </a:extLst>
          </p:cNvPr>
          <p:cNvSpPr txBox="1"/>
          <p:nvPr/>
        </p:nvSpPr>
        <p:spPr>
          <a:xfrm>
            <a:off x="1871086" y="2488157"/>
            <a:ext cx="1527244" cy="584775"/>
          </a:xfrm>
          <a:prstGeom prst="rect">
            <a:avLst/>
          </a:prstGeom>
          <a:noFill/>
        </p:spPr>
        <p:txBody>
          <a:bodyPr wrap="square" rtlCol="0">
            <a:spAutoFit/>
          </a:bodyPr>
          <a:lstStyle/>
          <a:p>
            <a:r>
              <a:rPr lang="en-US" sz="2400" b="1"/>
              <a:t>từ đủ </a:t>
            </a:r>
            <a:r>
              <a:rPr lang="en-US" sz="3200" b="1">
                <a:solidFill>
                  <a:srgbClr val="E5007E"/>
                </a:solidFill>
              </a:rPr>
              <a:t>18</a:t>
            </a:r>
            <a:endParaRPr lang="en-US" sz="2400" b="1">
              <a:solidFill>
                <a:srgbClr val="E5007E"/>
              </a:solidFill>
            </a:endParaRPr>
          </a:p>
        </p:txBody>
      </p:sp>
      <p:sp>
        <p:nvSpPr>
          <p:cNvPr id="16" name="TextBox 15">
            <a:extLst>
              <a:ext uri="{FF2B5EF4-FFF2-40B4-BE49-F238E27FC236}">
                <a16:creationId xmlns:a16="http://schemas.microsoft.com/office/drawing/2014/main" id="{AE48EA8A-CDF6-61C7-6B57-3CEB73EB642B}"/>
              </a:ext>
            </a:extLst>
          </p:cNvPr>
          <p:cNvSpPr txBox="1"/>
          <p:nvPr/>
        </p:nvSpPr>
        <p:spPr>
          <a:xfrm>
            <a:off x="3183018" y="3269791"/>
            <a:ext cx="360040" cy="523220"/>
          </a:xfrm>
          <a:prstGeom prst="rect">
            <a:avLst/>
          </a:prstGeom>
          <a:noFill/>
        </p:spPr>
        <p:txBody>
          <a:bodyPr wrap="square" rtlCol="0">
            <a:spAutoFit/>
          </a:bodyPr>
          <a:lstStyle/>
          <a:p>
            <a:pPr algn="ctr"/>
            <a:r>
              <a:rPr lang="en-US" sz="2800" b="1">
                <a:solidFill>
                  <a:srgbClr val="653727"/>
                </a:solidFill>
              </a:rPr>
              <a:t>1</a:t>
            </a:r>
          </a:p>
        </p:txBody>
      </p:sp>
      <p:sp>
        <p:nvSpPr>
          <p:cNvPr id="17" name="TextBox 16">
            <a:extLst>
              <a:ext uri="{FF2B5EF4-FFF2-40B4-BE49-F238E27FC236}">
                <a16:creationId xmlns:a16="http://schemas.microsoft.com/office/drawing/2014/main" id="{243E8722-EEDB-1024-826F-E8C56599E395}"/>
              </a:ext>
            </a:extLst>
          </p:cNvPr>
          <p:cNvSpPr txBox="1"/>
          <p:nvPr/>
        </p:nvSpPr>
        <p:spPr>
          <a:xfrm>
            <a:off x="3700039" y="3258802"/>
            <a:ext cx="360040" cy="523220"/>
          </a:xfrm>
          <a:prstGeom prst="rect">
            <a:avLst/>
          </a:prstGeom>
          <a:noFill/>
        </p:spPr>
        <p:txBody>
          <a:bodyPr wrap="square" rtlCol="0">
            <a:spAutoFit/>
          </a:bodyPr>
          <a:lstStyle/>
          <a:p>
            <a:pPr algn="ctr"/>
            <a:r>
              <a:rPr lang="en-US" sz="2800" b="1">
                <a:solidFill>
                  <a:srgbClr val="653727"/>
                </a:solidFill>
              </a:rPr>
              <a:t>2</a:t>
            </a:r>
          </a:p>
        </p:txBody>
      </p:sp>
      <p:sp>
        <p:nvSpPr>
          <p:cNvPr id="18" name="TextBox 17">
            <a:extLst>
              <a:ext uri="{FF2B5EF4-FFF2-40B4-BE49-F238E27FC236}">
                <a16:creationId xmlns:a16="http://schemas.microsoft.com/office/drawing/2014/main" id="{0E39AD5B-F0B4-DD57-54B6-2BFB54CCD2F6}"/>
              </a:ext>
            </a:extLst>
          </p:cNvPr>
          <p:cNvSpPr txBox="1"/>
          <p:nvPr/>
        </p:nvSpPr>
        <p:spPr>
          <a:xfrm>
            <a:off x="3181290" y="3896747"/>
            <a:ext cx="360040" cy="523220"/>
          </a:xfrm>
          <a:prstGeom prst="rect">
            <a:avLst/>
          </a:prstGeom>
          <a:noFill/>
        </p:spPr>
        <p:txBody>
          <a:bodyPr wrap="square" rtlCol="0">
            <a:spAutoFit/>
          </a:bodyPr>
          <a:lstStyle/>
          <a:p>
            <a:pPr algn="ctr"/>
            <a:r>
              <a:rPr lang="en-US" sz="2800" b="1">
                <a:solidFill>
                  <a:srgbClr val="653727"/>
                </a:solidFill>
              </a:rPr>
              <a:t>3</a:t>
            </a:r>
          </a:p>
        </p:txBody>
      </p:sp>
      <p:sp>
        <p:nvSpPr>
          <p:cNvPr id="19" name="TextBox 18">
            <a:extLst>
              <a:ext uri="{FF2B5EF4-FFF2-40B4-BE49-F238E27FC236}">
                <a16:creationId xmlns:a16="http://schemas.microsoft.com/office/drawing/2014/main" id="{A8DF201E-55F8-CA95-8085-1555AEA10473}"/>
              </a:ext>
            </a:extLst>
          </p:cNvPr>
          <p:cNvSpPr txBox="1"/>
          <p:nvPr/>
        </p:nvSpPr>
        <p:spPr>
          <a:xfrm>
            <a:off x="3698311" y="3885758"/>
            <a:ext cx="360040" cy="523220"/>
          </a:xfrm>
          <a:prstGeom prst="rect">
            <a:avLst/>
          </a:prstGeom>
          <a:noFill/>
        </p:spPr>
        <p:txBody>
          <a:bodyPr wrap="square" rtlCol="0">
            <a:spAutoFit/>
          </a:bodyPr>
          <a:lstStyle/>
          <a:p>
            <a:pPr algn="ctr"/>
            <a:r>
              <a:rPr lang="en-US" sz="2800" b="1">
                <a:solidFill>
                  <a:srgbClr val="653727"/>
                </a:solidFill>
              </a:rPr>
              <a:t>4</a:t>
            </a:r>
          </a:p>
        </p:txBody>
      </p:sp>
      <p:sp>
        <p:nvSpPr>
          <p:cNvPr id="20" name="TextBox 19">
            <a:extLst>
              <a:ext uri="{FF2B5EF4-FFF2-40B4-BE49-F238E27FC236}">
                <a16:creationId xmlns:a16="http://schemas.microsoft.com/office/drawing/2014/main" id="{00B8E569-CBEB-46C5-65CB-19DA1439239F}"/>
              </a:ext>
            </a:extLst>
          </p:cNvPr>
          <p:cNvSpPr txBox="1"/>
          <p:nvPr/>
        </p:nvSpPr>
        <p:spPr>
          <a:xfrm>
            <a:off x="4423219" y="2984944"/>
            <a:ext cx="1986335" cy="797078"/>
          </a:xfrm>
          <a:prstGeom prst="rect">
            <a:avLst/>
          </a:prstGeom>
          <a:noFill/>
        </p:spPr>
        <p:txBody>
          <a:bodyPr wrap="square" rtlCol="0">
            <a:spAutoFit/>
          </a:bodyPr>
          <a:lstStyle/>
          <a:p>
            <a:pPr algn="ctr">
              <a:lnSpc>
                <a:spcPct val="120000"/>
              </a:lnSpc>
            </a:pPr>
            <a:r>
              <a:rPr lang="en-US" sz="2000" b="1"/>
              <a:t>Tự nguyện quyết định</a:t>
            </a:r>
            <a:endParaRPr lang="en-US" sz="2000" b="1">
              <a:solidFill>
                <a:srgbClr val="E5007E"/>
              </a:solidFill>
            </a:endParaRPr>
          </a:p>
        </p:txBody>
      </p:sp>
      <p:sp>
        <p:nvSpPr>
          <p:cNvPr id="21" name="TextBox 20">
            <a:extLst>
              <a:ext uri="{FF2B5EF4-FFF2-40B4-BE49-F238E27FC236}">
                <a16:creationId xmlns:a16="http://schemas.microsoft.com/office/drawing/2014/main" id="{51C2BEC3-1DCD-9CAA-D72A-7CDCDD49C6AA}"/>
              </a:ext>
            </a:extLst>
          </p:cNvPr>
          <p:cNvSpPr txBox="1"/>
          <p:nvPr/>
        </p:nvSpPr>
        <p:spPr>
          <a:xfrm>
            <a:off x="191344" y="6281248"/>
            <a:ext cx="7056784" cy="400110"/>
          </a:xfrm>
          <a:prstGeom prst="rect">
            <a:avLst/>
          </a:prstGeom>
          <a:noFill/>
        </p:spPr>
        <p:txBody>
          <a:bodyPr wrap="square" rtlCol="0">
            <a:spAutoFit/>
          </a:bodyPr>
          <a:lstStyle/>
          <a:p>
            <a:pPr algn="ctr"/>
            <a:r>
              <a:rPr lang="en-US" sz="2000" b="1" i="1">
                <a:solidFill>
                  <a:srgbClr val="FF0000"/>
                </a:solidFill>
              </a:rPr>
              <a:t>Nhà nước không thừa nhận kết hôn đồng giới</a:t>
            </a:r>
          </a:p>
        </p:txBody>
      </p:sp>
      <p:sp>
        <p:nvSpPr>
          <p:cNvPr id="22" name="TextBox 21">
            <a:extLst>
              <a:ext uri="{FF2B5EF4-FFF2-40B4-BE49-F238E27FC236}">
                <a16:creationId xmlns:a16="http://schemas.microsoft.com/office/drawing/2014/main" id="{0B3D193A-3ACE-47F8-EDF3-BF125244517F}"/>
              </a:ext>
            </a:extLst>
          </p:cNvPr>
          <p:cNvSpPr txBox="1"/>
          <p:nvPr/>
        </p:nvSpPr>
        <p:spPr>
          <a:xfrm>
            <a:off x="781248" y="5224052"/>
            <a:ext cx="2678364" cy="797078"/>
          </a:xfrm>
          <a:prstGeom prst="rect">
            <a:avLst/>
          </a:prstGeom>
          <a:noFill/>
        </p:spPr>
        <p:txBody>
          <a:bodyPr wrap="square" rtlCol="0">
            <a:spAutoFit/>
          </a:bodyPr>
          <a:lstStyle/>
          <a:p>
            <a:pPr algn="ctr">
              <a:lnSpc>
                <a:spcPct val="120000"/>
              </a:lnSpc>
            </a:pPr>
            <a:r>
              <a:rPr lang="en-US" sz="2000" b="1"/>
              <a:t>Không bị mất năng lực hanh vi nhân sự</a:t>
            </a:r>
            <a:endParaRPr lang="en-US" sz="2000" b="1">
              <a:solidFill>
                <a:srgbClr val="E5007E"/>
              </a:solidFill>
            </a:endParaRPr>
          </a:p>
        </p:txBody>
      </p:sp>
      <p:sp>
        <p:nvSpPr>
          <p:cNvPr id="23" name="AutoShape 12" descr="Prohibition sign for same-sex marriage, vector illustration. Stock Vector  by ©kup1984 128643806">
            <a:extLst>
              <a:ext uri="{FF2B5EF4-FFF2-40B4-BE49-F238E27FC236}">
                <a16:creationId xmlns:a16="http://schemas.microsoft.com/office/drawing/2014/main" id="{CBCE302A-FBF8-79F6-4235-2E6057E89BD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a:extLst>
              <a:ext uri="{FF2B5EF4-FFF2-40B4-BE49-F238E27FC236}">
                <a16:creationId xmlns:a16="http://schemas.microsoft.com/office/drawing/2014/main" id="{C75F37AC-F5E9-965F-3E91-CEE3EFE170A0}"/>
              </a:ext>
            </a:extLst>
          </p:cNvPr>
          <p:cNvPicPr>
            <a:picLocks noChangeAspect="1"/>
          </p:cNvPicPr>
          <p:nvPr/>
        </p:nvPicPr>
        <p:blipFill rotWithShape="1">
          <a:blip r:embed="rId5"/>
          <a:srcRect l="8164" t="8047" r="6462" b="8052"/>
          <a:stretch/>
        </p:blipFill>
        <p:spPr>
          <a:xfrm>
            <a:off x="4773979" y="3941723"/>
            <a:ext cx="1086880" cy="1068122"/>
          </a:xfrm>
          <a:prstGeom prst="rect">
            <a:avLst/>
          </a:prstGeom>
        </p:spPr>
      </p:pic>
      <p:sp>
        <p:nvSpPr>
          <p:cNvPr id="25" name="TextBox 24">
            <a:extLst>
              <a:ext uri="{FF2B5EF4-FFF2-40B4-BE49-F238E27FC236}">
                <a16:creationId xmlns:a16="http://schemas.microsoft.com/office/drawing/2014/main" id="{1B71C236-EEA3-560B-4218-897FB1B83BFE}"/>
              </a:ext>
            </a:extLst>
          </p:cNvPr>
          <p:cNvSpPr txBox="1"/>
          <p:nvPr/>
        </p:nvSpPr>
        <p:spPr>
          <a:xfrm>
            <a:off x="3698311" y="4935837"/>
            <a:ext cx="2942919" cy="1166410"/>
          </a:xfrm>
          <a:prstGeom prst="rect">
            <a:avLst/>
          </a:prstGeom>
          <a:noFill/>
        </p:spPr>
        <p:txBody>
          <a:bodyPr wrap="square" rtlCol="0">
            <a:spAutoFit/>
          </a:bodyPr>
          <a:lstStyle/>
          <a:p>
            <a:pPr algn="ctr">
              <a:lnSpc>
                <a:spcPct val="120000"/>
              </a:lnSpc>
            </a:pPr>
            <a:r>
              <a:rPr lang="en-US" sz="2000" b="1"/>
              <a:t>Không thuộc một trong các trường hợp cấm kết hôn</a:t>
            </a:r>
            <a:endParaRPr lang="en-US" sz="2000" b="1">
              <a:solidFill>
                <a:srgbClr val="E5007E"/>
              </a:solidFill>
            </a:endParaRPr>
          </a:p>
        </p:txBody>
      </p:sp>
      <p:pic>
        <p:nvPicPr>
          <p:cNvPr id="4112" name="Picture 16" descr="Năng lực pháp luật dân sự của cá nhân gồm những gì? - LUẬT SƯ THÔNG THÁI">
            <a:extLst>
              <a:ext uri="{FF2B5EF4-FFF2-40B4-BE49-F238E27FC236}">
                <a16:creationId xmlns:a16="http://schemas.microsoft.com/office/drawing/2014/main" id="{CC19C36C-0C24-BCF4-5CBE-3207E66B1E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381" y="3978257"/>
            <a:ext cx="1855093" cy="1236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2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106"/>
                                        </p:tgtEl>
                                        <p:attrNameLst>
                                          <p:attrName>style.visibility</p:attrName>
                                        </p:attrNameLst>
                                      </p:cBhvr>
                                      <p:to>
                                        <p:strVal val="visible"/>
                                      </p:to>
                                    </p:set>
                                    <p:animEffect transition="in" filter="wipe(down)">
                                      <p:cBhvr>
                                        <p:cTn id="27" dur="500"/>
                                        <p:tgtEl>
                                          <p:spTgt spid="410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down)">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112"/>
                                        </p:tgtEl>
                                        <p:attrNameLst>
                                          <p:attrName>style.visibility</p:attrName>
                                        </p:attrNameLst>
                                      </p:cBhvr>
                                      <p:to>
                                        <p:strVal val="visible"/>
                                      </p:to>
                                    </p:set>
                                    <p:animEffect transition="in" filter="barn(inVertical)">
                                      <p:cBhvr>
                                        <p:cTn id="35" dur="500"/>
                                        <p:tgtEl>
                                          <p:spTgt spid="4112"/>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barn(inVertical)">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barn(inVertical)">
                                      <p:cBhvr>
                                        <p:cTn id="43" dur="500"/>
                                        <p:tgtEl>
                                          <p:spTgt spid="24"/>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barn(inVertical)">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4098"/>
                                        </p:tgtEl>
                                        <p:attrNameLst>
                                          <p:attrName>style.visibility</p:attrName>
                                        </p:attrNameLst>
                                      </p:cBhvr>
                                      <p:to>
                                        <p:strVal val="visible"/>
                                      </p:to>
                                    </p:set>
                                    <p:animEffect transition="in" filter="circle(in)">
                                      <p:cBhvr>
                                        <p:cTn id="56"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20" grpId="0"/>
      <p:bldP spid="21" grpId="0"/>
      <p:bldP spid="22" grpId="0"/>
      <p:bldP spid="25"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5BCD301-F83E-573E-C11A-65DD5F810E7B}"/>
              </a:ext>
            </a:extLst>
          </p:cNvPr>
          <p:cNvGrpSpPr/>
          <p:nvPr/>
        </p:nvGrpSpPr>
        <p:grpSpPr>
          <a:xfrm>
            <a:off x="335360" y="188640"/>
            <a:ext cx="11665295" cy="2083070"/>
            <a:chOff x="335360" y="4658298"/>
            <a:chExt cx="11665295" cy="2083070"/>
          </a:xfrm>
        </p:grpSpPr>
        <p:sp>
          <p:nvSpPr>
            <p:cNvPr id="2" name="Rectangle: Rounded Corners 1">
              <a:extLst>
                <a:ext uri="{FF2B5EF4-FFF2-40B4-BE49-F238E27FC236}">
                  <a16:creationId xmlns:a16="http://schemas.microsoft.com/office/drawing/2014/main" id="{2C33B5AC-8A31-F489-7039-4FDE9F91FA8F}"/>
                </a:ext>
              </a:extLst>
            </p:cNvPr>
            <p:cNvSpPr/>
            <p:nvPr/>
          </p:nvSpPr>
          <p:spPr>
            <a:xfrm>
              <a:off x="479376" y="4797152"/>
              <a:ext cx="11521279" cy="1944216"/>
            </a:xfrm>
            <a:prstGeom prst="roundRect">
              <a:avLst>
                <a:gd name="adj" fmla="val 1096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73EDEDE3-EC85-A6D4-4241-4B2C4E170656}"/>
                </a:ext>
              </a:extLst>
            </p:cNvPr>
            <p:cNvSpPr/>
            <p:nvPr/>
          </p:nvSpPr>
          <p:spPr>
            <a:xfrm>
              <a:off x="335360" y="4658298"/>
              <a:ext cx="11521279" cy="1944216"/>
            </a:xfrm>
            <a:prstGeom prst="roundRect">
              <a:avLst>
                <a:gd name="adj" fmla="val 10968"/>
              </a:avLst>
            </a:prstGeom>
            <a:solidFill>
              <a:srgbClr val="F9E7E7"/>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6B5FB4E-475C-3447-D1BB-DB9525ABD54A}"/>
                </a:ext>
              </a:extLst>
            </p:cNvPr>
            <p:cNvSpPr txBox="1"/>
            <p:nvPr/>
          </p:nvSpPr>
          <p:spPr>
            <a:xfrm>
              <a:off x="587387" y="4901360"/>
              <a:ext cx="11017224" cy="1458091"/>
            </a:xfrm>
            <a:prstGeom prst="rect">
              <a:avLst/>
            </a:prstGeom>
            <a:noFill/>
          </p:spPr>
          <p:txBody>
            <a:bodyPr wrap="square">
              <a:spAutoFit/>
            </a:bodyPr>
            <a:lstStyle/>
            <a:p>
              <a:pPr algn="just">
                <a:lnSpc>
                  <a:spcPct val="120000"/>
                </a:lnSpc>
                <a:spcAft>
                  <a:spcPts val="600"/>
                </a:spcAft>
              </a:pPr>
              <a:r>
                <a:rPr lang="vi-VN" sz="2400" b="1"/>
                <a:t>1. </a:t>
              </a:r>
              <a:r>
                <a:rPr lang="vi-VN" sz="2400"/>
                <a:t>Đọc thông tin trong mục II và quan sát các Hình 47.2, 47.3, 47.4, cho biết đặc điểm nào giúp phân biệt bệnh và tật di truyền.</a:t>
              </a:r>
            </a:p>
            <a:p>
              <a:pPr algn="just">
                <a:lnSpc>
                  <a:spcPct val="120000"/>
                </a:lnSpc>
                <a:spcAft>
                  <a:spcPts val="600"/>
                </a:spcAft>
              </a:pPr>
              <a:r>
                <a:rPr lang="vi-VN" sz="2400" b="1"/>
                <a:t>2. </a:t>
              </a:r>
              <a:r>
                <a:rPr lang="vi-VN" sz="2400"/>
                <a:t>Nêu thêm một số hội chứng, bệnh và tật di truyền ở người.</a:t>
              </a:r>
              <a:endParaRPr lang="en-US" sz="2400"/>
            </a:p>
          </p:txBody>
        </p:sp>
      </p:grpSp>
      <p:sp>
        <p:nvSpPr>
          <p:cNvPr id="5" name="AutoShape 20">
            <a:extLst>
              <a:ext uri="{FF2B5EF4-FFF2-40B4-BE49-F238E27FC236}">
                <a16:creationId xmlns:a16="http://schemas.microsoft.com/office/drawing/2014/main" id="{8133C5ED-42B9-BF6B-3E98-BE2A89F78B4A}"/>
              </a:ext>
            </a:extLst>
          </p:cNvPr>
          <p:cNvSpPr>
            <a:spLocks noChangeArrowheads="1"/>
          </p:cNvSpPr>
          <p:nvPr/>
        </p:nvSpPr>
        <p:spPr bwMode="auto">
          <a:xfrm>
            <a:off x="617595" y="256490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1" name="TextBox 10">
            <a:extLst>
              <a:ext uri="{FF2B5EF4-FFF2-40B4-BE49-F238E27FC236}">
                <a16:creationId xmlns:a16="http://schemas.microsoft.com/office/drawing/2014/main" id="{76112DF2-887F-3172-44E8-B8737B52AE5F}"/>
              </a:ext>
            </a:extLst>
          </p:cNvPr>
          <p:cNvSpPr txBox="1"/>
          <p:nvPr/>
        </p:nvSpPr>
        <p:spPr>
          <a:xfrm>
            <a:off x="695401" y="3212976"/>
            <a:ext cx="10909210" cy="3278590"/>
          </a:xfrm>
          <a:prstGeom prst="rect">
            <a:avLst/>
          </a:prstGeom>
          <a:noFill/>
        </p:spPr>
        <p:txBody>
          <a:bodyPr wrap="square">
            <a:spAutoFit/>
          </a:bodyPr>
          <a:lstStyle/>
          <a:p>
            <a:pPr algn="just">
              <a:lnSpc>
                <a:spcPct val="125000"/>
              </a:lnSpc>
            </a:pPr>
            <a:r>
              <a:rPr lang="en-US" sz="2400" b="1" i="0">
                <a:solidFill>
                  <a:srgbClr val="008000"/>
                </a:solidFill>
                <a:effectLst/>
                <a:latin typeface="+mj-lt"/>
              </a:rPr>
              <a:t>Câu </a:t>
            </a:r>
            <a:r>
              <a:rPr lang="en-US" sz="2400" b="1">
                <a:solidFill>
                  <a:srgbClr val="008000"/>
                </a:solidFill>
                <a:latin typeface="+mj-lt"/>
              </a:rPr>
              <a:t>2</a:t>
            </a:r>
            <a:r>
              <a:rPr lang="en-US" sz="2400" b="1" i="0">
                <a:solidFill>
                  <a:srgbClr val="008000"/>
                </a:solidFill>
                <a:effectLst/>
                <a:latin typeface="+mj-lt"/>
              </a:rPr>
              <a:t>.</a:t>
            </a:r>
            <a:endParaRPr lang="vi-VN" sz="2400" b="0" i="0">
              <a:solidFill>
                <a:srgbClr val="000000"/>
              </a:solidFill>
              <a:effectLst/>
              <a:latin typeface="+mj-lt"/>
            </a:endParaRPr>
          </a:p>
          <a:p>
            <a:pPr algn="just">
              <a:lnSpc>
                <a:spcPct val="125000"/>
              </a:lnSpc>
            </a:pPr>
            <a:r>
              <a:rPr lang="en-US" sz="2400" b="1" i="0">
                <a:solidFill>
                  <a:srgbClr val="000000"/>
                </a:solidFill>
                <a:effectLst/>
                <a:latin typeface="+mj-lt"/>
              </a:rPr>
              <a:t>-</a:t>
            </a:r>
            <a:r>
              <a:rPr lang="vi-VN" sz="2400" b="1" i="0">
                <a:solidFill>
                  <a:srgbClr val="000000"/>
                </a:solidFill>
                <a:effectLst/>
                <a:latin typeface="+mj-lt"/>
              </a:rPr>
              <a:t> Ví dụ về hội chứng di truyền ở người: </a:t>
            </a:r>
            <a:r>
              <a:rPr lang="vi-VN" sz="2400" b="0" i="0">
                <a:solidFill>
                  <a:srgbClr val="000000"/>
                </a:solidFill>
                <a:effectLst/>
                <a:latin typeface="+mj-lt"/>
              </a:rPr>
              <a:t>hội chứng Patau, hội chứng Jacob, hội chứng tiếng mèo kêu (Cri – du – chat),…</a:t>
            </a:r>
            <a:endParaRPr lang="en-US" sz="2400" b="0" i="0">
              <a:solidFill>
                <a:srgbClr val="000000"/>
              </a:solidFill>
              <a:effectLst/>
              <a:latin typeface="+mj-lt"/>
            </a:endParaRPr>
          </a:p>
          <a:p>
            <a:pPr algn="just">
              <a:lnSpc>
                <a:spcPct val="125000"/>
              </a:lnSpc>
            </a:pPr>
            <a:r>
              <a:rPr lang="en-US" sz="2400" b="1" i="0">
                <a:solidFill>
                  <a:srgbClr val="000000"/>
                </a:solidFill>
                <a:effectLst/>
                <a:latin typeface="+mj-lt"/>
              </a:rPr>
              <a:t>-</a:t>
            </a:r>
            <a:r>
              <a:rPr lang="vi-VN" sz="2400" b="1" i="0">
                <a:solidFill>
                  <a:srgbClr val="000000"/>
                </a:solidFill>
                <a:effectLst/>
                <a:latin typeface="+mj-lt"/>
              </a:rPr>
              <a:t> Ví dụ về bệnh di truyền ở người: </a:t>
            </a:r>
            <a:r>
              <a:rPr lang="vi-VN" sz="2400" b="0" i="0">
                <a:solidFill>
                  <a:srgbClr val="000000"/>
                </a:solidFill>
                <a:effectLst/>
                <a:latin typeface="+mj-lt"/>
              </a:rPr>
              <a:t>bệnh tan máu bẩm sinh, bệnh máu khó đông, bệnh mù màu,…</a:t>
            </a:r>
            <a:endParaRPr lang="en-US" sz="2400" b="0" i="0">
              <a:solidFill>
                <a:srgbClr val="000000"/>
              </a:solidFill>
              <a:effectLst/>
              <a:latin typeface="+mj-lt"/>
            </a:endParaRPr>
          </a:p>
          <a:p>
            <a:pPr algn="just">
              <a:lnSpc>
                <a:spcPct val="125000"/>
              </a:lnSpc>
            </a:pPr>
            <a:r>
              <a:rPr lang="en-US" sz="2400" b="1" i="0">
                <a:solidFill>
                  <a:srgbClr val="000000"/>
                </a:solidFill>
                <a:effectLst/>
                <a:latin typeface="+mj-lt"/>
              </a:rPr>
              <a:t>- </a:t>
            </a:r>
            <a:r>
              <a:rPr lang="vi-VN" sz="2400" b="1" i="0">
                <a:solidFill>
                  <a:srgbClr val="000000"/>
                </a:solidFill>
                <a:effectLst/>
                <a:latin typeface="+mj-lt"/>
              </a:rPr>
              <a:t>Ví dụ về tật di truyền ở người: </a:t>
            </a:r>
            <a:r>
              <a:rPr lang="vi-VN" sz="2400" b="0" i="0">
                <a:solidFill>
                  <a:srgbClr val="000000"/>
                </a:solidFill>
                <a:effectLst/>
                <a:latin typeface="+mj-lt"/>
              </a:rPr>
              <a:t>tật khoèo chân, tật có túm lông trên vành tai, tật dính ngón tay 2 và 3,…</a:t>
            </a:r>
          </a:p>
        </p:txBody>
      </p:sp>
    </p:spTree>
    <p:extLst>
      <p:ext uri="{BB962C8B-B14F-4D97-AF65-F5344CB8AC3E}">
        <p14:creationId xmlns:p14="http://schemas.microsoft.com/office/powerpoint/2010/main" val="309318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3" name="TextBox 2">
            <a:extLst>
              <a:ext uri="{FF2B5EF4-FFF2-40B4-BE49-F238E27FC236}">
                <a16:creationId xmlns:a16="http://schemas.microsoft.com/office/drawing/2014/main" id="{4F8C534D-90A6-8481-00D7-F8CB1CBF859F}"/>
              </a:ext>
            </a:extLst>
          </p:cNvPr>
          <p:cNvSpPr txBox="1"/>
          <p:nvPr/>
        </p:nvSpPr>
        <p:spPr>
          <a:xfrm>
            <a:off x="1415480" y="1772816"/>
            <a:ext cx="9361040" cy="1078950"/>
          </a:xfrm>
          <a:prstGeom prst="rect">
            <a:avLst/>
          </a:prstGeom>
          <a:noFill/>
        </p:spPr>
        <p:txBody>
          <a:bodyPr wrap="square" rtlCol="0">
            <a:spAutoFit/>
          </a:bodyPr>
          <a:lstStyle/>
          <a:p>
            <a:pPr algn="ctr">
              <a:lnSpc>
                <a:spcPct val="120000"/>
              </a:lnSpc>
            </a:pPr>
            <a:r>
              <a:rPr lang="en-US" sz="2800" b="1">
                <a:solidFill>
                  <a:srgbClr val="00B050"/>
                </a:solidFill>
              </a:rPr>
              <a:t>PHIẾU HỌC TẬP SỐ 2</a:t>
            </a:r>
          </a:p>
          <a:p>
            <a:pPr algn="ctr">
              <a:lnSpc>
                <a:spcPct val="120000"/>
              </a:lnSpc>
            </a:pPr>
            <a:r>
              <a:rPr lang="en-US" sz="2800" b="1"/>
              <a:t>Tìm hiểu về một số tác nhân gây bệnh di truyền</a:t>
            </a:r>
          </a:p>
        </p:txBody>
      </p:sp>
      <p:sp>
        <p:nvSpPr>
          <p:cNvPr id="7" name="TextBox 6">
            <a:extLst>
              <a:ext uri="{FF2B5EF4-FFF2-40B4-BE49-F238E27FC236}">
                <a16:creationId xmlns:a16="http://schemas.microsoft.com/office/drawing/2014/main" id="{BA8D2318-4D73-5299-2F8E-2A4A26DBC8A8}"/>
              </a:ext>
            </a:extLst>
          </p:cNvPr>
          <p:cNvSpPr txBox="1"/>
          <p:nvPr/>
        </p:nvSpPr>
        <p:spPr>
          <a:xfrm>
            <a:off x="1127448" y="2996952"/>
            <a:ext cx="10369152" cy="3432478"/>
          </a:xfrm>
          <a:prstGeom prst="rect">
            <a:avLst/>
          </a:prstGeom>
          <a:noFill/>
        </p:spPr>
        <p:txBody>
          <a:bodyPr wrap="square">
            <a:spAutoFit/>
          </a:bodyPr>
          <a:lstStyle/>
          <a:p>
            <a:pPr algn="just">
              <a:lnSpc>
                <a:spcPct val="125000"/>
              </a:lnSpc>
              <a:spcAft>
                <a:spcPts val="600"/>
              </a:spcAft>
            </a:pPr>
            <a:r>
              <a:rPr lang="en-US" sz="2400" b="1"/>
              <a:t>1. </a:t>
            </a:r>
            <a:r>
              <a:rPr lang="vi-VN" sz="2400"/>
              <a:t>Đọc thông tin mục III trong SGK kết hợp các kiến thức đã biết</a:t>
            </a:r>
            <a:r>
              <a:rPr lang="en-US" sz="2400"/>
              <a:t>. </a:t>
            </a:r>
            <a:r>
              <a:rPr lang="vi-VN" sz="2400"/>
              <a:t>Nêu các nguyên nhân phát sinh các tật, bệnh di truyền ở người và một số biện pháp hạn chế phát sinh các tật, bệnh đó.</a:t>
            </a:r>
          </a:p>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a:p>
            <a:pPr algn="just">
              <a:lnSpc>
                <a:spcPct val="125000"/>
              </a:lnSpc>
              <a:spcAft>
                <a:spcPts val="600"/>
              </a:spcAft>
            </a:pPr>
            <a:r>
              <a:rPr lang="vi-VN" sz="2400" b="1"/>
              <a:t>3.</a:t>
            </a:r>
            <a:r>
              <a:rPr lang="en-US" sz="2400" b="1"/>
              <a:t> </a:t>
            </a:r>
            <a:r>
              <a:rPr lang="vi-VN" sz="2400"/>
              <a:t>Cần làm gì để hạn chế tác nhân gây bệnh di truyền?</a:t>
            </a:r>
          </a:p>
        </p:txBody>
      </p:sp>
      <p:sp>
        <p:nvSpPr>
          <p:cNvPr id="10" name="Rectangle: Rounded Corners 9">
            <a:extLst>
              <a:ext uri="{FF2B5EF4-FFF2-40B4-BE49-F238E27FC236}">
                <a16:creationId xmlns:a16="http://schemas.microsoft.com/office/drawing/2014/main" id="{95FBA516-A46E-32F2-645E-2B44C7B901EC}"/>
              </a:ext>
            </a:extLst>
          </p:cNvPr>
          <p:cNvSpPr/>
          <p:nvPr/>
        </p:nvSpPr>
        <p:spPr>
          <a:xfrm>
            <a:off x="551384" y="1700808"/>
            <a:ext cx="11305256" cy="4824536"/>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799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7" name="TextBox 6">
            <a:extLst>
              <a:ext uri="{FF2B5EF4-FFF2-40B4-BE49-F238E27FC236}">
                <a16:creationId xmlns:a16="http://schemas.microsoft.com/office/drawing/2014/main" id="{BA8D2318-4D73-5299-2F8E-2A4A26DBC8A8}"/>
              </a:ext>
            </a:extLst>
          </p:cNvPr>
          <p:cNvSpPr txBox="1"/>
          <p:nvPr/>
        </p:nvSpPr>
        <p:spPr>
          <a:xfrm>
            <a:off x="723076" y="1700808"/>
            <a:ext cx="11061555" cy="1431930"/>
          </a:xfrm>
          <a:prstGeom prst="rect">
            <a:avLst/>
          </a:prstGeom>
          <a:solidFill>
            <a:schemeClr val="accent4">
              <a:lumMod val="20000"/>
              <a:lumOff val="80000"/>
            </a:schemeClr>
          </a:solidFill>
        </p:spPr>
        <p:txBody>
          <a:bodyPr wrap="square">
            <a:spAutoFit/>
          </a:bodyPr>
          <a:lstStyle/>
          <a:p>
            <a:pPr algn="just">
              <a:lnSpc>
                <a:spcPct val="125000"/>
              </a:lnSpc>
              <a:spcAft>
                <a:spcPts val="600"/>
              </a:spcAft>
            </a:pPr>
            <a:r>
              <a:rPr lang="en-US" sz="2400" b="1"/>
              <a:t>1. </a:t>
            </a:r>
            <a:r>
              <a:rPr lang="vi-VN" sz="2400"/>
              <a:t>Đọc thông tin mục III trong SGK kết hợp các kiến thức đã biết</a:t>
            </a:r>
            <a:r>
              <a:rPr lang="en-US" sz="2400"/>
              <a:t>. </a:t>
            </a:r>
            <a:r>
              <a:rPr lang="vi-VN" sz="2400"/>
              <a:t>Nêu các nguyên nhân phát sinh các tật, bệnh di truyền ở người và một số biện pháp hạn chế phát sinh các tật, bệnh đó.</a:t>
            </a:r>
          </a:p>
        </p:txBody>
      </p:sp>
      <p:sp>
        <p:nvSpPr>
          <p:cNvPr id="4" name="AutoShape 20">
            <a:extLst>
              <a:ext uri="{FF2B5EF4-FFF2-40B4-BE49-F238E27FC236}">
                <a16:creationId xmlns:a16="http://schemas.microsoft.com/office/drawing/2014/main" id="{255A95E7-8549-F8D0-D690-420AA1A213B0}"/>
              </a:ext>
            </a:extLst>
          </p:cNvPr>
          <p:cNvSpPr>
            <a:spLocks noChangeArrowheads="1"/>
          </p:cNvSpPr>
          <p:nvPr/>
        </p:nvSpPr>
        <p:spPr bwMode="auto">
          <a:xfrm>
            <a:off x="5370847" y="336193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5" name="Rectangle 4">
            <a:extLst>
              <a:ext uri="{FF2B5EF4-FFF2-40B4-BE49-F238E27FC236}">
                <a16:creationId xmlns:a16="http://schemas.microsoft.com/office/drawing/2014/main" id="{0011DB6B-761A-86DA-0CAA-FAC8DA3D5436}"/>
              </a:ext>
            </a:extLst>
          </p:cNvPr>
          <p:cNvSpPr/>
          <p:nvPr/>
        </p:nvSpPr>
        <p:spPr>
          <a:xfrm>
            <a:off x="723076" y="4077072"/>
            <a:ext cx="11061555" cy="2592288"/>
          </a:xfrm>
          <a:prstGeom prst="rect">
            <a:avLst/>
          </a:prstGeom>
          <a:solidFill>
            <a:schemeClr val="accent6">
              <a:lumMod val="20000"/>
              <a:lumOff val="80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Rounded 8">
            <a:extLst>
              <a:ext uri="{FF2B5EF4-FFF2-40B4-BE49-F238E27FC236}">
                <a16:creationId xmlns:a16="http://schemas.microsoft.com/office/drawing/2014/main" id="{ECAF3E90-C676-0D41-2A8E-0D65011CA645}"/>
              </a:ext>
            </a:extLst>
          </p:cNvPr>
          <p:cNvSpPr/>
          <p:nvPr/>
        </p:nvSpPr>
        <p:spPr>
          <a:xfrm>
            <a:off x="723076" y="4077072"/>
            <a:ext cx="2348588" cy="576064"/>
          </a:xfrm>
          <a:prstGeom prst="round1Rect">
            <a:avLst>
              <a:gd name="adj" fmla="val 0"/>
            </a:avLst>
          </a:prstGeom>
          <a:solidFill>
            <a:schemeClr val="accent6">
              <a:lumMod val="7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Nguyên nhân</a:t>
            </a:r>
            <a:endParaRPr lang="en-US" sz="2400" b="1"/>
          </a:p>
        </p:txBody>
      </p:sp>
      <p:sp>
        <p:nvSpPr>
          <p:cNvPr id="12" name="TextBox 11">
            <a:extLst>
              <a:ext uri="{FF2B5EF4-FFF2-40B4-BE49-F238E27FC236}">
                <a16:creationId xmlns:a16="http://schemas.microsoft.com/office/drawing/2014/main" id="{8C4F899C-A829-48C8-0803-90762E9D42FB}"/>
              </a:ext>
            </a:extLst>
          </p:cNvPr>
          <p:cNvSpPr txBox="1"/>
          <p:nvPr/>
        </p:nvSpPr>
        <p:spPr>
          <a:xfrm>
            <a:off x="961265" y="4714211"/>
            <a:ext cx="10585176" cy="1893595"/>
          </a:xfrm>
          <a:prstGeom prst="rect">
            <a:avLst/>
          </a:prstGeom>
          <a:noFill/>
        </p:spPr>
        <p:txBody>
          <a:bodyPr wrap="square">
            <a:spAutoFit/>
          </a:bodyPr>
          <a:lstStyle/>
          <a:p>
            <a:pPr algn="just">
              <a:lnSpc>
                <a:spcPct val="125000"/>
              </a:lnSpc>
            </a:pPr>
            <a:r>
              <a:rPr lang="vi-VN" sz="2400"/>
              <a:t>– Do tác nhân vật lí và hóa học trong tự nhiên gây ra.</a:t>
            </a:r>
          </a:p>
          <a:p>
            <a:pPr algn="just">
              <a:lnSpc>
                <a:spcPct val="125000"/>
              </a:lnSpc>
            </a:pPr>
            <a:r>
              <a:rPr lang="vi-VN" sz="2400"/>
              <a:t>– Do rối loạn quá trình trao đổi chất nội bào.</a:t>
            </a:r>
          </a:p>
          <a:p>
            <a:pPr algn="just">
              <a:lnSpc>
                <a:spcPct val="125000"/>
              </a:lnSpc>
            </a:pPr>
            <a:r>
              <a:rPr lang="vi-VN" sz="2400"/>
              <a:t>– Ô nhiễm môi trường (do sử dụng nhiều thuốc trừ sâu, diệt cỏ, một số chất độc hoá học rải trong chiến tranh).</a:t>
            </a:r>
            <a:endParaRPr lang="en-US" sz="2400"/>
          </a:p>
        </p:txBody>
      </p:sp>
    </p:spTree>
    <p:extLst>
      <p:ext uri="{BB962C8B-B14F-4D97-AF65-F5344CB8AC3E}">
        <p14:creationId xmlns:p14="http://schemas.microsoft.com/office/powerpoint/2010/main" val="28579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18" name="Picture 2" descr="Vụ ném bom nguyên tử xuống Hiroshima và Nagasaki – Wikipedia tiếng Việt">
            <a:extLst>
              <a:ext uri="{FF2B5EF4-FFF2-40B4-BE49-F238E27FC236}">
                <a16:creationId xmlns:a16="http://schemas.microsoft.com/office/drawing/2014/main" id="{EA450ACD-7896-3AEF-97F9-F47528851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5420" y="0"/>
            <a:ext cx="10441160" cy="619508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1F92AD4-EA87-A84B-7CC1-6461B38A9846}"/>
              </a:ext>
            </a:extLst>
          </p:cNvPr>
          <p:cNvSpPr txBox="1"/>
          <p:nvPr/>
        </p:nvSpPr>
        <p:spPr>
          <a:xfrm>
            <a:off x="1487488" y="6309320"/>
            <a:ext cx="9361040" cy="461665"/>
          </a:xfrm>
          <a:prstGeom prst="rect">
            <a:avLst/>
          </a:prstGeom>
          <a:noFill/>
        </p:spPr>
        <p:txBody>
          <a:bodyPr wrap="square" rtlCol="0">
            <a:spAutoFit/>
          </a:bodyPr>
          <a:lstStyle/>
          <a:p>
            <a:pPr algn="ctr"/>
            <a:r>
              <a:rPr lang="en-US" sz="2400" b="1"/>
              <a:t>Chất phóng xạ thoát ra môi trường từ vụ nổ hạt nhân</a:t>
            </a:r>
          </a:p>
        </p:txBody>
      </p:sp>
    </p:spTree>
    <p:extLst>
      <p:ext uri="{BB962C8B-B14F-4D97-AF65-F5344CB8AC3E}">
        <p14:creationId xmlns:p14="http://schemas.microsoft.com/office/powerpoint/2010/main" val="159816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1F92AD4-EA87-A84B-7CC1-6461B38A9846}"/>
              </a:ext>
            </a:extLst>
          </p:cNvPr>
          <p:cNvSpPr txBox="1"/>
          <p:nvPr/>
        </p:nvSpPr>
        <p:spPr>
          <a:xfrm>
            <a:off x="1487488" y="6021288"/>
            <a:ext cx="9361040" cy="461665"/>
          </a:xfrm>
          <a:prstGeom prst="rect">
            <a:avLst/>
          </a:prstGeom>
          <a:noFill/>
        </p:spPr>
        <p:txBody>
          <a:bodyPr wrap="square" rtlCol="0">
            <a:spAutoFit/>
          </a:bodyPr>
          <a:lstStyle/>
          <a:p>
            <a:pPr algn="ctr"/>
            <a:r>
              <a:rPr lang="en-US" sz="2400" b="1"/>
              <a:t>Thuốc trừ sâu, diệt cỏ hóa học</a:t>
            </a:r>
          </a:p>
        </p:txBody>
      </p:sp>
      <p:pic>
        <p:nvPicPr>
          <p:cNvPr id="35842" name="Picture 2" descr="Thực phẩm biến đổi gen, thuốc diệt cỏ, thuốc trừ sâu: Môi trường nông thôn  không còn trong lành và an toàn nữa — Sức Khỏe &amp; Sinh Khí — Sott.net">
            <a:extLst>
              <a:ext uri="{FF2B5EF4-FFF2-40B4-BE49-F238E27FC236}">
                <a16:creationId xmlns:a16="http://schemas.microsoft.com/office/drawing/2014/main" id="{C97BAD22-84D9-E991-1C1C-69D1EC1E34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5834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09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6" name="Picture 2" descr="Mỹ rải thảm chất độc da cam tại Việt Nam: Hậu quả kinh hoàng | VTC16 -  YouTube">
            <a:extLst>
              <a:ext uri="{FF2B5EF4-FFF2-40B4-BE49-F238E27FC236}">
                <a16:creationId xmlns:a16="http://schemas.microsoft.com/office/drawing/2014/main" id="{8B33C156-7D8E-9362-34DE-4AA577FADC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1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5" name="Rectangle 4">
            <a:extLst>
              <a:ext uri="{FF2B5EF4-FFF2-40B4-BE49-F238E27FC236}">
                <a16:creationId xmlns:a16="http://schemas.microsoft.com/office/drawing/2014/main" id="{0011DB6B-761A-86DA-0CAA-FAC8DA3D5436}"/>
              </a:ext>
            </a:extLst>
          </p:cNvPr>
          <p:cNvSpPr/>
          <p:nvPr/>
        </p:nvSpPr>
        <p:spPr>
          <a:xfrm>
            <a:off x="723076" y="1988840"/>
            <a:ext cx="11061555" cy="4536504"/>
          </a:xfrm>
          <a:prstGeom prst="rect">
            <a:avLst/>
          </a:prstGeom>
          <a:solidFill>
            <a:srgbClr val="CCECFF"/>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Rounded 8">
            <a:extLst>
              <a:ext uri="{FF2B5EF4-FFF2-40B4-BE49-F238E27FC236}">
                <a16:creationId xmlns:a16="http://schemas.microsoft.com/office/drawing/2014/main" id="{ECAF3E90-C676-0D41-2A8E-0D65011CA645}"/>
              </a:ext>
            </a:extLst>
          </p:cNvPr>
          <p:cNvSpPr/>
          <p:nvPr/>
        </p:nvSpPr>
        <p:spPr>
          <a:xfrm>
            <a:off x="723076" y="1988840"/>
            <a:ext cx="2348588" cy="576064"/>
          </a:xfrm>
          <a:prstGeom prst="round1Rect">
            <a:avLst>
              <a:gd name="adj" fmla="val 0"/>
            </a:avLst>
          </a:prstGeom>
          <a:solidFill>
            <a:srgbClr val="00B0F0"/>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t>* </a:t>
            </a:r>
            <a:r>
              <a:rPr lang="en-US" sz="2400" b="1"/>
              <a:t>Biện pháp</a:t>
            </a:r>
          </a:p>
        </p:txBody>
      </p:sp>
      <p:sp>
        <p:nvSpPr>
          <p:cNvPr id="12" name="TextBox 11">
            <a:extLst>
              <a:ext uri="{FF2B5EF4-FFF2-40B4-BE49-F238E27FC236}">
                <a16:creationId xmlns:a16="http://schemas.microsoft.com/office/drawing/2014/main" id="{8C4F899C-A829-48C8-0803-90762E9D42FB}"/>
              </a:ext>
            </a:extLst>
          </p:cNvPr>
          <p:cNvSpPr txBox="1"/>
          <p:nvPr/>
        </p:nvSpPr>
        <p:spPr>
          <a:xfrm>
            <a:off x="961265" y="2625979"/>
            <a:ext cx="10585176" cy="3740255"/>
          </a:xfrm>
          <a:prstGeom prst="rect">
            <a:avLst/>
          </a:prstGeom>
          <a:noFill/>
        </p:spPr>
        <p:txBody>
          <a:bodyPr wrap="square">
            <a:spAutoFit/>
          </a:bodyPr>
          <a:lstStyle/>
          <a:p>
            <a:pPr algn="just">
              <a:lnSpc>
                <a:spcPct val="125000"/>
              </a:lnSpc>
            </a:pPr>
            <a:r>
              <a:rPr lang="vi-VN" sz="2400"/>
              <a:t>–</a:t>
            </a:r>
            <a:r>
              <a:rPr lang="en-US" sz="2400"/>
              <a:t> </a:t>
            </a:r>
            <a:r>
              <a:rPr lang="vi-VN" sz="2400"/>
              <a:t>Đấu tranh chống sản xuất, thử và sử dụng vũ khí hạt nhân, vũ khí hoá học. </a:t>
            </a:r>
            <a:endParaRPr lang="en-US" sz="2400"/>
          </a:p>
          <a:p>
            <a:pPr algn="just">
              <a:lnSpc>
                <a:spcPct val="125000"/>
              </a:lnSpc>
            </a:pPr>
            <a:r>
              <a:rPr lang="vi-VN" sz="2400"/>
              <a:t>– Ngăn ngừa các hoạt động gây ô nhiễm môi trường.</a:t>
            </a:r>
          </a:p>
          <a:p>
            <a:pPr algn="just">
              <a:lnSpc>
                <a:spcPct val="125000"/>
              </a:lnSpc>
            </a:pPr>
            <a:r>
              <a:rPr lang="vi-VN" sz="2400"/>
              <a:t>–</a:t>
            </a:r>
            <a:r>
              <a:rPr lang="en-US" sz="2400"/>
              <a:t> </a:t>
            </a:r>
            <a:r>
              <a:rPr lang="vi-VN" sz="2400"/>
              <a:t>Sử dụng hợp lí, đúng quy định khi sử dụng thuốc sâu, diệt cỏ và một số chất độc có hại khác.</a:t>
            </a:r>
            <a:endParaRPr lang="en-US" sz="2400"/>
          </a:p>
          <a:p>
            <a:pPr algn="just">
              <a:lnSpc>
                <a:spcPct val="125000"/>
              </a:lnSpc>
            </a:pPr>
            <a:r>
              <a:rPr lang="vi-VN" sz="2400"/>
              <a:t>–</a:t>
            </a:r>
            <a:r>
              <a:rPr lang="en-US" sz="2400"/>
              <a:t> </a:t>
            </a:r>
            <a:r>
              <a:rPr lang="vi-VN" sz="2400"/>
              <a:t>Khi đã mắc một số tật, bệnh di truyền nguy hiểm thì không nên kết hôn, nếu kết hôn thì hạn chế hoặc không nên sinh con. Đặc biệt trường hợp gia đình chồng đã có người mang tật, bệnh di truyền, người phụ nữ lại mang tật, bệnh di truyền đó thì không nên sinh con.</a:t>
            </a:r>
            <a:endParaRPr lang="en-US" sz="2400"/>
          </a:p>
        </p:txBody>
      </p:sp>
    </p:spTree>
    <p:extLst>
      <p:ext uri="{BB962C8B-B14F-4D97-AF65-F5344CB8AC3E}">
        <p14:creationId xmlns:p14="http://schemas.microsoft.com/office/powerpoint/2010/main" val="290973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551384" y="1772816"/>
            <a:ext cx="11233248" cy="14319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p:txBody>
      </p:sp>
      <p:pic>
        <p:nvPicPr>
          <p:cNvPr id="32770" name="Picture 2" descr="Hậu quả lâu dài từ chất độc da cam">
            <a:extLst>
              <a:ext uri="{FF2B5EF4-FFF2-40B4-BE49-F238E27FC236}">
                <a16:creationId xmlns:a16="http://schemas.microsoft.com/office/drawing/2014/main" id="{EF90E6FC-93A2-AB70-7434-4AEE04680B6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78" b="37622"/>
          <a:stretch/>
        </p:blipFill>
        <p:spPr bwMode="auto">
          <a:xfrm>
            <a:off x="551384" y="3272470"/>
            <a:ext cx="5472608" cy="3497964"/>
          </a:xfrm>
          <a:prstGeom prst="rect">
            <a:avLst/>
          </a:prstGeom>
          <a:noFill/>
          <a:extLst>
            <a:ext uri="{909E8E84-426E-40DD-AFC4-6F175D3DCCD1}">
              <a14:hiddenFill xmlns:a14="http://schemas.microsoft.com/office/drawing/2010/main">
                <a:solidFill>
                  <a:srgbClr val="FFFFFF"/>
                </a:solidFill>
              </a14:hiddenFill>
            </a:ext>
          </a:extLst>
        </p:spPr>
      </p:pic>
      <p:pic>
        <p:nvPicPr>
          <p:cNvPr id="32772" name="Picture 4" descr="Hậu quả lâu dài từ chất độc da cam">
            <a:extLst>
              <a:ext uri="{FF2B5EF4-FFF2-40B4-BE49-F238E27FC236}">
                <a16:creationId xmlns:a16="http://schemas.microsoft.com/office/drawing/2014/main" id="{7A23F9CB-A40A-15B3-FA58-865AB3A6F0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600" b="3949"/>
          <a:stretch/>
        </p:blipFill>
        <p:spPr bwMode="auto">
          <a:xfrm>
            <a:off x="6096000" y="3291145"/>
            <a:ext cx="6095139" cy="2154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597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551384" y="1772816"/>
            <a:ext cx="11233248" cy="14319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400" b="1"/>
              <a:t>2</a:t>
            </a:r>
            <a:r>
              <a:rPr lang="en-US" sz="2400" b="1"/>
              <a:t>. </a:t>
            </a:r>
            <a:r>
              <a:rPr lang="vi-VN" sz="2400"/>
              <a:t>Chất độc da cam là tên gọi của một loại thuốc diệt cỏ có chứa chất độc dioxin. Vì sao con, cháu của những người bị nhiễm chất độc da cam có nguy cơ bị dị dạng bẩm sinh? </a:t>
            </a:r>
          </a:p>
        </p:txBody>
      </p:sp>
      <p:sp>
        <p:nvSpPr>
          <p:cNvPr id="7" name="TextBox 6">
            <a:extLst>
              <a:ext uri="{FF2B5EF4-FFF2-40B4-BE49-F238E27FC236}">
                <a16:creationId xmlns:a16="http://schemas.microsoft.com/office/drawing/2014/main" id="{5DFD17F6-473D-E338-CA60-C94B49B1B3C2}"/>
              </a:ext>
            </a:extLst>
          </p:cNvPr>
          <p:cNvSpPr txBox="1"/>
          <p:nvPr/>
        </p:nvSpPr>
        <p:spPr>
          <a:xfrm>
            <a:off x="518272" y="4077072"/>
            <a:ext cx="11266359" cy="2355260"/>
          </a:xfrm>
          <a:prstGeom prst="rect">
            <a:avLst/>
          </a:prstGeom>
          <a:solidFill>
            <a:schemeClr val="bg1">
              <a:lumMod val="95000"/>
            </a:schemeClr>
          </a:solidFill>
          <a:ln w="28575">
            <a:solidFill>
              <a:schemeClr val="bg1">
                <a:lumMod val="75000"/>
              </a:schemeClr>
            </a:solidFill>
          </a:ln>
        </p:spPr>
        <p:txBody>
          <a:bodyPr wrap="square">
            <a:spAutoFit/>
          </a:bodyPr>
          <a:lstStyle>
            <a:defPPr>
              <a:defRPr lang="en-US"/>
            </a:defPPr>
            <a:lvl1pPr algn="just">
              <a:lnSpc>
                <a:spcPct val="125000"/>
              </a:lnSpc>
              <a:defRPr sz="2400"/>
            </a:lvl1pPr>
          </a:lstStyle>
          <a:p>
            <a:r>
              <a:rPr lang="vi-VN" sz="2400"/>
              <a:t>–</a:t>
            </a:r>
            <a:r>
              <a:rPr lang="en-US" sz="2400"/>
              <a:t> </a:t>
            </a:r>
            <a:r>
              <a:rPr lang="vi-VN"/>
              <a:t>Chất độc da cam tác động đến hệ thống di truyền gây nên những biến đổi gene hoặc nhiễm sắc thể ở những người trực tiếp bị phơi nhiễm rồi di truyền cho đời con cháu gây ra quái thai, dị dạng, dị tật bẩm sinh.</a:t>
            </a:r>
          </a:p>
          <a:p>
            <a:r>
              <a:rPr lang="vi-VN" sz="2400"/>
              <a:t>–</a:t>
            </a:r>
            <a:r>
              <a:rPr lang="en-US" sz="2400"/>
              <a:t> </a:t>
            </a:r>
            <a:r>
              <a:rPr lang="vi-VN"/>
              <a:t>Ngoài ra, khi bà mẹ bị nhiễm dioxin, nếu có thai thì dioxin sẽ qua nhau thai vào thai nhi và qua sữa mẹ khi con bú gây nhiễm độc cho con.</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336193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581994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1949860" y="1724157"/>
            <a:ext cx="7776864" cy="508601"/>
          </a:xfrm>
          <a:prstGeom prst="rect">
            <a:avLst/>
          </a:prstGeom>
          <a:solidFill>
            <a:srgbClr val="B8E08C"/>
          </a:solidFill>
        </p:spPr>
        <p:txBody>
          <a:bodyPr wrap="square">
            <a:spAutoFit/>
          </a:bodyPr>
          <a:lstStyle/>
          <a:p>
            <a:pPr algn="just">
              <a:lnSpc>
                <a:spcPct val="125000"/>
              </a:lnSpc>
              <a:spcAft>
                <a:spcPts val="600"/>
              </a:spcAft>
            </a:pPr>
            <a:r>
              <a:rPr lang="vi-VN" sz="2400" b="1"/>
              <a:t>3. </a:t>
            </a:r>
            <a:r>
              <a:rPr lang="vi-VN" sz="2400"/>
              <a:t>Cần làm gì để hạn chế tác nhân gây bệnh di truyền?</a:t>
            </a:r>
          </a:p>
        </p:txBody>
      </p:sp>
      <p:sp>
        <p:nvSpPr>
          <p:cNvPr id="7" name="TextBox 6">
            <a:extLst>
              <a:ext uri="{FF2B5EF4-FFF2-40B4-BE49-F238E27FC236}">
                <a16:creationId xmlns:a16="http://schemas.microsoft.com/office/drawing/2014/main" id="{5DFD17F6-473D-E338-CA60-C94B49B1B3C2}"/>
              </a:ext>
            </a:extLst>
          </p:cNvPr>
          <p:cNvSpPr txBox="1"/>
          <p:nvPr/>
        </p:nvSpPr>
        <p:spPr>
          <a:xfrm>
            <a:off x="623392" y="3176784"/>
            <a:ext cx="11266359" cy="3278590"/>
          </a:xfrm>
          <a:prstGeom prst="rect">
            <a:avLst/>
          </a:prstGeom>
          <a:noFill/>
          <a:ln w="28575">
            <a:noFill/>
          </a:ln>
        </p:spPr>
        <p:txBody>
          <a:bodyPr wrap="square">
            <a:spAutoFit/>
          </a:bodyPr>
          <a:lstStyle>
            <a:defPPr>
              <a:defRPr lang="en-US"/>
            </a:defPPr>
            <a:lvl1pPr algn="just">
              <a:lnSpc>
                <a:spcPct val="125000"/>
              </a:lnSpc>
              <a:defRPr sz="2400"/>
            </a:lvl1pPr>
          </a:lstStyle>
          <a:p>
            <a:r>
              <a:rPr lang="vi-VN" sz="2400"/>
              <a:t>–</a:t>
            </a:r>
            <a:r>
              <a:rPr lang="en-US" sz="2400"/>
              <a:t> </a:t>
            </a:r>
            <a:r>
              <a:rPr lang="vi-VN"/>
              <a:t>Sử dụng thuốc trừ sâu, thuốc diệt cỏ hóa học đúng liều lượng và sử dụng dụng cụ bảo hộ khi tiếp xúc.</a:t>
            </a:r>
          </a:p>
          <a:p>
            <a:r>
              <a:rPr lang="vi-VN" sz="2400"/>
              <a:t>–</a:t>
            </a:r>
            <a:r>
              <a:rPr lang="en-US" sz="2400"/>
              <a:t> </a:t>
            </a:r>
            <a:r>
              <a:rPr lang="vi-VN"/>
              <a:t>Tránh tiếp xúc trực tiếp quá mức với các chất phóng xạ.</a:t>
            </a:r>
          </a:p>
          <a:p>
            <a:r>
              <a:rPr lang="vi-VN" sz="2400"/>
              <a:t>–</a:t>
            </a:r>
            <a:r>
              <a:rPr lang="en-US" sz="2400"/>
              <a:t> </a:t>
            </a:r>
            <a:r>
              <a:rPr lang="vi-VN"/>
              <a:t>Không tiếp xúc trực tiếp quá lâu dưới ánh nắng mặt trời.</a:t>
            </a:r>
          </a:p>
          <a:p>
            <a:r>
              <a:rPr lang="vi-VN" sz="2400"/>
              <a:t>–</a:t>
            </a:r>
            <a:r>
              <a:rPr lang="en-US" sz="2400"/>
              <a:t> </a:t>
            </a:r>
            <a:r>
              <a:rPr lang="vi-VN"/>
              <a:t>Sử dụng dụng cụ bảo hộ khi tiếp xúc và làm việc trong điều kiện làm việc có hóa chất.</a:t>
            </a:r>
          </a:p>
          <a:p>
            <a:r>
              <a:rPr lang="vi-VN" sz="2400"/>
              <a:t>–</a:t>
            </a:r>
            <a:r>
              <a:rPr lang="en-US" sz="2400"/>
              <a:t> </a:t>
            </a:r>
            <a:r>
              <a:rPr lang="vi-VN"/>
              <a:t>Giữ vệ sinh môi trường sạch sẽ nhằm hạn chế ô nhiễm môi trường.</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2454467"/>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14760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B0B73-F4DA-5E8A-5E77-054388AECFF8}"/>
              </a:ext>
            </a:extLst>
          </p:cNvPr>
          <p:cNvSpPr/>
          <p:nvPr/>
        </p:nvSpPr>
        <p:spPr>
          <a:xfrm>
            <a:off x="3791744" y="260648"/>
            <a:ext cx="4248472" cy="72008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SƠ ĐỒ HỌ HÀNG 3 ĐỜI</a:t>
            </a:r>
          </a:p>
        </p:txBody>
      </p:sp>
      <p:sp>
        <p:nvSpPr>
          <p:cNvPr id="7" name="TextBox 6">
            <a:extLst>
              <a:ext uri="{FF2B5EF4-FFF2-40B4-BE49-F238E27FC236}">
                <a16:creationId xmlns:a16="http://schemas.microsoft.com/office/drawing/2014/main" id="{C305F52B-A074-68DD-2DB1-D149488DECC5}"/>
              </a:ext>
            </a:extLst>
          </p:cNvPr>
          <p:cNvSpPr txBox="1"/>
          <p:nvPr/>
        </p:nvSpPr>
        <p:spPr>
          <a:xfrm>
            <a:off x="3426924" y="1465818"/>
            <a:ext cx="1656184" cy="461665"/>
          </a:xfrm>
          <a:prstGeom prst="rect">
            <a:avLst/>
          </a:prstGeom>
          <a:noFill/>
        </p:spPr>
        <p:txBody>
          <a:bodyPr wrap="square" rtlCol="0">
            <a:spAutoFit/>
          </a:bodyPr>
          <a:lstStyle/>
          <a:p>
            <a:r>
              <a:rPr lang="en-US" sz="2400" b="1"/>
              <a:t>Đời thứ 1</a:t>
            </a:r>
          </a:p>
        </p:txBody>
      </p:sp>
      <p:sp>
        <p:nvSpPr>
          <p:cNvPr id="8" name="TextBox 7">
            <a:extLst>
              <a:ext uri="{FF2B5EF4-FFF2-40B4-BE49-F238E27FC236}">
                <a16:creationId xmlns:a16="http://schemas.microsoft.com/office/drawing/2014/main" id="{1A345803-D929-C236-5071-422F5B17BA84}"/>
              </a:ext>
            </a:extLst>
          </p:cNvPr>
          <p:cNvSpPr txBox="1"/>
          <p:nvPr/>
        </p:nvSpPr>
        <p:spPr>
          <a:xfrm>
            <a:off x="2273055" y="3143105"/>
            <a:ext cx="1656184" cy="461665"/>
          </a:xfrm>
          <a:prstGeom prst="rect">
            <a:avLst/>
          </a:prstGeom>
          <a:noFill/>
        </p:spPr>
        <p:txBody>
          <a:bodyPr wrap="square" rtlCol="0">
            <a:spAutoFit/>
          </a:bodyPr>
          <a:lstStyle/>
          <a:p>
            <a:r>
              <a:rPr lang="en-US" sz="2400" b="1"/>
              <a:t>Đời thứ 2</a:t>
            </a:r>
          </a:p>
        </p:txBody>
      </p:sp>
      <p:sp>
        <p:nvSpPr>
          <p:cNvPr id="26" name="TextBox 25">
            <a:extLst>
              <a:ext uri="{FF2B5EF4-FFF2-40B4-BE49-F238E27FC236}">
                <a16:creationId xmlns:a16="http://schemas.microsoft.com/office/drawing/2014/main" id="{4CF3F158-3D96-7CD8-0466-F153A468F3AF}"/>
              </a:ext>
            </a:extLst>
          </p:cNvPr>
          <p:cNvSpPr txBox="1"/>
          <p:nvPr/>
        </p:nvSpPr>
        <p:spPr>
          <a:xfrm>
            <a:off x="1142208" y="4820392"/>
            <a:ext cx="1656184" cy="461665"/>
          </a:xfrm>
          <a:prstGeom prst="rect">
            <a:avLst/>
          </a:prstGeom>
          <a:noFill/>
        </p:spPr>
        <p:txBody>
          <a:bodyPr wrap="square" rtlCol="0">
            <a:spAutoFit/>
          </a:bodyPr>
          <a:lstStyle/>
          <a:p>
            <a:r>
              <a:rPr lang="en-US" sz="2400" b="1"/>
              <a:t>Đời thứ 3</a:t>
            </a:r>
          </a:p>
        </p:txBody>
      </p:sp>
      <p:sp>
        <p:nvSpPr>
          <p:cNvPr id="27" name="Rectangle: Rounded Corners 26">
            <a:extLst>
              <a:ext uri="{FF2B5EF4-FFF2-40B4-BE49-F238E27FC236}">
                <a16:creationId xmlns:a16="http://schemas.microsoft.com/office/drawing/2014/main" id="{918351A5-3D51-02E0-3FA9-43CA21AC5047}"/>
              </a:ext>
            </a:extLst>
          </p:cNvPr>
          <p:cNvSpPr/>
          <p:nvPr/>
        </p:nvSpPr>
        <p:spPr>
          <a:xfrm>
            <a:off x="5389426" y="1455166"/>
            <a:ext cx="1944216" cy="461666"/>
          </a:xfrm>
          <a:prstGeom prst="roundRect">
            <a:avLst>
              <a:gd name="adj" fmla="val 50000"/>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Cha – Mẹ </a:t>
            </a:r>
          </a:p>
        </p:txBody>
      </p:sp>
      <p:sp>
        <p:nvSpPr>
          <p:cNvPr id="30" name="Rectangle: Rounded Corners 29">
            <a:extLst>
              <a:ext uri="{FF2B5EF4-FFF2-40B4-BE49-F238E27FC236}">
                <a16:creationId xmlns:a16="http://schemas.microsoft.com/office/drawing/2014/main" id="{A7FAB3C7-9AF8-6DF3-34E5-FF4B626703F8}"/>
              </a:ext>
            </a:extLst>
          </p:cNvPr>
          <p:cNvSpPr/>
          <p:nvPr/>
        </p:nvSpPr>
        <p:spPr>
          <a:xfrm>
            <a:off x="2906912" y="4797152"/>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1a</a:t>
            </a:r>
          </a:p>
        </p:txBody>
      </p:sp>
      <p:sp>
        <p:nvSpPr>
          <p:cNvPr id="32" name="Rectangle: Rounded Corners 31">
            <a:extLst>
              <a:ext uri="{FF2B5EF4-FFF2-40B4-BE49-F238E27FC236}">
                <a16:creationId xmlns:a16="http://schemas.microsoft.com/office/drawing/2014/main" id="{D26DDB39-D9F1-BE38-0146-C596E5673C82}"/>
              </a:ext>
            </a:extLst>
          </p:cNvPr>
          <p:cNvSpPr/>
          <p:nvPr/>
        </p:nvSpPr>
        <p:spPr>
          <a:xfrm>
            <a:off x="4756848" y="4797152"/>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1b</a:t>
            </a:r>
          </a:p>
        </p:txBody>
      </p:sp>
      <p:sp>
        <p:nvSpPr>
          <p:cNvPr id="33" name="Rectangle: Rounded Corners 32">
            <a:extLst>
              <a:ext uri="{FF2B5EF4-FFF2-40B4-BE49-F238E27FC236}">
                <a16:creationId xmlns:a16="http://schemas.microsoft.com/office/drawing/2014/main" id="{43B3ECBB-6045-5199-6716-9EB6D1CEEF63}"/>
              </a:ext>
            </a:extLst>
          </p:cNvPr>
          <p:cNvSpPr/>
          <p:nvPr/>
        </p:nvSpPr>
        <p:spPr>
          <a:xfrm>
            <a:off x="6459112" y="4797152"/>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2a</a:t>
            </a:r>
          </a:p>
        </p:txBody>
      </p:sp>
      <p:sp>
        <p:nvSpPr>
          <p:cNvPr id="34" name="Rectangle: Rounded Corners 33">
            <a:extLst>
              <a:ext uri="{FF2B5EF4-FFF2-40B4-BE49-F238E27FC236}">
                <a16:creationId xmlns:a16="http://schemas.microsoft.com/office/drawing/2014/main" id="{C0F15EC5-7153-691C-48F4-8AC35310A128}"/>
              </a:ext>
            </a:extLst>
          </p:cNvPr>
          <p:cNvSpPr/>
          <p:nvPr/>
        </p:nvSpPr>
        <p:spPr>
          <a:xfrm>
            <a:off x="8256240" y="4797152"/>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2b</a:t>
            </a:r>
          </a:p>
        </p:txBody>
      </p:sp>
      <p:cxnSp>
        <p:nvCxnSpPr>
          <p:cNvPr id="36" name="Straight Connector 35">
            <a:extLst>
              <a:ext uri="{FF2B5EF4-FFF2-40B4-BE49-F238E27FC236}">
                <a16:creationId xmlns:a16="http://schemas.microsoft.com/office/drawing/2014/main" id="{C822F864-E857-78E3-D49B-9A9B4B63AA2B}"/>
              </a:ext>
            </a:extLst>
          </p:cNvPr>
          <p:cNvCxnSpPr/>
          <p:nvPr/>
        </p:nvCxnSpPr>
        <p:spPr>
          <a:xfrm>
            <a:off x="6366628" y="1916832"/>
            <a:ext cx="0" cy="720080"/>
          </a:xfrm>
          <a:prstGeom prst="line">
            <a:avLst/>
          </a:prstGeom>
          <a:ln w="28575">
            <a:solidFill>
              <a:srgbClr val="986C3B"/>
            </a:solidFill>
          </a:ln>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57EBF060-971C-5155-157A-FCC6EA5C2046}"/>
              </a:ext>
            </a:extLst>
          </p:cNvPr>
          <p:cNvSpPr/>
          <p:nvPr/>
        </p:nvSpPr>
        <p:spPr>
          <a:xfrm rot="5400000">
            <a:off x="6120515" y="1146453"/>
            <a:ext cx="482039" cy="3462958"/>
          </a:xfrm>
          <a:prstGeom prst="leftBracket">
            <a:avLst>
              <a:gd name="adj" fmla="val 0"/>
            </a:avLst>
          </a:prstGeom>
          <a:ln w="28575">
            <a:solidFill>
              <a:srgbClr val="986C3B"/>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2A51BA1-5D2E-8A8B-F8B0-A1CFD395E86B}"/>
              </a:ext>
            </a:extLst>
          </p:cNvPr>
          <p:cNvCxnSpPr/>
          <p:nvPr/>
        </p:nvCxnSpPr>
        <p:spPr>
          <a:xfrm>
            <a:off x="4630055" y="3580615"/>
            <a:ext cx="0" cy="720080"/>
          </a:xfrm>
          <a:prstGeom prst="line">
            <a:avLst/>
          </a:prstGeom>
          <a:ln w="28575">
            <a:solidFill>
              <a:srgbClr val="E5007E"/>
            </a:solidFill>
          </a:ln>
        </p:spPr>
        <p:style>
          <a:lnRef idx="1">
            <a:schemeClr val="accent1"/>
          </a:lnRef>
          <a:fillRef idx="0">
            <a:schemeClr val="accent1"/>
          </a:fillRef>
          <a:effectRef idx="0">
            <a:schemeClr val="accent1"/>
          </a:effectRef>
          <a:fontRef idx="minor">
            <a:schemeClr val="tx1"/>
          </a:fontRef>
        </p:style>
      </p:cxnSp>
      <p:sp>
        <p:nvSpPr>
          <p:cNvPr id="39" name="Left Bracket 38">
            <a:extLst>
              <a:ext uri="{FF2B5EF4-FFF2-40B4-BE49-F238E27FC236}">
                <a16:creationId xmlns:a16="http://schemas.microsoft.com/office/drawing/2014/main" id="{AB84E785-BA30-4377-3CC2-A526FE1F0B7B}"/>
              </a:ext>
            </a:extLst>
          </p:cNvPr>
          <p:cNvSpPr/>
          <p:nvPr/>
        </p:nvSpPr>
        <p:spPr>
          <a:xfrm rot="5400000">
            <a:off x="4358077" y="3425595"/>
            <a:ext cx="482039" cy="2232243"/>
          </a:xfrm>
          <a:prstGeom prst="leftBracket">
            <a:avLst>
              <a:gd name="adj" fmla="val 0"/>
            </a:avLst>
          </a:prstGeom>
          <a:ln w="28575">
            <a:solidFill>
              <a:srgbClr val="E5007E"/>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9AB077B-68A0-C6F3-4920-73487BDC8173}"/>
              </a:ext>
            </a:extLst>
          </p:cNvPr>
          <p:cNvCxnSpPr/>
          <p:nvPr/>
        </p:nvCxnSpPr>
        <p:spPr>
          <a:xfrm>
            <a:off x="8093014" y="3558208"/>
            <a:ext cx="0" cy="72008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1" name="Left Bracket 40">
            <a:extLst>
              <a:ext uri="{FF2B5EF4-FFF2-40B4-BE49-F238E27FC236}">
                <a16:creationId xmlns:a16="http://schemas.microsoft.com/office/drawing/2014/main" id="{76432189-BFA6-D712-2F5C-5FB9080A3586}"/>
              </a:ext>
            </a:extLst>
          </p:cNvPr>
          <p:cNvSpPr/>
          <p:nvPr/>
        </p:nvSpPr>
        <p:spPr>
          <a:xfrm rot="5400000">
            <a:off x="7821036" y="3403188"/>
            <a:ext cx="482039" cy="2232243"/>
          </a:xfrm>
          <a:prstGeom prst="leftBracket">
            <a:avLst>
              <a:gd name="adj" fmla="val 0"/>
            </a:avLst>
          </a:prstGeom>
          <a:ln w="28575">
            <a:solidFill>
              <a:srgbClr val="92D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9129018-10F4-DAFB-9F7B-CAF903CE8C75}"/>
              </a:ext>
            </a:extLst>
          </p:cNvPr>
          <p:cNvSpPr/>
          <p:nvPr/>
        </p:nvSpPr>
        <p:spPr>
          <a:xfrm>
            <a:off x="3960646" y="3118949"/>
            <a:ext cx="1328470" cy="461666"/>
          </a:xfrm>
          <a:prstGeom prst="roundRect">
            <a:avLst>
              <a:gd name="adj" fmla="val 50000"/>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1</a:t>
            </a:r>
          </a:p>
        </p:txBody>
      </p:sp>
      <p:sp>
        <p:nvSpPr>
          <p:cNvPr id="43" name="Rectangle: Rounded Corners 42">
            <a:extLst>
              <a:ext uri="{FF2B5EF4-FFF2-40B4-BE49-F238E27FC236}">
                <a16:creationId xmlns:a16="http://schemas.microsoft.com/office/drawing/2014/main" id="{3C24542B-BF83-588A-67B4-174048A760F1}"/>
              </a:ext>
            </a:extLst>
          </p:cNvPr>
          <p:cNvSpPr/>
          <p:nvPr/>
        </p:nvSpPr>
        <p:spPr>
          <a:xfrm>
            <a:off x="7358317" y="3118949"/>
            <a:ext cx="1328470" cy="461666"/>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2</a:t>
            </a:r>
          </a:p>
        </p:txBody>
      </p:sp>
    </p:spTree>
    <p:extLst>
      <p:ext uri="{BB962C8B-B14F-4D97-AF65-F5344CB8AC3E}">
        <p14:creationId xmlns:p14="http://schemas.microsoft.com/office/powerpoint/2010/main" val="1227401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614377" y="1717923"/>
            <a:ext cx="10729192" cy="970266"/>
          </a:xfrm>
          <a:prstGeom prst="rect">
            <a:avLst/>
          </a:prstGeom>
          <a:solidFill>
            <a:srgbClr val="F9E7E7"/>
          </a:solidFill>
        </p:spPr>
        <p:txBody>
          <a:bodyPr wrap="square">
            <a:spAutoFit/>
          </a:bodyPr>
          <a:lstStyle/>
          <a:p>
            <a:pPr algn="just">
              <a:lnSpc>
                <a:spcPct val="125000"/>
              </a:lnSpc>
              <a:spcAft>
                <a:spcPts val="600"/>
              </a:spcAft>
            </a:pPr>
            <a:r>
              <a:rPr lang="vi-VN" sz="2400" b="1"/>
              <a:t>Tại sao trước khi một nữ bệnh nhân chụp X–quang phải báo với bác sĩ nếu mang thai hoặc nghi ngờ mang thai.</a:t>
            </a:r>
          </a:p>
        </p:txBody>
      </p:sp>
      <p:pic>
        <p:nvPicPr>
          <p:cNvPr id="37890" name="Picture 2" descr="Chụp X-quang có ảnh hưởng thai nhi?">
            <a:extLst>
              <a:ext uri="{FF2B5EF4-FFF2-40B4-BE49-F238E27FC236}">
                <a16:creationId xmlns:a16="http://schemas.microsoft.com/office/drawing/2014/main" id="{71CCDE49-AB8A-086A-5F89-ACAD299C3D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688" r="6983"/>
          <a:stretch/>
        </p:blipFill>
        <p:spPr bwMode="auto">
          <a:xfrm>
            <a:off x="617878" y="2767905"/>
            <a:ext cx="5441073" cy="3907349"/>
          </a:xfrm>
          <a:prstGeom prst="rect">
            <a:avLst/>
          </a:prstGeom>
          <a:noFill/>
          <a:extLst>
            <a:ext uri="{909E8E84-426E-40DD-AFC4-6F175D3DCCD1}">
              <a14:hiddenFill xmlns:a14="http://schemas.microsoft.com/office/drawing/2010/main">
                <a:solidFill>
                  <a:srgbClr val="FFFFFF"/>
                </a:solidFill>
              </a14:hiddenFill>
            </a:ext>
          </a:extLst>
        </p:spPr>
      </p:pic>
      <p:pic>
        <p:nvPicPr>
          <p:cNvPr id="37892" name="Picture 4" descr="Chụp nhũ ảnh (Xquang tuyến vú) và những điều cần biết">
            <a:extLst>
              <a:ext uri="{FF2B5EF4-FFF2-40B4-BE49-F238E27FC236}">
                <a16:creationId xmlns:a16="http://schemas.microsoft.com/office/drawing/2014/main" id="{B56861FD-A314-4F3F-9B0C-32D0AA76B0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88" t="12201" r="10088"/>
          <a:stretch/>
        </p:blipFill>
        <p:spPr bwMode="auto">
          <a:xfrm>
            <a:off x="5951984" y="2767905"/>
            <a:ext cx="5391585" cy="3920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377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0573816" cy="1325563"/>
          </a:xfrm>
        </p:spPr>
        <p:txBody>
          <a:bodyPr/>
          <a:lstStyle/>
          <a:p>
            <a:r>
              <a:rPr lang="en-US" b="1"/>
              <a:t>III. MỘT SỐ TÁC NHÂN GÂY BỆNH DI TRUYỀN</a:t>
            </a:r>
            <a:endParaRPr lang="en-US" b="1" dirty="0"/>
          </a:p>
        </p:txBody>
      </p:sp>
      <p:sp>
        <p:nvSpPr>
          <p:cNvPr id="4" name="TextBox 3">
            <a:extLst>
              <a:ext uri="{FF2B5EF4-FFF2-40B4-BE49-F238E27FC236}">
                <a16:creationId xmlns:a16="http://schemas.microsoft.com/office/drawing/2014/main" id="{1511F061-3A07-3D08-FD6F-95D7C0EBA394}"/>
              </a:ext>
            </a:extLst>
          </p:cNvPr>
          <p:cNvSpPr txBox="1"/>
          <p:nvPr/>
        </p:nvSpPr>
        <p:spPr>
          <a:xfrm>
            <a:off x="614377" y="1717923"/>
            <a:ext cx="10729192" cy="970266"/>
          </a:xfrm>
          <a:prstGeom prst="rect">
            <a:avLst/>
          </a:prstGeom>
          <a:solidFill>
            <a:srgbClr val="F9E7E7"/>
          </a:solidFill>
        </p:spPr>
        <p:txBody>
          <a:bodyPr wrap="square">
            <a:spAutoFit/>
          </a:bodyPr>
          <a:lstStyle/>
          <a:p>
            <a:pPr algn="just">
              <a:lnSpc>
                <a:spcPct val="125000"/>
              </a:lnSpc>
              <a:spcAft>
                <a:spcPts val="600"/>
              </a:spcAft>
            </a:pPr>
            <a:r>
              <a:rPr lang="vi-VN" sz="2400" b="1"/>
              <a:t>Tại sao trước khi một nữ bệnh nhân chụp X–quang phải báo với bác sĩ nếu mang thai hoặc nghi ngờ mang thai.</a:t>
            </a:r>
          </a:p>
        </p:txBody>
      </p:sp>
      <p:sp>
        <p:nvSpPr>
          <p:cNvPr id="7" name="TextBox 6">
            <a:extLst>
              <a:ext uri="{FF2B5EF4-FFF2-40B4-BE49-F238E27FC236}">
                <a16:creationId xmlns:a16="http://schemas.microsoft.com/office/drawing/2014/main" id="{5DFD17F6-473D-E338-CA60-C94B49B1B3C2}"/>
              </a:ext>
            </a:extLst>
          </p:cNvPr>
          <p:cNvSpPr txBox="1"/>
          <p:nvPr/>
        </p:nvSpPr>
        <p:spPr>
          <a:xfrm>
            <a:off x="623419" y="3497397"/>
            <a:ext cx="10720150" cy="3278590"/>
          </a:xfrm>
          <a:prstGeom prst="rect">
            <a:avLst/>
          </a:prstGeom>
          <a:noFill/>
          <a:ln w="28575">
            <a:noFill/>
          </a:ln>
        </p:spPr>
        <p:txBody>
          <a:bodyPr wrap="square">
            <a:spAutoFit/>
          </a:bodyPr>
          <a:lstStyle>
            <a:defPPr>
              <a:defRPr lang="en-US"/>
            </a:defPPr>
            <a:lvl1pPr algn="just">
              <a:lnSpc>
                <a:spcPct val="125000"/>
              </a:lnSpc>
              <a:defRPr sz="2400"/>
            </a:lvl1pPr>
          </a:lstStyle>
          <a:p>
            <a:r>
              <a:rPr lang="vi-VN" sz="2400"/>
              <a:t>–</a:t>
            </a:r>
            <a:r>
              <a:rPr lang="en-US" sz="2400"/>
              <a:t> </a:t>
            </a:r>
            <a:r>
              <a:rPr lang="vi-VN"/>
              <a:t>Quá trình chụp X-quang sử dụng bức xạ ion hóa, có thể gây hại cho sự phát triển của thai nhi. </a:t>
            </a:r>
            <a:endParaRPr lang="en-US"/>
          </a:p>
          <a:p>
            <a:r>
              <a:rPr lang="vi-VN" sz="2400"/>
              <a:t>–</a:t>
            </a:r>
            <a:r>
              <a:rPr lang="en-US" sz="2400"/>
              <a:t> </a:t>
            </a:r>
            <a:r>
              <a:rPr lang="vi-VN"/>
              <a:t>Bức xạ từ X-quang có thể làm hỏng DNA và các tế bào trong cơ thể</a:t>
            </a:r>
            <a:r>
              <a:rPr lang="en-US"/>
              <a:t>.</a:t>
            </a:r>
          </a:p>
          <a:p>
            <a:r>
              <a:rPr lang="vi-VN" sz="2400"/>
              <a:t>–</a:t>
            </a:r>
            <a:r>
              <a:rPr lang="en-US" sz="2400"/>
              <a:t> </a:t>
            </a:r>
            <a:r>
              <a:rPr lang="vi-VN"/>
              <a:t>Phơi nhiễm với bức xạ trong thời kỳ mang thai, đặc biệt là trong tam cá nguyệt đầu tiên, có thể tăng nguy cơ gây ra các dị tật bẩm sinh.</a:t>
            </a:r>
            <a:endParaRPr lang="en-US"/>
          </a:p>
          <a:p>
            <a:r>
              <a:rPr lang="vi-VN" sz="2400"/>
              <a:t>–</a:t>
            </a:r>
            <a:r>
              <a:rPr lang="en-US" sz="2400"/>
              <a:t> </a:t>
            </a:r>
            <a:r>
              <a:rPr lang="vi-VN"/>
              <a:t>Nguy cơ phát triển ung thư</a:t>
            </a:r>
            <a:r>
              <a:rPr lang="en-US"/>
              <a:t> </a:t>
            </a:r>
            <a:r>
              <a:rPr lang="vi-VN"/>
              <a:t>cao hơn nếu họ tiếp xúc với bức xạ khi còn trong bụng mẹ.</a:t>
            </a:r>
            <a:endParaRPr lang="en-US"/>
          </a:p>
        </p:txBody>
      </p:sp>
      <p:sp>
        <p:nvSpPr>
          <p:cNvPr id="8" name="AutoShape 20">
            <a:extLst>
              <a:ext uri="{FF2B5EF4-FFF2-40B4-BE49-F238E27FC236}">
                <a16:creationId xmlns:a16="http://schemas.microsoft.com/office/drawing/2014/main" id="{140A78E5-AC82-0C57-C519-A25FE65B6D97}"/>
              </a:ext>
            </a:extLst>
          </p:cNvPr>
          <p:cNvSpPr>
            <a:spLocks noChangeArrowheads="1"/>
          </p:cNvSpPr>
          <p:nvPr/>
        </p:nvSpPr>
        <p:spPr bwMode="auto">
          <a:xfrm>
            <a:off x="5370847" y="2926480"/>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321541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6" name="TextBox 5">
            <a:extLst>
              <a:ext uri="{FF2B5EF4-FFF2-40B4-BE49-F238E27FC236}">
                <a16:creationId xmlns:a16="http://schemas.microsoft.com/office/drawing/2014/main" id="{D26FEE22-8750-B999-E136-44B0FD728E29}"/>
              </a:ext>
            </a:extLst>
          </p:cNvPr>
          <p:cNvSpPr txBox="1"/>
          <p:nvPr/>
        </p:nvSpPr>
        <p:spPr>
          <a:xfrm>
            <a:off x="1415480" y="243752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3</a:t>
            </a:r>
          </a:p>
        </p:txBody>
      </p:sp>
      <p:sp>
        <p:nvSpPr>
          <p:cNvPr id="10" name="TextBox 9">
            <a:extLst>
              <a:ext uri="{FF2B5EF4-FFF2-40B4-BE49-F238E27FC236}">
                <a16:creationId xmlns:a16="http://schemas.microsoft.com/office/drawing/2014/main" id="{82679CA1-9A1D-31BE-5D1E-66ACC6B49C16}"/>
              </a:ext>
            </a:extLst>
          </p:cNvPr>
          <p:cNvSpPr txBox="1"/>
          <p:nvPr/>
        </p:nvSpPr>
        <p:spPr>
          <a:xfrm>
            <a:off x="767408" y="2999413"/>
            <a:ext cx="10945216" cy="2267544"/>
          </a:xfrm>
          <a:prstGeom prst="rect">
            <a:avLst/>
          </a:prstGeom>
          <a:noFill/>
        </p:spPr>
        <p:txBody>
          <a:bodyPr wrap="square">
            <a:spAutoFit/>
          </a:bodyPr>
          <a:lstStyle/>
          <a:p>
            <a:pPr algn="just">
              <a:lnSpc>
                <a:spcPct val="120000"/>
              </a:lnSpc>
            </a:pPr>
            <a:r>
              <a:rPr lang="en-US" sz="2400" b="1"/>
              <a:t>Đọc thông tin trong SGK mục IV.1, trả lời các câu hỏi sau:</a:t>
            </a:r>
          </a:p>
          <a:p>
            <a:pPr algn="just">
              <a:lnSpc>
                <a:spcPct val="120000"/>
              </a:lnSpc>
            </a:pPr>
            <a:r>
              <a:rPr lang="en-US" sz="2400" b="1"/>
              <a:t>1. </a:t>
            </a:r>
            <a:r>
              <a:rPr lang="en-US" sz="2400"/>
              <a:t>Di truyền học giải thích những tiêu chí nào trong hôn nhân kế hoạch hoá gia đình?</a:t>
            </a:r>
          </a:p>
          <a:p>
            <a:pPr algn="just">
              <a:lnSpc>
                <a:spcPct val="120000"/>
              </a:lnSpc>
            </a:pPr>
            <a:r>
              <a:rPr lang="en-US" sz="2400" b="1"/>
              <a:t>2. </a:t>
            </a:r>
            <a:r>
              <a:rPr lang="vi-VN" sz="2400"/>
              <a:t>Vận dụng những kiến thức về di truyền học, giải thích cơ sở của tiêu chí hôn nhân một vợ chồng và không nên sinh con quá sớm hoặc quá muộn.</a:t>
            </a:r>
            <a:endParaRPr lang="en-US" sz="2400"/>
          </a:p>
        </p:txBody>
      </p:sp>
      <p:sp>
        <p:nvSpPr>
          <p:cNvPr id="11" name="Rectangle: Rounded Corners 10">
            <a:extLst>
              <a:ext uri="{FF2B5EF4-FFF2-40B4-BE49-F238E27FC236}">
                <a16:creationId xmlns:a16="http://schemas.microsoft.com/office/drawing/2014/main" id="{68A3F191-147C-7C9B-C5B7-8C2C52F24706}"/>
              </a:ext>
            </a:extLst>
          </p:cNvPr>
          <p:cNvSpPr/>
          <p:nvPr/>
        </p:nvSpPr>
        <p:spPr>
          <a:xfrm>
            <a:off x="551384" y="2348880"/>
            <a:ext cx="11305256" cy="3168352"/>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74898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ppt_x"/>
                                          </p:val>
                                        </p:tav>
                                        <p:tav tm="100000">
                                          <p:val>
                                            <p:strVal val="#ppt_x"/>
                                          </p:val>
                                        </p:tav>
                                      </p:tavLst>
                                    </p:anim>
                                    <p:anim calcmode="lin" valueType="num">
                                      <p:cBhvr additive="base">
                                        <p:cTn id="2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p:bldP spid="6" grpId="0"/>
      <p:bldP spid="10" grpId="0"/>
      <p:bldP spid="1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rgbClr val="F9E7E7"/>
          </a:solidFill>
        </p:spPr>
        <p:txBody>
          <a:bodyPr wrap="square">
            <a:spAutoFit/>
          </a:bodyPr>
          <a:lstStyle/>
          <a:p>
            <a:pPr algn="just">
              <a:lnSpc>
                <a:spcPct val="120000"/>
              </a:lnSpc>
            </a:pPr>
            <a:r>
              <a:rPr lang="en-US" sz="2400" b="1"/>
              <a:t>1. </a:t>
            </a:r>
            <a:r>
              <a:rPr lang="en-US" sz="2400"/>
              <a:t>Di truyền học giải thích những tiêu chí nào trong hôn nhân kế hoạch hoá gia đình?</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710742"/>
          </a:xfrm>
          <a:prstGeom prst="rect">
            <a:avLst/>
          </a:prstGeom>
          <a:noFill/>
        </p:spPr>
        <p:txBody>
          <a:bodyPr wrap="square">
            <a:spAutoFit/>
          </a:bodyPr>
          <a:lstStyle/>
          <a:p>
            <a:pPr>
              <a:lnSpc>
                <a:spcPct val="120000"/>
              </a:lnSpc>
            </a:pPr>
            <a:r>
              <a:rPr lang="vi-VN" sz="2400"/>
              <a:t>–</a:t>
            </a:r>
            <a:r>
              <a:rPr lang="en-US" sz="2400"/>
              <a:t> </a:t>
            </a:r>
            <a:r>
              <a:rPr lang="vi-VN" sz="2400"/>
              <a:t>Độ tuổi kết hôn: nam từ đủ 20 tuổi trở lên, nữ từ đủ 18 tuổi trở lên.</a:t>
            </a:r>
          </a:p>
          <a:p>
            <a:pPr>
              <a:lnSpc>
                <a:spcPct val="120000"/>
              </a:lnSpc>
            </a:pPr>
            <a:r>
              <a:rPr lang="vi-VN" sz="2400"/>
              <a:t>–</a:t>
            </a:r>
            <a:r>
              <a:rPr lang="en-US" sz="2400"/>
              <a:t> </a:t>
            </a:r>
            <a:r>
              <a:rPr lang="vi-VN" sz="2400"/>
              <a:t>Hôn nhân một vợ, một chồng.</a:t>
            </a:r>
            <a:endParaRPr lang="en-US" sz="2400"/>
          </a:p>
          <a:p>
            <a:pPr>
              <a:lnSpc>
                <a:spcPct val="120000"/>
              </a:lnSpc>
            </a:pPr>
            <a:r>
              <a:rPr lang="vi-VN" sz="2400"/>
              <a:t>– Cấm kết hôn giữa những người có họ trong phạm vi ba đời.</a:t>
            </a:r>
          </a:p>
          <a:p>
            <a:pPr>
              <a:lnSpc>
                <a:spcPct val="120000"/>
              </a:lnSpc>
            </a:pPr>
            <a:r>
              <a:rPr lang="vi-VN" sz="2400"/>
              <a:t>–</a:t>
            </a:r>
            <a:r>
              <a:rPr lang="en-US" sz="2400"/>
              <a:t> </a:t>
            </a:r>
            <a:r>
              <a:rPr lang="vi-VN" sz="2400"/>
              <a:t>Không lựa chọn giới tính thai nhi.</a:t>
            </a:r>
          </a:p>
          <a:p>
            <a:pPr>
              <a:lnSpc>
                <a:spcPct val="120000"/>
              </a:lnSpc>
            </a:pPr>
            <a:r>
              <a:rPr lang="vi-VN" sz="2400"/>
              <a:t>–</a:t>
            </a:r>
            <a:r>
              <a:rPr lang="en-US" sz="2400"/>
              <a:t> </a:t>
            </a:r>
            <a:r>
              <a:rPr lang="vi-VN" sz="2400"/>
              <a:t>Không nên sinh con quá sớm hoặc quá muộn. Người mẹ không nên sinh con sau 35 tuổi.</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68975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chemeClr val="accent5">
              <a:lumMod val="20000"/>
              <a:lumOff val="80000"/>
            </a:schemeClr>
          </a:solidFill>
        </p:spPr>
        <p:txBody>
          <a:bodyPr wrap="square">
            <a:spAutoFit/>
          </a:bodyPr>
          <a:lstStyle/>
          <a:p>
            <a:pPr algn="just">
              <a:lnSpc>
                <a:spcPct val="120000"/>
              </a:lnSpc>
            </a:pPr>
            <a:r>
              <a:rPr lang="vi-VN" sz="2400" b="1"/>
              <a:t>2. </a:t>
            </a:r>
            <a:r>
              <a:rPr lang="vi-VN" sz="2400"/>
              <a:t>Vận dụng những kiến thức về di truyền học, giải thích cơ sở của tiêu chí hôn nhân một vợ chồng và không nên sinh con quá sớm hoặc quá muộn.</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710742"/>
          </a:xfrm>
          <a:prstGeom prst="rect">
            <a:avLst/>
          </a:prstGeom>
          <a:noFill/>
        </p:spPr>
        <p:txBody>
          <a:bodyPr wrap="square">
            <a:spAutoFit/>
          </a:bodyPr>
          <a:lstStyle/>
          <a:p>
            <a:pPr algn="just">
              <a:lnSpc>
                <a:spcPct val="120000"/>
              </a:lnSpc>
            </a:pPr>
            <a:r>
              <a:rPr lang="vi-VN" sz="2400" b="1"/>
              <a:t>–</a:t>
            </a:r>
            <a:r>
              <a:rPr lang="en-US" sz="2400" b="1"/>
              <a:t> </a:t>
            </a:r>
            <a:r>
              <a:rPr lang="vi-VN" sz="2400" b="1"/>
              <a:t>Hôn nhân một vợ một chồng: </a:t>
            </a:r>
            <a:r>
              <a:rPr lang="vi-VN" sz="2400"/>
              <a:t>Tỉ lệ nam nữ xấp xỉ 1 : 1, do đó kết hôn một vợ một chồng đảm bảo cân bằng trong xã hội.</a:t>
            </a:r>
          </a:p>
          <a:p>
            <a:pPr algn="just">
              <a:lnSpc>
                <a:spcPct val="120000"/>
              </a:lnSpc>
            </a:pPr>
            <a:r>
              <a:rPr lang="vi-VN" sz="2400" b="1"/>
              <a:t>–</a:t>
            </a:r>
            <a:r>
              <a:rPr lang="en-US" sz="2400" b="1"/>
              <a:t> </a:t>
            </a:r>
            <a:r>
              <a:rPr lang="vi-VN" sz="2400" b="1"/>
              <a:t>Không sinh con quá sớm </a:t>
            </a:r>
            <a:r>
              <a:rPr lang="vi-VN" sz="2400"/>
              <a:t>vì cơ thể phát triển chưa hoàn chỉnh, tiềm ẩn nguy hiểm cho cả người mẹ và con; khả năng chăm sóc và nuôi dạy con cũng không đảm bảo. Luật Hôn nhân và gia đình quy định tuổi kết hôn của nam từ đủ 20 tuổi trở lên, nữ từ đủ 18 tuổi trở lên. </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722584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1. Di truyền học với hôn nhân và kế hoạch hóa gia đình</a:t>
            </a:r>
          </a:p>
        </p:txBody>
      </p:sp>
      <p:sp>
        <p:nvSpPr>
          <p:cNvPr id="10" name="TextBox 9">
            <a:extLst>
              <a:ext uri="{FF2B5EF4-FFF2-40B4-BE49-F238E27FC236}">
                <a16:creationId xmlns:a16="http://schemas.microsoft.com/office/drawing/2014/main" id="{82679CA1-9A1D-31BE-5D1E-66ACC6B49C16}"/>
              </a:ext>
            </a:extLst>
          </p:cNvPr>
          <p:cNvSpPr txBox="1"/>
          <p:nvPr/>
        </p:nvSpPr>
        <p:spPr>
          <a:xfrm>
            <a:off x="911424" y="2276872"/>
            <a:ext cx="10729192" cy="937949"/>
          </a:xfrm>
          <a:prstGeom prst="rect">
            <a:avLst/>
          </a:prstGeom>
          <a:solidFill>
            <a:schemeClr val="accent5">
              <a:lumMod val="20000"/>
              <a:lumOff val="80000"/>
            </a:schemeClr>
          </a:solidFill>
        </p:spPr>
        <p:txBody>
          <a:bodyPr wrap="square">
            <a:spAutoFit/>
          </a:bodyPr>
          <a:lstStyle/>
          <a:p>
            <a:pPr algn="just">
              <a:lnSpc>
                <a:spcPct val="120000"/>
              </a:lnSpc>
            </a:pPr>
            <a:r>
              <a:rPr lang="vi-VN" sz="2400" b="1"/>
              <a:t>2. </a:t>
            </a:r>
            <a:r>
              <a:rPr lang="vi-VN" sz="2400"/>
              <a:t>Vận dụng những kiến thức về di truyền học, giải thích cơ sở của tiêu chí hôn nhân một vợ chồng và không nên sinh con quá sớm hoặc quá muộn.</a:t>
            </a:r>
          </a:p>
        </p:txBody>
      </p:sp>
      <p:sp>
        <p:nvSpPr>
          <p:cNvPr id="7" name="TextBox 6">
            <a:extLst>
              <a:ext uri="{FF2B5EF4-FFF2-40B4-BE49-F238E27FC236}">
                <a16:creationId xmlns:a16="http://schemas.microsoft.com/office/drawing/2014/main" id="{E803D7D2-E921-A678-012F-B093C0C70D62}"/>
              </a:ext>
            </a:extLst>
          </p:cNvPr>
          <p:cNvSpPr txBox="1"/>
          <p:nvPr/>
        </p:nvSpPr>
        <p:spPr>
          <a:xfrm>
            <a:off x="839416" y="3902583"/>
            <a:ext cx="10801200" cy="2267544"/>
          </a:xfrm>
          <a:prstGeom prst="rect">
            <a:avLst/>
          </a:prstGeom>
          <a:noFill/>
        </p:spPr>
        <p:txBody>
          <a:bodyPr wrap="square">
            <a:spAutoFit/>
          </a:bodyPr>
          <a:lstStyle/>
          <a:p>
            <a:pPr algn="just">
              <a:lnSpc>
                <a:spcPct val="120000"/>
              </a:lnSpc>
            </a:pPr>
            <a:r>
              <a:rPr lang="vi-VN" sz="2400" b="1"/>
              <a:t>–</a:t>
            </a:r>
            <a:r>
              <a:rPr lang="en-US" sz="2400" b="1"/>
              <a:t> </a:t>
            </a:r>
            <a:r>
              <a:rPr lang="vi-VN" sz="2400" b="1"/>
              <a:t>Tuy nhiên, cũng không nên sinh con quá muộn. </a:t>
            </a:r>
            <a:r>
              <a:rPr lang="vi-VN" sz="2400"/>
              <a:t>Người mẹ không nên sinh con ở độ tuổi ngoài 35, vì tuổi tăng cao tăng nguy cơ bất thường về NST và phân bào, dẫn đến con sinh ra có những bất thường di truyền, ví dụ: tuổi mẹ tăng tỉ lệ thuận với tỉ lệ trẻ sơ sinh mắc hội chứng </a:t>
            </a:r>
            <a:r>
              <a:rPr lang="en-US" sz="2400"/>
              <a:t>Down</a:t>
            </a:r>
            <a:r>
              <a:rPr lang="vi-VN" sz="2400"/>
              <a:t>. Bên cạnh đó sinh con muộn cũng tiềm ẩn những nguy hiểm cho sức khoẻ của người mẹ. </a:t>
            </a:r>
          </a:p>
        </p:txBody>
      </p:sp>
      <p:sp>
        <p:nvSpPr>
          <p:cNvPr id="8" name="AutoShape 20">
            <a:extLst>
              <a:ext uri="{FF2B5EF4-FFF2-40B4-BE49-F238E27FC236}">
                <a16:creationId xmlns:a16="http://schemas.microsoft.com/office/drawing/2014/main" id="{E9D4D57E-0045-DDAC-2C0D-133A38D77463}"/>
              </a:ext>
            </a:extLst>
          </p:cNvPr>
          <p:cNvSpPr>
            <a:spLocks noChangeArrowheads="1"/>
          </p:cNvSpPr>
          <p:nvPr/>
        </p:nvSpPr>
        <p:spPr bwMode="auto">
          <a:xfrm>
            <a:off x="5370847" y="3308398"/>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89261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pic>
        <p:nvPicPr>
          <p:cNvPr id="39938" name="Picture 2" descr="Cận huyết và loạn luân dưới góc nhìn của khoa học">
            <a:extLst>
              <a:ext uri="{FF2B5EF4-FFF2-40B4-BE49-F238E27FC236}">
                <a16:creationId xmlns:a16="http://schemas.microsoft.com/office/drawing/2014/main" id="{2AD278B9-413B-C818-03EF-CA6006D77B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234" y="2276872"/>
            <a:ext cx="4974145" cy="4294226"/>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Kết hôn cận huyết, người phụ nữ sinh ra 3 “người rừng”">
            <a:extLst>
              <a:ext uri="{FF2B5EF4-FFF2-40B4-BE49-F238E27FC236}">
                <a16:creationId xmlns:a16="http://schemas.microsoft.com/office/drawing/2014/main" id="{D72FF758-076A-B9A7-994F-55181B18500C}"/>
              </a:ext>
            </a:extLst>
          </p:cNvPr>
          <p:cNvPicPr>
            <a:picLocks noChangeAspect="1" noChangeArrowheads="1"/>
          </p:cNvPicPr>
          <p:nvPr/>
        </p:nvPicPr>
        <p:blipFill>
          <a:blip r:embed="rId3">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303912" y="2276872"/>
            <a:ext cx="6688826" cy="4294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31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9938"/>
                                        </p:tgtEl>
                                        <p:attrNameLst>
                                          <p:attrName>style.visibility</p:attrName>
                                        </p:attrNameLst>
                                      </p:cBhvr>
                                      <p:to>
                                        <p:strVal val="visible"/>
                                      </p:to>
                                    </p:set>
                                    <p:animEffect transition="in" filter="circle(in)">
                                      <p:cBhvr>
                                        <p:cTn id="15" dur="2000"/>
                                        <p:tgtEl>
                                          <p:spTgt spid="39938"/>
                                        </p:tgtEl>
                                      </p:cBhvr>
                                    </p:animEffect>
                                  </p:childTnLst>
                                </p:cTn>
                              </p:par>
                              <p:par>
                                <p:cTn id="16" presetID="6" presetClass="entr" presetSubtype="16" fill="hold" nodeType="withEffect">
                                  <p:stCondLst>
                                    <p:cond delay="0"/>
                                  </p:stCondLst>
                                  <p:childTnLst>
                                    <p:set>
                                      <p:cBhvr>
                                        <p:cTn id="17" dur="1" fill="hold">
                                          <p:stCondLst>
                                            <p:cond delay="0"/>
                                          </p:stCondLst>
                                        </p:cTn>
                                        <p:tgtEl>
                                          <p:spTgt spid="39940"/>
                                        </p:tgtEl>
                                        <p:attrNameLst>
                                          <p:attrName>style.visibility</p:attrName>
                                        </p:attrNameLst>
                                      </p:cBhvr>
                                      <p:to>
                                        <p:strVal val="visible"/>
                                      </p:to>
                                    </p:set>
                                    <p:animEffect transition="in" filter="circle(in)">
                                      <p:cBhvr>
                                        <p:cTn id="18" dur="2000"/>
                                        <p:tgtEl>
                                          <p:spTgt spid="39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10" name="Rectangle 9">
            <a:extLst>
              <a:ext uri="{FF2B5EF4-FFF2-40B4-BE49-F238E27FC236}">
                <a16:creationId xmlns:a16="http://schemas.microsoft.com/office/drawing/2014/main" id="{0ACEE856-B072-9E05-F8F8-45ABD40A883E}"/>
              </a:ext>
            </a:extLst>
          </p:cNvPr>
          <p:cNvSpPr/>
          <p:nvPr/>
        </p:nvSpPr>
        <p:spPr>
          <a:xfrm>
            <a:off x="1055440" y="2921853"/>
            <a:ext cx="10513168" cy="3168352"/>
          </a:xfrm>
          <a:custGeom>
            <a:avLst/>
            <a:gdLst>
              <a:gd name="csX0" fmla="*/ 0 w 10513168"/>
              <a:gd name="csY0" fmla="*/ 0 h 3168352"/>
              <a:gd name="csX1" fmla="*/ 10513168 w 10513168"/>
              <a:gd name="csY1" fmla="*/ 0 h 3168352"/>
              <a:gd name="csX2" fmla="*/ 10513168 w 10513168"/>
              <a:gd name="csY2" fmla="*/ 3168352 h 3168352"/>
              <a:gd name="csX3" fmla="*/ 0 w 10513168"/>
              <a:gd name="csY3" fmla="*/ 3168352 h 3168352"/>
              <a:gd name="csX4" fmla="*/ 0 w 10513168"/>
              <a:gd name="csY4" fmla="*/ 0 h 3168352"/>
            </a:gdLst>
            <a:ahLst/>
            <a:cxnLst>
              <a:cxn ang="0">
                <a:pos x="csX0" y="csY0"/>
              </a:cxn>
              <a:cxn ang="0">
                <a:pos x="csX1" y="csY1"/>
              </a:cxn>
              <a:cxn ang="0">
                <a:pos x="csX2" y="csY2"/>
              </a:cxn>
              <a:cxn ang="0">
                <a:pos x="csX3" y="csY3"/>
              </a:cxn>
              <a:cxn ang="0">
                <a:pos x="csX4" y="csY4"/>
              </a:cxn>
            </a:cxnLst>
            <a:rect l="l" t="t" r="r" b="b"/>
            <a:pathLst>
              <a:path w="10513168" h="3168352" fill="none" extrusionOk="0">
                <a:moveTo>
                  <a:pt x="0" y="0"/>
                </a:moveTo>
                <a:cubicBezTo>
                  <a:pt x="4732341" y="37269"/>
                  <a:pt x="8429799" y="153513"/>
                  <a:pt x="10513168" y="0"/>
                </a:cubicBezTo>
                <a:cubicBezTo>
                  <a:pt x="10385684" y="1161975"/>
                  <a:pt x="10578728" y="2316437"/>
                  <a:pt x="10513168" y="3168352"/>
                </a:cubicBezTo>
                <a:cubicBezTo>
                  <a:pt x="9258634" y="3239258"/>
                  <a:pt x="3420663" y="3166425"/>
                  <a:pt x="0" y="3168352"/>
                </a:cubicBezTo>
                <a:cubicBezTo>
                  <a:pt x="75087" y="2163251"/>
                  <a:pt x="-127049" y="1314793"/>
                  <a:pt x="0" y="0"/>
                </a:cubicBezTo>
                <a:close/>
              </a:path>
              <a:path w="10513168" h="3168352" stroke="0" extrusionOk="0">
                <a:moveTo>
                  <a:pt x="0" y="0"/>
                </a:moveTo>
                <a:cubicBezTo>
                  <a:pt x="4372092" y="-54147"/>
                  <a:pt x="8923905" y="82670"/>
                  <a:pt x="10513168" y="0"/>
                </a:cubicBezTo>
                <a:cubicBezTo>
                  <a:pt x="10681414" y="1161315"/>
                  <a:pt x="10638419" y="2842592"/>
                  <a:pt x="10513168" y="3168352"/>
                </a:cubicBezTo>
                <a:cubicBezTo>
                  <a:pt x="5374963" y="3025425"/>
                  <a:pt x="4521814" y="3036059"/>
                  <a:pt x="0" y="3168352"/>
                </a:cubicBezTo>
                <a:cubicBezTo>
                  <a:pt x="144548" y="2831147"/>
                  <a:pt x="-76167" y="765956"/>
                  <a:pt x="0" y="0"/>
                </a:cubicBezTo>
                <a:close/>
              </a:path>
            </a:pathLst>
          </a:custGeom>
          <a:solidFill>
            <a:schemeClr val="accent3">
              <a:lumMod val="20000"/>
              <a:lumOff val="80000"/>
            </a:schemeClr>
          </a:solidFill>
          <a:ln>
            <a:noFill/>
            <a:extLst>
              <a:ext uri="{C807C97D-BFC1-408E-A445-0C87EB9F89A2}">
                <ask:lineSketchStyleProps xmlns:ask="http://schemas.microsoft.com/office/drawing/2018/sketchyshapes" sd="159343055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ACA7AC-C88D-6D0E-C322-371890DBE1AD}"/>
              </a:ext>
            </a:extLst>
          </p:cNvPr>
          <p:cNvSpPr/>
          <p:nvPr/>
        </p:nvSpPr>
        <p:spPr>
          <a:xfrm>
            <a:off x="839416" y="2489805"/>
            <a:ext cx="10585176" cy="3365059"/>
          </a:xfrm>
          <a:custGeom>
            <a:avLst/>
            <a:gdLst>
              <a:gd name="csX0" fmla="*/ 0 w 10585176"/>
              <a:gd name="csY0" fmla="*/ 0 h 3365059"/>
              <a:gd name="csX1" fmla="*/ 10585176 w 10585176"/>
              <a:gd name="csY1" fmla="*/ 0 h 3365059"/>
              <a:gd name="csX2" fmla="*/ 10585176 w 10585176"/>
              <a:gd name="csY2" fmla="*/ 3365059 h 3365059"/>
              <a:gd name="csX3" fmla="*/ 0 w 10585176"/>
              <a:gd name="csY3" fmla="*/ 3365059 h 3365059"/>
              <a:gd name="csX4" fmla="*/ 0 w 10585176"/>
              <a:gd name="csY4" fmla="*/ 0 h 3365059"/>
            </a:gdLst>
            <a:ahLst/>
            <a:cxnLst>
              <a:cxn ang="0">
                <a:pos x="csX0" y="csY0"/>
              </a:cxn>
              <a:cxn ang="0">
                <a:pos x="csX1" y="csY1"/>
              </a:cxn>
              <a:cxn ang="0">
                <a:pos x="csX2" y="csY2"/>
              </a:cxn>
              <a:cxn ang="0">
                <a:pos x="csX3" y="csY3"/>
              </a:cxn>
              <a:cxn ang="0">
                <a:pos x="csX4" y="csY4"/>
              </a:cxn>
            </a:cxnLst>
            <a:rect l="l" t="t" r="r" b="b"/>
            <a:pathLst>
              <a:path w="10585176" h="3365059" fill="none" extrusionOk="0">
                <a:moveTo>
                  <a:pt x="0" y="0"/>
                </a:moveTo>
                <a:cubicBezTo>
                  <a:pt x="2780928" y="37269"/>
                  <a:pt x="7860941" y="153513"/>
                  <a:pt x="10585176" y="0"/>
                </a:cubicBezTo>
                <a:cubicBezTo>
                  <a:pt x="10457692" y="1267628"/>
                  <a:pt x="10650736" y="1984406"/>
                  <a:pt x="10585176" y="3365059"/>
                </a:cubicBezTo>
                <a:cubicBezTo>
                  <a:pt x="7912083" y="3435965"/>
                  <a:pt x="4263156" y="3363132"/>
                  <a:pt x="0" y="3365059"/>
                </a:cubicBezTo>
                <a:cubicBezTo>
                  <a:pt x="75087" y="2462173"/>
                  <a:pt x="-127049" y="1510898"/>
                  <a:pt x="0" y="0"/>
                </a:cubicBezTo>
                <a:close/>
              </a:path>
              <a:path w="10585176" h="3365059" stroke="0" extrusionOk="0">
                <a:moveTo>
                  <a:pt x="0" y="0"/>
                </a:moveTo>
                <a:cubicBezTo>
                  <a:pt x="2564691" y="-54147"/>
                  <a:pt x="6569244" y="82670"/>
                  <a:pt x="10585176" y="0"/>
                </a:cubicBezTo>
                <a:cubicBezTo>
                  <a:pt x="10753422" y="1558261"/>
                  <a:pt x="10710427" y="2495167"/>
                  <a:pt x="10585176" y="3365059"/>
                </a:cubicBezTo>
                <a:cubicBezTo>
                  <a:pt x="7715218" y="3222132"/>
                  <a:pt x="1850311" y="3232766"/>
                  <a:pt x="0" y="3365059"/>
                </a:cubicBezTo>
                <a:cubicBezTo>
                  <a:pt x="144548" y="2344730"/>
                  <a:pt x="-76167" y="664859"/>
                  <a:pt x="0" y="0"/>
                </a:cubicBezTo>
                <a:close/>
              </a:path>
            </a:pathLst>
          </a:custGeom>
          <a:solidFill>
            <a:schemeClr val="bg1"/>
          </a:solidFill>
          <a:ln w="19050">
            <a:solidFill>
              <a:schemeClr val="accent3">
                <a:lumMod val="40000"/>
                <a:lumOff val="60000"/>
              </a:schemeClr>
            </a:solidFill>
            <a:extLst>
              <a:ext uri="{C807C97D-BFC1-408E-A445-0C87EB9F89A2}">
                <ask:lineSketchStyleProps xmlns:ask="http://schemas.microsoft.com/office/drawing/2018/sketchyshapes" sd="1593430559">
                  <a:prstGeom prst="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9BB910-05F7-54B5-7ED9-41A1EE8252BE}"/>
              </a:ext>
            </a:extLst>
          </p:cNvPr>
          <p:cNvSpPr txBox="1"/>
          <p:nvPr/>
        </p:nvSpPr>
        <p:spPr>
          <a:xfrm>
            <a:off x="983432" y="2556892"/>
            <a:ext cx="10297144" cy="3230884"/>
          </a:xfrm>
          <a:prstGeom prst="rect">
            <a:avLst/>
          </a:prstGeom>
          <a:noFill/>
        </p:spPr>
        <p:txBody>
          <a:bodyPr wrap="square">
            <a:spAutoFit/>
          </a:bodyPr>
          <a:lstStyle>
            <a:defPPr>
              <a:defRPr lang="en-US"/>
            </a:defPPr>
            <a:lvl1pPr algn="just">
              <a:lnSpc>
                <a:spcPct val="120000"/>
              </a:lnSpc>
              <a:spcAft>
                <a:spcPts val="600"/>
              </a:spcAft>
              <a:defRPr sz="2400" b="1"/>
            </a:lvl1pPr>
          </a:lstStyle>
          <a:p>
            <a:r>
              <a:rPr lang="vi-VN" sz="2400" b="0"/>
              <a:t>–</a:t>
            </a:r>
            <a:r>
              <a:rPr lang="en-US" sz="2400" b="1"/>
              <a:t> </a:t>
            </a:r>
            <a:r>
              <a:rPr lang="vi-VN" b="0"/>
              <a:t>Di truyền học đã chỉ rõ kết hôn gần làm cho các </a:t>
            </a:r>
            <a:r>
              <a:rPr lang="vi-VN"/>
              <a:t>đột biến lặn có hại </a:t>
            </a:r>
            <a:r>
              <a:rPr lang="vi-VN" b="0"/>
              <a:t>được biểu hiện ở cá thể đồng hợp với </a:t>
            </a:r>
            <a:r>
              <a:rPr lang="vi-VN"/>
              <a:t>tần số tăng lên </a:t>
            </a:r>
            <a:r>
              <a:rPr lang="vi-VN" b="0"/>
              <a:t>đáng kể so với tự nhiên. </a:t>
            </a:r>
            <a:endParaRPr lang="en-US" b="0"/>
          </a:p>
          <a:p>
            <a:r>
              <a:rPr lang="vi-VN" sz="2400" b="0"/>
              <a:t>–</a:t>
            </a:r>
            <a:r>
              <a:rPr lang="en-US" sz="2400" b="0"/>
              <a:t> </a:t>
            </a:r>
            <a:r>
              <a:rPr lang="vi-VN" b="0"/>
              <a:t>Tần số bệnh và tật di truyền ở các quần thể tự nhiên vào khoảng </a:t>
            </a:r>
            <a:r>
              <a:rPr lang="vi-VN"/>
              <a:t>3 – 4% số trẻ sơ sinh</a:t>
            </a:r>
            <a:r>
              <a:rPr lang="vi-VN" b="0"/>
              <a:t>, còn ở các cặp hôn nhân có họ hàng thân thuộc, có khoảng </a:t>
            </a:r>
            <a:r>
              <a:rPr lang="vi-VN"/>
              <a:t>20 – 30%</a:t>
            </a:r>
            <a:r>
              <a:rPr lang="vi-VN" b="0"/>
              <a:t> số con cháu bị chết non hoặc mang các bệnh và tật di truyền bẩm sinh.</a:t>
            </a:r>
            <a:endParaRPr lang="en-US" b="0"/>
          </a:p>
        </p:txBody>
      </p:sp>
    </p:spTree>
    <p:extLst>
      <p:ext uri="{BB962C8B-B14F-4D97-AF65-F5344CB8AC3E}">
        <p14:creationId xmlns:p14="http://schemas.microsoft.com/office/powerpoint/2010/main" val="423108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 calcmode="lin" valueType="num">
                                      <p:cBhvr additive="base">
                                        <p:cTn id="13"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4" name="TextBox 3">
            <a:extLst>
              <a:ext uri="{FF2B5EF4-FFF2-40B4-BE49-F238E27FC236}">
                <a16:creationId xmlns:a16="http://schemas.microsoft.com/office/drawing/2014/main" id="{BF3B6B5E-939D-12EC-1C2D-ED2BEF4F1519}"/>
              </a:ext>
            </a:extLst>
          </p:cNvPr>
          <p:cNvSpPr txBox="1"/>
          <p:nvPr/>
        </p:nvSpPr>
        <p:spPr>
          <a:xfrm>
            <a:off x="1415480" y="243276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4</a:t>
            </a:r>
          </a:p>
        </p:txBody>
      </p:sp>
      <p:sp>
        <p:nvSpPr>
          <p:cNvPr id="7" name="TextBox 6">
            <a:extLst>
              <a:ext uri="{FF2B5EF4-FFF2-40B4-BE49-F238E27FC236}">
                <a16:creationId xmlns:a16="http://schemas.microsoft.com/office/drawing/2014/main" id="{E28596B8-9690-90C9-A2D1-AB573333594E}"/>
              </a:ext>
            </a:extLst>
          </p:cNvPr>
          <p:cNvSpPr txBox="1"/>
          <p:nvPr/>
        </p:nvSpPr>
        <p:spPr>
          <a:xfrm>
            <a:off x="911424" y="3212976"/>
            <a:ext cx="10513168" cy="1978234"/>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Hôn nhân cận huyết là gì?</a:t>
            </a:r>
            <a:endParaRPr lang="en-US" b="0"/>
          </a:p>
          <a:p>
            <a:pPr>
              <a:spcAft>
                <a:spcPts val="600"/>
              </a:spcAft>
            </a:pPr>
            <a:r>
              <a:rPr lang="en-US"/>
              <a:t>2. </a:t>
            </a:r>
            <a:r>
              <a:rPr lang="vi-VN" b="0"/>
              <a:t>Tại sao kết hôn gần làm suy thoái nòi giống?</a:t>
            </a:r>
          </a:p>
          <a:p>
            <a:pPr>
              <a:spcAft>
                <a:spcPts val="600"/>
              </a:spcAft>
            </a:pPr>
            <a:r>
              <a:rPr lang="en-US"/>
              <a:t>3</a:t>
            </a:r>
            <a:r>
              <a:rPr lang="vi-VN"/>
              <a:t>.</a:t>
            </a:r>
            <a:r>
              <a:rPr lang="en-US"/>
              <a:t> </a:t>
            </a:r>
            <a:r>
              <a:rPr lang="vi-VN" b="0"/>
              <a:t>Tại sao những người có quan hệ huyết thống từ đời thứ tư trở đi thì được Luật Hôn nhân và gia đình cho phép kết hôn?</a:t>
            </a:r>
          </a:p>
        </p:txBody>
      </p:sp>
      <p:sp>
        <p:nvSpPr>
          <p:cNvPr id="8" name="Rectangle: Rounded Corners 7">
            <a:extLst>
              <a:ext uri="{FF2B5EF4-FFF2-40B4-BE49-F238E27FC236}">
                <a16:creationId xmlns:a16="http://schemas.microsoft.com/office/drawing/2014/main" id="{CF510343-A7B7-6C15-52F6-B081550117F8}"/>
              </a:ext>
            </a:extLst>
          </p:cNvPr>
          <p:cNvSpPr/>
          <p:nvPr/>
        </p:nvSpPr>
        <p:spPr>
          <a:xfrm>
            <a:off x="551384" y="2348880"/>
            <a:ext cx="11305256" cy="3096344"/>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937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7" name="TextBox 6">
            <a:extLst>
              <a:ext uri="{FF2B5EF4-FFF2-40B4-BE49-F238E27FC236}">
                <a16:creationId xmlns:a16="http://schemas.microsoft.com/office/drawing/2014/main" id="{E28596B8-9690-90C9-A2D1-AB573333594E}"/>
              </a:ext>
            </a:extLst>
          </p:cNvPr>
          <p:cNvSpPr txBox="1"/>
          <p:nvPr/>
        </p:nvSpPr>
        <p:spPr>
          <a:xfrm>
            <a:off x="1415480" y="2389682"/>
            <a:ext cx="4248472" cy="494751"/>
          </a:xfrm>
          <a:prstGeom prst="rect">
            <a:avLst/>
          </a:prstGeom>
          <a:solidFill>
            <a:schemeClr val="accent6">
              <a:lumMod val="20000"/>
              <a:lumOff val="80000"/>
            </a:schemeClr>
          </a:solid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Hôn nhân cận huyết là gì?</a:t>
            </a:r>
          </a:p>
        </p:txBody>
      </p:sp>
      <p:sp>
        <p:nvSpPr>
          <p:cNvPr id="9" name="TextBox 8">
            <a:extLst>
              <a:ext uri="{FF2B5EF4-FFF2-40B4-BE49-F238E27FC236}">
                <a16:creationId xmlns:a16="http://schemas.microsoft.com/office/drawing/2014/main" id="{3BAD51E8-3162-61CA-BC37-44EC532A6199}"/>
              </a:ext>
            </a:extLst>
          </p:cNvPr>
          <p:cNvSpPr txBox="1"/>
          <p:nvPr/>
        </p:nvSpPr>
        <p:spPr>
          <a:xfrm>
            <a:off x="407368" y="3409309"/>
            <a:ext cx="6120680" cy="3153940"/>
          </a:xfrm>
          <a:prstGeom prst="rect">
            <a:avLst/>
          </a:prstGeom>
          <a:solidFill>
            <a:schemeClr val="bg1">
              <a:lumMod val="95000"/>
            </a:schemeClr>
          </a:solidFill>
        </p:spPr>
        <p:txBody>
          <a:bodyPr wrap="square">
            <a:spAutoFit/>
          </a:bodyPr>
          <a:lstStyle>
            <a:defPPr>
              <a:defRPr lang="en-US"/>
            </a:defPPr>
            <a:lvl1pPr algn="just">
              <a:lnSpc>
                <a:spcPct val="120000"/>
              </a:lnSpc>
              <a:defRPr sz="2400" b="1"/>
            </a:lvl1pPr>
          </a:lstStyle>
          <a:p>
            <a:r>
              <a:rPr lang="vi-VN"/>
              <a:t>Hôn nhân cận huyết </a:t>
            </a:r>
            <a:r>
              <a:rPr lang="vi-VN" b="0"/>
              <a:t>được hiểu là hôn nhân giữa nam và nữ trong cùng họ hàng thân thuộc </a:t>
            </a:r>
            <a:r>
              <a:rPr lang="vi-VN">
                <a:solidFill>
                  <a:srgbClr val="E5007E"/>
                </a:solidFill>
              </a:rPr>
              <a:t>chưa quá ba thế hệ</a:t>
            </a:r>
            <a:r>
              <a:rPr lang="vi-VN" b="0"/>
              <a:t>. Đó là việc kết hôn hoặc chung sống như vợ chồng giữa những người cùng huyết thống trực hệ với nhau; giữa những người có họ trong phạm vi ba đời.</a:t>
            </a:r>
            <a:endParaRPr lang="en-US" b="0"/>
          </a:p>
        </p:txBody>
      </p:sp>
      <p:pic>
        <p:nvPicPr>
          <p:cNvPr id="11" name="Picture 10">
            <a:extLst>
              <a:ext uri="{FF2B5EF4-FFF2-40B4-BE49-F238E27FC236}">
                <a16:creationId xmlns:a16="http://schemas.microsoft.com/office/drawing/2014/main" id="{65D6F70D-8479-1196-865B-90A01DB9D483}"/>
              </a:ext>
            </a:extLst>
          </p:cNvPr>
          <p:cNvPicPr>
            <a:picLocks noChangeAspect="1"/>
          </p:cNvPicPr>
          <p:nvPr/>
        </p:nvPicPr>
        <p:blipFill>
          <a:blip r:embed="rId2"/>
          <a:stretch>
            <a:fillRect/>
          </a:stretch>
        </p:blipFill>
        <p:spPr>
          <a:xfrm>
            <a:off x="6744072" y="3444225"/>
            <a:ext cx="5243345" cy="3084107"/>
          </a:xfrm>
          <a:prstGeom prst="rect">
            <a:avLst/>
          </a:prstGeom>
        </p:spPr>
      </p:pic>
      <p:sp>
        <p:nvSpPr>
          <p:cNvPr id="12" name="Arrow: Down 11">
            <a:extLst>
              <a:ext uri="{FF2B5EF4-FFF2-40B4-BE49-F238E27FC236}">
                <a16:creationId xmlns:a16="http://schemas.microsoft.com/office/drawing/2014/main" id="{B21E17A9-F49A-B011-635E-D954E39DD88D}"/>
              </a:ext>
            </a:extLst>
          </p:cNvPr>
          <p:cNvSpPr/>
          <p:nvPr/>
        </p:nvSpPr>
        <p:spPr>
          <a:xfrm>
            <a:off x="3215680" y="3041236"/>
            <a:ext cx="504056" cy="268341"/>
          </a:xfrm>
          <a:prstGeom prst="downArrow">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074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D8B0B73-F4DA-5E8A-5E77-054388AECFF8}"/>
              </a:ext>
            </a:extLst>
          </p:cNvPr>
          <p:cNvSpPr/>
          <p:nvPr/>
        </p:nvSpPr>
        <p:spPr>
          <a:xfrm>
            <a:off x="3791744" y="260648"/>
            <a:ext cx="4248472" cy="720080"/>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t>SƠ ĐỒ HỌ HÀNG 3 ĐỜI</a:t>
            </a:r>
          </a:p>
        </p:txBody>
      </p:sp>
      <p:sp>
        <p:nvSpPr>
          <p:cNvPr id="7" name="TextBox 6">
            <a:extLst>
              <a:ext uri="{FF2B5EF4-FFF2-40B4-BE49-F238E27FC236}">
                <a16:creationId xmlns:a16="http://schemas.microsoft.com/office/drawing/2014/main" id="{C305F52B-A074-68DD-2DB1-D149488DECC5}"/>
              </a:ext>
            </a:extLst>
          </p:cNvPr>
          <p:cNvSpPr txBox="1"/>
          <p:nvPr/>
        </p:nvSpPr>
        <p:spPr>
          <a:xfrm>
            <a:off x="3426924" y="1207404"/>
            <a:ext cx="1656184" cy="461665"/>
          </a:xfrm>
          <a:prstGeom prst="rect">
            <a:avLst/>
          </a:prstGeom>
          <a:noFill/>
        </p:spPr>
        <p:txBody>
          <a:bodyPr wrap="square" rtlCol="0">
            <a:spAutoFit/>
          </a:bodyPr>
          <a:lstStyle/>
          <a:p>
            <a:r>
              <a:rPr lang="en-US" sz="2400" b="1"/>
              <a:t>Đời thứ 1</a:t>
            </a:r>
          </a:p>
        </p:txBody>
      </p:sp>
      <p:sp>
        <p:nvSpPr>
          <p:cNvPr id="8" name="TextBox 7">
            <a:extLst>
              <a:ext uri="{FF2B5EF4-FFF2-40B4-BE49-F238E27FC236}">
                <a16:creationId xmlns:a16="http://schemas.microsoft.com/office/drawing/2014/main" id="{1A345803-D929-C236-5071-422F5B17BA84}"/>
              </a:ext>
            </a:extLst>
          </p:cNvPr>
          <p:cNvSpPr txBox="1"/>
          <p:nvPr/>
        </p:nvSpPr>
        <p:spPr>
          <a:xfrm>
            <a:off x="2273055" y="2884691"/>
            <a:ext cx="1656184" cy="461665"/>
          </a:xfrm>
          <a:prstGeom prst="rect">
            <a:avLst/>
          </a:prstGeom>
          <a:noFill/>
        </p:spPr>
        <p:txBody>
          <a:bodyPr wrap="square" rtlCol="0">
            <a:spAutoFit/>
          </a:bodyPr>
          <a:lstStyle/>
          <a:p>
            <a:r>
              <a:rPr lang="en-US" sz="2400" b="1"/>
              <a:t>Đời thứ 2</a:t>
            </a:r>
          </a:p>
        </p:txBody>
      </p:sp>
      <p:sp>
        <p:nvSpPr>
          <p:cNvPr id="26" name="TextBox 25">
            <a:extLst>
              <a:ext uri="{FF2B5EF4-FFF2-40B4-BE49-F238E27FC236}">
                <a16:creationId xmlns:a16="http://schemas.microsoft.com/office/drawing/2014/main" id="{4CF3F158-3D96-7CD8-0466-F153A468F3AF}"/>
              </a:ext>
            </a:extLst>
          </p:cNvPr>
          <p:cNvSpPr txBox="1"/>
          <p:nvPr/>
        </p:nvSpPr>
        <p:spPr>
          <a:xfrm>
            <a:off x="1142208" y="4561978"/>
            <a:ext cx="1656184" cy="461665"/>
          </a:xfrm>
          <a:prstGeom prst="rect">
            <a:avLst/>
          </a:prstGeom>
          <a:noFill/>
        </p:spPr>
        <p:txBody>
          <a:bodyPr wrap="square" rtlCol="0">
            <a:spAutoFit/>
          </a:bodyPr>
          <a:lstStyle/>
          <a:p>
            <a:r>
              <a:rPr lang="en-US" sz="2400" b="1"/>
              <a:t>Đời thứ 3</a:t>
            </a:r>
          </a:p>
        </p:txBody>
      </p:sp>
      <p:sp>
        <p:nvSpPr>
          <p:cNvPr id="27" name="Rectangle: Rounded Corners 26">
            <a:extLst>
              <a:ext uri="{FF2B5EF4-FFF2-40B4-BE49-F238E27FC236}">
                <a16:creationId xmlns:a16="http://schemas.microsoft.com/office/drawing/2014/main" id="{918351A5-3D51-02E0-3FA9-43CA21AC5047}"/>
              </a:ext>
            </a:extLst>
          </p:cNvPr>
          <p:cNvSpPr/>
          <p:nvPr/>
        </p:nvSpPr>
        <p:spPr>
          <a:xfrm>
            <a:off x="5389426" y="1196752"/>
            <a:ext cx="1944216" cy="461666"/>
          </a:xfrm>
          <a:prstGeom prst="roundRect">
            <a:avLst>
              <a:gd name="adj" fmla="val 50000"/>
            </a:avLst>
          </a:prstGeom>
          <a:solidFill>
            <a:srgbClr val="E5C3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Cha – Mẹ </a:t>
            </a:r>
          </a:p>
        </p:txBody>
      </p:sp>
      <p:sp>
        <p:nvSpPr>
          <p:cNvPr id="30" name="Rectangle: Rounded Corners 29">
            <a:extLst>
              <a:ext uri="{FF2B5EF4-FFF2-40B4-BE49-F238E27FC236}">
                <a16:creationId xmlns:a16="http://schemas.microsoft.com/office/drawing/2014/main" id="{A7FAB3C7-9AF8-6DF3-34E5-FF4B626703F8}"/>
              </a:ext>
            </a:extLst>
          </p:cNvPr>
          <p:cNvSpPr/>
          <p:nvPr/>
        </p:nvSpPr>
        <p:spPr>
          <a:xfrm>
            <a:off x="2906912" y="4538738"/>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1a</a:t>
            </a:r>
          </a:p>
        </p:txBody>
      </p:sp>
      <p:sp>
        <p:nvSpPr>
          <p:cNvPr id="32" name="Rectangle: Rounded Corners 31">
            <a:extLst>
              <a:ext uri="{FF2B5EF4-FFF2-40B4-BE49-F238E27FC236}">
                <a16:creationId xmlns:a16="http://schemas.microsoft.com/office/drawing/2014/main" id="{D26DDB39-D9F1-BE38-0146-C596E5673C82}"/>
              </a:ext>
            </a:extLst>
          </p:cNvPr>
          <p:cNvSpPr/>
          <p:nvPr/>
        </p:nvSpPr>
        <p:spPr>
          <a:xfrm>
            <a:off x="4756848" y="4538738"/>
            <a:ext cx="1563440" cy="461666"/>
          </a:xfrm>
          <a:prstGeom prst="roundRect">
            <a:avLst>
              <a:gd name="adj" fmla="val 50000"/>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1b</a:t>
            </a:r>
          </a:p>
        </p:txBody>
      </p:sp>
      <p:sp>
        <p:nvSpPr>
          <p:cNvPr id="33" name="Rectangle: Rounded Corners 32">
            <a:extLst>
              <a:ext uri="{FF2B5EF4-FFF2-40B4-BE49-F238E27FC236}">
                <a16:creationId xmlns:a16="http://schemas.microsoft.com/office/drawing/2014/main" id="{43B3ECBB-6045-5199-6716-9EB6D1CEEF63}"/>
              </a:ext>
            </a:extLst>
          </p:cNvPr>
          <p:cNvSpPr/>
          <p:nvPr/>
        </p:nvSpPr>
        <p:spPr>
          <a:xfrm>
            <a:off x="6459112" y="4538738"/>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2a</a:t>
            </a:r>
          </a:p>
        </p:txBody>
      </p:sp>
      <p:sp>
        <p:nvSpPr>
          <p:cNvPr id="34" name="Rectangle: Rounded Corners 33">
            <a:extLst>
              <a:ext uri="{FF2B5EF4-FFF2-40B4-BE49-F238E27FC236}">
                <a16:creationId xmlns:a16="http://schemas.microsoft.com/office/drawing/2014/main" id="{C0F15EC5-7153-691C-48F4-8AC35310A128}"/>
              </a:ext>
            </a:extLst>
          </p:cNvPr>
          <p:cNvSpPr/>
          <p:nvPr/>
        </p:nvSpPr>
        <p:spPr>
          <a:xfrm>
            <a:off x="8256240" y="4538738"/>
            <a:ext cx="1563440" cy="461666"/>
          </a:xfrm>
          <a:prstGeom prst="roundRect">
            <a:avLst>
              <a:gd name="adj" fmla="val 50000"/>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Cháu 2b</a:t>
            </a:r>
          </a:p>
        </p:txBody>
      </p:sp>
      <p:cxnSp>
        <p:nvCxnSpPr>
          <p:cNvPr id="36" name="Straight Connector 35">
            <a:extLst>
              <a:ext uri="{FF2B5EF4-FFF2-40B4-BE49-F238E27FC236}">
                <a16:creationId xmlns:a16="http://schemas.microsoft.com/office/drawing/2014/main" id="{C822F864-E857-78E3-D49B-9A9B4B63AA2B}"/>
              </a:ext>
            </a:extLst>
          </p:cNvPr>
          <p:cNvCxnSpPr/>
          <p:nvPr/>
        </p:nvCxnSpPr>
        <p:spPr>
          <a:xfrm>
            <a:off x="6366628" y="1658418"/>
            <a:ext cx="0" cy="720080"/>
          </a:xfrm>
          <a:prstGeom prst="line">
            <a:avLst/>
          </a:prstGeom>
          <a:ln w="28575">
            <a:solidFill>
              <a:srgbClr val="986C3B"/>
            </a:solidFill>
          </a:ln>
        </p:spPr>
        <p:style>
          <a:lnRef idx="1">
            <a:schemeClr val="accent1"/>
          </a:lnRef>
          <a:fillRef idx="0">
            <a:schemeClr val="accent1"/>
          </a:fillRef>
          <a:effectRef idx="0">
            <a:schemeClr val="accent1"/>
          </a:effectRef>
          <a:fontRef idx="minor">
            <a:schemeClr val="tx1"/>
          </a:fontRef>
        </p:style>
      </p:cxnSp>
      <p:sp>
        <p:nvSpPr>
          <p:cNvPr id="37" name="Left Bracket 36">
            <a:extLst>
              <a:ext uri="{FF2B5EF4-FFF2-40B4-BE49-F238E27FC236}">
                <a16:creationId xmlns:a16="http://schemas.microsoft.com/office/drawing/2014/main" id="{57EBF060-971C-5155-157A-FCC6EA5C2046}"/>
              </a:ext>
            </a:extLst>
          </p:cNvPr>
          <p:cNvSpPr/>
          <p:nvPr/>
        </p:nvSpPr>
        <p:spPr>
          <a:xfrm rot="5400000">
            <a:off x="6120515" y="888039"/>
            <a:ext cx="482039" cy="3462958"/>
          </a:xfrm>
          <a:prstGeom prst="leftBracket">
            <a:avLst>
              <a:gd name="adj" fmla="val 0"/>
            </a:avLst>
          </a:prstGeom>
          <a:ln w="28575">
            <a:solidFill>
              <a:srgbClr val="986C3B"/>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a:extLst>
              <a:ext uri="{FF2B5EF4-FFF2-40B4-BE49-F238E27FC236}">
                <a16:creationId xmlns:a16="http://schemas.microsoft.com/office/drawing/2014/main" id="{72A51BA1-5D2E-8A8B-F8B0-A1CFD395E86B}"/>
              </a:ext>
            </a:extLst>
          </p:cNvPr>
          <p:cNvCxnSpPr/>
          <p:nvPr/>
        </p:nvCxnSpPr>
        <p:spPr>
          <a:xfrm>
            <a:off x="4630055" y="3322201"/>
            <a:ext cx="0" cy="720080"/>
          </a:xfrm>
          <a:prstGeom prst="line">
            <a:avLst/>
          </a:prstGeom>
          <a:ln w="28575">
            <a:solidFill>
              <a:srgbClr val="E5007E"/>
            </a:solidFill>
          </a:ln>
        </p:spPr>
        <p:style>
          <a:lnRef idx="1">
            <a:schemeClr val="accent1"/>
          </a:lnRef>
          <a:fillRef idx="0">
            <a:schemeClr val="accent1"/>
          </a:fillRef>
          <a:effectRef idx="0">
            <a:schemeClr val="accent1"/>
          </a:effectRef>
          <a:fontRef idx="minor">
            <a:schemeClr val="tx1"/>
          </a:fontRef>
        </p:style>
      </p:cxnSp>
      <p:sp>
        <p:nvSpPr>
          <p:cNvPr id="39" name="Left Bracket 38">
            <a:extLst>
              <a:ext uri="{FF2B5EF4-FFF2-40B4-BE49-F238E27FC236}">
                <a16:creationId xmlns:a16="http://schemas.microsoft.com/office/drawing/2014/main" id="{AB84E785-BA30-4377-3CC2-A526FE1F0B7B}"/>
              </a:ext>
            </a:extLst>
          </p:cNvPr>
          <p:cNvSpPr/>
          <p:nvPr/>
        </p:nvSpPr>
        <p:spPr>
          <a:xfrm rot="5400000">
            <a:off x="4358077" y="3167181"/>
            <a:ext cx="482039" cy="2232243"/>
          </a:xfrm>
          <a:prstGeom prst="leftBracket">
            <a:avLst>
              <a:gd name="adj" fmla="val 0"/>
            </a:avLst>
          </a:prstGeom>
          <a:ln w="28575">
            <a:solidFill>
              <a:srgbClr val="E5007E"/>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D9AB077B-68A0-C6F3-4920-73487BDC8173}"/>
              </a:ext>
            </a:extLst>
          </p:cNvPr>
          <p:cNvCxnSpPr/>
          <p:nvPr/>
        </p:nvCxnSpPr>
        <p:spPr>
          <a:xfrm>
            <a:off x="8093014" y="3299794"/>
            <a:ext cx="0" cy="72008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41" name="Left Bracket 40">
            <a:extLst>
              <a:ext uri="{FF2B5EF4-FFF2-40B4-BE49-F238E27FC236}">
                <a16:creationId xmlns:a16="http://schemas.microsoft.com/office/drawing/2014/main" id="{76432189-BFA6-D712-2F5C-5FB9080A3586}"/>
              </a:ext>
            </a:extLst>
          </p:cNvPr>
          <p:cNvSpPr/>
          <p:nvPr/>
        </p:nvSpPr>
        <p:spPr>
          <a:xfrm rot="5400000">
            <a:off x="7821036" y="3144774"/>
            <a:ext cx="482039" cy="2232243"/>
          </a:xfrm>
          <a:prstGeom prst="leftBracket">
            <a:avLst>
              <a:gd name="adj" fmla="val 0"/>
            </a:avLst>
          </a:prstGeom>
          <a:ln w="28575">
            <a:solidFill>
              <a:srgbClr val="92D05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9129018-10F4-DAFB-9F7B-CAF903CE8C75}"/>
              </a:ext>
            </a:extLst>
          </p:cNvPr>
          <p:cNvSpPr/>
          <p:nvPr/>
        </p:nvSpPr>
        <p:spPr>
          <a:xfrm>
            <a:off x="3960646" y="2860535"/>
            <a:ext cx="1328470" cy="461666"/>
          </a:xfrm>
          <a:prstGeom prst="roundRect">
            <a:avLst>
              <a:gd name="adj" fmla="val 50000"/>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1</a:t>
            </a:r>
          </a:p>
        </p:txBody>
      </p:sp>
      <p:sp>
        <p:nvSpPr>
          <p:cNvPr id="43" name="Rectangle: Rounded Corners 42">
            <a:extLst>
              <a:ext uri="{FF2B5EF4-FFF2-40B4-BE49-F238E27FC236}">
                <a16:creationId xmlns:a16="http://schemas.microsoft.com/office/drawing/2014/main" id="{3C24542B-BF83-588A-67B4-174048A760F1}"/>
              </a:ext>
            </a:extLst>
          </p:cNvPr>
          <p:cNvSpPr/>
          <p:nvPr/>
        </p:nvSpPr>
        <p:spPr>
          <a:xfrm>
            <a:off x="7358317" y="2860535"/>
            <a:ext cx="1328470" cy="461666"/>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t>Con 2</a:t>
            </a:r>
          </a:p>
        </p:txBody>
      </p:sp>
      <p:sp>
        <p:nvSpPr>
          <p:cNvPr id="4" name="Rectangle 3">
            <a:extLst>
              <a:ext uri="{FF2B5EF4-FFF2-40B4-BE49-F238E27FC236}">
                <a16:creationId xmlns:a16="http://schemas.microsoft.com/office/drawing/2014/main" id="{FC767361-F75F-A967-5B98-93BAB1F252EC}"/>
              </a:ext>
            </a:extLst>
          </p:cNvPr>
          <p:cNvSpPr/>
          <p:nvPr/>
        </p:nvSpPr>
        <p:spPr>
          <a:xfrm>
            <a:off x="0" y="5301208"/>
            <a:ext cx="12192000" cy="1556792"/>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4A20983-2D4B-3A0B-0417-4BE69C2DA0C0}"/>
              </a:ext>
            </a:extLst>
          </p:cNvPr>
          <p:cNvSpPr txBox="1"/>
          <p:nvPr/>
        </p:nvSpPr>
        <p:spPr>
          <a:xfrm>
            <a:off x="407368" y="5330022"/>
            <a:ext cx="11233248" cy="1431930"/>
          </a:xfrm>
          <a:prstGeom prst="rect">
            <a:avLst/>
          </a:prstGeom>
          <a:noFill/>
        </p:spPr>
        <p:txBody>
          <a:bodyPr wrap="square">
            <a:spAutoFit/>
          </a:bodyPr>
          <a:lstStyle/>
          <a:p>
            <a:pPr algn="just">
              <a:lnSpc>
                <a:spcPct val="125000"/>
              </a:lnSpc>
            </a:pPr>
            <a:r>
              <a:rPr lang="vi-VN" sz="2400"/>
              <a:t>Bởi vì khi kết hôn giữa những người có họ hàng gần thì đời con có </a:t>
            </a:r>
            <a:r>
              <a:rPr lang="vi-VN" sz="2400" b="1">
                <a:solidFill>
                  <a:srgbClr val="00B050"/>
                </a:solidFill>
              </a:rPr>
              <a:t>tỉ lệ kiểu gene dị hợp giảm, đồng hợp tăng</a:t>
            </a:r>
            <a:r>
              <a:rPr lang="vi-VN" sz="2400"/>
              <a:t>, tạo điều kiện cho các </a:t>
            </a:r>
            <a:r>
              <a:rPr lang="vi-VN" sz="2400" b="1">
                <a:solidFill>
                  <a:srgbClr val="C00000"/>
                </a:solidFill>
              </a:rPr>
              <a:t>gene lặn có hại biểu hiện ra kiểu hình. </a:t>
            </a:r>
            <a:endParaRPr lang="en-US" sz="2400" b="1">
              <a:solidFill>
                <a:srgbClr val="C00000"/>
              </a:solidFill>
            </a:endParaRPr>
          </a:p>
        </p:txBody>
      </p:sp>
    </p:spTree>
    <p:extLst>
      <p:ext uri="{BB962C8B-B14F-4D97-AF65-F5344CB8AC3E}">
        <p14:creationId xmlns:p14="http://schemas.microsoft.com/office/powerpoint/2010/main" val="77419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2. Ý nghĩa của việc cấm kết hôn cận huyết</a:t>
            </a:r>
          </a:p>
        </p:txBody>
      </p:sp>
      <p:sp>
        <p:nvSpPr>
          <p:cNvPr id="7" name="TextBox 6">
            <a:extLst>
              <a:ext uri="{FF2B5EF4-FFF2-40B4-BE49-F238E27FC236}">
                <a16:creationId xmlns:a16="http://schemas.microsoft.com/office/drawing/2014/main" id="{E28596B8-9690-90C9-A2D1-AB573333594E}"/>
              </a:ext>
            </a:extLst>
          </p:cNvPr>
          <p:cNvSpPr txBox="1"/>
          <p:nvPr/>
        </p:nvSpPr>
        <p:spPr>
          <a:xfrm>
            <a:off x="1055440" y="2368242"/>
            <a:ext cx="10513168" cy="1458091"/>
          </a:xfrm>
          <a:prstGeom prst="rect">
            <a:avLst/>
          </a:prstGeom>
          <a:solidFill>
            <a:srgbClr val="CCECFF"/>
          </a:solidFill>
        </p:spPr>
        <p:txBody>
          <a:bodyPr wrap="square">
            <a:spAutoFit/>
          </a:bodyPr>
          <a:lstStyle>
            <a:defPPr>
              <a:defRPr lang="en-US"/>
            </a:defPPr>
            <a:lvl1pPr algn="just">
              <a:lnSpc>
                <a:spcPct val="120000"/>
              </a:lnSpc>
              <a:defRPr sz="2400" b="1"/>
            </a:lvl1pPr>
          </a:lstStyle>
          <a:p>
            <a:pPr>
              <a:spcAft>
                <a:spcPts val="600"/>
              </a:spcAft>
            </a:pPr>
            <a:r>
              <a:rPr lang="en-US"/>
              <a:t>2. </a:t>
            </a:r>
            <a:r>
              <a:rPr lang="vi-VN" b="0"/>
              <a:t>Tại sao kết hôn gần làm suy thoái nòi giống?</a:t>
            </a:r>
            <a:endParaRPr lang="en-US"/>
          </a:p>
          <a:p>
            <a:pPr>
              <a:spcAft>
                <a:spcPts val="600"/>
              </a:spcAft>
            </a:pPr>
            <a:r>
              <a:rPr lang="vi-VN"/>
              <a:t>3. </a:t>
            </a:r>
            <a:r>
              <a:rPr lang="vi-VN" b="0"/>
              <a:t>Tại sao những người có quan hệ huyết thống từ đời thứ tư trở đi thì được Luật Hôn nhân và gia đình cho phép kết hôn?</a:t>
            </a:r>
          </a:p>
        </p:txBody>
      </p:sp>
      <p:sp>
        <p:nvSpPr>
          <p:cNvPr id="9" name="TextBox 8">
            <a:extLst>
              <a:ext uri="{FF2B5EF4-FFF2-40B4-BE49-F238E27FC236}">
                <a16:creationId xmlns:a16="http://schemas.microsoft.com/office/drawing/2014/main" id="{DE94D767-D295-F3B9-7F32-511DBBF38A62}"/>
              </a:ext>
            </a:extLst>
          </p:cNvPr>
          <p:cNvSpPr txBox="1"/>
          <p:nvPr/>
        </p:nvSpPr>
        <p:spPr>
          <a:xfrm>
            <a:off x="1055440" y="4725144"/>
            <a:ext cx="10513168" cy="1901290"/>
          </a:xfrm>
          <a:prstGeom prst="rect">
            <a:avLst/>
          </a:prstGeom>
          <a:solidFill>
            <a:schemeClr val="bg1">
              <a:lumMod val="95000"/>
            </a:schemeClr>
          </a:solidFill>
        </p:spPr>
        <p:txBody>
          <a:bodyPr wrap="square">
            <a:spAutoFit/>
          </a:bodyPr>
          <a:lstStyle>
            <a:defPPr>
              <a:defRPr lang="en-US"/>
            </a:defPPr>
            <a:lvl1pPr algn="just">
              <a:lnSpc>
                <a:spcPct val="120000"/>
              </a:lnSpc>
              <a:defRPr sz="2400" b="1"/>
            </a:lvl1pPr>
          </a:lstStyle>
          <a:p>
            <a:pPr>
              <a:spcAft>
                <a:spcPts val="600"/>
              </a:spcAft>
            </a:pPr>
            <a:r>
              <a:rPr lang="en-US" sz="2400"/>
              <a:t>2. </a:t>
            </a:r>
            <a:r>
              <a:rPr lang="vi-VN" b="0"/>
              <a:t>Kết hôn gần tạo cơ hội cho các gen lặn gây bệnh dễ gặp nhau ở thể đồng hợp dẫn đến suy thoái giống nòi.</a:t>
            </a:r>
          </a:p>
          <a:p>
            <a:pPr>
              <a:spcAft>
                <a:spcPts val="600"/>
              </a:spcAft>
            </a:pPr>
            <a:r>
              <a:rPr lang="en-US" sz="2400"/>
              <a:t>3. </a:t>
            </a:r>
            <a:r>
              <a:rPr lang="vi-VN" b="0"/>
              <a:t>Những người từ đời thứ tư trở đi có sự sai khác về mặt di truyền nhiều hơn, các gen lặn khó gặp nhau hơn nên được cho phép kết hôn.</a:t>
            </a:r>
            <a:endParaRPr lang="en-US" b="0"/>
          </a:p>
        </p:txBody>
      </p:sp>
      <p:sp>
        <p:nvSpPr>
          <p:cNvPr id="10" name="AutoShape 20">
            <a:extLst>
              <a:ext uri="{FF2B5EF4-FFF2-40B4-BE49-F238E27FC236}">
                <a16:creationId xmlns:a16="http://schemas.microsoft.com/office/drawing/2014/main" id="{BED663B9-6A6E-6B42-0E86-DF867A97AE40}"/>
              </a:ext>
            </a:extLst>
          </p:cNvPr>
          <p:cNvSpPr>
            <a:spLocks noChangeArrowheads="1"/>
          </p:cNvSpPr>
          <p:nvPr/>
        </p:nvSpPr>
        <p:spPr bwMode="auto">
          <a:xfrm>
            <a:off x="5370847" y="3980264"/>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Tree>
    <p:extLst>
      <p:ext uri="{BB962C8B-B14F-4D97-AF65-F5344CB8AC3E}">
        <p14:creationId xmlns:p14="http://schemas.microsoft.com/office/powerpoint/2010/main" val="214269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6456040" y="2394870"/>
            <a:ext cx="5472608" cy="4117281"/>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sz="2400" b="0"/>
              <a:t>– </a:t>
            </a:r>
            <a:r>
              <a:rPr lang="vi-VN" b="0"/>
              <a:t>Vấn đề </a:t>
            </a:r>
            <a:r>
              <a:rPr lang="vi-VN"/>
              <a:t>“trọng nam khinh nữ” </a:t>
            </a:r>
            <a:r>
              <a:rPr lang="vi-VN" b="0"/>
              <a:t>đã tồn tại từ lâu ở nhiều nơi trên thế giới, dẫn đến các vấn đề về xã hội và y tế như tăng tỉ lệ phá thai, mất cân bằng và kì thị giới tính, giảm sức khoẻ ở phụ nữ,... </a:t>
            </a:r>
            <a:endParaRPr lang="en-US" b="0"/>
          </a:p>
          <a:p>
            <a:pPr>
              <a:spcAft>
                <a:spcPts val="600"/>
              </a:spcAft>
            </a:pPr>
            <a:r>
              <a:rPr lang="vi-VN" sz="2400" b="0"/>
              <a:t>– </a:t>
            </a:r>
            <a:r>
              <a:rPr lang="vi-VN"/>
              <a:t>Luật Hôn nhân và Gia đình </a:t>
            </a:r>
            <a:r>
              <a:rPr lang="vi-VN" b="0"/>
              <a:t>nước ta nghiêm cấm lựa chọn giới tính thai nhi dưới mọi hình thức.</a:t>
            </a:r>
          </a:p>
        </p:txBody>
      </p:sp>
      <p:pic>
        <p:nvPicPr>
          <p:cNvPr id="41986" name="Picture 2" descr="Trọng nam khinh nữ có bị phạt tù không ? - LAWFIRM">
            <a:extLst>
              <a:ext uri="{FF2B5EF4-FFF2-40B4-BE49-F238E27FC236}">
                <a16:creationId xmlns:a16="http://schemas.microsoft.com/office/drawing/2014/main" id="{43E89682-8469-DC48-19A3-EA172DD3D0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273" y="2433342"/>
            <a:ext cx="6121724" cy="4040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126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986"/>
                                        </p:tgtEl>
                                        <p:attrNameLst>
                                          <p:attrName>style.visibility</p:attrName>
                                        </p:attrNameLst>
                                      </p:cBhvr>
                                      <p:to>
                                        <p:strVal val="visible"/>
                                      </p:to>
                                    </p:set>
                                    <p:animEffect transition="in" filter="barn(inVertical)">
                                      <p:cBhvr>
                                        <p:cTn id="15" dur="500"/>
                                        <p:tgtEl>
                                          <p:spTgt spid="4198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6">
                                            <p:txEl>
                                              <p:pRg st="1" end="1"/>
                                            </p:txEl>
                                          </p:spTgt>
                                        </p:tgtEl>
                                        <p:attrNameLst>
                                          <p:attrName>style.visibility</p:attrName>
                                        </p:attrNameLst>
                                      </p:cBhvr>
                                      <p:to>
                                        <p:strVal val="visible"/>
                                      </p:to>
                                    </p:set>
                                    <p:anim calcmode="lin" valueType="num">
                                      <p:cBhvr additive="base">
                                        <p:cTn id="26"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4" name="TextBox 3">
            <a:extLst>
              <a:ext uri="{FF2B5EF4-FFF2-40B4-BE49-F238E27FC236}">
                <a16:creationId xmlns:a16="http://schemas.microsoft.com/office/drawing/2014/main" id="{0A6A4A33-7026-C56E-6185-8A6C1409314D}"/>
              </a:ext>
            </a:extLst>
          </p:cNvPr>
          <p:cNvSpPr txBox="1"/>
          <p:nvPr/>
        </p:nvSpPr>
        <p:spPr>
          <a:xfrm>
            <a:off x="1415480" y="2432768"/>
            <a:ext cx="9361040" cy="561885"/>
          </a:xfrm>
          <a:prstGeom prst="rect">
            <a:avLst/>
          </a:prstGeom>
          <a:noFill/>
        </p:spPr>
        <p:txBody>
          <a:bodyPr wrap="square" rtlCol="0">
            <a:spAutoFit/>
          </a:bodyPr>
          <a:lstStyle/>
          <a:p>
            <a:pPr algn="ctr">
              <a:lnSpc>
                <a:spcPct val="120000"/>
              </a:lnSpc>
            </a:pPr>
            <a:r>
              <a:rPr lang="en-US" sz="2800" b="1">
                <a:solidFill>
                  <a:srgbClr val="00B050"/>
                </a:solidFill>
              </a:rPr>
              <a:t>PHIẾU HỌC TẬP SỐ 5</a:t>
            </a:r>
          </a:p>
        </p:txBody>
      </p:sp>
      <p:sp>
        <p:nvSpPr>
          <p:cNvPr id="6" name="TextBox 5">
            <a:extLst>
              <a:ext uri="{FF2B5EF4-FFF2-40B4-BE49-F238E27FC236}">
                <a16:creationId xmlns:a16="http://schemas.microsoft.com/office/drawing/2014/main" id="{42BECB5E-CEEF-906B-698F-88A2F531A848}"/>
              </a:ext>
            </a:extLst>
          </p:cNvPr>
          <p:cNvSpPr txBox="1"/>
          <p:nvPr/>
        </p:nvSpPr>
        <p:spPr>
          <a:xfrm>
            <a:off x="911424" y="3212976"/>
            <a:ext cx="10513168" cy="1458091"/>
          </a:xfrm>
          <a:prstGeom prst="rect">
            <a:avLst/>
          </a:prstGeom>
          <a:no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Lựa chọn giới tính trong sinh sản dẫn đến nguy cơ gì?</a:t>
            </a:r>
          </a:p>
          <a:p>
            <a:pPr>
              <a:spcAft>
                <a:spcPts val="600"/>
              </a:spcAft>
            </a:pPr>
            <a:r>
              <a:rPr lang="en-US"/>
              <a:t>2. </a:t>
            </a:r>
            <a:r>
              <a:rPr lang="vi-VN" b="0"/>
              <a:t>Thái độ và hành động của em như thế nào trước hiện tượng lựa chọn giới tính thai nhi và trọng nam khinh nữ?</a:t>
            </a:r>
          </a:p>
        </p:txBody>
      </p:sp>
      <p:sp>
        <p:nvSpPr>
          <p:cNvPr id="8" name="Rectangle: Rounded Corners 7">
            <a:extLst>
              <a:ext uri="{FF2B5EF4-FFF2-40B4-BE49-F238E27FC236}">
                <a16:creationId xmlns:a16="http://schemas.microsoft.com/office/drawing/2014/main" id="{A99C5054-302F-2DD5-D22E-34301F1910CA}"/>
              </a:ext>
            </a:extLst>
          </p:cNvPr>
          <p:cNvSpPr/>
          <p:nvPr/>
        </p:nvSpPr>
        <p:spPr>
          <a:xfrm>
            <a:off x="551384" y="2348880"/>
            <a:ext cx="11305256" cy="2448272"/>
          </a:xfrm>
          <a:prstGeom prst="roundRect">
            <a:avLst>
              <a:gd name="adj" fmla="val 7453"/>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28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E0E0E0"/>
        </a:solidFill>
        <a:effectLst/>
      </p:bgPr>
    </p:bg>
    <p:spTree>
      <p:nvGrpSpPr>
        <p:cNvPr id="1" name=""/>
        <p:cNvGrpSpPr/>
        <p:nvPr/>
      </p:nvGrpSpPr>
      <p:grpSpPr>
        <a:xfrm>
          <a:off x="0" y="0"/>
          <a:ext cx="0" cy="0"/>
          <a:chOff x="0" y="0"/>
          <a:chExt cx="0" cy="0"/>
        </a:xfrm>
      </p:grpSpPr>
      <p:pic>
        <p:nvPicPr>
          <p:cNvPr id="40964" name="Picture 4" descr="Mất cân bằng giới tính gia tăng tại Việt Nam">
            <a:extLst>
              <a:ext uri="{FF2B5EF4-FFF2-40B4-BE49-F238E27FC236}">
                <a16:creationId xmlns:a16="http://schemas.microsoft.com/office/drawing/2014/main" id="{1E47F82A-507E-E7A3-55AD-EF20582F5ED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69"/>
          <a:stretch/>
        </p:blipFill>
        <p:spPr bwMode="auto">
          <a:xfrm>
            <a:off x="2327920" y="3112"/>
            <a:ext cx="7536160" cy="685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309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335360" y="2370188"/>
            <a:ext cx="7992888" cy="494751"/>
          </a:xfrm>
          <a:prstGeom prst="rect">
            <a:avLst/>
          </a:prstGeom>
          <a:solidFill>
            <a:srgbClr val="FFC000"/>
          </a:solidFill>
        </p:spPr>
        <p:txBody>
          <a:bodyPr wrap="square">
            <a:spAutoFit/>
          </a:bodyPr>
          <a:lstStyle>
            <a:defPPr>
              <a:defRPr lang="en-US"/>
            </a:defPPr>
            <a:lvl1pPr algn="just">
              <a:lnSpc>
                <a:spcPct val="120000"/>
              </a:lnSpc>
              <a:defRPr sz="2400" b="1"/>
            </a:lvl1pPr>
          </a:lstStyle>
          <a:p>
            <a:pPr>
              <a:spcAft>
                <a:spcPts val="600"/>
              </a:spcAft>
            </a:pPr>
            <a:r>
              <a:rPr lang="vi-VN"/>
              <a:t>1.</a:t>
            </a:r>
            <a:r>
              <a:rPr lang="en-US"/>
              <a:t> </a:t>
            </a:r>
            <a:r>
              <a:rPr lang="vi-VN" b="0"/>
              <a:t>Lựa chọn giới tính trong sinh sản dẫn đến nguy cơ gì?</a:t>
            </a:r>
          </a:p>
        </p:txBody>
      </p:sp>
      <p:sp>
        <p:nvSpPr>
          <p:cNvPr id="7" name="AutoShape 20">
            <a:extLst>
              <a:ext uri="{FF2B5EF4-FFF2-40B4-BE49-F238E27FC236}">
                <a16:creationId xmlns:a16="http://schemas.microsoft.com/office/drawing/2014/main" id="{AFDDC5CE-FA35-0646-F6D2-709ED1904A27}"/>
              </a:ext>
            </a:extLst>
          </p:cNvPr>
          <p:cNvSpPr>
            <a:spLocks noChangeArrowheads="1"/>
          </p:cNvSpPr>
          <p:nvPr/>
        </p:nvSpPr>
        <p:spPr bwMode="auto">
          <a:xfrm>
            <a:off x="3606651" y="3060559"/>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4318CA25-AF20-A4DD-1A3C-32C3E47AD29F}"/>
              </a:ext>
            </a:extLst>
          </p:cNvPr>
          <p:cNvSpPr txBox="1"/>
          <p:nvPr/>
        </p:nvSpPr>
        <p:spPr>
          <a:xfrm>
            <a:off x="335360" y="3772931"/>
            <a:ext cx="7704856" cy="2787686"/>
          </a:xfrm>
          <a:prstGeom prst="rect">
            <a:avLst/>
          </a:prstGeom>
          <a:solidFill>
            <a:schemeClr val="bg1">
              <a:lumMod val="95000"/>
            </a:schemeClr>
          </a:solidFill>
        </p:spPr>
        <p:txBody>
          <a:bodyPr wrap="square">
            <a:spAutoFit/>
          </a:bodyPr>
          <a:lstStyle>
            <a:defPPr>
              <a:defRPr lang="en-US"/>
            </a:defPPr>
            <a:lvl1pPr algn="just">
              <a:lnSpc>
                <a:spcPct val="120000"/>
              </a:lnSpc>
              <a:spcAft>
                <a:spcPts val="600"/>
              </a:spcAft>
              <a:defRPr sz="2400" b="1"/>
            </a:lvl1pPr>
          </a:lstStyle>
          <a:p>
            <a:pPr>
              <a:spcBef>
                <a:spcPts val="600"/>
              </a:spcBef>
              <a:spcAft>
                <a:spcPts val="0"/>
              </a:spcAft>
            </a:pPr>
            <a:r>
              <a:rPr lang="vi-VN" sz="2400" b="0"/>
              <a:t>–</a:t>
            </a:r>
            <a:r>
              <a:rPr lang="en-US" sz="2400" b="1"/>
              <a:t> </a:t>
            </a:r>
            <a:r>
              <a:rPr lang="vi-VN" b="0"/>
              <a:t>Lựa chọn giới tính, sinh con theo ý muốn dẫn đến </a:t>
            </a:r>
            <a:r>
              <a:rPr lang="vi-VN"/>
              <a:t>mất cân bằng giới tính. </a:t>
            </a:r>
            <a:endParaRPr lang="en-US"/>
          </a:p>
          <a:p>
            <a:pPr>
              <a:spcBef>
                <a:spcPts val="600"/>
              </a:spcBef>
              <a:spcAft>
                <a:spcPts val="0"/>
              </a:spcAft>
            </a:pPr>
            <a:r>
              <a:rPr lang="vi-VN" sz="2400" b="0"/>
              <a:t>–</a:t>
            </a:r>
            <a:r>
              <a:rPr lang="en-US" sz="2400" b="1"/>
              <a:t> </a:t>
            </a:r>
            <a:r>
              <a:rPr lang="vi-VN" b="0"/>
              <a:t>Ở nước ta, mất cân bằng giới tính theo hướng bé trai cao hơn bé gái. Theo số liệu của Tổng cục Thống kê Việt Nam, năm 2022, tỉ số mất cân bằng giới tính khi sinh ở nước ta là 112,1 bé trai trên 100 bé gái.</a:t>
            </a:r>
            <a:endParaRPr lang="en-US" b="0"/>
          </a:p>
        </p:txBody>
      </p:sp>
      <p:pic>
        <p:nvPicPr>
          <p:cNvPr id="40962" name="Picture 2" descr="Không có mô tả ảnh.">
            <a:extLst>
              <a:ext uri="{FF2B5EF4-FFF2-40B4-BE49-F238E27FC236}">
                <a16:creationId xmlns:a16="http://schemas.microsoft.com/office/drawing/2014/main" id="{3E8DAE6D-49E1-7AF7-81A2-3016AC2960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48228" y="2958566"/>
            <a:ext cx="3888432"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697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3" name="Arrow: Pentagon 2">
            <a:extLst>
              <a:ext uri="{FF2B5EF4-FFF2-40B4-BE49-F238E27FC236}">
                <a16:creationId xmlns:a16="http://schemas.microsoft.com/office/drawing/2014/main" id="{A89C4F3B-472A-256A-4DB3-AAEE469A6752}"/>
              </a:ext>
            </a:extLst>
          </p:cNvPr>
          <p:cNvSpPr/>
          <p:nvPr/>
        </p:nvSpPr>
        <p:spPr>
          <a:xfrm>
            <a:off x="0" y="1772816"/>
            <a:ext cx="479376" cy="360040"/>
          </a:xfrm>
          <a:prstGeom prst="homePlate">
            <a:avLst/>
          </a:prstGeom>
          <a:solidFill>
            <a:srgbClr val="E5007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E13B705-BF6F-3AF7-7A9E-00B0759AA6D9}"/>
              </a:ext>
            </a:extLst>
          </p:cNvPr>
          <p:cNvSpPr txBox="1"/>
          <p:nvPr/>
        </p:nvSpPr>
        <p:spPr>
          <a:xfrm>
            <a:off x="545020" y="1691226"/>
            <a:ext cx="10375516" cy="523220"/>
          </a:xfrm>
          <a:prstGeom prst="rect">
            <a:avLst/>
          </a:prstGeom>
          <a:noFill/>
        </p:spPr>
        <p:txBody>
          <a:bodyPr wrap="square" rtlCol="0">
            <a:spAutoFit/>
          </a:bodyPr>
          <a:lstStyle/>
          <a:p>
            <a:r>
              <a:rPr lang="en-US" sz="2800" b="1">
                <a:solidFill>
                  <a:srgbClr val="E5007E"/>
                </a:solidFill>
              </a:rPr>
              <a:t>3. Vấn đề chọn giới tính trong sinh sản</a:t>
            </a:r>
          </a:p>
        </p:txBody>
      </p:sp>
      <p:sp>
        <p:nvSpPr>
          <p:cNvPr id="6" name="TextBox 5">
            <a:extLst>
              <a:ext uri="{FF2B5EF4-FFF2-40B4-BE49-F238E27FC236}">
                <a16:creationId xmlns:a16="http://schemas.microsoft.com/office/drawing/2014/main" id="{42BECB5E-CEEF-906B-698F-88A2F531A848}"/>
              </a:ext>
            </a:extLst>
          </p:cNvPr>
          <p:cNvSpPr txBox="1"/>
          <p:nvPr/>
        </p:nvSpPr>
        <p:spPr>
          <a:xfrm>
            <a:off x="623392" y="2370188"/>
            <a:ext cx="11161240" cy="937949"/>
          </a:xfrm>
          <a:prstGeom prst="rect">
            <a:avLst/>
          </a:prstGeom>
          <a:solidFill>
            <a:srgbClr val="B8E08C"/>
          </a:solidFill>
        </p:spPr>
        <p:txBody>
          <a:bodyPr wrap="square">
            <a:spAutoFit/>
          </a:bodyPr>
          <a:lstStyle>
            <a:defPPr>
              <a:defRPr lang="en-US"/>
            </a:defPPr>
            <a:lvl1pPr algn="just">
              <a:lnSpc>
                <a:spcPct val="120000"/>
              </a:lnSpc>
              <a:defRPr sz="2400" b="1"/>
            </a:lvl1pPr>
          </a:lstStyle>
          <a:p>
            <a:pPr>
              <a:spcAft>
                <a:spcPts val="600"/>
              </a:spcAft>
            </a:pPr>
            <a:r>
              <a:rPr lang="en-US"/>
              <a:t>2. </a:t>
            </a:r>
            <a:r>
              <a:rPr lang="vi-VN" b="0"/>
              <a:t>Thái độ và hành động của em như thế nào trước hiện tượng lựa chọn giới tính thai nhi và trọng nam khinh nữ?</a:t>
            </a:r>
          </a:p>
        </p:txBody>
      </p:sp>
      <p:sp>
        <p:nvSpPr>
          <p:cNvPr id="7" name="AutoShape 20">
            <a:extLst>
              <a:ext uri="{FF2B5EF4-FFF2-40B4-BE49-F238E27FC236}">
                <a16:creationId xmlns:a16="http://schemas.microsoft.com/office/drawing/2014/main" id="{AFDDC5CE-FA35-0646-F6D2-709ED1904A27}"/>
              </a:ext>
            </a:extLst>
          </p:cNvPr>
          <p:cNvSpPr>
            <a:spLocks noChangeArrowheads="1"/>
          </p:cNvSpPr>
          <p:nvPr/>
        </p:nvSpPr>
        <p:spPr bwMode="auto">
          <a:xfrm>
            <a:off x="623392" y="3499020"/>
            <a:ext cx="1450305" cy="500608"/>
          </a:xfrm>
          <a:prstGeom prst="roundRect">
            <a:avLst>
              <a:gd name="adj" fmla="val 50000"/>
            </a:avLst>
          </a:prstGeom>
          <a:gradFill rotWithShape="1">
            <a:gsLst>
              <a:gs pos="0">
                <a:schemeClr val="bg1">
                  <a:gamma/>
                  <a:shade val="46275"/>
                  <a:invGamma/>
                </a:schemeClr>
              </a:gs>
              <a:gs pos="50000">
                <a:schemeClr val="bg1"/>
              </a:gs>
              <a:gs pos="100000">
                <a:schemeClr val="bg1">
                  <a:gamma/>
                  <a:shade val="46275"/>
                  <a:invGamma/>
                </a:schemeClr>
              </a:gs>
            </a:gsLst>
            <a:lin ang="0" scaled="1"/>
          </a:gradFill>
          <a:ln w="381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r>
              <a:rPr lang="en-US" sz="2400" b="1">
                <a:latin typeface="+mj-lt"/>
              </a:rPr>
              <a:t>Trả lời</a:t>
            </a:r>
          </a:p>
        </p:txBody>
      </p:sp>
      <p:sp>
        <p:nvSpPr>
          <p:cNvPr id="10" name="TextBox 9">
            <a:extLst>
              <a:ext uri="{FF2B5EF4-FFF2-40B4-BE49-F238E27FC236}">
                <a16:creationId xmlns:a16="http://schemas.microsoft.com/office/drawing/2014/main" id="{4318CA25-AF20-A4DD-1A3C-32C3E47AD29F}"/>
              </a:ext>
            </a:extLst>
          </p:cNvPr>
          <p:cNvSpPr txBox="1"/>
          <p:nvPr/>
        </p:nvSpPr>
        <p:spPr>
          <a:xfrm>
            <a:off x="623392" y="4234151"/>
            <a:ext cx="5815827" cy="2267544"/>
          </a:xfrm>
          <a:prstGeom prst="rect">
            <a:avLst/>
          </a:prstGeom>
          <a:solidFill>
            <a:schemeClr val="bg1">
              <a:lumMod val="95000"/>
            </a:schemeClr>
          </a:solidFill>
        </p:spPr>
        <p:txBody>
          <a:bodyPr wrap="square">
            <a:spAutoFit/>
          </a:bodyPr>
          <a:lstStyle>
            <a:defPPr>
              <a:defRPr lang="en-US"/>
            </a:defPPr>
            <a:lvl1pPr algn="just">
              <a:lnSpc>
                <a:spcPct val="120000"/>
              </a:lnSpc>
              <a:spcAft>
                <a:spcPts val="600"/>
              </a:spcAft>
              <a:defRPr sz="2400" b="1"/>
            </a:lvl1pPr>
          </a:lstStyle>
          <a:p>
            <a:pPr>
              <a:spcBef>
                <a:spcPts val="600"/>
              </a:spcBef>
              <a:spcAft>
                <a:spcPts val="0"/>
              </a:spcAft>
            </a:pPr>
            <a:r>
              <a:rPr lang="vi-VN" sz="2400"/>
              <a:t>Mất cân bằng giới tính </a:t>
            </a:r>
            <a:r>
              <a:rPr lang="vi-VN" sz="2400" b="0"/>
              <a:t>kéo theo nhiều hệ luỵ về mặt xã hội, số lượng nam nhiều hơn nữ, dẫn đến khó khăn trong việc kết hôn; nguy cơ xuất hiện các tệ nạn xã hội như mại dâm, buôn bán phụ nữ ,... </a:t>
            </a:r>
            <a:endParaRPr lang="en-US" b="0"/>
          </a:p>
        </p:txBody>
      </p:sp>
      <p:pic>
        <p:nvPicPr>
          <p:cNvPr id="44034" name="Picture 2" descr="Gender imbalances in Recruitment: Tips to balance gender through simple job  advertising techniques">
            <a:extLst>
              <a:ext uri="{FF2B5EF4-FFF2-40B4-BE49-F238E27FC236}">
                <a16:creationId xmlns:a16="http://schemas.microsoft.com/office/drawing/2014/main" id="{97021538-1F4C-AB15-4DD0-1A7AFA6ACE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93" t="12922" r="7657" b="3331"/>
          <a:stretch/>
        </p:blipFill>
        <p:spPr bwMode="auto">
          <a:xfrm>
            <a:off x="6600056" y="3550693"/>
            <a:ext cx="5358814" cy="2954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115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sp>
        <p:nvSpPr>
          <p:cNvPr id="8" name="TextBox 7">
            <a:extLst>
              <a:ext uri="{FF2B5EF4-FFF2-40B4-BE49-F238E27FC236}">
                <a16:creationId xmlns:a16="http://schemas.microsoft.com/office/drawing/2014/main" id="{33263B55-5AB1-963E-DCAC-8A663435FAEA}"/>
              </a:ext>
            </a:extLst>
          </p:cNvPr>
          <p:cNvSpPr txBox="1"/>
          <p:nvPr/>
        </p:nvSpPr>
        <p:spPr>
          <a:xfrm>
            <a:off x="407368" y="1772816"/>
            <a:ext cx="11377264" cy="4421980"/>
          </a:xfrm>
          <a:prstGeom prst="rect">
            <a:avLst/>
          </a:prstGeom>
          <a:solidFill>
            <a:schemeClr val="accent6">
              <a:lumMod val="20000"/>
              <a:lumOff val="80000"/>
            </a:schemeClr>
          </a:solidFill>
        </p:spPr>
        <p:txBody>
          <a:bodyPr wrap="square">
            <a:spAutoFit/>
          </a:bodyPr>
          <a:lstStyle>
            <a:defPPr>
              <a:defRPr lang="en-US"/>
            </a:defPPr>
            <a:lvl1pPr algn="just">
              <a:lnSpc>
                <a:spcPct val="120000"/>
              </a:lnSpc>
              <a:spcBef>
                <a:spcPts val="600"/>
              </a:spcBef>
              <a:spcAft>
                <a:spcPts val="0"/>
              </a:spcAft>
              <a:defRPr sz="2400" b="1"/>
            </a:lvl1pPr>
          </a:lstStyle>
          <a:p>
            <a:r>
              <a:rPr lang="vi-VN" sz="2800">
                <a:solidFill>
                  <a:srgbClr val="E5007E"/>
                </a:solidFill>
              </a:rPr>
              <a:t>Tìm hiểu một số bệnh di truyền và độ tuổi kết hôn ở địa phương </a:t>
            </a:r>
            <a:endParaRPr lang="en-US" sz="2800">
              <a:solidFill>
                <a:srgbClr val="E5007E"/>
              </a:solidFill>
            </a:endParaRPr>
          </a:p>
          <a:p>
            <a:r>
              <a:rPr lang="vi-VN"/>
              <a:t>Điều tra hoặc tìm thông tin trên internet hoặc các nguồn tài liệu khác để thực hiện các yêu cầu sau: </a:t>
            </a:r>
            <a:endParaRPr lang="en-US"/>
          </a:p>
          <a:p>
            <a:r>
              <a:rPr lang="vi-VN"/>
              <a:t>1. </a:t>
            </a:r>
            <a:r>
              <a:rPr lang="vi-VN" b="0"/>
              <a:t>Tìm hiểu tình hình các bệnh di truyền phổ biến ở địa phương với những nội dung: tên bệnh, số người/tỉ lệ mắc bệnh, nguyên nhân gây bệnh, giải pháp phòng bệnh hiện hành. </a:t>
            </a:r>
            <a:endParaRPr lang="en-US" b="0"/>
          </a:p>
          <a:p>
            <a:r>
              <a:rPr lang="vi-VN"/>
              <a:t>2. </a:t>
            </a:r>
            <a:r>
              <a:rPr lang="vi-VN" b="0"/>
              <a:t>Tìm hiểu độ tuổi kết hôn ở địa phương em. </a:t>
            </a:r>
            <a:endParaRPr lang="en-US" b="0"/>
          </a:p>
          <a:p>
            <a:r>
              <a:rPr lang="vi-VN" b="0"/>
              <a:t>Hoàn thành vào vở kết quả tìm hiểu một số bệnh di truyền và độ tuổi kết hôn ở địa phương theo mẫu Bảng 47.1 và 47.2.</a:t>
            </a:r>
            <a:endParaRPr lang="en-US" b="0"/>
          </a:p>
        </p:txBody>
      </p:sp>
    </p:spTree>
    <p:extLst>
      <p:ext uri="{BB962C8B-B14F-4D97-AF65-F5344CB8AC3E}">
        <p14:creationId xmlns:p14="http://schemas.microsoft.com/office/powerpoint/2010/main" val="405119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BFBE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51384" y="116632"/>
            <a:ext cx="11521280" cy="1325563"/>
          </a:xfrm>
        </p:spPr>
        <p:txBody>
          <a:bodyPr/>
          <a:lstStyle/>
          <a:p>
            <a:r>
              <a:rPr lang="en-US" b="1"/>
              <a:t>IV. VAI TRÒ CỦA DI TRUYỀN HỌC VỚI HÔN NHÂN</a:t>
            </a:r>
            <a:endParaRPr lang="en-US" b="1" dirty="0"/>
          </a:p>
        </p:txBody>
      </p:sp>
      <p:graphicFrame>
        <p:nvGraphicFramePr>
          <p:cNvPr id="5" name="Content Placeholder 4">
            <a:extLst>
              <a:ext uri="{FF2B5EF4-FFF2-40B4-BE49-F238E27FC236}">
                <a16:creationId xmlns:a16="http://schemas.microsoft.com/office/drawing/2014/main" id="{97E4056D-00FE-4AB0-6824-EDE0483278DB}"/>
              </a:ext>
            </a:extLst>
          </p:cNvPr>
          <p:cNvGraphicFramePr>
            <a:graphicFrameLocks/>
          </p:cNvGraphicFramePr>
          <p:nvPr>
            <p:extLst>
              <p:ext uri="{D42A27DB-BD31-4B8C-83A1-F6EECF244321}">
                <p14:modId xmlns:p14="http://schemas.microsoft.com/office/powerpoint/2010/main" val="1629797069"/>
              </p:ext>
            </p:extLst>
          </p:nvPr>
        </p:nvGraphicFramePr>
        <p:xfrm>
          <a:off x="424376" y="2276872"/>
          <a:ext cx="11343247" cy="1500786"/>
        </p:xfrm>
        <a:graphic>
          <a:graphicData uri="http://schemas.openxmlformats.org/drawingml/2006/table">
            <a:tbl>
              <a:tblPr firstRow="1" bandRow="1">
                <a:tableStyleId>{21E4AEA4-8DFA-4A89-87EB-49C32662AFE0}</a:tableStyleId>
              </a:tblPr>
              <a:tblGrid>
                <a:gridCol w="1755785">
                  <a:extLst>
                    <a:ext uri="{9D8B030D-6E8A-4147-A177-3AD203B41FA5}">
                      <a16:colId xmlns:a16="http://schemas.microsoft.com/office/drawing/2014/main" val="20000"/>
                    </a:ext>
                  </a:extLst>
                </a:gridCol>
                <a:gridCol w="3208945">
                  <a:extLst>
                    <a:ext uri="{9D8B030D-6E8A-4147-A177-3AD203B41FA5}">
                      <a16:colId xmlns:a16="http://schemas.microsoft.com/office/drawing/2014/main" val="20001"/>
                    </a:ext>
                  </a:extLst>
                </a:gridCol>
                <a:gridCol w="3354182">
                  <a:extLst>
                    <a:ext uri="{9D8B030D-6E8A-4147-A177-3AD203B41FA5}">
                      <a16:colId xmlns:a16="http://schemas.microsoft.com/office/drawing/2014/main" val="20002"/>
                    </a:ext>
                  </a:extLst>
                </a:gridCol>
                <a:gridCol w="3024335">
                  <a:extLst>
                    <a:ext uri="{9D8B030D-6E8A-4147-A177-3AD203B41FA5}">
                      <a16:colId xmlns:a16="http://schemas.microsoft.com/office/drawing/2014/main" val="1007955191"/>
                    </a:ext>
                  </a:extLst>
                </a:gridCol>
              </a:tblGrid>
              <a:tr h="500262">
                <a:tc>
                  <a:txBody>
                    <a:bodyPr/>
                    <a:lstStyle/>
                    <a:p>
                      <a:pPr algn="ctr"/>
                      <a:r>
                        <a:rPr lang="en-US" sz="2000" b="1"/>
                        <a:t>Tên bệnh</a:t>
                      </a:r>
                      <a:endParaRPr lang="en-US" sz="2000" b="1" dirty="0"/>
                    </a:p>
                  </a:txBody>
                  <a:tcPr anchor="ctr"/>
                </a:tc>
                <a:tc>
                  <a:txBody>
                    <a:bodyPr/>
                    <a:lstStyle/>
                    <a:p>
                      <a:pPr algn="ctr"/>
                      <a:r>
                        <a:rPr lang="en-US" sz="2000" b="1"/>
                        <a:t>Số người/tỉ lệ mắc bệnh</a:t>
                      </a:r>
                      <a:endParaRPr lang="en-US" sz="2000" b="1" dirty="0"/>
                    </a:p>
                  </a:txBody>
                  <a:tcPr anchor="ctr"/>
                </a:tc>
                <a:tc>
                  <a:txBody>
                    <a:bodyPr/>
                    <a:lstStyle/>
                    <a:p>
                      <a:pPr algn="ctr"/>
                      <a:r>
                        <a:rPr lang="en-US" sz="2000" b="1"/>
                        <a:t>Nguyên nhân gây bệnh</a:t>
                      </a:r>
                      <a:endParaRPr lang="en-US" sz="2000" b="1" dirty="0"/>
                    </a:p>
                  </a:txBody>
                  <a:tcPr anchor="ctr"/>
                </a:tc>
                <a:tc>
                  <a:txBody>
                    <a:bodyPr/>
                    <a:lstStyle/>
                    <a:p>
                      <a:pPr algn="ctr"/>
                      <a:r>
                        <a:rPr lang="en-US" sz="2000" b="1"/>
                        <a:t>Giải pháp phòng bệnh</a:t>
                      </a:r>
                      <a:endParaRPr lang="en-US" sz="2000" b="1" dirty="0"/>
                    </a:p>
                  </a:txBody>
                  <a:tcPr anchor="ctr"/>
                </a:tc>
                <a:extLst>
                  <a:ext uri="{0D108BD9-81ED-4DB2-BD59-A6C34878D82A}">
                    <a16:rowId xmlns:a16="http://schemas.microsoft.com/office/drawing/2014/main" val="10000"/>
                  </a:ext>
                </a:extLst>
              </a:tr>
              <a:tr h="500262">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1"/>
                  </a:ext>
                </a:extLst>
              </a:tr>
              <a:tr h="500262">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tc>
                  <a:txBody>
                    <a:bodyPr/>
                    <a:lstStyle/>
                    <a:p>
                      <a:pPr algn="ctr"/>
                      <a:endParaRPr lang="en-US" sz="2000" dirty="0"/>
                    </a:p>
                  </a:txBody>
                  <a:tcPr anchor="ctr"/>
                </a:tc>
                <a:extLst>
                  <a:ext uri="{0D108BD9-81ED-4DB2-BD59-A6C34878D82A}">
                    <a16:rowId xmlns:a16="http://schemas.microsoft.com/office/drawing/2014/main" val="10002"/>
                  </a:ext>
                </a:extLst>
              </a:tr>
            </a:tbl>
          </a:graphicData>
        </a:graphic>
      </p:graphicFrame>
      <p:sp>
        <p:nvSpPr>
          <p:cNvPr id="6" name="TextBox 5">
            <a:extLst>
              <a:ext uri="{FF2B5EF4-FFF2-40B4-BE49-F238E27FC236}">
                <a16:creationId xmlns:a16="http://schemas.microsoft.com/office/drawing/2014/main" id="{4E74A64C-5393-FC37-4F23-45B836B27906}"/>
              </a:ext>
            </a:extLst>
          </p:cNvPr>
          <p:cNvSpPr txBox="1"/>
          <p:nvPr/>
        </p:nvSpPr>
        <p:spPr>
          <a:xfrm>
            <a:off x="1595500" y="1711849"/>
            <a:ext cx="9001000" cy="461217"/>
          </a:xfrm>
          <a:prstGeom prst="rect">
            <a:avLst/>
          </a:prstGeom>
          <a:noFill/>
        </p:spPr>
        <p:txBody>
          <a:bodyPr wrap="square" rtlCol="0">
            <a:spAutoFit/>
          </a:bodyPr>
          <a:lstStyle/>
          <a:p>
            <a:pPr algn="ctr">
              <a:lnSpc>
                <a:spcPct val="120000"/>
              </a:lnSpc>
            </a:pPr>
            <a:r>
              <a:rPr lang="en-US" sz="2200" b="1"/>
              <a:t>Bảng 47.1. </a:t>
            </a:r>
            <a:r>
              <a:rPr lang="en-US" sz="2200"/>
              <a:t>Kết quả tìm hiểu một số bệnh di truyền ở địa phương</a:t>
            </a:r>
          </a:p>
        </p:txBody>
      </p:sp>
      <p:sp>
        <p:nvSpPr>
          <p:cNvPr id="9" name="TextBox 8">
            <a:extLst>
              <a:ext uri="{FF2B5EF4-FFF2-40B4-BE49-F238E27FC236}">
                <a16:creationId xmlns:a16="http://schemas.microsoft.com/office/drawing/2014/main" id="{7CAD0290-66CE-B953-F216-2FB0EEAE4AAF}"/>
              </a:ext>
            </a:extLst>
          </p:cNvPr>
          <p:cNvSpPr txBox="1"/>
          <p:nvPr/>
        </p:nvSpPr>
        <p:spPr>
          <a:xfrm>
            <a:off x="1811524" y="4041030"/>
            <a:ext cx="9001000" cy="461217"/>
          </a:xfrm>
          <a:prstGeom prst="rect">
            <a:avLst/>
          </a:prstGeom>
          <a:noFill/>
        </p:spPr>
        <p:txBody>
          <a:bodyPr wrap="square" rtlCol="0">
            <a:spAutoFit/>
          </a:bodyPr>
          <a:lstStyle/>
          <a:p>
            <a:pPr algn="ctr">
              <a:lnSpc>
                <a:spcPct val="120000"/>
              </a:lnSpc>
            </a:pPr>
            <a:r>
              <a:rPr lang="en-US" sz="2200" b="1"/>
              <a:t>Bảng 47.2. </a:t>
            </a:r>
            <a:r>
              <a:rPr lang="en-US" sz="2200"/>
              <a:t>Kết quả tìm hiểu độ tuổi kết hôn ở địa phương</a:t>
            </a:r>
          </a:p>
        </p:txBody>
      </p:sp>
      <p:graphicFrame>
        <p:nvGraphicFramePr>
          <p:cNvPr id="10" name="Content Placeholder 4">
            <a:extLst>
              <a:ext uri="{FF2B5EF4-FFF2-40B4-BE49-F238E27FC236}">
                <a16:creationId xmlns:a16="http://schemas.microsoft.com/office/drawing/2014/main" id="{97440A98-DF03-2359-7B06-322064525380}"/>
              </a:ext>
            </a:extLst>
          </p:cNvPr>
          <p:cNvGraphicFramePr>
            <a:graphicFrameLocks/>
          </p:cNvGraphicFramePr>
          <p:nvPr>
            <p:extLst>
              <p:ext uri="{D42A27DB-BD31-4B8C-83A1-F6EECF244321}">
                <p14:modId xmlns:p14="http://schemas.microsoft.com/office/powerpoint/2010/main" val="511064963"/>
              </p:ext>
            </p:extLst>
          </p:nvPr>
        </p:nvGraphicFramePr>
        <p:xfrm>
          <a:off x="424376" y="4585715"/>
          <a:ext cx="11343247" cy="2155653"/>
        </p:xfrm>
        <a:graphic>
          <a:graphicData uri="http://schemas.openxmlformats.org/drawingml/2006/table">
            <a:tbl>
              <a:tblPr firstRow="1" bandRow="1">
                <a:tableStyleId>{21E4AEA4-8DFA-4A89-87EB-49C32662AFE0}</a:tableStyleId>
              </a:tblPr>
              <a:tblGrid>
                <a:gridCol w="2143232">
                  <a:extLst>
                    <a:ext uri="{9D8B030D-6E8A-4147-A177-3AD203B41FA5}">
                      <a16:colId xmlns:a16="http://schemas.microsoft.com/office/drawing/2014/main" val="20000"/>
                    </a:ext>
                  </a:extLst>
                </a:gridCol>
                <a:gridCol w="1440160">
                  <a:extLst>
                    <a:ext uri="{9D8B030D-6E8A-4147-A177-3AD203B41FA5}">
                      <a16:colId xmlns:a16="http://schemas.microsoft.com/office/drawing/2014/main" val="20001"/>
                    </a:ext>
                  </a:extLst>
                </a:gridCol>
                <a:gridCol w="2664296">
                  <a:extLst>
                    <a:ext uri="{9D8B030D-6E8A-4147-A177-3AD203B41FA5}">
                      <a16:colId xmlns:a16="http://schemas.microsoft.com/office/drawing/2014/main" val="20002"/>
                    </a:ext>
                  </a:extLst>
                </a:gridCol>
                <a:gridCol w="5095559">
                  <a:extLst>
                    <a:ext uri="{9D8B030D-6E8A-4147-A177-3AD203B41FA5}">
                      <a16:colId xmlns:a16="http://schemas.microsoft.com/office/drawing/2014/main" val="1007955191"/>
                    </a:ext>
                  </a:extLst>
                </a:gridCol>
              </a:tblGrid>
              <a:tr h="500262">
                <a:tc>
                  <a:txBody>
                    <a:bodyPr/>
                    <a:lstStyle/>
                    <a:p>
                      <a:pPr algn="ctr">
                        <a:lnSpc>
                          <a:spcPct val="120000"/>
                        </a:lnSpc>
                      </a:pPr>
                      <a:r>
                        <a:rPr lang="en-US" sz="2000" b="1"/>
                        <a:t>Tên người được điều tra</a:t>
                      </a:r>
                      <a:endParaRPr lang="en-US" sz="2000" b="1" dirty="0"/>
                    </a:p>
                  </a:txBody>
                  <a:tcPr anchor="ctr"/>
                </a:tc>
                <a:tc>
                  <a:txBody>
                    <a:bodyPr/>
                    <a:lstStyle/>
                    <a:p>
                      <a:pPr algn="ctr">
                        <a:lnSpc>
                          <a:spcPct val="120000"/>
                        </a:lnSpc>
                      </a:pPr>
                      <a:r>
                        <a:rPr lang="en-US" sz="2000" b="1"/>
                        <a:t>Giới tính</a:t>
                      </a:r>
                      <a:endParaRPr lang="en-US" sz="2000" b="1" dirty="0"/>
                    </a:p>
                  </a:txBody>
                  <a:tcPr anchor="ctr"/>
                </a:tc>
                <a:tc>
                  <a:txBody>
                    <a:bodyPr/>
                    <a:lstStyle/>
                    <a:p>
                      <a:pPr algn="ctr">
                        <a:lnSpc>
                          <a:spcPct val="120000"/>
                        </a:lnSpc>
                      </a:pPr>
                      <a:r>
                        <a:rPr lang="en-US" sz="2000" b="1"/>
                        <a:t>Độ tuổi kết hôn</a:t>
                      </a:r>
                      <a:endParaRPr lang="en-US" sz="2000" b="1" dirty="0"/>
                    </a:p>
                  </a:txBody>
                  <a:tcPr anchor="ctr"/>
                </a:tc>
                <a:tc>
                  <a:txBody>
                    <a:bodyPr/>
                    <a:lstStyle/>
                    <a:p>
                      <a:pPr algn="ctr">
                        <a:lnSpc>
                          <a:spcPct val="120000"/>
                        </a:lnSpc>
                      </a:pPr>
                      <a:r>
                        <a:rPr lang="en-US" sz="2000" b="1"/>
                        <a:t>Nhận xét </a:t>
                      </a:r>
                    </a:p>
                    <a:p>
                      <a:pPr algn="ctr">
                        <a:lnSpc>
                          <a:spcPct val="120000"/>
                        </a:lnSpc>
                      </a:pPr>
                      <a:r>
                        <a:rPr lang="en-US" sz="2000" b="0" i="1"/>
                        <a:t>(so sánh với độ tuổi cho phép trong Luật Hôn nhân và Gia đình)</a:t>
                      </a:r>
                      <a:endParaRPr lang="en-US" sz="2000" b="0" i="1" dirty="0"/>
                    </a:p>
                  </a:txBody>
                  <a:tcPr anchor="ctr"/>
                </a:tc>
                <a:extLst>
                  <a:ext uri="{0D108BD9-81ED-4DB2-BD59-A6C34878D82A}">
                    <a16:rowId xmlns:a16="http://schemas.microsoft.com/office/drawing/2014/main" val="10000"/>
                  </a:ext>
                </a:extLst>
              </a:tr>
              <a:tr h="500262">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extLst>
                  <a:ext uri="{0D108BD9-81ED-4DB2-BD59-A6C34878D82A}">
                    <a16:rowId xmlns:a16="http://schemas.microsoft.com/office/drawing/2014/main" val="10001"/>
                  </a:ext>
                </a:extLst>
              </a:tr>
              <a:tr h="500262">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tc>
                  <a:txBody>
                    <a:bodyPr/>
                    <a:lstStyle/>
                    <a:p>
                      <a:pPr algn="ctr">
                        <a:lnSpc>
                          <a:spcPct val="120000"/>
                        </a:lnSpc>
                      </a:pPr>
                      <a:endParaRPr lang="en-US" sz="2000" dirty="0"/>
                    </a:p>
                  </a:txBody>
                  <a:tcPr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88507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4583832" y="371554"/>
            <a:ext cx="4321436" cy="707886"/>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lang="en-US" altLang="zh-CN" sz="4000" b="1">
                <a:solidFill>
                  <a:srgbClr val="009AA0"/>
                </a:solidFill>
                <a:latin typeface="Arial" panose="020B0604020202020204" pitchFamily="34" charset="0"/>
                <a:ea typeface="Aachen" panose="02020500000000000000" pitchFamily="18" charset="0"/>
                <a:cs typeface="Arial" panose="020B0604020202020204" pitchFamily="34" charset="0"/>
              </a:rPr>
              <a:t>EM ĐÃ HỌC</a:t>
            </a:r>
            <a:endParaRPr kumimoji="0" lang="zh-CN" altLang="en-US" sz="4000" b="1" i="0" u="none" strike="noStrike" kern="1200" cap="none" spc="0" normalizeH="0" baseline="0" noProof="0" dirty="0">
              <a:ln>
                <a:noFill/>
              </a:ln>
              <a:solidFill>
                <a:srgbClr val="009AA0"/>
              </a:solidFill>
              <a:effectLst/>
              <a:uLnTx/>
              <a:uFillTx/>
              <a:latin typeface="Arial" panose="020B0604020202020204" pitchFamily="34" charset="0"/>
              <a:ea typeface="Aachen" panose="02020500000000000000" pitchFamily="18" charset="0"/>
              <a:cs typeface="Arial" panose="020B0604020202020204" pitchFamily="34" charset="0"/>
            </a:endParaRPr>
          </a:p>
        </p:txBody>
      </p:sp>
      <p:pic>
        <p:nvPicPr>
          <p:cNvPr id="10" name="图片 9"/>
          <p:cNvPicPr>
            <a:picLocks noChangeAspect="1"/>
          </p:cNvPicPr>
          <p:nvPr/>
        </p:nvPicPr>
        <p:blipFill>
          <a:blip r:embed="rId3"/>
          <a:stretch>
            <a:fillRect/>
          </a:stretch>
        </p:blipFill>
        <p:spPr>
          <a:xfrm>
            <a:off x="2962804" y="116632"/>
            <a:ext cx="1653160" cy="874539"/>
          </a:xfrm>
          <a:prstGeom prst="rect">
            <a:avLst/>
          </a:prstGeom>
        </p:spPr>
      </p:pic>
      <p:pic>
        <p:nvPicPr>
          <p:cNvPr id="11" name="图片 1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55" y="3293389"/>
            <a:ext cx="2560376" cy="2473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309" y="1958186"/>
            <a:ext cx="2154102" cy="20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9"/>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389" y="997516"/>
            <a:ext cx="1538341" cy="148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20"/>
          <p:cNvSpPr txBox="1"/>
          <p:nvPr/>
        </p:nvSpPr>
        <p:spPr>
          <a:xfrm>
            <a:off x="1482320" y="1453795"/>
            <a:ext cx="885339"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A</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sp>
        <p:nvSpPr>
          <p:cNvPr id="15" name="TextBox 21"/>
          <p:cNvSpPr txBox="1"/>
          <p:nvPr/>
        </p:nvSpPr>
        <p:spPr>
          <a:xfrm>
            <a:off x="907137" y="2680512"/>
            <a:ext cx="885339"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B</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sp>
        <p:nvSpPr>
          <p:cNvPr id="16" name="TextBox 22"/>
          <p:cNvSpPr txBox="1"/>
          <p:nvPr/>
        </p:nvSpPr>
        <p:spPr>
          <a:xfrm>
            <a:off x="1226246" y="4261683"/>
            <a:ext cx="884880" cy="1187826"/>
          </a:xfrm>
          <a:prstGeom prst="rect">
            <a:avLst/>
          </a:prstGeom>
          <a:noFill/>
        </p:spPr>
        <p:txBody>
          <a:bodyPr>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marL="0" marR="0" lvl="0" indent="0" algn="l" defTabSz="1218565" rtl="0" eaLnBrk="1" fontAlgn="auto" latinLnBrk="0" hangingPunct="1">
              <a:lnSpc>
                <a:spcPct val="80000"/>
              </a:lnSpc>
              <a:spcBef>
                <a:spcPts val="0"/>
              </a:spcBef>
              <a:spcAft>
                <a:spcPts val="0"/>
              </a:spcAft>
              <a:buClrTx/>
              <a:buSzTx/>
              <a:buFontTx/>
              <a:buNone/>
              <a:tabLst/>
              <a:defRPr/>
            </a:pPr>
            <a:r>
              <a:rPr kumimoji="0" lang="en-US" altLang="zh-CN"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rPr>
              <a:t>C</a:t>
            </a:r>
            <a:endParaRPr kumimoji="0" lang="zh-CN" altLang="en-US" sz="8795" b="1" i="0" u="none" strike="noStrike" kern="0" cap="none" spc="0" normalizeH="0" baseline="0" noProof="0" dirty="0">
              <a:ln w="28575">
                <a:solidFill>
                  <a:sysClr val="window" lastClr="FFFFFF"/>
                </a:solidFill>
                <a:prstDash val="solid"/>
                <a:miter lim="800000"/>
              </a:ln>
              <a:noFill/>
              <a:effectLst/>
              <a:uLnTx/>
              <a:uFillTx/>
              <a:latin typeface="Arial" panose="020B0604020202020204" pitchFamily="34" charset="0"/>
              <a:ea typeface="Aachen" panose="02020500000000000000" pitchFamily="18" charset="0"/>
              <a:cs typeface="Arial" panose="020B0604020202020204" pitchFamily="34" charset="0"/>
              <a:sym typeface="+mn-lt"/>
            </a:endParaRPr>
          </a:p>
        </p:txBody>
      </p:sp>
      <p:cxnSp>
        <p:nvCxnSpPr>
          <p:cNvPr id="17" name="直接连接符 23"/>
          <p:cNvCxnSpPr>
            <a:cxnSpLocks noChangeShapeType="1"/>
          </p:cNvCxnSpPr>
          <p:nvPr/>
        </p:nvCxnSpPr>
        <p:spPr bwMode="auto">
          <a:xfrm>
            <a:off x="2569135" y="2097843"/>
            <a:ext cx="1743595" cy="4232"/>
          </a:xfrm>
          <a:prstGeom prst="line">
            <a:avLst/>
          </a:prstGeom>
          <a:noFill/>
          <a:ln w="12700" algn="ctr">
            <a:solidFill>
              <a:srgbClr val="7ABB2B"/>
            </a:solidFill>
            <a:round/>
            <a:headEnd type="oval" w="med" len="med"/>
            <a:tailEnd type="oval" w="med" len="med"/>
          </a:ln>
          <a:extLst>
            <a:ext uri="{909E8E84-426E-40DD-AFC4-6F175D3DCCD1}">
              <a14:hiddenFill xmlns:a14="http://schemas.microsoft.com/office/drawing/2010/main">
                <a:noFill/>
              </a14:hiddenFill>
            </a:ext>
          </a:extLst>
        </p:spPr>
      </p:cxnSp>
      <p:sp>
        <p:nvSpPr>
          <p:cNvPr id="18" name="TextBox 24"/>
          <p:cNvSpPr txBox="1">
            <a:spLocks noChangeArrowheads="1"/>
          </p:cNvSpPr>
          <p:nvPr/>
        </p:nvSpPr>
        <p:spPr bwMode="auto">
          <a:xfrm>
            <a:off x="4476181" y="1564796"/>
            <a:ext cx="7538047" cy="786780"/>
          </a:xfrm>
          <a:prstGeom prst="rect">
            <a:avLst/>
          </a:prstGeom>
          <a:solidFill>
            <a:srgbClr val="D8EEC0"/>
          </a:solidFill>
          <a:ln>
            <a:noFill/>
          </a:ln>
        </p:spPr>
        <p:txBody>
          <a:bodyPr wrap="square" lIns="81243" tIns="40621" rIns="81243" bIns="40621">
            <a:spAutoFit/>
          </a:bodyPr>
          <a:lstStyle>
            <a:lvl1pPr algn="l" defTabSz="609600">
              <a:defRPr>
                <a:solidFill>
                  <a:schemeClr val="tx1"/>
                </a:solidFill>
                <a:latin typeface="Arial" panose="020B0604020202020204" pitchFamily="34" charset="0"/>
              </a:defRPr>
            </a:lvl1pPr>
            <a:lvl2pPr marL="495300" indent="-190500" algn="l" defTabSz="609600">
              <a:defRPr>
                <a:solidFill>
                  <a:schemeClr val="tx1"/>
                </a:solidFill>
                <a:latin typeface="Arial" panose="020B0604020202020204" pitchFamily="34" charset="0"/>
              </a:defRPr>
            </a:lvl2pPr>
            <a:lvl3pPr marL="762000" indent="-152400" algn="l" defTabSz="609600">
              <a:defRPr>
                <a:solidFill>
                  <a:schemeClr val="tx1"/>
                </a:solidFill>
                <a:latin typeface="Arial" panose="020B0604020202020204" pitchFamily="34" charset="0"/>
              </a:defRPr>
            </a:lvl3pPr>
            <a:lvl4pPr marL="1066800" indent="-152400" algn="l" defTabSz="609600">
              <a:defRPr>
                <a:solidFill>
                  <a:schemeClr val="tx1"/>
                </a:solidFill>
                <a:latin typeface="Arial" panose="020B0604020202020204" pitchFamily="34" charset="0"/>
              </a:defRPr>
            </a:lvl4pPr>
            <a:lvl5pPr marL="1371600" indent="-152400" algn="l" defTabSz="609600">
              <a:defRPr>
                <a:solidFill>
                  <a:schemeClr val="tx1"/>
                </a:solidFill>
                <a:latin typeface="Arial" panose="020B0604020202020204" pitchFamily="34" charset="0"/>
              </a:defRPr>
            </a:lvl5pPr>
            <a:lvl6pPr marL="1828800" indent="-152400" defTabSz="609600" fontAlgn="base">
              <a:spcBef>
                <a:spcPct val="0"/>
              </a:spcBef>
              <a:spcAft>
                <a:spcPct val="0"/>
              </a:spcAft>
              <a:defRPr>
                <a:solidFill>
                  <a:schemeClr val="tx1"/>
                </a:solidFill>
                <a:latin typeface="Arial" panose="020B0604020202020204" pitchFamily="34" charset="0"/>
              </a:defRPr>
            </a:lvl6pPr>
            <a:lvl7pPr marL="2286000" indent="-152400" defTabSz="609600" fontAlgn="base">
              <a:spcBef>
                <a:spcPct val="0"/>
              </a:spcBef>
              <a:spcAft>
                <a:spcPct val="0"/>
              </a:spcAft>
              <a:defRPr>
                <a:solidFill>
                  <a:schemeClr val="tx1"/>
                </a:solidFill>
                <a:latin typeface="Arial" panose="020B0604020202020204" pitchFamily="34" charset="0"/>
              </a:defRPr>
            </a:lvl7pPr>
            <a:lvl8pPr marL="2743200" indent="-152400" defTabSz="609600" fontAlgn="base">
              <a:spcBef>
                <a:spcPct val="0"/>
              </a:spcBef>
              <a:spcAft>
                <a:spcPct val="0"/>
              </a:spcAft>
              <a:defRPr>
                <a:solidFill>
                  <a:schemeClr val="tx1"/>
                </a:solidFill>
                <a:latin typeface="Arial" panose="020B0604020202020204" pitchFamily="34" charset="0"/>
              </a:defRPr>
            </a:lvl8pPr>
            <a:lvl9pPr marL="3200400" indent="-152400" defTabSz="609600" fontAlgn="base">
              <a:spcBef>
                <a:spcPct val="0"/>
              </a:spcBef>
              <a:spcAft>
                <a:spcPct val="0"/>
              </a:spcAft>
              <a:defRPr>
                <a:solidFill>
                  <a:schemeClr val="tx1"/>
                </a:solidFill>
                <a:latin typeface="Arial" panose="020B0604020202020204" pitchFamily="34" charset="0"/>
              </a:defRPr>
            </a:lvl9pPr>
          </a:lstStyle>
          <a:p>
            <a:pPr lvl="0">
              <a:lnSpc>
                <a:spcPct val="120000"/>
              </a:lnSpc>
            </a:pPr>
            <a:r>
              <a:rPr lang="vi-VN" altLang="zh-CN" sz="2000" b="1">
                <a:ea typeface="Aachen" panose="02020500000000000000" pitchFamily="18" charset="0"/>
                <a:cs typeface="Arial" panose="020B0604020202020204" pitchFamily="34" charset="0"/>
                <a:sym typeface="+mn-lt"/>
              </a:rPr>
              <a:t>Một số tính trạng ở người </a:t>
            </a:r>
            <a:r>
              <a:rPr lang="vi-VN" altLang="zh-CN" sz="2000">
                <a:ea typeface="Aachen" panose="02020500000000000000" pitchFamily="18" charset="0"/>
                <a:cs typeface="Arial" panose="020B0604020202020204" pitchFamily="34" charset="0"/>
                <a:sym typeface="+mn-lt"/>
              </a:rPr>
              <a:t>như màu da, kiểu tóc, màu tóc, màu mắt, kiểu mí mắt,...</a:t>
            </a:r>
            <a:endParaRPr kumimoji="0" lang="en-US" altLang="zh-CN" sz="2000" b="0" i="0" u="none" strike="noStrike" kern="1200" cap="none" spc="0" normalizeH="0" baseline="0" noProof="0" dirty="0">
              <a:ln>
                <a:noFill/>
              </a:ln>
              <a:effectLst/>
              <a:uLnTx/>
              <a:uFillTx/>
              <a:ea typeface="Aachen" panose="02020500000000000000" pitchFamily="18" charset="0"/>
              <a:cs typeface="Arial" panose="020B0604020202020204" pitchFamily="34" charset="0"/>
              <a:sym typeface="+mn-lt"/>
            </a:endParaRPr>
          </a:p>
        </p:txBody>
      </p:sp>
      <p:pic>
        <p:nvPicPr>
          <p:cNvPr id="19" name="图片 2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79021" y="1886242"/>
            <a:ext cx="224297" cy="2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直接连接符 26"/>
          <p:cNvCxnSpPr>
            <a:cxnSpLocks noChangeShapeType="1"/>
          </p:cNvCxnSpPr>
          <p:nvPr/>
        </p:nvCxnSpPr>
        <p:spPr bwMode="auto">
          <a:xfrm>
            <a:off x="2484494" y="4945998"/>
            <a:ext cx="1743595" cy="4232"/>
          </a:xfrm>
          <a:prstGeom prst="line">
            <a:avLst/>
          </a:prstGeom>
          <a:noFill/>
          <a:ln w="12700" algn="ctr">
            <a:solidFill>
              <a:srgbClr val="7ABB2B"/>
            </a:solidFill>
            <a:round/>
            <a:headEnd type="oval" w="med" len="med"/>
            <a:tailEnd type="oval" w="med" len="med"/>
          </a:ln>
          <a:extLst>
            <a:ext uri="{909E8E84-426E-40DD-AFC4-6F175D3DCCD1}">
              <a14:hiddenFill xmlns:a14="http://schemas.microsoft.com/office/drawing/2010/main">
                <a:noFill/>
              </a14:hiddenFill>
            </a:ext>
          </a:extLst>
        </p:spPr>
      </p:cxnSp>
      <p:sp>
        <p:nvSpPr>
          <p:cNvPr id="21" name="TextBox 27"/>
          <p:cNvSpPr txBox="1">
            <a:spLocks noChangeArrowheads="1"/>
          </p:cNvSpPr>
          <p:nvPr/>
        </p:nvSpPr>
        <p:spPr bwMode="auto">
          <a:xfrm>
            <a:off x="4476182" y="4819622"/>
            <a:ext cx="7538047" cy="1894776"/>
          </a:xfrm>
          <a:prstGeom prst="rect">
            <a:avLst/>
          </a:prstGeom>
          <a:solidFill>
            <a:schemeClr val="accent3">
              <a:lumMod val="20000"/>
              <a:lumOff val="80000"/>
            </a:schemeClr>
          </a:solidFill>
          <a:ln>
            <a:noFill/>
          </a:ln>
        </p:spPr>
        <p:txBody>
          <a:bodyPr wrap="square" lIns="81243" tIns="40621" rIns="81243" bIns="40621">
            <a:spAutoFit/>
          </a:bodyPr>
          <a:lstStyle>
            <a:defPPr>
              <a:defRPr lang="en-US"/>
            </a:defPPr>
            <a:lvl1pPr lvl="0" algn="just" defTabSz="609600">
              <a:lnSpc>
                <a:spcPct val="120000"/>
              </a:lnSpc>
              <a:defRPr sz="2000" b="1">
                <a:latin typeface="Arial" panose="020B0604020202020204" pitchFamily="34" charset="0"/>
                <a:ea typeface="Aachen" panose="02020500000000000000" pitchFamily="18" charset="0"/>
                <a:cs typeface="Arial" panose="020B0604020202020204" pitchFamily="34" charset="0"/>
              </a:defRPr>
            </a:lvl1pPr>
            <a:lvl2pPr marL="495300" indent="-190500" defTabSz="609600">
              <a:defRPr>
                <a:latin typeface="Arial" panose="020B0604020202020204" pitchFamily="34" charset="0"/>
              </a:defRPr>
            </a:lvl2pPr>
            <a:lvl3pPr marL="762000" indent="-152400" defTabSz="609600">
              <a:defRPr>
                <a:latin typeface="Arial" panose="020B0604020202020204" pitchFamily="34" charset="0"/>
              </a:defRPr>
            </a:lvl3pPr>
            <a:lvl4pPr marL="1066800" indent="-152400" defTabSz="609600">
              <a:defRPr>
                <a:latin typeface="Arial" panose="020B0604020202020204" pitchFamily="34" charset="0"/>
              </a:defRPr>
            </a:lvl4pPr>
            <a:lvl5pPr marL="1371600" indent="-152400" defTabSz="609600">
              <a:defRPr>
                <a:latin typeface="Arial" panose="020B0604020202020204" pitchFamily="34" charset="0"/>
              </a:defRPr>
            </a:lvl5pPr>
            <a:lvl6pPr marL="1828800" indent="-152400" defTabSz="609600" fontAlgn="base">
              <a:spcBef>
                <a:spcPct val="0"/>
              </a:spcBef>
              <a:spcAft>
                <a:spcPct val="0"/>
              </a:spcAft>
              <a:defRPr>
                <a:latin typeface="Arial" panose="020B0604020202020204" pitchFamily="34" charset="0"/>
              </a:defRPr>
            </a:lvl6pPr>
            <a:lvl7pPr marL="2286000" indent="-152400" defTabSz="609600" fontAlgn="base">
              <a:spcBef>
                <a:spcPct val="0"/>
              </a:spcBef>
              <a:spcAft>
                <a:spcPct val="0"/>
              </a:spcAft>
              <a:defRPr>
                <a:latin typeface="Arial" panose="020B0604020202020204" pitchFamily="34" charset="0"/>
              </a:defRPr>
            </a:lvl7pPr>
            <a:lvl8pPr marL="2743200" indent="-152400" defTabSz="609600" fontAlgn="base">
              <a:spcBef>
                <a:spcPct val="0"/>
              </a:spcBef>
              <a:spcAft>
                <a:spcPct val="0"/>
              </a:spcAft>
              <a:defRPr>
                <a:latin typeface="Arial" panose="020B0604020202020204" pitchFamily="34" charset="0"/>
              </a:defRPr>
            </a:lvl8pPr>
            <a:lvl9pPr marL="3200400" indent="-152400" defTabSz="609600" fontAlgn="base">
              <a:spcBef>
                <a:spcPct val="0"/>
              </a:spcBef>
              <a:spcAft>
                <a:spcPct val="0"/>
              </a:spcAft>
              <a:defRPr>
                <a:latin typeface="Arial" panose="020B0604020202020204" pitchFamily="34" charset="0"/>
              </a:defRPr>
            </a:lvl9pPr>
          </a:lstStyle>
          <a:p>
            <a:r>
              <a:rPr lang="vi-VN" altLang="zh-CN">
                <a:sym typeface="+mn-lt"/>
              </a:rPr>
              <a:t>Di truyền học </a:t>
            </a:r>
            <a:r>
              <a:rPr lang="vi-VN" altLang="zh-CN" b="0">
                <a:sym typeface="+mn-lt"/>
              </a:rPr>
              <a:t>cung cấp cơ sở khoa học cho kế hoạch hoá gia đình trong hôn nhân và các quy định của </a:t>
            </a:r>
            <a:r>
              <a:rPr lang="vi-VN" altLang="zh-CN">
                <a:sym typeface="+mn-lt"/>
              </a:rPr>
              <a:t>Luật Hôn nhân và Gia đình ở Việt Nam</a:t>
            </a:r>
            <a:r>
              <a:rPr lang="vi-VN" altLang="zh-CN" b="0">
                <a:sym typeface="+mn-lt"/>
              </a:rPr>
              <a:t> cũng như nhiều quốc gia trên thế giới, trong đó có việc cấm kết hôn gần huyết thống và cấm lựa chọn giới tính thai nhi.</a:t>
            </a:r>
            <a:endParaRPr lang="en-US" altLang="zh-CN" b="0" dirty="0">
              <a:sym typeface="+mn-lt"/>
            </a:endParaRPr>
          </a:p>
        </p:txBody>
      </p:sp>
      <p:pic>
        <p:nvPicPr>
          <p:cNvPr id="22" name="图片 2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6324" y="4742860"/>
            <a:ext cx="226413" cy="21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直接连接符 29"/>
          <p:cNvCxnSpPr>
            <a:cxnSpLocks noChangeShapeType="1"/>
          </p:cNvCxnSpPr>
          <p:nvPr/>
        </p:nvCxnSpPr>
        <p:spPr bwMode="auto">
          <a:xfrm>
            <a:off x="2382926" y="3422467"/>
            <a:ext cx="1838815" cy="0"/>
          </a:xfrm>
          <a:prstGeom prst="line">
            <a:avLst/>
          </a:prstGeom>
          <a:noFill/>
          <a:ln w="12700" algn="ctr">
            <a:solidFill>
              <a:srgbClr val="FFC000"/>
            </a:solidFill>
            <a:round/>
            <a:headEnd type="oval" w="med" len="med"/>
            <a:tailEnd type="oval" w="med" len="med"/>
          </a:ln>
          <a:extLst>
            <a:ext uri="{909E8E84-426E-40DD-AFC4-6F175D3DCCD1}">
              <a14:hiddenFill xmlns:a14="http://schemas.microsoft.com/office/drawing/2010/main">
                <a:noFill/>
              </a14:hiddenFill>
            </a:ext>
          </a:extLst>
        </p:spPr>
      </p:cxnSp>
      <p:sp>
        <p:nvSpPr>
          <p:cNvPr id="24" name="TextBox 30"/>
          <p:cNvSpPr txBox="1">
            <a:spLocks noChangeArrowheads="1"/>
          </p:cNvSpPr>
          <p:nvPr/>
        </p:nvSpPr>
        <p:spPr bwMode="auto">
          <a:xfrm>
            <a:off x="4476182" y="2453183"/>
            <a:ext cx="7538047" cy="2264108"/>
          </a:xfrm>
          <a:prstGeom prst="rect">
            <a:avLst/>
          </a:prstGeom>
          <a:solidFill>
            <a:srgbClr val="FFF9E5"/>
          </a:solidFill>
          <a:ln>
            <a:noFill/>
          </a:ln>
        </p:spPr>
        <p:txBody>
          <a:bodyPr wrap="square" lIns="81243" tIns="40621" rIns="81243" bIns="40621">
            <a:spAutoFit/>
          </a:bodyPr>
          <a:lstStyle>
            <a:defPPr>
              <a:defRPr lang="en-US"/>
            </a:defPPr>
            <a:lvl1pPr lvl="0" defTabSz="609600">
              <a:lnSpc>
                <a:spcPct val="120000"/>
              </a:lnSpc>
              <a:defRPr sz="2400" b="1">
                <a:latin typeface="Arial" panose="020B0604020202020204" pitchFamily="34" charset="0"/>
                <a:ea typeface="Aachen" panose="02020500000000000000" pitchFamily="18" charset="0"/>
                <a:cs typeface="Arial" panose="020B0604020202020204" pitchFamily="34" charset="0"/>
              </a:defRPr>
            </a:lvl1pPr>
            <a:lvl2pPr marL="495300" indent="-190500" defTabSz="609600">
              <a:defRPr>
                <a:latin typeface="Arial" panose="020B0604020202020204" pitchFamily="34" charset="0"/>
              </a:defRPr>
            </a:lvl2pPr>
            <a:lvl3pPr marL="762000" indent="-152400" defTabSz="609600">
              <a:defRPr>
                <a:latin typeface="Arial" panose="020B0604020202020204" pitchFamily="34" charset="0"/>
              </a:defRPr>
            </a:lvl3pPr>
            <a:lvl4pPr marL="1066800" indent="-152400" defTabSz="609600">
              <a:defRPr>
                <a:latin typeface="Arial" panose="020B0604020202020204" pitchFamily="34" charset="0"/>
              </a:defRPr>
            </a:lvl4pPr>
            <a:lvl5pPr marL="1371600" indent="-152400" defTabSz="609600">
              <a:defRPr>
                <a:latin typeface="Arial" panose="020B0604020202020204" pitchFamily="34" charset="0"/>
              </a:defRPr>
            </a:lvl5pPr>
            <a:lvl6pPr marL="1828800" indent="-152400" defTabSz="609600" fontAlgn="base">
              <a:spcBef>
                <a:spcPct val="0"/>
              </a:spcBef>
              <a:spcAft>
                <a:spcPct val="0"/>
              </a:spcAft>
              <a:defRPr>
                <a:latin typeface="Arial" panose="020B0604020202020204" pitchFamily="34" charset="0"/>
              </a:defRPr>
            </a:lvl6pPr>
            <a:lvl7pPr marL="2286000" indent="-152400" defTabSz="609600" fontAlgn="base">
              <a:spcBef>
                <a:spcPct val="0"/>
              </a:spcBef>
              <a:spcAft>
                <a:spcPct val="0"/>
              </a:spcAft>
              <a:defRPr>
                <a:latin typeface="Arial" panose="020B0604020202020204" pitchFamily="34" charset="0"/>
              </a:defRPr>
            </a:lvl7pPr>
            <a:lvl8pPr marL="2743200" indent="-152400" defTabSz="609600" fontAlgn="base">
              <a:spcBef>
                <a:spcPct val="0"/>
              </a:spcBef>
              <a:spcAft>
                <a:spcPct val="0"/>
              </a:spcAft>
              <a:defRPr>
                <a:latin typeface="Arial" panose="020B0604020202020204" pitchFamily="34" charset="0"/>
              </a:defRPr>
            </a:lvl8pPr>
            <a:lvl9pPr marL="3200400" indent="-152400" defTabSz="609600" fontAlgn="base">
              <a:spcBef>
                <a:spcPct val="0"/>
              </a:spcBef>
              <a:spcAft>
                <a:spcPct val="0"/>
              </a:spcAft>
              <a:defRPr>
                <a:latin typeface="Arial" panose="020B0604020202020204" pitchFamily="34" charset="0"/>
              </a:defRPr>
            </a:lvl9pPr>
          </a:lstStyle>
          <a:p>
            <a:pPr algn="just"/>
            <a:r>
              <a:rPr lang="vi-VN" altLang="zh-CN" sz="2000">
                <a:sym typeface="+mn-lt"/>
              </a:rPr>
              <a:t>Bệnh di truyền </a:t>
            </a:r>
            <a:r>
              <a:rPr lang="vi-VN" altLang="zh-CN" sz="2000" b="0">
                <a:sym typeface="+mn-lt"/>
              </a:rPr>
              <a:t>ở người là những rối loạn về chức năng của các cơ quan trên cơ thể. </a:t>
            </a:r>
            <a:r>
              <a:rPr lang="vi-VN" altLang="zh-CN" sz="2000">
                <a:sym typeface="+mn-lt"/>
              </a:rPr>
              <a:t>Tật di truyền </a:t>
            </a:r>
            <a:r>
              <a:rPr lang="vi-VN" altLang="zh-CN" sz="2000" b="0">
                <a:sym typeface="+mn-lt"/>
              </a:rPr>
              <a:t>là những bất thường về hình thái trên cơ thể. Bệnh và tật di truyền ở người do đột biến gene và đột biến NST. Ngoài nguyên nhân tự phát (do các quá trình sinh học trong tế bào) thì tác nhân </a:t>
            </a:r>
            <a:r>
              <a:rPr lang="vi-VN" altLang="zh-CN" sz="2000">
                <a:sym typeface="+mn-lt"/>
              </a:rPr>
              <a:t>ô nhiễm môi trường</a:t>
            </a:r>
            <a:r>
              <a:rPr lang="vi-VN" altLang="zh-CN" sz="2000" b="0">
                <a:sym typeface="+mn-lt"/>
              </a:rPr>
              <a:t> cũng làm tăng tần số mắc bệnh và tật di truyền trong cộng đồng.</a:t>
            </a:r>
            <a:endParaRPr lang="en-US" altLang="zh-CN" sz="2000" b="0" dirty="0">
              <a:sym typeface="+mn-lt"/>
            </a:endParaRPr>
          </a:p>
        </p:txBody>
      </p:sp>
      <p:pic>
        <p:nvPicPr>
          <p:cNvPr id="25" name="图片 31"/>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79021" y="3227794"/>
            <a:ext cx="224297" cy="211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par>
                          <p:cTn id="14" fill="hold">
                            <p:stCondLst>
                              <p:cond delay="1300"/>
                            </p:stCondLst>
                            <p:childTnLst>
                              <p:par>
                                <p:cTn id="15" presetID="47"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childTnLst>
                          </p:cTn>
                        </p:par>
                        <p:par>
                          <p:cTn id="20" fill="hold">
                            <p:stCondLst>
                              <p:cond delay="2050"/>
                            </p:stCondLst>
                            <p:childTnLst>
                              <p:par>
                                <p:cTn id="21" presetID="47"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par>
                          <p:cTn id="26" fill="hold">
                            <p:stCondLst>
                              <p:cond delay="2550"/>
                            </p:stCondLst>
                            <p:childTnLst>
                              <p:par>
                                <p:cTn id="27" presetID="47"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350"/>
                                        <p:tgtEl>
                                          <p:spTgt spid="13"/>
                                        </p:tgtEl>
                                      </p:cBhvr>
                                    </p:animEffect>
                                    <p:anim calcmode="lin" valueType="num">
                                      <p:cBhvr>
                                        <p:cTn id="30" dur="350" fill="hold"/>
                                        <p:tgtEl>
                                          <p:spTgt spid="13"/>
                                        </p:tgtEl>
                                        <p:attrNameLst>
                                          <p:attrName>ppt_x</p:attrName>
                                        </p:attrNameLst>
                                      </p:cBhvr>
                                      <p:tavLst>
                                        <p:tav tm="0">
                                          <p:val>
                                            <p:strVal val="#ppt_x"/>
                                          </p:val>
                                        </p:tav>
                                        <p:tav tm="100000">
                                          <p:val>
                                            <p:strVal val="#ppt_x"/>
                                          </p:val>
                                        </p:tav>
                                      </p:tavLst>
                                    </p:anim>
                                    <p:anim calcmode="lin" valueType="num">
                                      <p:cBhvr>
                                        <p:cTn id="31" dur="350" fill="hold"/>
                                        <p:tgtEl>
                                          <p:spTgt spid="13"/>
                                        </p:tgtEl>
                                        <p:attrNameLst>
                                          <p:attrName>ppt_y</p:attrName>
                                        </p:attrNameLst>
                                      </p:cBhvr>
                                      <p:tavLst>
                                        <p:tav tm="0">
                                          <p:val>
                                            <p:strVal val="#ppt_y-.1"/>
                                          </p:val>
                                        </p:tav>
                                        <p:tav tm="100000">
                                          <p:val>
                                            <p:strVal val="#ppt_y"/>
                                          </p:val>
                                        </p:tav>
                                      </p:tavLst>
                                    </p:anim>
                                  </p:childTnLst>
                                </p:cTn>
                              </p:par>
                            </p:childTnLst>
                          </p:cTn>
                        </p:par>
                        <p:par>
                          <p:cTn id="32" fill="hold">
                            <p:stCondLst>
                              <p:cond delay="2900"/>
                            </p:stCondLst>
                            <p:childTnLst>
                              <p:par>
                                <p:cTn id="33" presetID="12" presetClass="entr" presetSubtype="4"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p:tgtEl>
                                          <p:spTgt spid="14"/>
                                        </p:tgtEl>
                                        <p:attrNameLst>
                                          <p:attrName>ppt_y</p:attrName>
                                        </p:attrNameLst>
                                      </p:cBhvr>
                                      <p:tavLst>
                                        <p:tav tm="0">
                                          <p:val>
                                            <p:strVal val="#ppt_y+#ppt_h*1.125000"/>
                                          </p:val>
                                        </p:tav>
                                        <p:tav tm="100000">
                                          <p:val>
                                            <p:strVal val="#ppt_y"/>
                                          </p:val>
                                        </p:tav>
                                      </p:tavLst>
                                    </p:anim>
                                    <p:animEffect transition="in" filter="wipe(up)">
                                      <p:cBhvr>
                                        <p:cTn id="36" dur="500"/>
                                        <p:tgtEl>
                                          <p:spTgt spid="14"/>
                                        </p:tgtEl>
                                      </p:cBhvr>
                                    </p:animEffect>
                                  </p:childTnLst>
                                </p:cTn>
                              </p:par>
                              <p:par>
                                <p:cTn id="37" presetID="1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p:tgtEl>
                                          <p:spTgt spid="15"/>
                                        </p:tgtEl>
                                        <p:attrNameLst>
                                          <p:attrName>ppt_y</p:attrName>
                                        </p:attrNameLst>
                                      </p:cBhvr>
                                      <p:tavLst>
                                        <p:tav tm="0">
                                          <p:val>
                                            <p:strVal val="#ppt_y+#ppt_h*1.125000"/>
                                          </p:val>
                                        </p:tav>
                                        <p:tav tm="100000">
                                          <p:val>
                                            <p:strVal val="#ppt_y"/>
                                          </p:val>
                                        </p:tav>
                                      </p:tavLst>
                                    </p:anim>
                                    <p:animEffect transition="in" filter="wipe(up)">
                                      <p:cBhvr>
                                        <p:cTn id="40" dur="500"/>
                                        <p:tgtEl>
                                          <p:spTgt spid="15"/>
                                        </p:tgtEl>
                                      </p:cBhvr>
                                    </p:animEffect>
                                  </p:childTnLst>
                                </p:cTn>
                              </p:par>
                              <p:par>
                                <p:cTn id="41" presetID="1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p:tgtEl>
                                          <p:spTgt spid="16"/>
                                        </p:tgtEl>
                                        <p:attrNameLst>
                                          <p:attrName>ppt_y</p:attrName>
                                        </p:attrNameLst>
                                      </p:cBhvr>
                                      <p:tavLst>
                                        <p:tav tm="0">
                                          <p:val>
                                            <p:strVal val="#ppt_y+#ppt_h*1.125000"/>
                                          </p:val>
                                        </p:tav>
                                        <p:tav tm="100000">
                                          <p:val>
                                            <p:strVal val="#ppt_y"/>
                                          </p:val>
                                        </p:tav>
                                      </p:tavLst>
                                    </p:anim>
                                    <p:animEffect transition="in" filter="wipe(up)">
                                      <p:cBhvr>
                                        <p:cTn id="44" dur="500"/>
                                        <p:tgtEl>
                                          <p:spTgt spid="16"/>
                                        </p:tgtEl>
                                      </p:cBhvr>
                                    </p:animEffect>
                                  </p:childTnLst>
                                </p:cTn>
                              </p:par>
                            </p:childTnLst>
                          </p:cTn>
                        </p:par>
                        <p:par>
                          <p:cTn id="45" fill="hold">
                            <p:stCondLst>
                              <p:cond delay="3400"/>
                            </p:stCondLst>
                            <p:childTnLst>
                              <p:par>
                                <p:cTn id="46" presetID="22" presetClass="entr" presetSubtype="8" fill="hold" nodeType="after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left)">
                                      <p:cBhvr>
                                        <p:cTn id="48" dur="500"/>
                                        <p:tgtEl>
                                          <p:spTgt spid="17"/>
                                        </p:tgtEl>
                                      </p:cBhvr>
                                    </p:animEffect>
                                  </p:childTnLst>
                                </p:cTn>
                              </p:par>
                              <p:par>
                                <p:cTn id="49" presetID="22" presetClass="entr" presetSubtype="8"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wipe(left)">
                                      <p:cBhvr>
                                        <p:cTn id="51" dur="500"/>
                                        <p:tgtEl>
                                          <p:spTgt spid="19"/>
                                        </p:tgtEl>
                                      </p:cBhvr>
                                    </p:animEffect>
                                  </p:childTnLst>
                                </p:cTn>
                              </p:par>
                              <p:par>
                                <p:cTn id="52" presetID="22" presetClass="entr" presetSubtype="8"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left)">
                                      <p:cBhvr>
                                        <p:cTn id="54" dur="500"/>
                                        <p:tgtEl>
                                          <p:spTgt spid="20"/>
                                        </p:tgtEl>
                                      </p:cBhvr>
                                    </p:animEffect>
                                  </p:childTnLst>
                                </p:cTn>
                              </p:par>
                              <p:par>
                                <p:cTn id="55" presetID="22" presetClass="entr" presetSubtype="8"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nodeType="with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8"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left)">
                                      <p:cBhvr>
                                        <p:cTn id="63" dur="500"/>
                                        <p:tgtEl>
                                          <p:spTgt spid="25"/>
                                        </p:tgtEl>
                                      </p:cBhvr>
                                    </p:animEffect>
                                  </p:childTnLst>
                                </p:cTn>
                              </p:par>
                            </p:childTnLst>
                          </p:cTn>
                        </p:par>
                        <p:par>
                          <p:cTn id="64" fill="hold">
                            <p:stCondLst>
                              <p:cond delay="3900"/>
                            </p:stCondLst>
                            <p:childTnLst>
                              <p:par>
                                <p:cTn id="65" presetID="12" presetClass="entr" presetSubtype="8"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slide(fromLeft)">
                                      <p:cBhvr>
                                        <p:cTn id="67" dur="500"/>
                                        <p:tgtEl>
                                          <p:spTgt spid="18"/>
                                        </p:tgtEl>
                                      </p:cBhvr>
                                    </p:animEffect>
                                  </p:childTnLst>
                                </p:cTn>
                              </p:par>
                              <p:par>
                                <p:cTn id="68" presetID="12" presetClass="entr" presetSubtype="8" fill="hold" grpId="0" nodeType="with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slide(fromLeft)">
                                      <p:cBhvr>
                                        <p:cTn id="70" dur="500"/>
                                        <p:tgtEl>
                                          <p:spTgt spid="21"/>
                                        </p:tgtEl>
                                      </p:cBhvr>
                                    </p:animEffect>
                                  </p:childTnLst>
                                </p:cTn>
                              </p:par>
                              <p:par>
                                <p:cTn id="71" presetID="12" presetClass="entr" presetSubtype="8" fill="hold" grpId="0" nodeType="withEffect">
                                  <p:stCondLst>
                                    <p:cond delay="0"/>
                                  </p:stCondLst>
                                  <p:childTnLst>
                                    <p:set>
                                      <p:cBhvr>
                                        <p:cTn id="72" dur="1" fill="hold">
                                          <p:stCondLst>
                                            <p:cond delay="0"/>
                                          </p:stCondLst>
                                        </p:cTn>
                                        <p:tgtEl>
                                          <p:spTgt spid="24"/>
                                        </p:tgtEl>
                                        <p:attrNameLst>
                                          <p:attrName>style.visibility</p:attrName>
                                        </p:attrNameLst>
                                      </p:cBhvr>
                                      <p:to>
                                        <p:strVal val="visible"/>
                                      </p:to>
                                    </p:set>
                                    <p:animEffect transition="in" filter="slide(fromLeft)">
                                      <p:cBhvr>
                                        <p:cTn id="7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P spid="21" grpId="0" animBg="1"/>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50AC57-6378-6E8E-98E0-EA3F8BFA9A71}"/>
              </a:ext>
            </a:extLst>
          </p:cNvPr>
          <p:cNvSpPr txBox="1"/>
          <p:nvPr/>
        </p:nvSpPr>
        <p:spPr>
          <a:xfrm>
            <a:off x="1055440" y="3717032"/>
            <a:ext cx="7416824" cy="1015663"/>
          </a:xfrm>
          <a:prstGeom prst="rect">
            <a:avLst/>
          </a:prstGeom>
          <a:noFill/>
        </p:spPr>
        <p:txBody>
          <a:bodyPr wrap="square" rtlCol="0">
            <a:spAutoFit/>
          </a:bodyPr>
          <a:lstStyle/>
          <a:p>
            <a:r>
              <a:rPr lang="en-US" sz="6000" b="1">
                <a:solidFill>
                  <a:schemeClr val="bg1"/>
                </a:solidFill>
              </a:rPr>
              <a:t>CÂU HỎI ÔN TẬP</a:t>
            </a:r>
          </a:p>
        </p:txBody>
      </p:sp>
      <p:cxnSp>
        <p:nvCxnSpPr>
          <p:cNvPr id="8" name="Straight Connector 7">
            <a:extLst>
              <a:ext uri="{FF2B5EF4-FFF2-40B4-BE49-F238E27FC236}">
                <a16:creationId xmlns:a16="http://schemas.microsoft.com/office/drawing/2014/main" id="{308D0645-37B6-1083-035D-71F592769CE6}"/>
              </a:ext>
            </a:extLst>
          </p:cNvPr>
          <p:cNvCxnSpPr/>
          <p:nvPr/>
        </p:nvCxnSpPr>
        <p:spPr>
          <a:xfrm>
            <a:off x="1271464" y="4869160"/>
            <a:ext cx="273630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8508FED-6B0F-1171-A0BF-D01AA19C2EA5}"/>
              </a:ext>
            </a:extLst>
          </p:cNvPr>
          <p:cNvSpPr txBox="1"/>
          <p:nvPr/>
        </p:nvSpPr>
        <p:spPr>
          <a:xfrm>
            <a:off x="1199456" y="5117612"/>
            <a:ext cx="10369152" cy="937949"/>
          </a:xfrm>
          <a:prstGeom prst="rect">
            <a:avLst/>
          </a:prstGeom>
          <a:noFill/>
        </p:spPr>
        <p:txBody>
          <a:bodyPr wrap="square" rtlCol="0">
            <a:spAutoFit/>
          </a:bodyPr>
          <a:lstStyle/>
          <a:p>
            <a:pPr>
              <a:lnSpc>
                <a:spcPct val="120000"/>
              </a:lnSpc>
            </a:pPr>
            <a:r>
              <a:rPr lang="en-US" sz="2400" b="1" i="1">
                <a:solidFill>
                  <a:srgbClr val="FFFF00"/>
                </a:solidFill>
              </a:rPr>
              <a:t>Trả lời các câu hỏi trắc nghiệm sau đây bằng cách lựa chọn các phương án A, B, C hoặc D</a:t>
            </a:r>
          </a:p>
        </p:txBody>
      </p:sp>
      <p:pic>
        <p:nvPicPr>
          <p:cNvPr id="1026" name="Picture 2" descr="Top hơn 77 về hình học bài mới nhất - coedo.com.vn">
            <a:extLst>
              <a:ext uri="{FF2B5EF4-FFF2-40B4-BE49-F238E27FC236}">
                <a16:creationId xmlns:a16="http://schemas.microsoft.com/office/drawing/2014/main" id="{E7CE62BC-5AD7-2EEE-BBF2-CFF564DC08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160" y="260649"/>
            <a:ext cx="4229803"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718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6717505" y="0"/>
            <a:ext cx="5474495" cy="57606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hoặc mẹ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161302" y="734366"/>
            <a:ext cx="2466316"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812694" y="729861"/>
            <a:ext cx="3110704" cy="430887"/>
          </a:xfrm>
          <a:prstGeom prst="rect">
            <a:avLst/>
          </a:prstGeom>
          <a:noFill/>
        </p:spPr>
        <p:txBody>
          <a:bodyPr wrap="square" rtlCol="0">
            <a:spAutoFit/>
          </a:bodyPr>
          <a:lstStyle/>
          <a:p>
            <a:pPr algn="ctr"/>
            <a:r>
              <a:rPr lang="en-US" sz="2200" b="1"/>
              <a:t>Cha mang gene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Brace 34">
            <a:extLst>
              <a:ext uri="{FF2B5EF4-FFF2-40B4-BE49-F238E27FC236}">
                <a16:creationId xmlns:a16="http://schemas.microsoft.com/office/drawing/2014/main" id="{5BC63130-D007-A698-99FE-74244DFF9C27}"/>
              </a:ext>
            </a:extLst>
          </p:cNvPr>
          <p:cNvSpPr/>
          <p:nvPr/>
        </p:nvSpPr>
        <p:spPr>
          <a:xfrm rot="16200000">
            <a:off x="3595063" y="4257092"/>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6" name="TextBox 35">
            <a:extLst>
              <a:ext uri="{FF2B5EF4-FFF2-40B4-BE49-F238E27FC236}">
                <a16:creationId xmlns:a16="http://schemas.microsoft.com/office/drawing/2014/main" id="{756FECE1-842D-4C78-FE28-502D94890E70}"/>
              </a:ext>
            </a:extLst>
          </p:cNvPr>
          <p:cNvSpPr txBox="1"/>
          <p:nvPr/>
        </p:nvSpPr>
        <p:spPr>
          <a:xfrm>
            <a:off x="2295657" y="6210508"/>
            <a:ext cx="3110704" cy="430887"/>
          </a:xfrm>
          <a:prstGeom prst="rect">
            <a:avLst/>
          </a:prstGeom>
          <a:noFill/>
        </p:spPr>
        <p:txBody>
          <a:bodyPr wrap="square" rtlCol="0">
            <a:spAutoFit/>
          </a:bodyPr>
          <a:lstStyle/>
          <a:p>
            <a:pPr algn="ctr"/>
            <a:r>
              <a:rPr lang="en-US" sz="2200" b="1"/>
              <a:t>50% con bình thường</a:t>
            </a:r>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7932204" y="4257092"/>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6287118" y="6210508"/>
            <a:ext cx="3798384" cy="430887"/>
          </a:xfrm>
          <a:prstGeom prst="rect">
            <a:avLst/>
          </a:prstGeom>
          <a:noFill/>
        </p:spPr>
        <p:txBody>
          <a:bodyPr wrap="square" rtlCol="0">
            <a:spAutoFit/>
          </a:bodyPr>
          <a:lstStyle/>
          <a:p>
            <a:pPr algn="ctr"/>
            <a:r>
              <a:rPr lang="en-US" sz="2200" b="1"/>
              <a:t>50% con mang gene bệnh</a:t>
            </a:r>
          </a:p>
        </p:txBody>
      </p:sp>
      <p:sp>
        <p:nvSpPr>
          <p:cNvPr id="39" name="Rectangle: Rounded Corners 38">
            <a:extLst>
              <a:ext uri="{FF2B5EF4-FFF2-40B4-BE49-F238E27FC236}">
                <a16:creationId xmlns:a16="http://schemas.microsoft.com/office/drawing/2014/main" id="{6253FC37-98FC-45DE-D806-025BD6E3047A}"/>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8DED25E-6637-E0D3-9FD3-DD563489871F}"/>
              </a:ext>
            </a:extLst>
          </p:cNvPr>
          <p:cNvSpPr/>
          <p:nvPr/>
        </p:nvSpPr>
        <p:spPr>
          <a:xfrm>
            <a:off x="8576987"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738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5410216" y="5518558"/>
            <a:ext cx="358788" cy="780892"/>
          </a:xfrm>
          <a:prstGeom prst="rect">
            <a:avLst/>
          </a:prstGeom>
        </p:spPr>
      </p:pic>
      <p:pic>
        <p:nvPicPr>
          <p:cNvPr id="9" name="图片 8"/>
          <p:cNvPicPr>
            <a:picLocks noChangeAspect="1"/>
          </p:cNvPicPr>
          <p:nvPr/>
        </p:nvPicPr>
        <p:blipFill>
          <a:blip r:embed="rId12"/>
          <a:stretch>
            <a:fillRect/>
          </a:stretch>
        </p:blipFill>
        <p:spPr>
          <a:xfrm>
            <a:off x="5734443" y="5486400"/>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29" y="5417100"/>
            <a:ext cx="4661345" cy="70975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977178" y="1996309"/>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6677105" y="2087789"/>
            <a:ext cx="409941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071382"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6677106" y="2967227"/>
            <a:ext cx="4099415" cy="516834"/>
            <a:chOff x="7553738" y="2930980"/>
            <a:chExt cx="3578087"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3578087"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2710517"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 Viêm loét dạ dày.</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6677106" y="3920359"/>
            <a:ext cx="4099415" cy="516834"/>
            <a:chOff x="7553738" y="3789239"/>
            <a:chExt cx="3578087"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3578087"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2763567"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 Hở khe môi, hàm.</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6672064" y="4839331"/>
            <a:ext cx="4099415" cy="522098"/>
            <a:chOff x="7553738" y="4664250"/>
            <a:chExt cx="3578087" cy="522098"/>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578087"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79438" y="4664250"/>
              <a:ext cx="1947893"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 Bạch tạng.</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977176" y="2958334"/>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977176" y="3920359"/>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977176" y="4839331"/>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87481" y="1338513"/>
            <a:ext cx="9717455" cy="461665"/>
          </a:xfrm>
          <a:prstGeom prst="rect">
            <a:avLst/>
          </a:prstGeom>
          <a:noFill/>
        </p:spPr>
        <p:txBody>
          <a:bodyPr wrap="square">
            <a:spAutoFit/>
          </a:bodyPr>
          <a:lstStyle/>
          <a:p>
            <a:r>
              <a:rPr lang="vi-VN" sz="2400" b="1"/>
              <a:t>Câu 1. Bệnh/tật nào dưới đây </a:t>
            </a:r>
            <a:r>
              <a:rPr lang="vi-VN" sz="2400" b="1">
                <a:solidFill>
                  <a:srgbClr val="C00000"/>
                </a:solidFill>
              </a:rPr>
              <a:t>không phải </a:t>
            </a:r>
            <a:r>
              <a:rPr lang="vi-VN" sz="2400" b="1"/>
              <a:t>là bệnh/tật di truyền?</a:t>
            </a:r>
            <a:endParaRPr lang="en-US" sz="2400" b="1"/>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318848"/>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B</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1017166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4672665" y="5691335"/>
            <a:ext cx="358788" cy="780892"/>
          </a:xfrm>
          <a:prstGeom prst="rect">
            <a:avLst/>
          </a:prstGeom>
        </p:spPr>
      </p:pic>
      <p:pic>
        <p:nvPicPr>
          <p:cNvPr id="9" name="图片 8"/>
          <p:cNvPicPr>
            <a:picLocks noChangeAspect="1"/>
          </p:cNvPicPr>
          <p:nvPr/>
        </p:nvPicPr>
        <p:blipFill>
          <a:blip r:embed="rId12"/>
          <a:stretch>
            <a:fillRect/>
          </a:stretch>
        </p:blipFill>
        <p:spPr>
          <a:xfrm>
            <a:off x="4996892" y="5659177"/>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30" y="5417100"/>
            <a:ext cx="4262954" cy="64909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239627" y="2169086"/>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5939554" y="2260566"/>
            <a:ext cx="582760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422188"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hội chứng </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Down</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5939555" y="3140004"/>
            <a:ext cx="5827605" cy="516834"/>
            <a:chOff x="7553738" y="2930980"/>
            <a:chExt cx="4332293"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4332293"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416910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bệnh bạch tạng</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5939556" y="4093136"/>
            <a:ext cx="5827605" cy="516834"/>
            <a:chOff x="7553738" y="3789239"/>
            <a:chExt cx="5086501"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5086501"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4839501"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tật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5934515" y="5017372"/>
            <a:ext cx="5827604" cy="516834"/>
            <a:chOff x="7553738" y="4669514"/>
            <a:chExt cx="3860836" cy="516834"/>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860836"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65177" y="4680409"/>
              <a:ext cx="264124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bị bệnh mù màu.</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239625" y="3131111"/>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239625" y="4093136"/>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239625" y="5012108"/>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91425" y="1194985"/>
            <a:ext cx="9717455" cy="947503"/>
          </a:xfrm>
          <a:prstGeom prst="rect">
            <a:avLst/>
          </a:prstGeom>
          <a:noFill/>
        </p:spPr>
        <p:txBody>
          <a:bodyPr wrap="square">
            <a:spAutoFit/>
          </a:bodyPr>
          <a:lstStyle/>
          <a:p>
            <a:pPr>
              <a:lnSpc>
                <a:spcPct val="120000"/>
              </a:lnSpc>
            </a:pPr>
            <a:r>
              <a:rPr lang="vi-VN" sz="2400" b="1"/>
              <a:t>Câu 2. Người mắc bệnh/tật/hội chứng di truyền nào sau đây mang </a:t>
            </a:r>
            <a:r>
              <a:rPr lang="vi-VN" sz="2400" b="1">
                <a:solidFill>
                  <a:srgbClr val="C00000"/>
                </a:solidFill>
              </a:rPr>
              <a:t>bất thường về NST?</a:t>
            </a:r>
            <a:endParaRPr lang="en-US" sz="2400" b="1">
              <a:solidFill>
                <a:srgbClr val="C00000"/>
              </a:solidFill>
            </a:endParaRPr>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685800"/>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A</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2948693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stretch>
            <a:fillRect/>
          </a:stretch>
        </p:blipFill>
        <p:spPr>
          <a:xfrm>
            <a:off x="404616" y="325260"/>
            <a:ext cx="11188006" cy="3592968"/>
          </a:xfrm>
          <a:prstGeom prst="rect">
            <a:avLst/>
          </a:prstGeom>
        </p:spPr>
      </p:pic>
      <p:pic>
        <p:nvPicPr>
          <p:cNvPr id="4" name="图片 3"/>
          <p:cNvPicPr>
            <a:picLocks noChangeAspect="1"/>
          </p:cNvPicPr>
          <p:nvPr/>
        </p:nvPicPr>
        <p:blipFill>
          <a:blip r:embed="rId4"/>
          <a:stretch>
            <a:fillRect/>
          </a:stretch>
        </p:blipFill>
        <p:spPr>
          <a:xfrm>
            <a:off x="0" y="5486400"/>
            <a:ext cx="12163928" cy="1371600"/>
          </a:xfrm>
          <a:prstGeom prst="rect">
            <a:avLst/>
          </a:prstGeom>
        </p:spPr>
      </p:pic>
      <p:pic>
        <p:nvPicPr>
          <p:cNvPr id="11" name="图片 10"/>
          <p:cNvPicPr>
            <a:picLocks noChangeAspect="1"/>
          </p:cNvPicPr>
          <p:nvPr/>
        </p:nvPicPr>
        <p:blipFill>
          <a:blip r:embed="rId5"/>
          <a:stretch>
            <a:fillRect/>
          </a:stretch>
        </p:blipFill>
        <p:spPr>
          <a:xfrm>
            <a:off x="5437129" y="6136783"/>
            <a:ext cx="663750" cy="247500"/>
          </a:xfrm>
          <a:prstGeom prst="rect">
            <a:avLst/>
          </a:prstGeom>
        </p:spPr>
      </p:pic>
      <p:pic>
        <p:nvPicPr>
          <p:cNvPr id="13" name="图片 12"/>
          <p:cNvPicPr>
            <a:picLocks noChangeAspect="1"/>
          </p:cNvPicPr>
          <p:nvPr/>
        </p:nvPicPr>
        <p:blipFill>
          <a:blip r:embed="rId6"/>
          <a:stretch>
            <a:fillRect/>
          </a:stretch>
        </p:blipFill>
        <p:spPr>
          <a:xfrm>
            <a:off x="6638369" y="6278717"/>
            <a:ext cx="416250" cy="157500"/>
          </a:xfrm>
          <a:prstGeom prst="rect">
            <a:avLst/>
          </a:prstGeom>
        </p:spPr>
      </p:pic>
      <p:pic>
        <p:nvPicPr>
          <p:cNvPr id="17" name="图片 16"/>
          <p:cNvPicPr>
            <a:picLocks noChangeAspect="1"/>
          </p:cNvPicPr>
          <p:nvPr/>
        </p:nvPicPr>
        <p:blipFill>
          <a:blip r:embed="rId7"/>
          <a:stretch>
            <a:fillRect/>
          </a:stretch>
        </p:blipFill>
        <p:spPr>
          <a:xfrm>
            <a:off x="8976320" y="409285"/>
            <a:ext cx="540000" cy="371250"/>
          </a:xfrm>
          <a:prstGeom prst="rect">
            <a:avLst/>
          </a:prstGeom>
        </p:spPr>
      </p:pic>
      <p:pic>
        <p:nvPicPr>
          <p:cNvPr id="18" name="图片 17"/>
          <p:cNvPicPr>
            <a:picLocks noChangeAspect="1"/>
          </p:cNvPicPr>
          <p:nvPr/>
        </p:nvPicPr>
        <p:blipFill>
          <a:blip r:embed="rId8"/>
          <a:stretch>
            <a:fillRect/>
          </a:stretch>
        </p:blipFill>
        <p:spPr>
          <a:xfrm>
            <a:off x="592427" y="253170"/>
            <a:ext cx="795054" cy="419612"/>
          </a:xfrm>
          <a:prstGeom prst="rect">
            <a:avLst/>
          </a:prstGeom>
        </p:spPr>
      </p:pic>
      <p:pic>
        <p:nvPicPr>
          <p:cNvPr id="19" name="图片 18"/>
          <p:cNvPicPr>
            <a:picLocks noChangeAspect="1"/>
          </p:cNvPicPr>
          <p:nvPr/>
        </p:nvPicPr>
        <p:blipFill>
          <a:blip r:embed="rId9"/>
          <a:stretch>
            <a:fillRect/>
          </a:stretch>
        </p:blipFill>
        <p:spPr>
          <a:xfrm>
            <a:off x="10071183" y="44624"/>
            <a:ext cx="1289800" cy="954787"/>
          </a:xfrm>
          <a:prstGeom prst="rect">
            <a:avLst/>
          </a:prstGeom>
        </p:spPr>
      </p:pic>
      <p:pic>
        <p:nvPicPr>
          <p:cNvPr id="21" name="图片 20"/>
          <p:cNvPicPr>
            <a:picLocks noChangeAspect="1"/>
          </p:cNvPicPr>
          <p:nvPr/>
        </p:nvPicPr>
        <p:blipFill>
          <a:blip r:embed="rId10"/>
          <a:stretch>
            <a:fillRect/>
          </a:stretch>
        </p:blipFill>
        <p:spPr>
          <a:xfrm>
            <a:off x="1277256" y="5987792"/>
            <a:ext cx="2674144" cy="657577"/>
          </a:xfrm>
          <a:prstGeom prst="rect">
            <a:avLst/>
          </a:prstGeom>
        </p:spPr>
      </p:pic>
      <p:pic>
        <p:nvPicPr>
          <p:cNvPr id="10" name="图片 9"/>
          <p:cNvPicPr>
            <a:picLocks noChangeAspect="1"/>
          </p:cNvPicPr>
          <p:nvPr/>
        </p:nvPicPr>
        <p:blipFill>
          <a:blip r:embed="rId11"/>
          <a:stretch>
            <a:fillRect/>
          </a:stretch>
        </p:blipFill>
        <p:spPr>
          <a:xfrm>
            <a:off x="4672665" y="5691335"/>
            <a:ext cx="358788" cy="780892"/>
          </a:xfrm>
          <a:prstGeom prst="rect">
            <a:avLst/>
          </a:prstGeom>
        </p:spPr>
      </p:pic>
      <p:pic>
        <p:nvPicPr>
          <p:cNvPr id="9" name="图片 8"/>
          <p:cNvPicPr>
            <a:picLocks noChangeAspect="1"/>
          </p:cNvPicPr>
          <p:nvPr/>
        </p:nvPicPr>
        <p:blipFill>
          <a:blip r:embed="rId12"/>
          <a:stretch>
            <a:fillRect/>
          </a:stretch>
        </p:blipFill>
        <p:spPr>
          <a:xfrm>
            <a:off x="4996892" y="5659177"/>
            <a:ext cx="400998" cy="865311"/>
          </a:xfrm>
          <a:prstGeom prst="rect">
            <a:avLst/>
          </a:prstGeom>
        </p:spPr>
      </p:pic>
      <p:sp>
        <p:nvSpPr>
          <p:cNvPr id="23" name="矩形 22"/>
          <p:cNvSpPr/>
          <p:nvPr/>
        </p:nvSpPr>
        <p:spPr>
          <a:xfrm>
            <a:off x="3078479" y="-1465420"/>
            <a:ext cx="694006" cy="1258675"/>
          </a:xfrm>
          <a:prstGeom prst="rect">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4" name="矩形 23"/>
          <p:cNvSpPr/>
          <p:nvPr/>
        </p:nvSpPr>
        <p:spPr>
          <a:xfrm>
            <a:off x="3772485" y="-1465420"/>
            <a:ext cx="694006" cy="1258675"/>
          </a:xfrm>
          <a:prstGeom prst="rect">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5" name="矩形 24"/>
          <p:cNvSpPr/>
          <p:nvPr/>
        </p:nvSpPr>
        <p:spPr>
          <a:xfrm>
            <a:off x="4466491" y="-1465420"/>
            <a:ext cx="694006" cy="1258675"/>
          </a:xfrm>
          <a:prstGeom prst="rect">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6" name="矩形 25"/>
          <p:cNvSpPr/>
          <p:nvPr/>
        </p:nvSpPr>
        <p:spPr>
          <a:xfrm>
            <a:off x="5160498" y="-1465420"/>
            <a:ext cx="694006" cy="1258675"/>
          </a:xfrm>
          <a:prstGeom prst="rect">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7" name="矩形 26"/>
          <p:cNvSpPr/>
          <p:nvPr/>
        </p:nvSpPr>
        <p:spPr>
          <a:xfrm>
            <a:off x="5854504" y="-1465420"/>
            <a:ext cx="694006" cy="1258675"/>
          </a:xfrm>
          <a:prstGeom prst="rect">
            <a:avLst/>
          </a:prstGeom>
          <a:solidFill>
            <a:srgbClr val="45AF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45" name="图片 44"/>
          <p:cNvPicPr>
            <a:picLocks noChangeAspect="1"/>
          </p:cNvPicPr>
          <p:nvPr/>
        </p:nvPicPr>
        <p:blipFill>
          <a:blip r:embed="rId13"/>
          <a:stretch>
            <a:fillRect/>
          </a:stretch>
        </p:blipFill>
        <p:spPr>
          <a:xfrm>
            <a:off x="332130" y="5417100"/>
            <a:ext cx="4262954" cy="649092"/>
          </a:xfrm>
          <a:prstGeom prst="rect">
            <a:avLst/>
          </a:prstGeom>
        </p:spPr>
      </p:pic>
      <p:pic>
        <p:nvPicPr>
          <p:cNvPr id="44" name="图片 27">
            <a:extLst>
              <a:ext uri="{FF2B5EF4-FFF2-40B4-BE49-F238E27FC236}">
                <a16:creationId xmlns:a16="http://schemas.microsoft.com/office/drawing/2014/main" id="{BF181BF9-24E5-BF81-3033-4078A114D8CB}"/>
              </a:ext>
            </a:extLst>
          </p:cNvPr>
          <p:cNvPicPr>
            <a:picLocks noChangeAspect="1"/>
          </p:cNvPicPr>
          <p:nvPr/>
        </p:nvPicPr>
        <p:blipFill>
          <a:blip r:embed="rId14"/>
          <a:stretch>
            <a:fillRect/>
          </a:stretch>
        </p:blipFill>
        <p:spPr>
          <a:xfrm>
            <a:off x="5239627" y="2169086"/>
            <a:ext cx="440845" cy="623837"/>
          </a:xfrm>
          <a:prstGeom prst="rect">
            <a:avLst/>
          </a:prstGeom>
        </p:spPr>
      </p:pic>
      <p:grpSp>
        <p:nvGrpSpPr>
          <p:cNvPr id="46" name="组合 28">
            <a:extLst>
              <a:ext uri="{FF2B5EF4-FFF2-40B4-BE49-F238E27FC236}">
                <a16:creationId xmlns:a16="http://schemas.microsoft.com/office/drawing/2014/main" id="{A6AA2449-3198-02D3-AF67-2678EEB9C000}"/>
              </a:ext>
            </a:extLst>
          </p:cNvPr>
          <p:cNvGrpSpPr/>
          <p:nvPr/>
        </p:nvGrpSpPr>
        <p:grpSpPr>
          <a:xfrm>
            <a:off x="5939554" y="2260566"/>
            <a:ext cx="5827605" cy="516834"/>
            <a:chOff x="7553738" y="2050705"/>
            <a:chExt cx="3578087" cy="516834"/>
          </a:xfrm>
        </p:grpSpPr>
        <p:sp>
          <p:nvSpPr>
            <p:cNvPr id="47" name="圆角矩形 29">
              <a:extLst>
                <a:ext uri="{FF2B5EF4-FFF2-40B4-BE49-F238E27FC236}">
                  <a16:creationId xmlns:a16="http://schemas.microsoft.com/office/drawing/2014/main" id="{FCEC2957-5B86-C406-A03B-F7A9459EA5C4}"/>
                </a:ext>
              </a:extLst>
            </p:cNvPr>
            <p:cNvSpPr/>
            <p:nvPr/>
          </p:nvSpPr>
          <p:spPr>
            <a:xfrm>
              <a:off x="7553738" y="2050705"/>
              <a:ext cx="3578087" cy="516834"/>
            </a:xfrm>
            <a:prstGeom prst="roundRect">
              <a:avLst>
                <a:gd name="adj" fmla="val 29488"/>
              </a:avLst>
            </a:prstGeom>
            <a:solidFill>
              <a:srgbClr val="80A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48" name="文本框 30">
              <a:extLst>
                <a:ext uri="{FF2B5EF4-FFF2-40B4-BE49-F238E27FC236}">
                  <a16:creationId xmlns:a16="http://schemas.microsoft.com/office/drawing/2014/main" id="{8056A75F-AE59-8663-20E4-74ED9E053FB6}"/>
                </a:ext>
              </a:extLst>
            </p:cNvPr>
            <p:cNvSpPr txBox="1"/>
            <p:nvPr/>
          </p:nvSpPr>
          <p:spPr>
            <a:xfrm>
              <a:off x="7675039" y="2065037"/>
              <a:ext cx="3422188" cy="461665"/>
            </a:xfrm>
            <a:prstGeom prst="rect">
              <a:avLst/>
            </a:prstGeom>
            <a:noFill/>
          </p:spPr>
          <p:txBody>
            <a:bodyPr wrap="square" rtlCol="0">
              <a:spAutoFit/>
            </a:bodyPr>
            <a:lstStyle/>
            <a:p>
              <a:pPr defTabSz="1218804">
                <a:defRPr/>
              </a:pP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hội chứng </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Down</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0" name="组合 31">
            <a:extLst>
              <a:ext uri="{FF2B5EF4-FFF2-40B4-BE49-F238E27FC236}">
                <a16:creationId xmlns:a16="http://schemas.microsoft.com/office/drawing/2014/main" id="{8FE7AAFE-7331-9660-ECC9-868635BCA991}"/>
              </a:ext>
            </a:extLst>
          </p:cNvPr>
          <p:cNvGrpSpPr/>
          <p:nvPr/>
        </p:nvGrpSpPr>
        <p:grpSpPr>
          <a:xfrm>
            <a:off x="5939555" y="3140004"/>
            <a:ext cx="5827605" cy="516834"/>
            <a:chOff x="7553738" y="2930980"/>
            <a:chExt cx="4332293" cy="516834"/>
          </a:xfrm>
        </p:grpSpPr>
        <p:sp>
          <p:nvSpPr>
            <p:cNvPr id="61" name="圆角矩形 32">
              <a:extLst>
                <a:ext uri="{FF2B5EF4-FFF2-40B4-BE49-F238E27FC236}">
                  <a16:creationId xmlns:a16="http://schemas.microsoft.com/office/drawing/2014/main" id="{9FB30B39-719D-D877-CCCE-A7C91193E689}"/>
                </a:ext>
              </a:extLst>
            </p:cNvPr>
            <p:cNvSpPr/>
            <p:nvPr/>
          </p:nvSpPr>
          <p:spPr>
            <a:xfrm>
              <a:off x="7553738" y="2930980"/>
              <a:ext cx="4332293" cy="516834"/>
            </a:xfrm>
            <a:prstGeom prst="roundRect">
              <a:avLst>
                <a:gd name="adj" fmla="val 29488"/>
              </a:avLst>
            </a:prstGeom>
            <a:solidFill>
              <a:srgbClr val="FEBC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2" name="文本框 33">
              <a:extLst>
                <a:ext uri="{FF2B5EF4-FFF2-40B4-BE49-F238E27FC236}">
                  <a16:creationId xmlns:a16="http://schemas.microsoft.com/office/drawing/2014/main" id="{C134636A-BD69-064E-F755-5B845CC52067}"/>
                </a:ext>
              </a:extLst>
            </p:cNvPr>
            <p:cNvSpPr txBox="1"/>
            <p:nvPr/>
          </p:nvSpPr>
          <p:spPr>
            <a:xfrm>
              <a:off x="7675038" y="2932060"/>
              <a:ext cx="416910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B.</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bệnh bạch tạng</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3" name="组合 34">
            <a:extLst>
              <a:ext uri="{FF2B5EF4-FFF2-40B4-BE49-F238E27FC236}">
                <a16:creationId xmlns:a16="http://schemas.microsoft.com/office/drawing/2014/main" id="{BDC99FF7-16C6-6CF8-635A-9D1683FF1B62}"/>
              </a:ext>
            </a:extLst>
          </p:cNvPr>
          <p:cNvGrpSpPr/>
          <p:nvPr/>
        </p:nvGrpSpPr>
        <p:grpSpPr>
          <a:xfrm>
            <a:off x="5939556" y="4093136"/>
            <a:ext cx="5827605" cy="516834"/>
            <a:chOff x="7553738" y="3789239"/>
            <a:chExt cx="5086501" cy="516834"/>
          </a:xfrm>
        </p:grpSpPr>
        <p:sp>
          <p:nvSpPr>
            <p:cNvPr id="64" name="圆角矩形 35">
              <a:extLst>
                <a:ext uri="{FF2B5EF4-FFF2-40B4-BE49-F238E27FC236}">
                  <a16:creationId xmlns:a16="http://schemas.microsoft.com/office/drawing/2014/main" id="{ADA60D14-60BF-33E3-480D-B66FC994AAAA}"/>
                </a:ext>
              </a:extLst>
            </p:cNvPr>
            <p:cNvSpPr/>
            <p:nvPr/>
          </p:nvSpPr>
          <p:spPr>
            <a:xfrm>
              <a:off x="7553738" y="3789239"/>
              <a:ext cx="5086501" cy="516834"/>
            </a:xfrm>
            <a:prstGeom prst="roundRect">
              <a:avLst>
                <a:gd name="adj" fmla="val 29488"/>
              </a:avLst>
            </a:prstGeom>
            <a:solidFill>
              <a:srgbClr val="A88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5" name="文本框 36">
              <a:extLst>
                <a:ext uri="{FF2B5EF4-FFF2-40B4-BE49-F238E27FC236}">
                  <a16:creationId xmlns:a16="http://schemas.microsoft.com/office/drawing/2014/main" id="{A315D6DB-CEBD-074F-0D1E-CB6D70A7806B}"/>
                </a:ext>
              </a:extLst>
            </p:cNvPr>
            <p:cNvSpPr txBox="1"/>
            <p:nvPr/>
          </p:nvSpPr>
          <p:spPr>
            <a:xfrm>
              <a:off x="7675038" y="3798003"/>
              <a:ext cx="4839501"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C.</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mắc tật câm điếc bẩm sinh.</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grpSp>
        <p:nvGrpSpPr>
          <p:cNvPr id="66" name="组合 37">
            <a:extLst>
              <a:ext uri="{FF2B5EF4-FFF2-40B4-BE49-F238E27FC236}">
                <a16:creationId xmlns:a16="http://schemas.microsoft.com/office/drawing/2014/main" id="{22720230-A4A9-89F4-7A15-2756E8D28E92}"/>
              </a:ext>
            </a:extLst>
          </p:cNvPr>
          <p:cNvGrpSpPr/>
          <p:nvPr/>
        </p:nvGrpSpPr>
        <p:grpSpPr>
          <a:xfrm>
            <a:off x="5934515" y="5017372"/>
            <a:ext cx="5827604" cy="516834"/>
            <a:chOff x="7553738" y="4669514"/>
            <a:chExt cx="3860836" cy="516834"/>
          </a:xfrm>
        </p:grpSpPr>
        <p:sp>
          <p:nvSpPr>
            <p:cNvPr id="67" name="圆角矩形 38">
              <a:extLst>
                <a:ext uri="{FF2B5EF4-FFF2-40B4-BE49-F238E27FC236}">
                  <a16:creationId xmlns:a16="http://schemas.microsoft.com/office/drawing/2014/main" id="{0A85DC68-8A39-D736-0BC8-DC5E36D5A9FF}"/>
                </a:ext>
              </a:extLst>
            </p:cNvPr>
            <p:cNvSpPr/>
            <p:nvPr/>
          </p:nvSpPr>
          <p:spPr>
            <a:xfrm>
              <a:off x="7553738" y="4669514"/>
              <a:ext cx="3860836" cy="516834"/>
            </a:xfrm>
            <a:prstGeom prst="roundRect">
              <a:avLst>
                <a:gd name="adj" fmla="val 29488"/>
              </a:avLst>
            </a:prstGeom>
            <a:solidFill>
              <a:srgbClr val="FF66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Arial" panose="020B0604020202020204" pitchFamily="34" charset="0"/>
                <a:cs typeface="Arial" panose="020B0604020202020204" pitchFamily="34" charset="0"/>
              </a:endParaRPr>
            </a:p>
          </p:txBody>
        </p:sp>
        <p:sp>
          <p:nvSpPr>
            <p:cNvPr id="68" name="文本框 39">
              <a:extLst>
                <a:ext uri="{FF2B5EF4-FFF2-40B4-BE49-F238E27FC236}">
                  <a16:creationId xmlns:a16="http://schemas.microsoft.com/office/drawing/2014/main" id="{600B99CE-9C12-63CE-DB88-3389A940FCE3}"/>
                </a:ext>
              </a:extLst>
            </p:cNvPr>
            <p:cNvSpPr txBox="1"/>
            <p:nvPr/>
          </p:nvSpPr>
          <p:spPr>
            <a:xfrm>
              <a:off x="7665177" y="4680409"/>
              <a:ext cx="2641243" cy="461665"/>
            </a:xfrm>
            <a:prstGeom prst="rect">
              <a:avLst/>
            </a:prstGeom>
            <a:noFill/>
          </p:spPr>
          <p:txBody>
            <a:bodyPr wrap="square" rtlCol="0">
              <a:spAutoFit/>
            </a:bodyPr>
            <a:lstStyle/>
            <a:p>
              <a:pPr defTabSz="1218804">
                <a:defRPr/>
              </a:pP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D.</a:t>
              </a:r>
              <a:r>
                <a:rPr lang="en-US"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 </a:t>
              </a:r>
              <a:r>
                <a:rPr lang="vi-VN" altLang="zh-CN" sz="2400" b="1" kern="0">
                  <a:solidFill>
                    <a:schemeClr val="bg1"/>
                  </a:solidFill>
                  <a:latin typeface="Arial" panose="020B0604020202020204" pitchFamily="34" charset="0"/>
                  <a:ea typeface="幼圆" panose="02010509060101010101" pitchFamily="49" charset="-122"/>
                  <a:cs typeface="Arial" panose="020B0604020202020204" pitchFamily="34" charset="0"/>
                </a:rPr>
                <a:t>Người bị bệnh mù màu.</a:t>
              </a:r>
              <a:endParaRPr lang="zh-CN" altLang="en-US" sz="2400" b="1" kern="0" dirty="0">
                <a:solidFill>
                  <a:schemeClr val="bg1"/>
                </a:solidFill>
                <a:latin typeface="Arial" panose="020B0604020202020204" pitchFamily="34" charset="0"/>
                <a:ea typeface="幼圆" panose="02010509060101010101" pitchFamily="49" charset="-122"/>
                <a:cs typeface="Arial" panose="020B0604020202020204" pitchFamily="34" charset="0"/>
              </a:endParaRPr>
            </a:p>
          </p:txBody>
        </p:sp>
      </p:grpSp>
      <p:pic>
        <p:nvPicPr>
          <p:cNvPr id="69" name="图片 40">
            <a:extLst>
              <a:ext uri="{FF2B5EF4-FFF2-40B4-BE49-F238E27FC236}">
                <a16:creationId xmlns:a16="http://schemas.microsoft.com/office/drawing/2014/main" id="{1A15FB3B-5559-A9C9-D76E-4D008849DF1E}"/>
              </a:ext>
            </a:extLst>
          </p:cNvPr>
          <p:cNvPicPr>
            <a:picLocks noChangeAspect="1"/>
          </p:cNvPicPr>
          <p:nvPr/>
        </p:nvPicPr>
        <p:blipFill>
          <a:blip r:embed="rId14"/>
          <a:stretch>
            <a:fillRect/>
          </a:stretch>
        </p:blipFill>
        <p:spPr>
          <a:xfrm>
            <a:off x="5239625" y="3131111"/>
            <a:ext cx="440845" cy="623837"/>
          </a:xfrm>
          <a:prstGeom prst="rect">
            <a:avLst/>
          </a:prstGeom>
        </p:spPr>
      </p:pic>
      <p:pic>
        <p:nvPicPr>
          <p:cNvPr id="70" name="图片 41">
            <a:extLst>
              <a:ext uri="{FF2B5EF4-FFF2-40B4-BE49-F238E27FC236}">
                <a16:creationId xmlns:a16="http://schemas.microsoft.com/office/drawing/2014/main" id="{2EC0589F-1413-91C0-3DE2-364F7FAAD3ED}"/>
              </a:ext>
            </a:extLst>
          </p:cNvPr>
          <p:cNvPicPr>
            <a:picLocks noChangeAspect="1"/>
          </p:cNvPicPr>
          <p:nvPr/>
        </p:nvPicPr>
        <p:blipFill>
          <a:blip r:embed="rId14"/>
          <a:stretch>
            <a:fillRect/>
          </a:stretch>
        </p:blipFill>
        <p:spPr>
          <a:xfrm>
            <a:off x="5239625" y="4093136"/>
            <a:ext cx="440845" cy="623837"/>
          </a:xfrm>
          <a:prstGeom prst="rect">
            <a:avLst/>
          </a:prstGeom>
        </p:spPr>
      </p:pic>
      <p:pic>
        <p:nvPicPr>
          <p:cNvPr id="71" name="图片 42">
            <a:extLst>
              <a:ext uri="{FF2B5EF4-FFF2-40B4-BE49-F238E27FC236}">
                <a16:creationId xmlns:a16="http://schemas.microsoft.com/office/drawing/2014/main" id="{78D26377-8601-AD62-C464-3A17530511BA}"/>
              </a:ext>
            </a:extLst>
          </p:cNvPr>
          <p:cNvPicPr>
            <a:picLocks noChangeAspect="1"/>
          </p:cNvPicPr>
          <p:nvPr/>
        </p:nvPicPr>
        <p:blipFill>
          <a:blip r:embed="rId14"/>
          <a:stretch>
            <a:fillRect/>
          </a:stretch>
        </p:blipFill>
        <p:spPr>
          <a:xfrm>
            <a:off x="5239625" y="5012108"/>
            <a:ext cx="440845" cy="623837"/>
          </a:xfrm>
          <a:prstGeom prst="rect">
            <a:avLst/>
          </a:prstGeom>
        </p:spPr>
      </p:pic>
      <p:sp>
        <p:nvSpPr>
          <p:cNvPr id="73" name="TextBox 72">
            <a:extLst>
              <a:ext uri="{FF2B5EF4-FFF2-40B4-BE49-F238E27FC236}">
                <a16:creationId xmlns:a16="http://schemas.microsoft.com/office/drawing/2014/main" id="{B9F38E16-77EB-8335-2F4A-C53D23439001}"/>
              </a:ext>
            </a:extLst>
          </p:cNvPr>
          <p:cNvSpPr txBox="1"/>
          <p:nvPr/>
        </p:nvSpPr>
        <p:spPr>
          <a:xfrm>
            <a:off x="1391425" y="1194985"/>
            <a:ext cx="9717455" cy="947503"/>
          </a:xfrm>
          <a:prstGeom prst="rect">
            <a:avLst/>
          </a:prstGeom>
          <a:noFill/>
        </p:spPr>
        <p:txBody>
          <a:bodyPr wrap="square">
            <a:spAutoFit/>
          </a:bodyPr>
          <a:lstStyle/>
          <a:p>
            <a:pPr>
              <a:lnSpc>
                <a:spcPct val="120000"/>
              </a:lnSpc>
            </a:pPr>
            <a:r>
              <a:rPr lang="vi-VN" sz="2400" b="1"/>
              <a:t>Câu 2. Người mắc bệnh/tật/hội chứng di truyền nào sau đây mang </a:t>
            </a:r>
            <a:r>
              <a:rPr lang="vi-VN" sz="2400" b="1">
                <a:solidFill>
                  <a:srgbClr val="C00000"/>
                </a:solidFill>
              </a:rPr>
              <a:t>bất thường về NST?</a:t>
            </a:r>
            <a:endParaRPr lang="en-US" sz="2400" b="1">
              <a:solidFill>
                <a:srgbClr val="C00000"/>
              </a:solidFill>
            </a:endParaRPr>
          </a:p>
        </p:txBody>
      </p:sp>
      <p:grpSp>
        <p:nvGrpSpPr>
          <p:cNvPr id="74" name="组合 52">
            <a:extLst>
              <a:ext uri="{FF2B5EF4-FFF2-40B4-BE49-F238E27FC236}">
                <a16:creationId xmlns:a16="http://schemas.microsoft.com/office/drawing/2014/main" id="{F43CB0F3-E946-32B6-8B1D-883583A9C024}"/>
              </a:ext>
            </a:extLst>
          </p:cNvPr>
          <p:cNvGrpSpPr/>
          <p:nvPr/>
        </p:nvGrpSpPr>
        <p:grpSpPr>
          <a:xfrm flipH="1">
            <a:off x="2322694" y="2946875"/>
            <a:ext cx="2205573" cy="1346221"/>
            <a:chOff x="3505786" y="1556624"/>
            <a:chExt cx="2133600" cy="2048256"/>
          </a:xfrm>
        </p:grpSpPr>
        <p:pic>
          <p:nvPicPr>
            <p:cNvPr id="75" name="图片 53">
              <a:extLst>
                <a:ext uri="{FF2B5EF4-FFF2-40B4-BE49-F238E27FC236}">
                  <a16:creationId xmlns:a16="http://schemas.microsoft.com/office/drawing/2014/main" id="{06DC454B-C4F0-DEB5-4F47-A9D3D991C7B1}"/>
                </a:ext>
              </a:extLst>
            </p:cNvPr>
            <p:cNvPicPr>
              <a:picLocks noChangeAspect="1"/>
            </p:cNvPicPr>
            <p:nvPr/>
          </p:nvPicPr>
          <p:blipFill>
            <a:blip r:embed="rId15"/>
            <a:stretch>
              <a:fillRect/>
            </a:stretch>
          </p:blipFill>
          <p:spPr>
            <a:xfrm flipH="1">
              <a:off x="3505786" y="1556624"/>
              <a:ext cx="2133600" cy="2048256"/>
            </a:xfrm>
            <a:prstGeom prst="rect">
              <a:avLst/>
            </a:prstGeom>
          </p:spPr>
        </p:pic>
        <p:sp>
          <p:nvSpPr>
            <p:cNvPr id="76" name="文本框 54">
              <a:extLst>
                <a:ext uri="{FF2B5EF4-FFF2-40B4-BE49-F238E27FC236}">
                  <a16:creationId xmlns:a16="http://schemas.microsoft.com/office/drawing/2014/main" id="{F3B0BB29-1218-4AE2-6480-524C490B9B65}"/>
                </a:ext>
              </a:extLst>
            </p:cNvPr>
            <p:cNvSpPr txBox="1"/>
            <p:nvPr/>
          </p:nvSpPr>
          <p:spPr>
            <a:xfrm>
              <a:off x="4063828" y="1724704"/>
              <a:ext cx="1114533" cy="1685800"/>
            </a:xfrm>
            <a:prstGeom prst="rect">
              <a:avLst/>
            </a:prstGeom>
            <a:noFill/>
            <a:effectLst/>
          </p:spPr>
          <p:txBody>
            <a:bodyPr wrap="square" rtlCol="0">
              <a:spAutoFit/>
            </a:bodyPr>
            <a:lstStyle/>
            <a:p>
              <a:pPr algn="ctr"/>
              <a:r>
                <a:rPr lang="en-US" altLang="zh-CN" sz="6600" b="1">
                  <a:solidFill>
                    <a:schemeClr val="bg1"/>
                  </a:solidFill>
                  <a:latin typeface="Arial" panose="020B0604020202020204" pitchFamily="34" charset="0"/>
                  <a:ea typeface="方正姚体" panose="02010601030101010101" pitchFamily="2" charset="-122"/>
                  <a:cs typeface="Arial" panose="020B0604020202020204" pitchFamily="34" charset="0"/>
                </a:rPr>
                <a:t>A</a:t>
              </a:r>
              <a:endParaRPr lang="zh-CN" altLang="en-US" sz="6600" b="1" dirty="0">
                <a:solidFill>
                  <a:schemeClr val="bg1"/>
                </a:solidFill>
                <a:latin typeface="Arial" panose="020B0604020202020204" pitchFamily="34" charset="0"/>
                <a:ea typeface="方正姚体" panose="02010601030101010101" pitchFamily="2" charset="-122"/>
                <a:cs typeface="Arial" panose="020B0604020202020204" pitchFamily="34" charset="0"/>
              </a:endParaRPr>
            </a:p>
          </p:txBody>
        </p:sp>
      </p:grpSp>
    </p:spTree>
    <p:extLst>
      <p:ext uri="{BB962C8B-B14F-4D97-AF65-F5344CB8AC3E}">
        <p14:creationId xmlns:p14="http://schemas.microsoft.com/office/powerpoint/2010/main" val="704300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wipe(left)">
                                      <p:cBhvr>
                                        <p:cTn id="13" dur="500"/>
                                        <p:tgtEl>
                                          <p:spTgt spid="46"/>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69"/>
                                        </p:tgtEl>
                                        <p:attrNameLst>
                                          <p:attrName>style.visibility</p:attrName>
                                        </p:attrNameLst>
                                      </p:cBhvr>
                                      <p:to>
                                        <p:strVal val="visible"/>
                                      </p:to>
                                    </p:set>
                                    <p:animEffect transition="in" filter="fade">
                                      <p:cBhvr>
                                        <p:cTn id="17" dur="1000"/>
                                        <p:tgtEl>
                                          <p:spTgt spid="69"/>
                                        </p:tgtEl>
                                      </p:cBhvr>
                                    </p:animEffect>
                                    <p:anim calcmode="lin" valueType="num">
                                      <p:cBhvr>
                                        <p:cTn id="18" dur="1000" fill="hold"/>
                                        <p:tgtEl>
                                          <p:spTgt spid="69"/>
                                        </p:tgtEl>
                                        <p:attrNameLst>
                                          <p:attrName>ppt_x</p:attrName>
                                        </p:attrNameLst>
                                      </p:cBhvr>
                                      <p:tavLst>
                                        <p:tav tm="0">
                                          <p:val>
                                            <p:strVal val="#ppt_x"/>
                                          </p:val>
                                        </p:tav>
                                        <p:tav tm="100000">
                                          <p:val>
                                            <p:strVal val="#ppt_x"/>
                                          </p:val>
                                        </p:tav>
                                      </p:tavLst>
                                    </p:anim>
                                    <p:anim calcmode="lin" valueType="num">
                                      <p:cBhvr>
                                        <p:cTn id="19" dur="1000" fill="hold"/>
                                        <p:tgtEl>
                                          <p:spTgt spid="6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wipe(left)">
                                      <p:cBhvr>
                                        <p:cTn id="23" dur="500"/>
                                        <p:tgtEl>
                                          <p:spTgt spid="60"/>
                                        </p:tgtEl>
                                      </p:cBhvr>
                                    </p:animEffect>
                                  </p:childTnLst>
                                </p:cTn>
                              </p:par>
                            </p:childTnLst>
                          </p:cTn>
                        </p:par>
                        <p:par>
                          <p:cTn id="24" fill="hold">
                            <p:stCondLst>
                              <p:cond delay="3000"/>
                            </p:stCondLst>
                            <p:childTnLst>
                              <p:par>
                                <p:cTn id="25" presetID="42" presetClass="entr" presetSubtype="0" fill="hold"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fade">
                                      <p:cBhvr>
                                        <p:cTn id="27" dur="1000"/>
                                        <p:tgtEl>
                                          <p:spTgt spid="70"/>
                                        </p:tgtEl>
                                      </p:cBhvr>
                                    </p:animEffect>
                                    <p:anim calcmode="lin" valueType="num">
                                      <p:cBhvr>
                                        <p:cTn id="28" dur="1000" fill="hold"/>
                                        <p:tgtEl>
                                          <p:spTgt spid="70"/>
                                        </p:tgtEl>
                                        <p:attrNameLst>
                                          <p:attrName>ppt_x</p:attrName>
                                        </p:attrNameLst>
                                      </p:cBhvr>
                                      <p:tavLst>
                                        <p:tav tm="0">
                                          <p:val>
                                            <p:strVal val="#ppt_x"/>
                                          </p:val>
                                        </p:tav>
                                        <p:tav tm="100000">
                                          <p:val>
                                            <p:strVal val="#ppt_x"/>
                                          </p:val>
                                        </p:tav>
                                      </p:tavLst>
                                    </p:anim>
                                    <p:anim calcmode="lin" valueType="num">
                                      <p:cBhvr>
                                        <p:cTn id="29" dur="1000" fill="hold"/>
                                        <p:tgtEl>
                                          <p:spTgt spid="70"/>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left)">
                                      <p:cBhvr>
                                        <p:cTn id="33" dur="500"/>
                                        <p:tgtEl>
                                          <p:spTgt spid="63"/>
                                        </p:tgtEl>
                                      </p:cBhvr>
                                    </p:animEffect>
                                  </p:childTnLst>
                                </p:cTn>
                              </p:par>
                            </p:childTnLst>
                          </p:cTn>
                        </p:par>
                        <p:par>
                          <p:cTn id="34" fill="hold">
                            <p:stCondLst>
                              <p:cond delay="4500"/>
                            </p:stCondLst>
                            <p:childTnLst>
                              <p:par>
                                <p:cTn id="35" presetID="42" presetClass="entr" presetSubtype="0" fill="hold" nodeType="after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fade">
                                      <p:cBhvr>
                                        <p:cTn id="37" dur="1000"/>
                                        <p:tgtEl>
                                          <p:spTgt spid="71"/>
                                        </p:tgtEl>
                                      </p:cBhvr>
                                    </p:animEffect>
                                    <p:anim calcmode="lin" valueType="num">
                                      <p:cBhvr>
                                        <p:cTn id="38" dur="1000" fill="hold"/>
                                        <p:tgtEl>
                                          <p:spTgt spid="71"/>
                                        </p:tgtEl>
                                        <p:attrNameLst>
                                          <p:attrName>ppt_x</p:attrName>
                                        </p:attrNameLst>
                                      </p:cBhvr>
                                      <p:tavLst>
                                        <p:tav tm="0">
                                          <p:val>
                                            <p:strVal val="#ppt_x"/>
                                          </p:val>
                                        </p:tav>
                                        <p:tav tm="100000">
                                          <p:val>
                                            <p:strVal val="#ppt_x"/>
                                          </p:val>
                                        </p:tav>
                                      </p:tavLst>
                                    </p:anim>
                                    <p:anim calcmode="lin" valueType="num">
                                      <p:cBhvr>
                                        <p:cTn id="39" dur="1000" fill="hold"/>
                                        <p:tgtEl>
                                          <p:spTgt spid="71"/>
                                        </p:tgtEl>
                                        <p:attrNameLst>
                                          <p:attrName>ppt_y</p:attrName>
                                        </p:attrNameLst>
                                      </p:cBhvr>
                                      <p:tavLst>
                                        <p:tav tm="0">
                                          <p:val>
                                            <p:strVal val="#ppt_y+.1"/>
                                          </p:val>
                                        </p:tav>
                                        <p:tav tm="100000">
                                          <p:val>
                                            <p:strVal val="#ppt_y"/>
                                          </p:val>
                                        </p:tav>
                                      </p:tavLst>
                                    </p:anim>
                                  </p:childTnLst>
                                </p:cTn>
                              </p:par>
                            </p:childTnLst>
                          </p:cTn>
                        </p:par>
                        <p:par>
                          <p:cTn id="40" fill="hold">
                            <p:stCondLst>
                              <p:cond delay="5500"/>
                            </p:stCondLst>
                            <p:childTnLst>
                              <p:par>
                                <p:cTn id="41" presetID="22" presetClass="entr" presetSubtype="8" fill="hold"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500"/>
                                        <p:tgtEl>
                                          <p:spTgt spid="6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74"/>
                                        </p:tgtEl>
                                        <p:attrNameLst>
                                          <p:attrName>style.visibility</p:attrName>
                                        </p:attrNameLst>
                                      </p:cBhvr>
                                      <p:to>
                                        <p:strVal val="visible"/>
                                      </p:to>
                                    </p:set>
                                    <p:animEffect transition="in" filter="wipe(down)">
                                      <p:cBhvr>
                                        <p:cTn id="4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695400" y="260648"/>
            <a:ext cx="11233248"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3. Tại sao tỉ lệ trẻ mắc bệnh </a:t>
            </a:r>
            <a:r>
              <a:rPr lang="en-US" sz="2800">
                <a:solidFill>
                  <a:schemeClr val="bg1"/>
                </a:solidFill>
              </a:rPr>
              <a:t>Down</a:t>
            </a:r>
            <a:r>
              <a:rPr lang="vi-VN" sz="2800">
                <a:solidFill>
                  <a:schemeClr val="bg1"/>
                </a:solidFill>
              </a:rPr>
              <a:t> có tỉ lệ gia tăng theo độ tuổi của người mẹ?</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692506" y="2140698"/>
            <a:ext cx="8245845" cy="937949"/>
          </a:xfrm>
          <a:prstGeom prst="rect">
            <a:avLst/>
          </a:prstGeom>
          <a:noFill/>
        </p:spPr>
        <p:txBody>
          <a:bodyPr wrap="square">
            <a:spAutoFit/>
          </a:bodyPr>
          <a:lstStyle>
            <a:defPPr>
              <a:defRPr lang="en-US"/>
            </a:defPPr>
            <a:lvl1pPr>
              <a:lnSpc>
                <a:spcPct val="120000"/>
              </a:lnSpc>
              <a:defRPr sz="2400" b="1"/>
            </a:lvl1pPr>
          </a:lstStyle>
          <a:p>
            <a:r>
              <a:rPr lang="en-US" b="0"/>
              <a:t>Tế bào bị lão hoá làm cho quá trình giảm phân của tế bào sinh trứng không diễn ra.</a:t>
            </a:r>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en-US"/>
              <a:t>Tỉ lệ đột biến gene tăng lên trong quá trình tái bản DNA.</a:t>
            </a:r>
          </a:p>
        </p:txBody>
      </p:sp>
      <p:sp>
        <p:nvSpPr>
          <p:cNvPr id="61" name="TextBox 60">
            <a:extLst>
              <a:ext uri="{FF2B5EF4-FFF2-40B4-BE49-F238E27FC236}">
                <a16:creationId xmlns:a16="http://schemas.microsoft.com/office/drawing/2014/main" id="{2CA4481A-200F-8E30-18E3-186C7045577A}"/>
              </a:ext>
            </a:extLst>
          </p:cNvPr>
          <p:cNvSpPr txBox="1"/>
          <p:nvPr/>
        </p:nvSpPr>
        <p:spPr>
          <a:xfrm>
            <a:off x="3692506" y="4370544"/>
            <a:ext cx="7938407" cy="494751"/>
          </a:xfrm>
          <a:prstGeom prst="rect">
            <a:avLst/>
          </a:prstGeom>
          <a:noFill/>
        </p:spPr>
        <p:txBody>
          <a:bodyPr wrap="square">
            <a:spAutoFit/>
          </a:bodyPr>
          <a:lstStyle>
            <a:defPPr>
              <a:defRPr lang="en-US"/>
            </a:defPPr>
            <a:lvl1pPr>
              <a:lnSpc>
                <a:spcPct val="120000"/>
              </a:lnSpc>
              <a:defRPr sz="2400" b="0"/>
            </a:lvl1pPr>
          </a:lstStyle>
          <a:p>
            <a:r>
              <a:rPr lang="en-US"/>
              <a:t>Tế bào bị lão hoá làm cho sự phân li của NST bị rối loạn.</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19243"/>
            <a:ext cx="8082423" cy="937949"/>
          </a:xfrm>
          <a:prstGeom prst="rect">
            <a:avLst/>
          </a:prstGeom>
          <a:noFill/>
        </p:spPr>
        <p:txBody>
          <a:bodyPr wrap="square">
            <a:spAutoFit/>
          </a:bodyPr>
          <a:lstStyle>
            <a:defPPr>
              <a:defRPr lang="en-US"/>
            </a:defPPr>
            <a:lvl1pPr>
              <a:lnSpc>
                <a:spcPct val="120000"/>
              </a:lnSpc>
              <a:defRPr sz="2400" b="0"/>
            </a:lvl1pPr>
          </a:lstStyle>
          <a:p>
            <a:r>
              <a:rPr lang="en-US"/>
              <a:t>Tế bào bị lão hoá làm cho quá trình giảm phân của tế bào sinh tinh trùng không diễn ra.</a:t>
            </a:r>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7386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4</a:t>
            </a:r>
            <a:r>
              <a:rPr lang="vi-VN" sz="2800">
                <a:solidFill>
                  <a:schemeClr val="bg1"/>
                </a:solidFill>
              </a:rPr>
              <a:t>. Người bị hội chứng Turner có biểu hiện</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người bệnh là nam có cổ ngắn, lùn, mất trí </a:t>
            </a:r>
            <a:r>
              <a:rPr lang="en-US" b="0"/>
              <a:t>nhớ.</a:t>
            </a:r>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người bệnh là nữ có mắt xếch, lưỡi dày, dài thè ra ngoài.</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206571"/>
            <a:ext cx="7938407" cy="937949"/>
          </a:xfrm>
          <a:prstGeom prst="rect">
            <a:avLst/>
          </a:prstGeom>
          <a:noFill/>
        </p:spPr>
        <p:txBody>
          <a:bodyPr wrap="square">
            <a:spAutoFit/>
          </a:bodyPr>
          <a:lstStyle>
            <a:defPPr>
              <a:defRPr lang="en-US"/>
            </a:defPPr>
            <a:lvl1pPr>
              <a:lnSpc>
                <a:spcPct val="120000"/>
              </a:lnSpc>
              <a:defRPr sz="2400" b="0"/>
            </a:lvl1pPr>
          </a:lstStyle>
          <a:p>
            <a:r>
              <a:rPr lang="vi-VN"/>
              <a:t>người bệnh là nữ có tai rụt, cổ ngắn, cơ quan sinh dục không phát triển.</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19243"/>
            <a:ext cx="8082423" cy="937949"/>
          </a:xfrm>
          <a:prstGeom prst="rect">
            <a:avLst/>
          </a:prstGeom>
          <a:noFill/>
        </p:spPr>
        <p:txBody>
          <a:bodyPr wrap="square">
            <a:spAutoFit/>
          </a:bodyPr>
          <a:lstStyle>
            <a:defPPr>
              <a:defRPr lang="en-US"/>
            </a:defPPr>
            <a:lvl1pPr>
              <a:lnSpc>
                <a:spcPct val="120000"/>
              </a:lnSpc>
              <a:defRPr sz="2400" b="0"/>
            </a:lvl1pPr>
          </a:lstStyle>
          <a:p>
            <a:r>
              <a:rPr lang="vi-VN"/>
              <a:t>người bệnh là nữ có chân tay dài, cơ quan sinh dục không phát triển, mắt xếch.</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6938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551383" y="227360"/>
            <a:ext cx="11233248"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5</a:t>
            </a:r>
            <a:r>
              <a:rPr lang="vi-VN" sz="2800">
                <a:solidFill>
                  <a:schemeClr val="bg1"/>
                </a:solidFill>
              </a:rPr>
              <a:t>. Trường hợp nào dưới đây </a:t>
            </a:r>
            <a:r>
              <a:rPr lang="vi-VN" sz="2800">
                <a:solidFill>
                  <a:srgbClr val="FFFF00"/>
                </a:solidFill>
              </a:rPr>
              <a:t>không phải </a:t>
            </a:r>
            <a:r>
              <a:rPr lang="vi-VN" sz="2800">
                <a:solidFill>
                  <a:schemeClr val="bg1"/>
                </a:solidFill>
              </a:rPr>
              <a:t>là nguyên nhân gây ra các bệnh, tật di truyền ở người?</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Do kết hôn gần trong phạm vi 3 đời.</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Do người phụ nữ sinh đẻ ở độ tuổi ngoài 35.</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401662"/>
            <a:ext cx="7938407" cy="494751"/>
          </a:xfrm>
          <a:prstGeom prst="rect">
            <a:avLst/>
          </a:prstGeom>
          <a:noFill/>
        </p:spPr>
        <p:txBody>
          <a:bodyPr wrap="square">
            <a:spAutoFit/>
          </a:bodyPr>
          <a:lstStyle>
            <a:defPPr>
              <a:defRPr lang="en-US"/>
            </a:defPPr>
            <a:lvl1pPr>
              <a:lnSpc>
                <a:spcPct val="120000"/>
              </a:lnSpc>
              <a:defRPr sz="2400" b="0"/>
            </a:lvl1pPr>
          </a:lstStyle>
          <a:p>
            <a:r>
              <a:rPr lang="vi-VN"/>
              <a:t>Do ăn uống thiếu chất dinh dưỡng.</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374982"/>
            <a:ext cx="8082423" cy="494751"/>
          </a:xfrm>
          <a:prstGeom prst="rect">
            <a:avLst/>
          </a:prstGeom>
          <a:noFill/>
        </p:spPr>
        <p:txBody>
          <a:bodyPr wrap="square">
            <a:spAutoFit/>
          </a:bodyPr>
          <a:lstStyle>
            <a:defPPr>
              <a:defRPr lang="en-US"/>
            </a:defPPr>
            <a:lvl1pPr>
              <a:lnSpc>
                <a:spcPct val="120000"/>
              </a:lnSpc>
              <a:defRPr sz="2400" b="0"/>
            </a:lvl1pPr>
          </a:lstStyle>
          <a:p>
            <a:r>
              <a:rPr lang="vi-VN"/>
              <a:t>Sống ở môi trường ô nhiễm phóng xạ, hoá chất.</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20830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6</a:t>
            </a:r>
            <a:r>
              <a:rPr lang="vi-VN" sz="2800">
                <a:solidFill>
                  <a:schemeClr val="bg1"/>
                </a:solidFill>
              </a:rPr>
              <a:t>. Bệnh di truyền chỉ gặp ở nữ mà </a:t>
            </a:r>
            <a:r>
              <a:rPr lang="vi-VN" sz="2800">
                <a:solidFill>
                  <a:srgbClr val="FFFF00"/>
                </a:solidFill>
              </a:rPr>
              <a:t>không gặp </a:t>
            </a:r>
            <a:r>
              <a:rPr lang="vi-VN" sz="2800">
                <a:solidFill>
                  <a:schemeClr val="bg1"/>
                </a:solidFill>
              </a:rPr>
              <a:t>ở nam là</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bệnh bạch tạng.</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hội chứng Turner.</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394657"/>
            <a:ext cx="7938407" cy="494751"/>
          </a:xfrm>
          <a:prstGeom prst="rect">
            <a:avLst/>
          </a:prstGeom>
          <a:noFill/>
        </p:spPr>
        <p:txBody>
          <a:bodyPr wrap="square">
            <a:spAutoFit/>
          </a:bodyPr>
          <a:lstStyle>
            <a:defPPr>
              <a:defRPr lang="en-US"/>
            </a:defPPr>
            <a:lvl1pPr>
              <a:lnSpc>
                <a:spcPct val="120000"/>
              </a:lnSpc>
              <a:defRPr sz="2400" b="0"/>
            </a:lvl1pPr>
          </a:lstStyle>
          <a:p>
            <a:r>
              <a:rPr lang="vi-VN"/>
              <a:t>hội chứng Down</a:t>
            </a:r>
            <a:r>
              <a:rPr lang="en-US"/>
              <a:t>.</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696983" y="5379739"/>
            <a:ext cx="4415242" cy="494751"/>
          </a:xfrm>
          <a:prstGeom prst="rect">
            <a:avLst/>
          </a:prstGeom>
          <a:noFill/>
        </p:spPr>
        <p:txBody>
          <a:bodyPr wrap="square">
            <a:spAutoFit/>
          </a:bodyPr>
          <a:lstStyle>
            <a:defPPr>
              <a:defRPr lang="en-US"/>
            </a:defPPr>
            <a:lvl1pPr>
              <a:lnSpc>
                <a:spcPct val="120000"/>
              </a:lnSpc>
              <a:defRPr sz="2400" b="0"/>
            </a:lvl1pPr>
          </a:lstStyle>
          <a:p>
            <a:r>
              <a:rPr lang="vi-VN"/>
              <a:t>bệnh câm điếc bẩm sinh.</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B</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295780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705103" y="475456"/>
            <a:ext cx="11233248" cy="561885"/>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7</a:t>
            </a:r>
            <a:r>
              <a:rPr lang="vi-VN" sz="2800">
                <a:solidFill>
                  <a:schemeClr val="bg1"/>
                </a:solidFill>
              </a:rPr>
              <a:t>. Mục đích chính của di truyền y học tư vấn là để</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dự đoán, ngăn ngừa các bệnh do đột biến gene.</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dự đoán, ngăn ngừa các bệnh do đột biến nhiễm sắc thể.</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696983" y="4191368"/>
            <a:ext cx="8154432" cy="937949"/>
          </a:xfrm>
          <a:prstGeom prst="rect">
            <a:avLst/>
          </a:prstGeom>
          <a:noFill/>
        </p:spPr>
        <p:txBody>
          <a:bodyPr wrap="square">
            <a:spAutoFit/>
          </a:bodyPr>
          <a:lstStyle>
            <a:defPPr>
              <a:defRPr lang="en-US"/>
            </a:defPPr>
            <a:lvl1pPr>
              <a:lnSpc>
                <a:spcPct val="120000"/>
              </a:lnSpc>
              <a:defRPr sz="2400" b="0"/>
            </a:lvl1pPr>
          </a:lstStyle>
          <a:p>
            <a:r>
              <a:rPr lang="vi-VN"/>
              <a:t>dự đoán, ngăn ngừa hậu quả của các khuyết tật di truyền ở người</a:t>
            </a:r>
            <a:r>
              <a:rPr lang="en-US"/>
              <a:t>.</a:t>
            </a:r>
          </a:p>
        </p:txBody>
      </p:sp>
      <p:sp>
        <p:nvSpPr>
          <p:cNvPr id="63" name="TextBox 62">
            <a:extLst>
              <a:ext uri="{FF2B5EF4-FFF2-40B4-BE49-F238E27FC236}">
                <a16:creationId xmlns:a16="http://schemas.microsoft.com/office/drawing/2014/main" id="{8C387739-4BB6-CC31-7C2E-5845CC402429}"/>
              </a:ext>
            </a:extLst>
          </p:cNvPr>
          <p:cNvSpPr txBox="1"/>
          <p:nvPr/>
        </p:nvSpPr>
        <p:spPr>
          <a:xfrm>
            <a:off x="3696982" y="5379739"/>
            <a:ext cx="8303673" cy="494751"/>
          </a:xfrm>
          <a:prstGeom prst="rect">
            <a:avLst/>
          </a:prstGeom>
          <a:noFill/>
        </p:spPr>
        <p:txBody>
          <a:bodyPr wrap="square">
            <a:spAutoFit/>
          </a:bodyPr>
          <a:lstStyle>
            <a:defPPr>
              <a:defRPr lang="en-US"/>
            </a:defPPr>
            <a:lvl1pPr>
              <a:lnSpc>
                <a:spcPct val="120000"/>
              </a:lnSpc>
              <a:defRPr sz="2400" b="0"/>
            </a:lvl1pPr>
          </a:lstStyle>
          <a:p>
            <a:r>
              <a:rPr lang="vi-VN"/>
              <a:t>dự đoán, ngăn ngừa các tác nhân gây bệnh, tật di truyền</a:t>
            </a:r>
            <a:r>
              <a:rPr lang="en-US"/>
              <a:t>.</a:t>
            </a:r>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C</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1765928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05AB6DB-88A5-5687-920C-278AD710BB23}"/>
              </a:ext>
            </a:extLst>
          </p:cNvPr>
          <p:cNvSpPr txBox="1"/>
          <p:nvPr/>
        </p:nvSpPr>
        <p:spPr>
          <a:xfrm>
            <a:off x="551382" y="227360"/>
            <a:ext cx="11521281" cy="1078950"/>
          </a:xfrm>
          <a:prstGeom prst="rect">
            <a:avLst/>
          </a:prstGeom>
          <a:noFill/>
        </p:spPr>
        <p:txBody>
          <a:bodyPr wrap="square">
            <a:spAutoFit/>
          </a:bodyPr>
          <a:lstStyle>
            <a:defPPr>
              <a:defRPr lang="en-US"/>
            </a:defPPr>
            <a:lvl1pPr>
              <a:lnSpc>
                <a:spcPct val="120000"/>
              </a:lnSpc>
              <a:defRPr sz="2400" b="1"/>
            </a:lvl1pPr>
          </a:lstStyle>
          <a:p>
            <a:r>
              <a:rPr lang="vi-VN" sz="2800">
                <a:solidFill>
                  <a:schemeClr val="bg1"/>
                </a:solidFill>
              </a:rPr>
              <a:t>Câu </a:t>
            </a:r>
            <a:r>
              <a:rPr lang="en-US" sz="2800">
                <a:solidFill>
                  <a:schemeClr val="bg1"/>
                </a:solidFill>
              </a:rPr>
              <a:t>8</a:t>
            </a:r>
            <a:r>
              <a:rPr lang="vi-VN" sz="2800">
                <a:solidFill>
                  <a:schemeClr val="bg1"/>
                </a:solidFill>
              </a:rPr>
              <a:t>. Một cặp đôi bình thường được sinh ra từ hai gia đình đều có bố bị câm điếc bẩm sinh. Sự tư vấn nào là </a:t>
            </a:r>
            <a:r>
              <a:rPr lang="vi-VN" sz="2800">
                <a:solidFill>
                  <a:srgbClr val="FFFF00"/>
                </a:solidFill>
              </a:rPr>
              <a:t>không</a:t>
            </a:r>
            <a:r>
              <a:rPr lang="vi-VN" sz="2800">
                <a:solidFill>
                  <a:schemeClr val="bg1"/>
                </a:solidFill>
              </a:rPr>
              <a:t> phù hợp?</a:t>
            </a:r>
            <a:endParaRPr lang="en-US" sz="2800">
              <a:solidFill>
                <a:schemeClr val="bg1"/>
              </a:solidFill>
            </a:endParaRPr>
          </a:p>
        </p:txBody>
      </p:sp>
      <p:sp>
        <p:nvSpPr>
          <p:cNvPr id="30" name="任意多边形 27">
            <a:extLst>
              <a:ext uri="{FF2B5EF4-FFF2-40B4-BE49-F238E27FC236}">
                <a16:creationId xmlns:a16="http://schemas.microsoft.com/office/drawing/2014/main" id="{F8FAEE48-D7BD-FFB9-BF4B-B1A9B7487AA9}"/>
              </a:ext>
            </a:extLst>
          </p:cNvPr>
          <p:cNvSpPr/>
          <p:nvPr/>
        </p:nvSpPr>
        <p:spPr>
          <a:xfrm>
            <a:off x="-1084250" y="2125454"/>
            <a:ext cx="4695045" cy="1873220"/>
          </a:xfrm>
          <a:custGeom>
            <a:avLst/>
            <a:gdLst>
              <a:gd name="connsiteX0" fmla="*/ 1628463 w 4008766"/>
              <a:gd name="connsiteY0" fmla="*/ 0 h 1599410"/>
              <a:gd name="connsiteX1" fmla="*/ 1646822 w 4008766"/>
              <a:gd name="connsiteY1" fmla="*/ 0 h 1599410"/>
              <a:gd name="connsiteX2" fmla="*/ 3601835 w 4008766"/>
              <a:gd name="connsiteY2" fmla="*/ 0 h 1599410"/>
              <a:gd name="connsiteX3" fmla="*/ 4008766 w 4008766"/>
              <a:gd name="connsiteY3" fmla="*/ 406932 h 1599410"/>
              <a:gd name="connsiteX4" fmla="*/ 3601835 w 4008766"/>
              <a:gd name="connsiteY4" fmla="*/ 813863 h 1599410"/>
              <a:gd name="connsiteX5" fmla="*/ 3067145 w 4008766"/>
              <a:gd name="connsiteY5" fmla="*/ 813863 h 1599410"/>
              <a:gd name="connsiteX6" fmla="*/ 3067145 w 4008766"/>
              <a:gd name="connsiteY6" fmla="*/ 813864 h 1599410"/>
              <a:gd name="connsiteX7" fmla="*/ 1210565 w 4008766"/>
              <a:gd name="connsiteY7" fmla="*/ 813864 h 1599410"/>
              <a:gd name="connsiteX8" fmla="*/ 1210539 w 4008766"/>
              <a:gd name="connsiteY8" fmla="*/ 813855 h 1599410"/>
              <a:gd name="connsiteX9" fmla="*/ 931442 w 4008766"/>
              <a:gd name="connsiteY9" fmla="*/ 771659 h 1599410"/>
              <a:gd name="connsiteX10" fmla="*/ 11958 w 4008766"/>
              <a:gd name="connsiteY10" fmla="*/ 1521060 h 1599410"/>
              <a:gd name="connsiteX11" fmla="*/ 0 w 4008766"/>
              <a:gd name="connsiteY11" fmla="*/ 1599410 h 1599410"/>
              <a:gd name="connsiteX12" fmla="*/ 5994 w 4008766"/>
              <a:gd name="connsiteY12" fmla="*/ 1480707 h 1599410"/>
              <a:gd name="connsiteX13" fmla="*/ 1488592 w 4008766"/>
              <a:gd name="connsiteY13" fmla="*/ 7492 h 1599410"/>
              <a:gd name="connsiteX14" fmla="*/ 1628463 w 4008766"/>
              <a:gd name="connsiteY14" fmla="*/ 869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08766" h="1599410">
                <a:moveTo>
                  <a:pt x="1628463" y="0"/>
                </a:moveTo>
                <a:lnTo>
                  <a:pt x="1646822" y="0"/>
                </a:lnTo>
                <a:lnTo>
                  <a:pt x="3601835" y="0"/>
                </a:lnTo>
                <a:lnTo>
                  <a:pt x="4008766" y="406932"/>
                </a:lnTo>
                <a:lnTo>
                  <a:pt x="3601835" y="813863"/>
                </a:lnTo>
                <a:lnTo>
                  <a:pt x="3067145" y="813863"/>
                </a:lnTo>
                <a:lnTo>
                  <a:pt x="3067145" y="813864"/>
                </a:lnTo>
                <a:lnTo>
                  <a:pt x="1210565" y="813864"/>
                </a:lnTo>
                <a:lnTo>
                  <a:pt x="1210539" y="813855"/>
                </a:lnTo>
                <a:cubicBezTo>
                  <a:pt x="1122372" y="786432"/>
                  <a:pt x="1028632" y="771659"/>
                  <a:pt x="931442" y="771659"/>
                </a:cubicBezTo>
                <a:cubicBezTo>
                  <a:pt x="477888" y="771659"/>
                  <a:pt x="99475" y="1093378"/>
                  <a:pt x="11958" y="1521060"/>
                </a:cubicBezTo>
                <a:lnTo>
                  <a:pt x="0" y="1599410"/>
                </a:lnTo>
                <a:lnTo>
                  <a:pt x="5994" y="1480707"/>
                </a:lnTo>
                <a:cubicBezTo>
                  <a:pt x="85178" y="700997"/>
                  <a:pt x="707462" y="81841"/>
                  <a:pt x="1488592" y="7492"/>
                </a:cubicBezTo>
                <a:lnTo>
                  <a:pt x="1628463" y="869"/>
                </a:lnTo>
                <a:close/>
              </a:path>
            </a:pathLst>
          </a:cu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五边形 30">
            <a:extLst>
              <a:ext uri="{FF2B5EF4-FFF2-40B4-BE49-F238E27FC236}">
                <a16:creationId xmlns:a16="http://schemas.microsoft.com/office/drawing/2014/main" id="{0CD8D1E7-1204-350B-8A12-02376271088B}"/>
              </a:ext>
            </a:extLst>
          </p:cNvPr>
          <p:cNvSpPr/>
          <p:nvPr/>
        </p:nvSpPr>
        <p:spPr>
          <a:xfrm>
            <a:off x="225327" y="3078647"/>
            <a:ext cx="3418422" cy="1054464"/>
          </a:xfrm>
          <a:prstGeom prst="homePlate">
            <a:avLst/>
          </a:pr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6" name="五边形 33">
            <a:extLst>
              <a:ext uri="{FF2B5EF4-FFF2-40B4-BE49-F238E27FC236}">
                <a16:creationId xmlns:a16="http://schemas.microsoft.com/office/drawing/2014/main" id="{5F583039-F737-C0D7-2D9E-6F8F1152B425}"/>
              </a:ext>
            </a:extLst>
          </p:cNvPr>
          <p:cNvSpPr/>
          <p:nvPr/>
        </p:nvSpPr>
        <p:spPr>
          <a:xfrm>
            <a:off x="225327" y="4133111"/>
            <a:ext cx="3418422" cy="1054464"/>
          </a:xfrm>
          <a:prstGeom prst="homePlate">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39" name="任意多边形 36">
            <a:extLst>
              <a:ext uri="{FF2B5EF4-FFF2-40B4-BE49-F238E27FC236}">
                <a16:creationId xmlns:a16="http://schemas.microsoft.com/office/drawing/2014/main" id="{0FC6A8E7-3E99-962E-0FEA-AE450D7680EA}"/>
              </a:ext>
            </a:extLst>
          </p:cNvPr>
          <p:cNvSpPr/>
          <p:nvPr/>
        </p:nvSpPr>
        <p:spPr>
          <a:xfrm flipV="1">
            <a:off x="-1088713" y="4265831"/>
            <a:ext cx="4699508" cy="1873220"/>
          </a:xfrm>
          <a:custGeom>
            <a:avLst/>
            <a:gdLst>
              <a:gd name="connsiteX0" fmla="*/ 0 w 4012577"/>
              <a:gd name="connsiteY0" fmla="*/ 1599410 h 1599410"/>
              <a:gd name="connsiteX1" fmla="*/ 11958 w 4012577"/>
              <a:gd name="connsiteY1" fmla="*/ 1521060 h 1599410"/>
              <a:gd name="connsiteX2" fmla="*/ 931442 w 4012577"/>
              <a:gd name="connsiteY2" fmla="*/ 771659 h 1599410"/>
              <a:gd name="connsiteX3" fmla="*/ 1210539 w 4012577"/>
              <a:gd name="connsiteY3" fmla="*/ 813855 h 1599410"/>
              <a:gd name="connsiteX4" fmla="*/ 1210565 w 4012577"/>
              <a:gd name="connsiteY4" fmla="*/ 813864 h 1599410"/>
              <a:gd name="connsiteX5" fmla="*/ 1576005 w 4012577"/>
              <a:gd name="connsiteY5" fmla="*/ 813864 h 1599410"/>
              <a:gd name="connsiteX6" fmla="*/ 3067145 w 4012577"/>
              <a:gd name="connsiteY6" fmla="*/ 813864 h 1599410"/>
              <a:gd name="connsiteX7" fmla="*/ 3605646 w 4012577"/>
              <a:gd name="connsiteY7" fmla="*/ 813864 h 1599410"/>
              <a:gd name="connsiteX8" fmla="*/ 4012577 w 4012577"/>
              <a:gd name="connsiteY8" fmla="*/ 406933 h 1599410"/>
              <a:gd name="connsiteX9" fmla="*/ 3605646 w 4012577"/>
              <a:gd name="connsiteY9" fmla="*/ 1 h 1599410"/>
              <a:gd name="connsiteX10" fmla="*/ 1646838 w 4012577"/>
              <a:gd name="connsiteY10" fmla="*/ 1 h 1599410"/>
              <a:gd name="connsiteX11" fmla="*/ 1646822 w 4012577"/>
              <a:gd name="connsiteY11" fmla="*/ 0 h 1599410"/>
              <a:gd name="connsiteX12" fmla="*/ 1646801 w 4012577"/>
              <a:gd name="connsiteY12" fmla="*/ 1 h 1599410"/>
              <a:gd name="connsiteX13" fmla="*/ 1576005 w 4012577"/>
              <a:gd name="connsiteY13" fmla="*/ 1 h 1599410"/>
              <a:gd name="connsiteX14" fmla="*/ 1576005 w 4012577"/>
              <a:gd name="connsiteY14" fmla="*/ 3353 h 1599410"/>
              <a:gd name="connsiteX15" fmla="*/ 1488592 w 4012577"/>
              <a:gd name="connsiteY15" fmla="*/ 7492 h 1599410"/>
              <a:gd name="connsiteX16" fmla="*/ 5994 w 4012577"/>
              <a:gd name="connsiteY16" fmla="*/ 1480707 h 159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12577" h="1599410">
                <a:moveTo>
                  <a:pt x="0" y="1599410"/>
                </a:moveTo>
                <a:lnTo>
                  <a:pt x="11958" y="1521060"/>
                </a:lnTo>
                <a:cubicBezTo>
                  <a:pt x="99475" y="1093378"/>
                  <a:pt x="477888" y="771659"/>
                  <a:pt x="931442" y="771659"/>
                </a:cubicBezTo>
                <a:cubicBezTo>
                  <a:pt x="1028632" y="771659"/>
                  <a:pt x="1122372" y="786432"/>
                  <a:pt x="1210539" y="813855"/>
                </a:cubicBezTo>
                <a:lnTo>
                  <a:pt x="1210565" y="813864"/>
                </a:lnTo>
                <a:lnTo>
                  <a:pt x="1576005" y="813864"/>
                </a:lnTo>
                <a:lnTo>
                  <a:pt x="3067145" y="813864"/>
                </a:lnTo>
                <a:lnTo>
                  <a:pt x="3605646" y="813864"/>
                </a:lnTo>
                <a:lnTo>
                  <a:pt x="4012577" y="406933"/>
                </a:lnTo>
                <a:lnTo>
                  <a:pt x="3605646" y="1"/>
                </a:lnTo>
                <a:lnTo>
                  <a:pt x="1646838" y="1"/>
                </a:lnTo>
                <a:lnTo>
                  <a:pt x="1646822" y="0"/>
                </a:lnTo>
                <a:lnTo>
                  <a:pt x="1646801" y="1"/>
                </a:lnTo>
                <a:lnTo>
                  <a:pt x="1576005" y="1"/>
                </a:lnTo>
                <a:lnTo>
                  <a:pt x="1576005" y="3353"/>
                </a:lnTo>
                <a:lnTo>
                  <a:pt x="1488592" y="7492"/>
                </a:lnTo>
                <a:cubicBezTo>
                  <a:pt x="707462" y="81841"/>
                  <a:pt x="85178" y="700997"/>
                  <a:pt x="5994" y="1480707"/>
                </a:cubicBezTo>
                <a:close/>
              </a:path>
            </a:pathLst>
          </a:custGeom>
          <a:blipFill>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39">
            <a:extLst>
              <a:ext uri="{FF2B5EF4-FFF2-40B4-BE49-F238E27FC236}">
                <a16:creationId xmlns:a16="http://schemas.microsoft.com/office/drawing/2014/main" id="{CCD76C8D-151C-8929-27E9-4651EE725AD9}"/>
              </a:ext>
            </a:extLst>
          </p:cNvPr>
          <p:cNvSpPr>
            <a:spLocks noChangeAspect="1"/>
          </p:cNvSpPr>
          <p:nvPr/>
        </p:nvSpPr>
        <p:spPr>
          <a:xfrm>
            <a:off x="-1102883" y="2994710"/>
            <a:ext cx="2276802" cy="2276802"/>
          </a:xfrm>
          <a:prstGeom prst="ellipse">
            <a:avLst/>
          </a:prstGeom>
          <a:gradFill>
            <a:gsLst>
              <a:gs pos="0">
                <a:srgbClr val="E2E2E2"/>
              </a:gs>
              <a:gs pos="100000">
                <a:schemeClr val="bg1"/>
              </a:gs>
            </a:gsLst>
            <a:lin ang="3600000" scaled="0"/>
          </a:gra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12">
            <a:extLst>
              <a:ext uri="{FF2B5EF4-FFF2-40B4-BE49-F238E27FC236}">
                <a16:creationId xmlns:a16="http://schemas.microsoft.com/office/drawing/2014/main" id="{F2F401FB-C6DE-E541-9675-069AA6E8F806}"/>
              </a:ext>
            </a:extLst>
          </p:cNvPr>
          <p:cNvGrpSpPr/>
          <p:nvPr/>
        </p:nvGrpSpPr>
        <p:grpSpPr>
          <a:xfrm>
            <a:off x="2279576" y="5374982"/>
            <a:ext cx="674608" cy="674608"/>
            <a:chOff x="5633937" y="5416673"/>
            <a:chExt cx="674608" cy="674608"/>
          </a:xfrm>
        </p:grpSpPr>
        <p:sp>
          <p:nvSpPr>
            <p:cNvPr id="45" name="椭圆 13">
              <a:extLst>
                <a:ext uri="{FF2B5EF4-FFF2-40B4-BE49-F238E27FC236}">
                  <a16:creationId xmlns:a16="http://schemas.microsoft.com/office/drawing/2014/main" id="{B2713F9F-7499-AD52-5A65-96F6F220C6FA}"/>
                </a:ext>
              </a:extLst>
            </p:cNvPr>
            <p:cNvSpPr>
              <a:spLocks noChangeAspect="1"/>
            </p:cNvSpPr>
            <p:nvPr/>
          </p:nvSpPr>
          <p:spPr>
            <a:xfrm>
              <a:off x="5633937" y="5416673"/>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6" name="文本框 14">
              <a:extLst>
                <a:ext uri="{FF2B5EF4-FFF2-40B4-BE49-F238E27FC236}">
                  <a16:creationId xmlns:a16="http://schemas.microsoft.com/office/drawing/2014/main" id="{73545A65-290D-EC5A-91E1-05D0FC3146E7}"/>
                </a:ext>
              </a:extLst>
            </p:cNvPr>
            <p:cNvSpPr txBox="1"/>
            <p:nvPr/>
          </p:nvSpPr>
          <p:spPr>
            <a:xfrm>
              <a:off x="5779591" y="5492367"/>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D</a:t>
              </a:r>
              <a:endParaRPr lang="zh-CN" altLang="en-US" sz="2800" b="1" dirty="0">
                <a:solidFill>
                  <a:schemeClr val="bg1"/>
                </a:solidFill>
                <a:latin typeface="+mj-lt"/>
                <a:ea typeface="方正兰亭超细黑简体" panose="02000000000000000000" pitchFamily="2" charset="-122"/>
              </a:endParaRPr>
            </a:p>
          </p:txBody>
        </p:sp>
      </p:grpSp>
      <p:grpSp>
        <p:nvGrpSpPr>
          <p:cNvPr id="47" name="组合 15">
            <a:extLst>
              <a:ext uri="{FF2B5EF4-FFF2-40B4-BE49-F238E27FC236}">
                <a16:creationId xmlns:a16="http://schemas.microsoft.com/office/drawing/2014/main" id="{0A48558B-DE39-EA15-54EA-04636E21DB24}"/>
              </a:ext>
            </a:extLst>
          </p:cNvPr>
          <p:cNvGrpSpPr/>
          <p:nvPr/>
        </p:nvGrpSpPr>
        <p:grpSpPr>
          <a:xfrm>
            <a:off x="2279576" y="4311734"/>
            <a:ext cx="674608" cy="674608"/>
            <a:chOff x="5633937" y="4353425"/>
            <a:chExt cx="674608" cy="674608"/>
          </a:xfrm>
        </p:grpSpPr>
        <p:sp>
          <p:nvSpPr>
            <p:cNvPr id="48" name="椭圆 16">
              <a:extLst>
                <a:ext uri="{FF2B5EF4-FFF2-40B4-BE49-F238E27FC236}">
                  <a16:creationId xmlns:a16="http://schemas.microsoft.com/office/drawing/2014/main" id="{1732B52E-EC2C-D900-2B0C-D48B97EEB755}"/>
                </a:ext>
              </a:extLst>
            </p:cNvPr>
            <p:cNvSpPr>
              <a:spLocks noChangeAspect="1"/>
            </p:cNvSpPr>
            <p:nvPr/>
          </p:nvSpPr>
          <p:spPr>
            <a:xfrm>
              <a:off x="5633937" y="4353425"/>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49" name="文本框 17">
              <a:extLst>
                <a:ext uri="{FF2B5EF4-FFF2-40B4-BE49-F238E27FC236}">
                  <a16:creationId xmlns:a16="http://schemas.microsoft.com/office/drawing/2014/main" id="{878ED8F2-73A5-EF26-686F-59F8AC1254B1}"/>
                </a:ext>
              </a:extLst>
            </p:cNvPr>
            <p:cNvSpPr txBox="1"/>
            <p:nvPr/>
          </p:nvSpPr>
          <p:spPr>
            <a:xfrm>
              <a:off x="5749065" y="4422114"/>
              <a:ext cx="444352"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C</a:t>
              </a:r>
              <a:endParaRPr lang="zh-CN" altLang="en-US" sz="2800" b="1" dirty="0">
                <a:solidFill>
                  <a:srgbClr val="FDFDFD"/>
                </a:solidFill>
                <a:latin typeface="+mj-lt"/>
                <a:ea typeface="方正兰亭超细黑简体" panose="02000000000000000000" pitchFamily="2" charset="-122"/>
              </a:endParaRPr>
            </a:p>
          </p:txBody>
        </p:sp>
      </p:grpSp>
      <p:grpSp>
        <p:nvGrpSpPr>
          <p:cNvPr id="50" name="组合 19">
            <a:extLst>
              <a:ext uri="{FF2B5EF4-FFF2-40B4-BE49-F238E27FC236}">
                <a16:creationId xmlns:a16="http://schemas.microsoft.com/office/drawing/2014/main" id="{33B9E44A-DE15-4F58-A867-F803A38F30DE}"/>
              </a:ext>
            </a:extLst>
          </p:cNvPr>
          <p:cNvGrpSpPr/>
          <p:nvPr/>
        </p:nvGrpSpPr>
        <p:grpSpPr>
          <a:xfrm>
            <a:off x="2282201" y="3250265"/>
            <a:ext cx="674608" cy="674608"/>
            <a:chOff x="5636562" y="3291956"/>
            <a:chExt cx="674608" cy="674608"/>
          </a:xfrm>
        </p:grpSpPr>
        <p:sp>
          <p:nvSpPr>
            <p:cNvPr id="51" name="椭圆 21">
              <a:extLst>
                <a:ext uri="{FF2B5EF4-FFF2-40B4-BE49-F238E27FC236}">
                  <a16:creationId xmlns:a16="http://schemas.microsoft.com/office/drawing/2014/main" id="{7920EACC-08D8-DA87-77CF-242322F34AAD}"/>
                </a:ext>
              </a:extLst>
            </p:cNvPr>
            <p:cNvSpPr>
              <a:spLocks noChangeAspect="1"/>
            </p:cNvSpPr>
            <p:nvPr/>
          </p:nvSpPr>
          <p:spPr>
            <a:xfrm>
              <a:off x="5636562" y="3291956"/>
              <a:ext cx="674608" cy="674608"/>
            </a:xfrm>
            <a:prstGeom prst="ellipse">
              <a:avLst/>
            </a:prstGeom>
            <a:blipFill>
              <a:blip r:embed="rId3"/>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2" name="文本框 22">
              <a:extLst>
                <a:ext uri="{FF2B5EF4-FFF2-40B4-BE49-F238E27FC236}">
                  <a16:creationId xmlns:a16="http://schemas.microsoft.com/office/drawing/2014/main" id="{6A7738F7-AD97-A68A-DE76-EE653D17CF6A}"/>
                </a:ext>
              </a:extLst>
            </p:cNvPr>
            <p:cNvSpPr txBox="1"/>
            <p:nvPr/>
          </p:nvSpPr>
          <p:spPr>
            <a:xfrm>
              <a:off x="5767406" y="3367650"/>
              <a:ext cx="444352" cy="523220"/>
            </a:xfrm>
            <a:prstGeom prst="rect">
              <a:avLst/>
            </a:prstGeom>
            <a:noFill/>
            <a:effectLst/>
          </p:spPr>
          <p:txBody>
            <a:bodyPr wrap="none" rtlCol="0">
              <a:spAutoFit/>
            </a:bodyPr>
            <a:lstStyle/>
            <a:p>
              <a:pPr algn="ctr"/>
              <a:r>
                <a:rPr lang="en-US" altLang="zh-CN" sz="2800" b="1">
                  <a:solidFill>
                    <a:schemeClr val="bg1"/>
                  </a:solidFill>
                  <a:latin typeface="+mj-lt"/>
                  <a:ea typeface="方正兰亭超细黑简体" panose="02000000000000000000" pitchFamily="2" charset="-122"/>
                </a:rPr>
                <a:t>B</a:t>
              </a:r>
              <a:endParaRPr lang="zh-CN" altLang="en-US" sz="2800" b="1" dirty="0">
                <a:solidFill>
                  <a:schemeClr val="bg1"/>
                </a:solidFill>
                <a:latin typeface="+mj-lt"/>
                <a:ea typeface="方正兰亭超细黑简体" panose="02000000000000000000" pitchFamily="2" charset="-122"/>
              </a:endParaRPr>
            </a:p>
          </p:txBody>
        </p:sp>
      </p:grpSp>
      <p:grpSp>
        <p:nvGrpSpPr>
          <p:cNvPr id="53" name="组合 23">
            <a:extLst>
              <a:ext uri="{FF2B5EF4-FFF2-40B4-BE49-F238E27FC236}">
                <a16:creationId xmlns:a16="http://schemas.microsoft.com/office/drawing/2014/main" id="{BA5E21B4-4EA0-F0D6-B462-080C6724C11F}"/>
              </a:ext>
            </a:extLst>
          </p:cNvPr>
          <p:cNvGrpSpPr/>
          <p:nvPr/>
        </p:nvGrpSpPr>
        <p:grpSpPr>
          <a:xfrm>
            <a:off x="2279576" y="2241302"/>
            <a:ext cx="674608" cy="674608"/>
            <a:chOff x="5633937" y="2282993"/>
            <a:chExt cx="674608" cy="674608"/>
          </a:xfrm>
        </p:grpSpPr>
        <p:sp>
          <p:nvSpPr>
            <p:cNvPr id="54" name="椭圆 24">
              <a:extLst>
                <a:ext uri="{FF2B5EF4-FFF2-40B4-BE49-F238E27FC236}">
                  <a16:creationId xmlns:a16="http://schemas.microsoft.com/office/drawing/2014/main" id="{4D0783E9-C099-1905-7F5B-4AFB77DF34CB}"/>
                </a:ext>
              </a:extLst>
            </p:cNvPr>
            <p:cNvSpPr>
              <a:spLocks noChangeAspect="1"/>
            </p:cNvSpPr>
            <p:nvPr/>
          </p:nvSpPr>
          <p:spPr>
            <a:xfrm>
              <a:off x="5633937" y="2282993"/>
              <a:ext cx="674608" cy="674608"/>
            </a:xfrm>
            <a:prstGeom prst="ellipse">
              <a:avLst/>
            </a:prstGeom>
            <a:blipFill>
              <a:blip r:embed="rId2"/>
              <a:stretch>
                <a:fillRect/>
              </a:stretch>
            </a:blip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j-lt"/>
              </a:endParaRPr>
            </a:p>
          </p:txBody>
        </p:sp>
        <p:sp>
          <p:nvSpPr>
            <p:cNvPr id="55" name="文本框 25">
              <a:extLst>
                <a:ext uri="{FF2B5EF4-FFF2-40B4-BE49-F238E27FC236}">
                  <a16:creationId xmlns:a16="http://schemas.microsoft.com/office/drawing/2014/main" id="{42C16F04-A490-D5A3-41D4-C303A9A83721}"/>
                </a:ext>
              </a:extLst>
            </p:cNvPr>
            <p:cNvSpPr txBox="1"/>
            <p:nvPr/>
          </p:nvSpPr>
          <p:spPr>
            <a:xfrm>
              <a:off x="5748147" y="2340947"/>
              <a:ext cx="453970" cy="523220"/>
            </a:xfrm>
            <a:prstGeom prst="rect">
              <a:avLst/>
            </a:prstGeom>
            <a:noFill/>
            <a:effectLst/>
          </p:spPr>
          <p:txBody>
            <a:bodyPr wrap="none" rtlCol="0">
              <a:spAutoFit/>
            </a:bodyPr>
            <a:lstStyle/>
            <a:p>
              <a:pPr algn="ctr"/>
              <a:r>
                <a:rPr lang="en-US" altLang="zh-CN" sz="2800" b="1">
                  <a:solidFill>
                    <a:srgbClr val="FDFDFD"/>
                  </a:solidFill>
                  <a:latin typeface="+mj-lt"/>
                  <a:ea typeface="方正兰亭超细黑简体" panose="02000000000000000000" pitchFamily="2" charset="-122"/>
                </a:rPr>
                <a:t>A</a:t>
              </a:r>
              <a:endParaRPr lang="zh-CN" altLang="en-US" sz="2800" b="1" dirty="0">
                <a:solidFill>
                  <a:srgbClr val="FDFDFD"/>
                </a:solidFill>
                <a:latin typeface="+mj-lt"/>
                <a:ea typeface="方正兰亭超细黑简体" panose="02000000000000000000" pitchFamily="2" charset="-122"/>
              </a:endParaRPr>
            </a:p>
          </p:txBody>
        </p:sp>
      </p:grpSp>
      <p:sp>
        <p:nvSpPr>
          <p:cNvPr id="57" name="TextBox 56">
            <a:extLst>
              <a:ext uri="{FF2B5EF4-FFF2-40B4-BE49-F238E27FC236}">
                <a16:creationId xmlns:a16="http://schemas.microsoft.com/office/drawing/2014/main" id="{07E66112-B174-FFF9-7AC0-27FBD0131FB7}"/>
              </a:ext>
            </a:extLst>
          </p:cNvPr>
          <p:cNvSpPr txBox="1"/>
          <p:nvPr/>
        </p:nvSpPr>
        <p:spPr>
          <a:xfrm>
            <a:off x="3702208" y="2309842"/>
            <a:ext cx="8245845" cy="494751"/>
          </a:xfrm>
          <a:prstGeom prst="rect">
            <a:avLst/>
          </a:prstGeom>
          <a:noFill/>
        </p:spPr>
        <p:txBody>
          <a:bodyPr wrap="square">
            <a:spAutoFit/>
          </a:bodyPr>
          <a:lstStyle>
            <a:defPPr>
              <a:defRPr lang="en-US"/>
            </a:defPPr>
            <a:lvl1pPr>
              <a:lnSpc>
                <a:spcPct val="120000"/>
              </a:lnSpc>
              <a:defRPr sz="2400" b="1"/>
            </a:lvl1pPr>
          </a:lstStyle>
          <a:p>
            <a:r>
              <a:rPr lang="vi-VN" b="0"/>
              <a:t>Không nên kết hôn với nhau.</a:t>
            </a:r>
            <a:endParaRPr lang="en-US" b="0"/>
          </a:p>
        </p:txBody>
      </p:sp>
      <p:sp>
        <p:nvSpPr>
          <p:cNvPr id="59" name="TextBox 58">
            <a:extLst>
              <a:ext uri="{FF2B5EF4-FFF2-40B4-BE49-F238E27FC236}">
                <a16:creationId xmlns:a16="http://schemas.microsoft.com/office/drawing/2014/main" id="{98A277BE-BBB0-577C-3EAF-8E8462918899}"/>
              </a:ext>
            </a:extLst>
          </p:cNvPr>
          <p:cNvSpPr txBox="1"/>
          <p:nvPr/>
        </p:nvSpPr>
        <p:spPr>
          <a:xfrm>
            <a:off x="3702209" y="3340193"/>
            <a:ext cx="8236142" cy="494751"/>
          </a:xfrm>
          <a:prstGeom prst="rect">
            <a:avLst/>
          </a:prstGeom>
          <a:noFill/>
        </p:spPr>
        <p:txBody>
          <a:bodyPr wrap="square">
            <a:spAutoFit/>
          </a:bodyPr>
          <a:lstStyle>
            <a:defPPr>
              <a:defRPr lang="en-US"/>
            </a:defPPr>
            <a:lvl1pPr>
              <a:lnSpc>
                <a:spcPct val="120000"/>
              </a:lnSpc>
              <a:defRPr sz="2400" b="0"/>
            </a:lvl1pPr>
          </a:lstStyle>
          <a:p>
            <a:r>
              <a:rPr lang="vi-VN"/>
              <a:t>Nếu kết hôn thì không nên sinh con.</a:t>
            </a:r>
            <a:endParaRPr lang="en-US"/>
          </a:p>
        </p:txBody>
      </p:sp>
      <p:sp>
        <p:nvSpPr>
          <p:cNvPr id="61" name="TextBox 60">
            <a:extLst>
              <a:ext uri="{FF2B5EF4-FFF2-40B4-BE49-F238E27FC236}">
                <a16:creationId xmlns:a16="http://schemas.microsoft.com/office/drawing/2014/main" id="{2CA4481A-200F-8E30-18E3-186C7045577A}"/>
              </a:ext>
            </a:extLst>
          </p:cNvPr>
          <p:cNvSpPr txBox="1"/>
          <p:nvPr/>
        </p:nvSpPr>
        <p:spPr>
          <a:xfrm>
            <a:off x="3702208" y="4206571"/>
            <a:ext cx="7938407" cy="937949"/>
          </a:xfrm>
          <a:prstGeom prst="rect">
            <a:avLst/>
          </a:prstGeom>
          <a:noFill/>
        </p:spPr>
        <p:txBody>
          <a:bodyPr wrap="square">
            <a:spAutoFit/>
          </a:bodyPr>
          <a:lstStyle>
            <a:defPPr>
              <a:defRPr lang="en-US"/>
            </a:defPPr>
            <a:lvl1pPr>
              <a:lnSpc>
                <a:spcPct val="120000"/>
              </a:lnSpc>
              <a:defRPr sz="2400" b="0"/>
            </a:lvl1pPr>
          </a:lstStyle>
          <a:p>
            <a:r>
              <a:rPr lang="vi-VN"/>
              <a:t>Nếu tìm đối tượng khác để kết hôn cần tránh những gia đình có con câm điếc.</a:t>
            </a:r>
            <a:endParaRPr lang="en-US"/>
          </a:p>
        </p:txBody>
      </p:sp>
      <p:sp>
        <p:nvSpPr>
          <p:cNvPr id="63" name="TextBox 62">
            <a:extLst>
              <a:ext uri="{FF2B5EF4-FFF2-40B4-BE49-F238E27FC236}">
                <a16:creationId xmlns:a16="http://schemas.microsoft.com/office/drawing/2014/main" id="{8C387739-4BB6-CC31-7C2E-5845CC402429}"/>
              </a:ext>
            </a:extLst>
          </p:cNvPr>
          <p:cNvSpPr txBox="1"/>
          <p:nvPr/>
        </p:nvSpPr>
        <p:spPr>
          <a:xfrm>
            <a:off x="3702208" y="5243311"/>
            <a:ext cx="8082423" cy="937949"/>
          </a:xfrm>
          <a:prstGeom prst="rect">
            <a:avLst/>
          </a:prstGeom>
          <a:noFill/>
        </p:spPr>
        <p:txBody>
          <a:bodyPr wrap="square">
            <a:spAutoFit/>
          </a:bodyPr>
          <a:lstStyle>
            <a:defPPr>
              <a:defRPr lang="en-US"/>
            </a:defPPr>
            <a:lvl1pPr>
              <a:lnSpc>
                <a:spcPct val="120000"/>
              </a:lnSpc>
              <a:defRPr sz="2400" b="0"/>
            </a:lvl1pPr>
          </a:lstStyle>
          <a:p>
            <a:r>
              <a:rPr lang="vi-VN"/>
              <a:t>Hai người vẫn có thể kết hôn và sinh con nếu chú ý chế độ dinh dưỡng khi mang thai.</a:t>
            </a:r>
            <a:endParaRPr lang="en-US"/>
          </a:p>
        </p:txBody>
      </p:sp>
      <p:sp>
        <p:nvSpPr>
          <p:cNvPr id="64" name="文本框 54">
            <a:extLst>
              <a:ext uri="{FF2B5EF4-FFF2-40B4-BE49-F238E27FC236}">
                <a16:creationId xmlns:a16="http://schemas.microsoft.com/office/drawing/2014/main" id="{C17A2DD8-CA9E-63A5-DAC1-043BB81D319F}"/>
              </a:ext>
            </a:extLst>
          </p:cNvPr>
          <p:cNvSpPr txBox="1"/>
          <p:nvPr/>
        </p:nvSpPr>
        <p:spPr>
          <a:xfrm flipH="1">
            <a:off x="-14978" y="3567550"/>
            <a:ext cx="1152130" cy="1107996"/>
          </a:xfrm>
          <a:prstGeom prst="rect">
            <a:avLst/>
          </a:prstGeom>
          <a:noFill/>
          <a:effectLst/>
        </p:spPr>
        <p:txBody>
          <a:bodyPr wrap="square" rtlCol="0">
            <a:spAutoFit/>
          </a:bodyPr>
          <a:lstStyle/>
          <a:p>
            <a:pPr algn="ctr"/>
            <a:r>
              <a:rPr lang="en-US" altLang="zh-CN" sz="6600" b="1">
                <a:solidFill>
                  <a:srgbClr val="C00000"/>
                </a:solidFill>
                <a:latin typeface="Arial" panose="020B0604020202020204" pitchFamily="34" charset="0"/>
                <a:ea typeface="方正姚体" panose="02010601030101010101" pitchFamily="2" charset="-122"/>
                <a:cs typeface="Arial" panose="020B0604020202020204" pitchFamily="34" charset="0"/>
              </a:rPr>
              <a:t>D</a:t>
            </a:r>
            <a:endParaRPr lang="zh-CN" altLang="en-US" sz="6600" b="1" dirty="0">
              <a:solidFill>
                <a:srgbClr val="C00000"/>
              </a:solidFill>
              <a:latin typeface="Arial" panose="020B0604020202020204" pitchFamily="34" charset="0"/>
              <a:ea typeface="方正姚体" panose="02010601030101010101" pitchFamily="2" charset="-122"/>
              <a:cs typeface="Arial" panose="020B0604020202020204" pitchFamily="34" charset="0"/>
            </a:endParaRPr>
          </a:p>
        </p:txBody>
      </p:sp>
    </p:spTree>
    <p:extLst>
      <p:ext uri="{BB962C8B-B14F-4D97-AF65-F5344CB8AC3E}">
        <p14:creationId xmlns:p14="http://schemas.microsoft.com/office/powerpoint/2010/main" val="202812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25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500"/>
                                        <p:tgtEl>
                                          <p:spTgt spid="50"/>
                                        </p:tgtEl>
                                      </p:cBhvr>
                                    </p:animEffect>
                                  </p:childTnLst>
                                </p:cTn>
                              </p:par>
                              <p:par>
                                <p:cTn id="11" presetID="10" presetClass="entr" presetSubtype="0" fill="hold" nodeType="withEffect">
                                  <p:stCondLst>
                                    <p:cond delay="50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par>
                                <p:cTn id="14" presetID="10" presetClass="entr" presetSubtype="0" fill="hold" nodeType="withEffect">
                                  <p:stCondLst>
                                    <p:cond delay="75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26EDC-BAA2-3438-D56C-B801A778CBF3}"/>
              </a:ext>
            </a:extLst>
          </p:cNvPr>
          <p:cNvSpPr txBox="1"/>
          <p:nvPr/>
        </p:nvSpPr>
        <p:spPr>
          <a:xfrm>
            <a:off x="479376" y="1556792"/>
            <a:ext cx="11233248" cy="4040530"/>
          </a:xfrm>
          <a:prstGeom prst="rect">
            <a:avLst/>
          </a:prstGeom>
          <a:solidFill>
            <a:schemeClr val="accent6">
              <a:lumMod val="20000"/>
              <a:lumOff val="80000"/>
            </a:schemeClr>
          </a:solidFill>
        </p:spPr>
        <p:txBody>
          <a:bodyPr wrap="square">
            <a:spAutoFit/>
          </a:bodyPr>
          <a:lstStyle/>
          <a:p>
            <a:pPr algn="just">
              <a:lnSpc>
                <a:spcPct val="125000"/>
              </a:lnSpc>
              <a:spcAft>
                <a:spcPts val="600"/>
              </a:spcAft>
            </a:pPr>
            <a:r>
              <a:rPr lang="vi-VN" sz="2800" b="1"/>
              <a:t>Bệnh bạch tạng do gene lặn nằm trên nhiễm sắc thể thường. Giả sử một gia đình có bố mẹ không bị bệnh nhưng người con đầu tiên của họ bị bệnh.</a:t>
            </a:r>
          </a:p>
          <a:p>
            <a:pPr algn="just">
              <a:lnSpc>
                <a:spcPct val="125000"/>
              </a:lnSpc>
              <a:spcAft>
                <a:spcPts val="600"/>
              </a:spcAft>
            </a:pPr>
            <a:r>
              <a:rPr lang="vi-VN" sz="2800"/>
              <a:t>a)</a:t>
            </a:r>
            <a:r>
              <a:rPr lang="en-US" sz="2800"/>
              <a:t> </a:t>
            </a:r>
            <a:r>
              <a:rPr lang="vi-VN" sz="2800"/>
              <a:t>Xác định kiểu gene của bố mẹ trong gia đình trên.</a:t>
            </a:r>
          </a:p>
          <a:p>
            <a:pPr algn="just">
              <a:lnSpc>
                <a:spcPct val="125000"/>
              </a:lnSpc>
              <a:spcAft>
                <a:spcPts val="600"/>
              </a:spcAft>
            </a:pPr>
            <a:r>
              <a:rPr lang="vi-VN" sz="2800"/>
              <a:t>b)</a:t>
            </a:r>
            <a:r>
              <a:rPr lang="en-US" sz="2800"/>
              <a:t> </a:t>
            </a:r>
            <a:r>
              <a:rPr lang="vi-VN" sz="2800"/>
              <a:t>Cặp vợ chồng trên muốn sinh thêm con nhưng lo rằng người con thứ hai cũng bị bệnh. </a:t>
            </a:r>
            <a:endParaRPr lang="en-US" sz="2800"/>
          </a:p>
          <a:p>
            <a:pPr algn="just">
              <a:lnSpc>
                <a:spcPct val="125000"/>
              </a:lnSpc>
              <a:spcAft>
                <a:spcPts val="600"/>
              </a:spcAft>
            </a:pPr>
            <a:r>
              <a:rPr lang="vi-VN" sz="2800"/>
              <a:t>Dựa vào kiến thức đã học, em có thể đưa ra dự đoán gì?</a:t>
            </a:r>
          </a:p>
        </p:txBody>
      </p:sp>
      <p:sp>
        <p:nvSpPr>
          <p:cNvPr id="7" name="TextBox 6">
            <a:extLst>
              <a:ext uri="{FF2B5EF4-FFF2-40B4-BE49-F238E27FC236}">
                <a16:creationId xmlns:a16="http://schemas.microsoft.com/office/drawing/2014/main" id="{B2C37138-AA7D-A496-B506-71365DF5CD14}"/>
              </a:ext>
            </a:extLst>
          </p:cNvPr>
          <p:cNvSpPr txBox="1"/>
          <p:nvPr/>
        </p:nvSpPr>
        <p:spPr>
          <a:xfrm>
            <a:off x="4403812" y="737458"/>
            <a:ext cx="3384376" cy="523220"/>
          </a:xfrm>
          <a:prstGeom prst="rect">
            <a:avLst/>
          </a:prstGeom>
          <a:solidFill>
            <a:schemeClr val="accent6">
              <a:lumMod val="50000"/>
            </a:schemeClr>
          </a:solidFill>
        </p:spPr>
        <p:txBody>
          <a:bodyPr wrap="square" rtlCol="0">
            <a:spAutoFit/>
          </a:bodyPr>
          <a:lstStyle/>
          <a:p>
            <a:pPr algn="ctr"/>
            <a:r>
              <a:rPr lang="en-US" sz="2800" b="1">
                <a:solidFill>
                  <a:schemeClr val="bg1"/>
                </a:solidFill>
              </a:rPr>
              <a:t>CÂU HỎI TỰ LUẬN</a:t>
            </a:r>
          </a:p>
        </p:txBody>
      </p:sp>
    </p:spTree>
    <p:extLst>
      <p:ext uri="{BB962C8B-B14F-4D97-AF65-F5344CB8AC3E}">
        <p14:creationId xmlns:p14="http://schemas.microsoft.com/office/powerpoint/2010/main" val="347820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6717505" y="0"/>
            <a:ext cx="5474495" cy="576064"/>
          </a:xfrm>
          <a:prstGeom prst="rect">
            <a:avLst/>
          </a:prstGeom>
          <a:solidFill>
            <a:srgbClr val="009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và mẹ mang gene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mang gene bệnh</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mang gene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756FECE1-842D-4C78-FE28-502D94890E70}"/>
              </a:ext>
            </a:extLst>
          </p:cNvPr>
          <p:cNvSpPr txBox="1"/>
          <p:nvPr/>
        </p:nvSpPr>
        <p:spPr>
          <a:xfrm>
            <a:off x="2005927" y="5878432"/>
            <a:ext cx="1904004" cy="867482"/>
          </a:xfrm>
          <a:prstGeom prst="rect">
            <a:avLst/>
          </a:prstGeom>
          <a:noFill/>
        </p:spPr>
        <p:txBody>
          <a:bodyPr wrap="square" rtlCol="0">
            <a:spAutoFit/>
          </a:bodyPr>
          <a:lstStyle/>
          <a:p>
            <a:pPr algn="ctr">
              <a:lnSpc>
                <a:spcPct val="120000"/>
              </a:lnSpc>
            </a:pPr>
            <a:r>
              <a:rPr lang="en-US" sz="2200" b="1"/>
              <a:t>25% con bình thường</a:t>
            </a:r>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652269" y="4326680"/>
            <a:ext cx="360040" cy="3456384"/>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50% con mang gene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7A6DB01-2768-DC80-5463-0E89B1E7EA28}"/>
              </a:ext>
            </a:extLst>
          </p:cNvPr>
          <p:cNvSpPr txBox="1"/>
          <p:nvPr/>
        </p:nvSpPr>
        <p:spPr>
          <a:xfrm>
            <a:off x="8169489" y="5801151"/>
            <a:ext cx="1638622" cy="867482"/>
          </a:xfrm>
          <a:prstGeom prst="rect">
            <a:avLst/>
          </a:prstGeom>
          <a:noFill/>
        </p:spPr>
        <p:txBody>
          <a:bodyPr wrap="square" rtlCol="0">
            <a:spAutoFit/>
          </a:bodyPr>
          <a:lstStyle/>
          <a:p>
            <a:pPr algn="ctr">
              <a:lnSpc>
                <a:spcPct val="120000"/>
              </a:lnSpc>
            </a:pPr>
            <a:r>
              <a:rPr lang="en-US" sz="2200" b="1"/>
              <a:t>25% con bị bệnh</a:t>
            </a:r>
          </a:p>
        </p:txBody>
      </p:sp>
    </p:spTree>
    <p:extLst>
      <p:ext uri="{BB962C8B-B14F-4D97-AF65-F5344CB8AC3E}">
        <p14:creationId xmlns:p14="http://schemas.microsoft.com/office/powerpoint/2010/main" val="359919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ED26EDC-BAA2-3438-D56C-B801A778CBF3}"/>
              </a:ext>
            </a:extLst>
          </p:cNvPr>
          <p:cNvSpPr txBox="1"/>
          <p:nvPr/>
        </p:nvSpPr>
        <p:spPr>
          <a:xfrm>
            <a:off x="335360" y="476672"/>
            <a:ext cx="5184576" cy="5740802"/>
          </a:xfrm>
          <a:prstGeom prst="rect">
            <a:avLst/>
          </a:prstGeom>
          <a:solidFill>
            <a:schemeClr val="accent4">
              <a:lumMod val="20000"/>
              <a:lumOff val="80000"/>
            </a:schemeClr>
          </a:solidFill>
        </p:spPr>
        <p:txBody>
          <a:bodyPr wrap="square">
            <a:spAutoFit/>
          </a:bodyPr>
          <a:lstStyle/>
          <a:p>
            <a:pPr algn="just">
              <a:lnSpc>
                <a:spcPct val="125000"/>
              </a:lnSpc>
              <a:spcAft>
                <a:spcPts val="600"/>
              </a:spcAft>
            </a:pPr>
            <a:r>
              <a:rPr lang="en-US" sz="2400" b="1"/>
              <a:t>HƯỚNG DẪN</a:t>
            </a:r>
            <a:endParaRPr lang="vi-VN" sz="2400" b="1"/>
          </a:p>
          <a:p>
            <a:pPr algn="just">
              <a:lnSpc>
                <a:spcPct val="125000"/>
              </a:lnSpc>
              <a:spcAft>
                <a:spcPts val="600"/>
              </a:spcAft>
            </a:pPr>
            <a:r>
              <a:rPr lang="en-US" sz="2400"/>
              <a:t>a) </a:t>
            </a:r>
            <a:r>
              <a:rPr lang="vi-VN" sz="2400"/>
              <a:t>HS liên hệ kiến thức liên quan đến quy luật phân li để xác định các kiểu hình ở đời con và tỉ lệ sinh con mắc bệnh.</a:t>
            </a:r>
          </a:p>
          <a:p>
            <a:pPr algn="just">
              <a:lnSpc>
                <a:spcPct val="125000"/>
              </a:lnSpc>
              <a:spcAft>
                <a:spcPts val="600"/>
              </a:spcAft>
            </a:pPr>
            <a:r>
              <a:rPr lang="en-US" sz="2400"/>
              <a:t>b) </a:t>
            </a:r>
            <a:r>
              <a:rPr lang="vi-VN" sz="2400"/>
              <a:t>Cặp vợ chồng trên có thể sinh được con không mắc bệnh bạch tạng và cả người con mắc bệnh. Xác suất sinh con mắc bệnh là 25%. Do đó, khi sinh con thứ hai, cặp vợ chồng cần thực hiện các biện pháp sàng lọc trước sinh. </a:t>
            </a:r>
          </a:p>
        </p:txBody>
      </p:sp>
      <p:pic>
        <p:nvPicPr>
          <p:cNvPr id="2" name="Picture 1">
            <a:extLst>
              <a:ext uri="{FF2B5EF4-FFF2-40B4-BE49-F238E27FC236}">
                <a16:creationId xmlns:a16="http://schemas.microsoft.com/office/drawing/2014/main" id="{F8D8BBFD-9349-46DF-3F92-408CA422A5EC}"/>
              </a:ext>
            </a:extLst>
          </p:cNvPr>
          <p:cNvPicPr>
            <a:picLocks noChangeAspect="1"/>
          </p:cNvPicPr>
          <p:nvPr/>
        </p:nvPicPr>
        <p:blipFill>
          <a:blip r:embed="rId2"/>
          <a:stretch>
            <a:fillRect/>
          </a:stretch>
        </p:blipFill>
        <p:spPr>
          <a:xfrm>
            <a:off x="5663952" y="845305"/>
            <a:ext cx="6404919" cy="5003535"/>
          </a:xfrm>
          <a:prstGeom prst="rect">
            <a:avLst/>
          </a:prstGeom>
        </p:spPr>
      </p:pic>
    </p:spTree>
    <p:extLst>
      <p:ext uri="{BB962C8B-B14F-4D97-AF65-F5344CB8AC3E}">
        <p14:creationId xmlns:p14="http://schemas.microsoft.com/office/powerpoint/2010/main" val="391436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ree Google Slides Virtual Classroom Background PowerPoint Template">
            <a:extLst>
              <a:ext uri="{FF2B5EF4-FFF2-40B4-BE49-F238E27FC236}">
                <a16:creationId xmlns:a16="http://schemas.microsoft.com/office/drawing/2014/main" id="{F60F26C1-D1C0-0819-37B1-9E0886E20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03B787C-E3F3-3A72-694D-0734BE13C07B}"/>
              </a:ext>
            </a:extLst>
          </p:cNvPr>
          <p:cNvSpPr txBox="1"/>
          <p:nvPr/>
        </p:nvSpPr>
        <p:spPr>
          <a:xfrm>
            <a:off x="1595500" y="1772816"/>
            <a:ext cx="9001000" cy="1642694"/>
          </a:xfrm>
          <a:prstGeom prst="rect">
            <a:avLst/>
          </a:prstGeom>
          <a:noFill/>
        </p:spPr>
        <p:txBody>
          <a:bodyPr wrap="square" rtlCol="0">
            <a:spAutoFit/>
          </a:bodyPr>
          <a:lstStyle/>
          <a:p>
            <a:pPr algn="ctr">
              <a:lnSpc>
                <a:spcPct val="120000"/>
              </a:lnSpc>
            </a:pPr>
            <a:r>
              <a:rPr lang="en-US" sz="4400" b="1">
                <a:solidFill>
                  <a:schemeClr val="bg1"/>
                </a:solidFill>
              </a:rPr>
              <a:t>CÁM ƠN CÁC EM ĐÃ THEO DÕI BUỔI HỌC</a:t>
            </a:r>
          </a:p>
        </p:txBody>
      </p:sp>
      <p:cxnSp>
        <p:nvCxnSpPr>
          <p:cNvPr id="7" name="Straight Connector 6">
            <a:extLst>
              <a:ext uri="{FF2B5EF4-FFF2-40B4-BE49-F238E27FC236}">
                <a16:creationId xmlns:a16="http://schemas.microsoft.com/office/drawing/2014/main" id="{FE6A0D00-27AE-AC58-C4C4-4C2D5F5F97FB}"/>
              </a:ext>
            </a:extLst>
          </p:cNvPr>
          <p:cNvCxnSpPr/>
          <p:nvPr/>
        </p:nvCxnSpPr>
        <p:spPr>
          <a:xfrm>
            <a:off x="3287688" y="3645024"/>
            <a:ext cx="532859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1D3ED95-75F6-B7D0-40A9-B465364562A5}"/>
              </a:ext>
            </a:extLst>
          </p:cNvPr>
          <p:cNvSpPr txBox="1"/>
          <p:nvPr/>
        </p:nvSpPr>
        <p:spPr>
          <a:xfrm>
            <a:off x="3719736" y="3819847"/>
            <a:ext cx="4608512" cy="523220"/>
          </a:xfrm>
          <a:prstGeom prst="rect">
            <a:avLst/>
          </a:prstGeom>
          <a:noFill/>
        </p:spPr>
        <p:txBody>
          <a:bodyPr wrap="square" rtlCol="0">
            <a:spAutoFit/>
          </a:bodyPr>
          <a:lstStyle/>
          <a:p>
            <a:pPr algn="ctr"/>
            <a:r>
              <a:rPr lang="en-US" sz="2800" b="1">
                <a:solidFill>
                  <a:srgbClr val="FFFF00"/>
                </a:solidFill>
              </a:rPr>
              <a:t>Khoa học tự nhiên 9</a:t>
            </a:r>
          </a:p>
        </p:txBody>
      </p:sp>
      <p:pic>
        <p:nvPicPr>
          <p:cNvPr id="9"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8BADC12E-5CF5-0AFD-66C9-7F7EC16BB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448" y="3933056"/>
            <a:ext cx="1522860" cy="1522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941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52" name="Picture 8" descr="Male Female Icon Images – Browse 610,555 Stock Photos, Vectors, and Video |  Adobe Stock">
            <a:extLst>
              <a:ext uri="{FF2B5EF4-FFF2-40B4-BE49-F238E27FC236}">
                <a16:creationId xmlns:a16="http://schemas.microsoft.com/office/drawing/2014/main" id="{5A4D31F0-C201-AD62-3121-FC688D8516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398" t="12600" r="603" b="13901"/>
          <a:stretch/>
        </p:blipFill>
        <p:spPr bwMode="auto">
          <a:xfrm>
            <a:off x="6602372"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8" descr="Male Female Icon Images – Browse 610,555 Stock Photos, Vectors, and Video |  Adobe Stock">
            <a:extLst>
              <a:ext uri="{FF2B5EF4-FFF2-40B4-BE49-F238E27FC236}">
                <a16:creationId xmlns:a16="http://schemas.microsoft.com/office/drawing/2014/main" id="{82D8CA89-74FB-ACAC-EB58-D06A804771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6" t="15096" r="49785" b="11405"/>
          <a:stretch/>
        </p:blipFill>
        <p:spPr bwMode="auto">
          <a:xfrm>
            <a:off x="3532774" y="1197913"/>
            <a:ext cx="1584176" cy="158417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07266AF-AA3A-67F7-085F-F0310E9DC7D6}"/>
              </a:ext>
            </a:extLst>
          </p:cNvPr>
          <p:cNvSpPr/>
          <p:nvPr/>
        </p:nvSpPr>
        <p:spPr>
          <a:xfrm>
            <a:off x="7896201" y="0"/>
            <a:ext cx="4295800" cy="5760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Cha hoặc mẹ bị bệnh</a:t>
            </a:r>
          </a:p>
        </p:txBody>
      </p:sp>
      <p:pic>
        <p:nvPicPr>
          <p:cNvPr id="6154" name="Picture 10" descr="Male Female Icon Vector Art, Icons, and Graphics for Free Download">
            <a:extLst>
              <a:ext uri="{FF2B5EF4-FFF2-40B4-BE49-F238E27FC236}">
                <a16:creationId xmlns:a16="http://schemas.microsoft.com/office/drawing/2014/main" id="{73B08EC0-CCD5-EAF8-AC69-A25AE5458EB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3962107" y="4077073"/>
            <a:ext cx="1008112" cy="180135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39320BE-A7C2-1CDC-1A22-6D7F6CD11600}"/>
              </a:ext>
            </a:extLst>
          </p:cNvPr>
          <p:cNvSpPr/>
          <p:nvPr/>
        </p:nvSpPr>
        <p:spPr>
          <a:xfrm>
            <a:off x="2942137"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91E61767-53D3-BB4C-59DF-06C3ABD40118}"/>
              </a:ext>
            </a:extLst>
          </p:cNvPr>
          <p:cNvSpPr/>
          <p:nvPr/>
        </p:nvSpPr>
        <p:spPr>
          <a:xfrm>
            <a:off x="3237455" y="2134018"/>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2E1C44-1A0B-8082-013C-465115C65B55}"/>
              </a:ext>
            </a:extLst>
          </p:cNvPr>
          <p:cNvSpPr txBox="1"/>
          <p:nvPr/>
        </p:nvSpPr>
        <p:spPr>
          <a:xfrm>
            <a:off x="6023992" y="721822"/>
            <a:ext cx="2959034" cy="430887"/>
          </a:xfrm>
          <a:prstGeom prst="rect">
            <a:avLst/>
          </a:prstGeom>
          <a:noFill/>
        </p:spPr>
        <p:txBody>
          <a:bodyPr wrap="square" rtlCol="0">
            <a:spAutoFit/>
          </a:bodyPr>
          <a:lstStyle/>
          <a:p>
            <a:pPr algn="ctr"/>
            <a:r>
              <a:rPr lang="en-US" sz="2200" b="1"/>
              <a:t>Mẹ bình thường</a:t>
            </a:r>
          </a:p>
        </p:txBody>
      </p:sp>
      <p:sp>
        <p:nvSpPr>
          <p:cNvPr id="10" name="TextBox 9">
            <a:extLst>
              <a:ext uri="{FF2B5EF4-FFF2-40B4-BE49-F238E27FC236}">
                <a16:creationId xmlns:a16="http://schemas.microsoft.com/office/drawing/2014/main" id="{E0E98664-2C7B-76E2-CA2B-5A696817B980}"/>
              </a:ext>
            </a:extLst>
          </p:cNvPr>
          <p:cNvSpPr txBox="1"/>
          <p:nvPr/>
        </p:nvSpPr>
        <p:spPr>
          <a:xfrm>
            <a:off x="2740677" y="721822"/>
            <a:ext cx="3110704" cy="430887"/>
          </a:xfrm>
          <a:prstGeom prst="rect">
            <a:avLst/>
          </a:prstGeom>
          <a:noFill/>
        </p:spPr>
        <p:txBody>
          <a:bodyPr wrap="square" rtlCol="0">
            <a:spAutoFit/>
          </a:bodyPr>
          <a:lstStyle/>
          <a:p>
            <a:pPr algn="ctr"/>
            <a:r>
              <a:rPr lang="en-US" sz="2200" b="1"/>
              <a:t>Cha bị bệnh</a:t>
            </a:r>
          </a:p>
        </p:txBody>
      </p:sp>
      <p:cxnSp>
        <p:nvCxnSpPr>
          <p:cNvPr id="12" name="Straight Connector 11">
            <a:extLst>
              <a:ext uri="{FF2B5EF4-FFF2-40B4-BE49-F238E27FC236}">
                <a16:creationId xmlns:a16="http://schemas.microsoft.com/office/drawing/2014/main" id="{BDA68E97-0723-F3D9-1763-69A5A71512C2}"/>
              </a:ext>
            </a:extLst>
          </p:cNvPr>
          <p:cNvCxnSpPr/>
          <p:nvPr/>
        </p:nvCxnSpPr>
        <p:spPr>
          <a:xfrm>
            <a:off x="5260966" y="1990001"/>
            <a:ext cx="1152128"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316DF9B-64DE-78DD-220C-6DCEC8F42053}"/>
              </a:ext>
            </a:extLst>
          </p:cNvPr>
          <p:cNvCxnSpPr>
            <a:cxnSpLocks/>
          </p:cNvCxnSpPr>
          <p:nvPr/>
        </p:nvCxnSpPr>
        <p:spPr>
          <a:xfrm>
            <a:off x="5837030" y="1990001"/>
            <a:ext cx="0" cy="151100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66D085E-BAA8-4B44-918A-269F472E02D1}"/>
              </a:ext>
            </a:extLst>
          </p:cNvPr>
          <p:cNvCxnSpPr>
            <a:cxnSpLocks/>
          </p:cNvCxnSpPr>
          <p:nvPr/>
        </p:nvCxnSpPr>
        <p:spPr>
          <a:xfrm>
            <a:off x="4468878"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A992C016-E62E-7EA9-8462-517C39F6B5FD}"/>
              </a:ext>
            </a:extLst>
          </p:cNvPr>
          <p:cNvSpPr/>
          <p:nvPr/>
        </p:nvSpPr>
        <p:spPr>
          <a:xfrm rot="5400000">
            <a:off x="5621006" y="822141"/>
            <a:ext cx="504056" cy="5861794"/>
          </a:xfrm>
          <a:prstGeom prst="leftBracket">
            <a:avLst>
              <a:gd name="adj"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1" name="Picture 10" descr="Male Female Icon Vector Art, Icons, and Graphics for Free Download">
            <a:extLst>
              <a:ext uri="{FF2B5EF4-FFF2-40B4-BE49-F238E27FC236}">
                <a16:creationId xmlns:a16="http://schemas.microsoft.com/office/drawing/2014/main" id="{369E38D2-FDBF-1A2D-0C51-F3AE6A3562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2562094" y="4005066"/>
            <a:ext cx="760086" cy="2060848"/>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F276B838-BF77-685C-614E-35C45A67417E}"/>
              </a:ext>
            </a:extLst>
          </p:cNvPr>
          <p:cNvSpPr/>
          <p:nvPr/>
        </p:nvSpPr>
        <p:spPr>
          <a:xfrm>
            <a:off x="2013320"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8DB61F4A-6911-A7BF-BD89-FE19CFD6956A}"/>
              </a:ext>
            </a:extLst>
          </p:cNvPr>
          <p:cNvSpPr/>
          <p:nvPr/>
        </p:nvSpPr>
        <p:spPr>
          <a:xfrm>
            <a:off x="2308638"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10" descr="Male Female Icon Vector Art, Icons, and Graphics for Free Download">
            <a:extLst>
              <a:ext uri="{FF2B5EF4-FFF2-40B4-BE49-F238E27FC236}">
                <a16:creationId xmlns:a16="http://schemas.microsoft.com/office/drawing/2014/main" id="{A4EB761A-BCC5-1106-3A78-D23CE68A13E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537" t="10868" r="6741" b="7432"/>
          <a:stretch/>
        </p:blipFill>
        <p:spPr bwMode="auto">
          <a:xfrm>
            <a:off x="8292590" y="4085523"/>
            <a:ext cx="1008112" cy="180135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le Female Icon Vector Art, Icons, and Graphics for Free Download">
            <a:extLst>
              <a:ext uri="{FF2B5EF4-FFF2-40B4-BE49-F238E27FC236}">
                <a16:creationId xmlns:a16="http://schemas.microsoft.com/office/drawing/2014/main" id="{076D5B61-DFBA-A912-C8D3-A23C481B40A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798" t="6532" r="55729"/>
          <a:stretch/>
        </p:blipFill>
        <p:spPr bwMode="auto">
          <a:xfrm>
            <a:off x="6892577" y="4013516"/>
            <a:ext cx="760086" cy="2060848"/>
          </a:xfrm>
          <a:prstGeom prst="rect">
            <a:avLst/>
          </a:prstGeom>
          <a:noFill/>
          <a:extLst>
            <a:ext uri="{909E8E84-426E-40DD-AFC4-6F175D3DCCD1}">
              <a14:hiddenFill xmlns:a14="http://schemas.microsoft.com/office/drawing/2010/main">
                <a:solidFill>
                  <a:srgbClr val="FFFFFF"/>
                </a:solidFill>
              </a14:hiddenFill>
            </a:ext>
          </a:extLst>
        </p:spPr>
      </p:pic>
      <p:cxnSp>
        <p:nvCxnSpPr>
          <p:cNvPr id="28" name="Straight Connector 27">
            <a:extLst>
              <a:ext uri="{FF2B5EF4-FFF2-40B4-BE49-F238E27FC236}">
                <a16:creationId xmlns:a16="http://schemas.microsoft.com/office/drawing/2014/main" id="{9F039E46-3372-1AB8-E7C0-C307C8C92ED2}"/>
              </a:ext>
            </a:extLst>
          </p:cNvPr>
          <p:cNvCxnSpPr>
            <a:cxnSpLocks/>
          </p:cNvCxnSpPr>
          <p:nvPr/>
        </p:nvCxnSpPr>
        <p:spPr>
          <a:xfrm>
            <a:off x="7277190" y="3501009"/>
            <a:ext cx="0" cy="5040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A8FF3D69-D244-3616-E34E-EBE684033839}"/>
              </a:ext>
            </a:extLst>
          </p:cNvPr>
          <p:cNvSpPr/>
          <p:nvPr/>
        </p:nvSpPr>
        <p:spPr>
          <a:xfrm>
            <a:off x="500014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Rounded Corners 29">
            <a:extLst>
              <a:ext uri="{FF2B5EF4-FFF2-40B4-BE49-F238E27FC236}">
                <a16:creationId xmlns:a16="http://schemas.microsoft.com/office/drawing/2014/main" id="{140162BB-20DB-58D8-90A8-AAFCD1B8D416}"/>
              </a:ext>
            </a:extLst>
          </p:cNvPr>
          <p:cNvSpPr/>
          <p:nvPr/>
        </p:nvSpPr>
        <p:spPr>
          <a:xfrm>
            <a:off x="529546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D0C7871A-38F6-50E3-AF1A-266D330D9FD8}"/>
              </a:ext>
            </a:extLst>
          </p:cNvPr>
          <p:cNvSpPr/>
          <p:nvPr/>
        </p:nvSpPr>
        <p:spPr>
          <a:xfrm>
            <a:off x="6305082"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Rounded Corners 31">
            <a:extLst>
              <a:ext uri="{FF2B5EF4-FFF2-40B4-BE49-F238E27FC236}">
                <a16:creationId xmlns:a16="http://schemas.microsoft.com/office/drawing/2014/main" id="{DA1948C4-65F5-B0CA-B489-723F6AE3D2B9}"/>
              </a:ext>
            </a:extLst>
          </p:cNvPr>
          <p:cNvSpPr/>
          <p:nvPr/>
        </p:nvSpPr>
        <p:spPr>
          <a:xfrm>
            <a:off x="6600400"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32">
            <a:extLst>
              <a:ext uri="{FF2B5EF4-FFF2-40B4-BE49-F238E27FC236}">
                <a16:creationId xmlns:a16="http://schemas.microsoft.com/office/drawing/2014/main" id="{7C708392-6E13-12CA-6199-E875506703D9}"/>
              </a:ext>
            </a:extLst>
          </p:cNvPr>
          <p:cNvSpPr/>
          <p:nvPr/>
        </p:nvSpPr>
        <p:spPr>
          <a:xfrm>
            <a:off x="9329074" y="4725145"/>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id="{2E8F04BD-F6B9-D25F-C7D4-667C7297E8D9}"/>
              </a:ext>
            </a:extLst>
          </p:cNvPr>
          <p:cNvSpPr/>
          <p:nvPr/>
        </p:nvSpPr>
        <p:spPr>
          <a:xfrm>
            <a:off x="9624392" y="4725145"/>
            <a:ext cx="216024" cy="720080"/>
          </a:xfrm>
          <a:prstGeom prst="roundRect">
            <a:avLst/>
          </a:prstGeom>
          <a:solidFill>
            <a:srgbClr val="FF00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Left Brace 36">
            <a:extLst>
              <a:ext uri="{FF2B5EF4-FFF2-40B4-BE49-F238E27FC236}">
                <a16:creationId xmlns:a16="http://schemas.microsoft.com/office/drawing/2014/main" id="{0123188C-3543-7FA4-1629-5C5C17658869}"/>
              </a:ext>
            </a:extLst>
          </p:cNvPr>
          <p:cNvSpPr/>
          <p:nvPr/>
        </p:nvSpPr>
        <p:spPr>
          <a:xfrm rot="16200000">
            <a:off x="5769571" y="2612656"/>
            <a:ext cx="356458" cy="684627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a:extLst>
              <a:ext uri="{FF2B5EF4-FFF2-40B4-BE49-F238E27FC236}">
                <a16:creationId xmlns:a16="http://schemas.microsoft.com/office/drawing/2014/main" id="{995F96F9-6E49-66CC-19A3-771A127BF1CC}"/>
              </a:ext>
            </a:extLst>
          </p:cNvPr>
          <p:cNvSpPr txBox="1"/>
          <p:nvPr/>
        </p:nvSpPr>
        <p:spPr>
          <a:xfrm>
            <a:off x="3999634" y="6255475"/>
            <a:ext cx="3798384" cy="430887"/>
          </a:xfrm>
          <a:prstGeom prst="rect">
            <a:avLst/>
          </a:prstGeom>
          <a:noFill/>
        </p:spPr>
        <p:txBody>
          <a:bodyPr wrap="square" rtlCol="0">
            <a:spAutoFit/>
          </a:bodyPr>
          <a:lstStyle/>
          <a:p>
            <a:pPr algn="ctr"/>
            <a:r>
              <a:rPr lang="en-US" sz="2200" b="1"/>
              <a:t>100% con mang gene bệnh</a:t>
            </a:r>
          </a:p>
        </p:txBody>
      </p:sp>
      <p:sp>
        <p:nvSpPr>
          <p:cNvPr id="7" name="Rectangle: Rounded Corners 6">
            <a:extLst>
              <a:ext uri="{FF2B5EF4-FFF2-40B4-BE49-F238E27FC236}">
                <a16:creationId xmlns:a16="http://schemas.microsoft.com/office/drawing/2014/main" id="{1BFCDFF1-888B-28FD-B590-E37C652D84C0}"/>
              </a:ext>
            </a:extLst>
          </p:cNvPr>
          <p:cNvSpPr/>
          <p:nvPr/>
        </p:nvSpPr>
        <p:spPr>
          <a:xfrm>
            <a:off x="8281669"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746DD934-D4D5-C975-B506-AAA4D2BED619}"/>
              </a:ext>
            </a:extLst>
          </p:cNvPr>
          <p:cNvSpPr/>
          <p:nvPr/>
        </p:nvSpPr>
        <p:spPr>
          <a:xfrm>
            <a:off x="8576987" y="2016221"/>
            <a:ext cx="216024" cy="720080"/>
          </a:xfrm>
          <a:prstGeom prst="round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281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edical Design 16x9">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41.potx" id="{D7485564-6666-4DDB-B0D3-55F6E694D6E5}" vid="{6E950D30-6FC6-4411-BCFF-468AD9ECA787}"/>
    </a:ext>
  </a:extLst>
</a:theme>
</file>

<file path=ppt/theme/theme2.xml><?xml version="1.0" encoding="utf-8"?>
<a:theme xmlns:a="http://schemas.openxmlformats.org/drawingml/2006/main" name="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MedicalHealth">
      <a:dk1>
        <a:sysClr val="windowText" lastClr="000000"/>
      </a:dk1>
      <a:lt1>
        <a:sysClr val="window" lastClr="FFFFFF"/>
      </a:lt1>
      <a:dk2>
        <a:srgbClr val="656367"/>
      </a:dk2>
      <a:lt2>
        <a:srgbClr val="F2F2F2"/>
      </a:lt2>
      <a:accent1>
        <a:srgbClr val="B82D2F"/>
      </a:accent1>
      <a:accent2>
        <a:srgbClr val="333333"/>
      </a:accent2>
      <a:accent3>
        <a:srgbClr val="2B4A63"/>
      </a:accent3>
      <a:accent4>
        <a:srgbClr val="445E45"/>
      </a:accent4>
      <a:accent5>
        <a:srgbClr val="5A3A64"/>
      </a:accent5>
      <a:accent6>
        <a:srgbClr val="DB8526"/>
      </a:accent6>
      <a:hlink>
        <a:srgbClr val="164E6E"/>
      </a:hlink>
      <a:folHlink>
        <a:srgbClr val="667F6D"/>
      </a:folHlink>
    </a:clrScheme>
    <a:fontScheme name="Franklin Gothic Medium">
      <a:maj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Medium"/>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Medical design presentation (widescreen)</Template>
  <TotalTime>722</TotalTime>
  <Words>5688</Words>
  <Application>Microsoft Office PowerPoint</Application>
  <PresentationFormat>Widescreen</PresentationFormat>
  <Paragraphs>487</Paragraphs>
  <Slides>81</Slides>
  <Notes>9</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81</vt:i4>
      </vt:variant>
    </vt:vector>
  </HeadingPairs>
  <TitlesOfParts>
    <vt:vector size="92" baseType="lpstr">
      <vt:lpstr>等线</vt:lpstr>
      <vt:lpstr>等线 Light</vt:lpstr>
      <vt:lpstr>Aachen</vt:lpstr>
      <vt:lpstr>Arial</vt:lpstr>
      <vt:lpstr>Calibri</vt:lpstr>
      <vt:lpstr>Franklin Gothic Medium</vt:lpstr>
      <vt:lpstr>Wingdings</vt:lpstr>
      <vt:lpstr>方正静蕾简体</vt:lpstr>
      <vt:lpstr>Medical Design 16x9</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TÍNH TRẠNG Ở NGƯỜI</vt:lpstr>
      <vt:lpstr>I. TÍNH TRẠNG Ở NGƯỜI</vt:lpstr>
      <vt:lpstr>I. TÍNH TRẠNG Ở NGƯỜI</vt:lpstr>
      <vt:lpstr>I. TÍNH TRẠNG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II. BỆNH VÀ TẬT DI TRUYỀN Ở NGƯỜI</vt:lpstr>
      <vt:lpstr>PowerPoint Presentation</vt:lpstr>
      <vt:lpstr>PowerPoint Presentation</vt:lpstr>
      <vt:lpstr>PowerPoint Presentation</vt:lpstr>
      <vt:lpstr>PowerPoint Presentation</vt:lpstr>
      <vt:lpstr>III. MỘT SỐ TÁC NHÂN GÂY BỆNH DI TRUYỀN</vt:lpstr>
      <vt:lpstr>III. MỘT SỐ TÁC NHÂN GÂY BỆNH DI TRUYỀN</vt:lpstr>
      <vt:lpstr>PowerPoint Presentation</vt:lpstr>
      <vt:lpstr>PowerPoint Presentation</vt:lpstr>
      <vt:lpstr>PowerPoint Presentation</vt:lpstr>
      <vt:lpstr>III. MỘT SỐ TÁC NHÂN GÂY BỆNH DI TRUYỀN</vt:lpstr>
      <vt:lpstr>III. MỘT SỐ TÁC NHÂN GÂY BỆNH DI TRUYỀN</vt:lpstr>
      <vt:lpstr>III. MỘT SỐ TÁC NHÂN GÂY BỆNH DI TRUYỀN</vt:lpstr>
      <vt:lpstr>III. MỘT SỐ TÁC NHÂN GÂY BỆNH DI TRUYỀN</vt:lpstr>
      <vt:lpstr>III. MỘT SỐ TÁC NHÂN GÂY BỆNH DI TRUYỀN</vt:lpstr>
      <vt:lpstr>III. MỘT SỐ TÁC NHÂN GÂY BỆNH DI TRUYỀN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PowerPoint Presentation</vt:lpstr>
      <vt:lpstr>IV. VAI TRÒ CỦA DI TRUYỀN HỌC VỚI HÔN NHÂN</vt:lpstr>
      <vt:lpstr>IV. VAI TRÒ CỦA DI TRUYỀN HỌC VỚI HÔN NHÂN</vt:lpstr>
      <vt:lpstr>IV. VAI TRÒ CỦA DI TRUYỀN HỌC VỚI HÔN NHÂN</vt:lpstr>
      <vt:lpstr>IV. VAI TRÒ CỦA DI TRUYỀN HỌC VỚI HÔN NHÂN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Quách Thị Cẩm Tú</dc:creator>
  <cp:lastModifiedBy>Vinh Trần</cp:lastModifiedBy>
  <cp:revision>78</cp:revision>
  <dcterms:created xsi:type="dcterms:W3CDTF">2024-06-17T08:21:52Z</dcterms:created>
  <dcterms:modified xsi:type="dcterms:W3CDTF">2026-01-28T04:44:52Z</dcterms:modified>
</cp:coreProperties>
</file>