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9"/>
  </p:notesMasterIdLst>
  <p:handoutMasterIdLst>
    <p:handoutMasterId r:id="rId40"/>
  </p:handoutMasterIdLst>
  <p:sldIdLst>
    <p:sldId id="258" r:id="rId5"/>
    <p:sldId id="277" r:id="rId6"/>
    <p:sldId id="300" r:id="rId7"/>
    <p:sldId id="303" r:id="rId8"/>
    <p:sldId id="305" r:id="rId9"/>
    <p:sldId id="304" r:id="rId10"/>
    <p:sldId id="308" r:id="rId11"/>
    <p:sldId id="310" r:id="rId12"/>
    <p:sldId id="268" r:id="rId13"/>
    <p:sldId id="306" r:id="rId14"/>
    <p:sldId id="311" r:id="rId15"/>
    <p:sldId id="312" r:id="rId16"/>
    <p:sldId id="313" r:id="rId17"/>
    <p:sldId id="314" r:id="rId18"/>
    <p:sldId id="315" r:id="rId19"/>
    <p:sldId id="316" r:id="rId20"/>
    <p:sldId id="317" r:id="rId21"/>
    <p:sldId id="265" r:id="rId22"/>
    <p:sldId id="318" r:id="rId23"/>
    <p:sldId id="319" r:id="rId24"/>
    <p:sldId id="320" r:id="rId25"/>
    <p:sldId id="302" r:id="rId26"/>
    <p:sldId id="327" r:id="rId27"/>
    <p:sldId id="328" r:id="rId28"/>
    <p:sldId id="325" r:id="rId29"/>
    <p:sldId id="326" r:id="rId30"/>
    <p:sldId id="329" r:id="rId31"/>
    <p:sldId id="330" r:id="rId32"/>
    <p:sldId id="331" r:id="rId33"/>
    <p:sldId id="332" r:id="rId34"/>
    <p:sldId id="333" r:id="rId35"/>
    <p:sldId id="334" r:id="rId36"/>
    <p:sldId id="322"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678B"/>
    <a:srgbClr val="DCEAEA"/>
    <a:srgbClr val="EBF4F3"/>
    <a:srgbClr val="77A951"/>
    <a:srgbClr val="7A95A7"/>
    <a:srgbClr val="975FA3"/>
    <a:srgbClr val="CFD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249" autoAdjust="0"/>
  </p:normalViewPr>
  <p:slideViewPr>
    <p:cSldViewPr snapToGrid="0">
      <p:cViewPr varScale="1">
        <p:scale>
          <a:sx n="87" d="100"/>
          <a:sy n="87" d="100"/>
        </p:scale>
        <p:origin x="48" y="222"/>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11/30/2024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11/30/2024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11/30/2024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11/30/2024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700582"/>
            <a:ext cx="6248548" cy="915873"/>
          </a:xfrm>
        </p:spPr>
        <p:txBody>
          <a:bodyPr/>
          <a:lstStyle/>
          <a:p>
            <a:r>
              <a:rPr lang="en-US"/>
              <a:t>ĐỘT BIẾN GENE</a:t>
            </a:r>
            <a:endParaRPr lang="en-US"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812758" y="5949257"/>
            <a:ext cx="4464626" cy="601840"/>
          </a:xfrm>
        </p:spPr>
        <p:txBody>
          <a:bodyPr/>
          <a:lstStyle/>
          <a:p>
            <a:r>
              <a:rPr lang="en-US"/>
              <a:t>Khoa học tự nhiên 9</a:t>
            </a:r>
            <a:endParaRPr lang="en-US" dirty="0"/>
          </a:p>
        </p:txBody>
      </p:sp>
      <p:pic>
        <p:nvPicPr>
          <p:cNvPr id="1026" name="Picture 2" descr="TLTH - Bộ SGK Lớp 6 - Kết nối tri thức với cuộc sống - Công ty Cổ phần Đầu  tư và Phát triển Giáo dục Phương Nam">
            <a:extLst>
              <a:ext uri="{FF2B5EF4-FFF2-40B4-BE49-F238E27FC236}">
                <a16:creationId xmlns:a16="http://schemas.microsoft.com/office/drawing/2014/main" id="{2944B18B-7B0D-8862-2C65-9DCCE5EC5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08" y="4826914"/>
            <a:ext cx="2031086" cy="20310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8 Super Cool Genetic Mutations Found In Humans | HowStuffWorks">
            <a:extLst>
              <a:ext uri="{FF2B5EF4-FFF2-40B4-BE49-F238E27FC236}">
                <a16:creationId xmlns:a16="http://schemas.microsoft.com/office/drawing/2014/main" id="{0CEFCF3A-089E-F54F-EBAA-D22BE718E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55" b="18712"/>
          <a:stretch/>
        </p:blipFill>
        <p:spPr bwMode="auto">
          <a:xfrm>
            <a:off x="0" y="0"/>
            <a:ext cx="12192000" cy="4274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FAA5592-1023-2BCB-8032-1DBF1E02B296}"/>
              </a:ext>
            </a:extLst>
          </p:cNvPr>
          <p:cNvSpPr/>
          <p:nvPr/>
        </p:nvSpPr>
        <p:spPr>
          <a:xfrm>
            <a:off x="527323" y="4001249"/>
            <a:ext cx="1705384" cy="532932"/>
          </a:xfrm>
          <a:prstGeom prst="roundRect">
            <a:avLst>
              <a:gd name="adj" fmla="val 50000"/>
            </a:avLst>
          </a:prstGeom>
          <a:gradFill>
            <a:gsLst>
              <a:gs pos="0">
                <a:schemeClr val="bg2">
                  <a:lumMod val="87000"/>
                  <a:lumOff val="13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Bài 41</a:t>
            </a:r>
          </a:p>
        </p:txBody>
      </p:sp>
    </p:spTree>
    <p:extLst>
      <p:ext uri="{BB962C8B-B14F-4D97-AF65-F5344CB8AC3E}">
        <p14:creationId xmlns:p14="http://schemas.microsoft.com/office/powerpoint/2010/main" val="3013068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10</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图片 31749" descr="1-19">
            <a:extLst>
              <a:ext uri="{FF2B5EF4-FFF2-40B4-BE49-F238E27FC236}">
                <a16:creationId xmlns:a16="http://schemas.microsoft.com/office/drawing/2014/main" id="{A36EA6FF-7511-59A5-B130-AA1AC60F5288}"/>
              </a:ext>
            </a:extLst>
          </p:cNvPr>
          <p:cNvPicPr>
            <a:picLocks noChangeAspect="1"/>
          </p:cNvPicPr>
          <p:nvPr/>
        </p:nvPicPr>
        <p:blipFill>
          <a:blip r:embed="rId2"/>
          <a:stretch>
            <a:fillRect/>
          </a:stretch>
        </p:blipFill>
        <p:spPr>
          <a:xfrm>
            <a:off x="1024863" y="2207770"/>
            <a:ext cx="10693113" cy="3172705"/>
          </a:xfrm>
          <a:prstGeom prst="rect">
            <a:avLst/>
          </a:prstGeom>
          <a:noFill/>
          <a:ln w="9525">
            <a:noFill/>
          </a:ln>
        </p:spPr>
      </p:pic>
      <p:sp>
        <p:nvSpPr>
          <p:cNvPr id="19" name="TextBox 18">
            <a:extLst>
              <a:ext uri="{FF2B5EF4-FFF2-40B4-BE49-F238E27FC236}">
                <a16:creationId xmlns:a16="http://schemas.microsoft.com/office/drawing/2014/main" id="{37728441-270C-AFED-35B6-6209037D4A51}"/>
              </a:ext>
            </a:extLst>
          </p:cNvPr>
          <p:cNvSpPr txBox="1"/>
          <p:nvPr/>
        </p:nvSpPr>
        <p:spPr>
          <a:xfrm>
            <a:off x="1380807" y="2710985"/>
            <a:ext cx="9727006" cy="897105"/>
          </a:xfrm>
          <a:prstGeom prst="rect">
            <a:avLst/>
          </a:prstGeom>
          <a:noFill/>
        </p:spPr>
        <p:txBody>
          <a:bodyPr wrap="square">
            <a:spAutoFit/>
          </a:bodyPr>
          <a:lstStyle/>
          <a:p>
            <a:pPr algn="just">
              <a:lnSpc>
                <a:spcPct val="125000"/>
              </a:lnSpc>
            </a:pPr>
            <a:r>
              <a:rPr lang="en-US" sz="2200" b="1" i="0">
                <a:solidFill>
                  <a:schemeClr val="bg2"/>
                </a:solidFill>
                <a:effectLst/>
                <a:latin typeface="+mj-lt"/>
                <a:sym typeface="Wingdings" panose="05000000000000000000" pitchFamily="2" charset="2"/>
              </a:rPr>
              <a:t> </a:t>
            </a:r>
            <a:r>
              <a:rPr lang="en-US" sz="2200" b="1" i="0">
                <a:solidFill>
                  <a:schemeClr val="bg2"/>
                </a:solidFill>
                <a:effectLst/>
                <a:latin typeface="+mj-lt"/>
              </a:rPr>
              <a:t>Sự biến đổi cấu trúc phân tử của gen </a:t>
            </a:r>
            <a:r>
              <a:rPr lang="en-US" sz="2200" b="0" i="0">
                <a:solidFill>
                  <a:srgbClr val="212529"/>
                </a:solidFill>
                <a:effectLst/>
                <a:latin typeface="+mj-lt"/>
              </a:rPr>
              <a:t>→ biến đổi cấu trúc của protein mà nó mã hóa → </a:t>
            </a:r>
            <a:r>
              <a:rPr lang="en-US" sz="2200" b="1" i="0">
                <a:solidFill>
                  <a:schemeClr val="accent1"/>
                </a:solidFill>
                <a:effectLst/>
                <a:latin typeface="+mj-lt"/>
              </a:rPr>
              <a:t>biến đổi kiểu hình, tạo nên sự đa dạng sinh học.</a:t>
            </a:r>
            <a:endParaRPr lang="en-US" sz="2200" b="1">
              <a:solidFill>
                <a:schemeClr val="accent1"/>
              </a:solidFill>
              <a:latin typeface="+mj-lt"/>
            </a:endParaRPr>
          </a:p>
        </p:txBody>
      </p:sp>
      <p:sp>
        <p:nvSpPr>
          <p:cNvPr id="20" name="TextBox 19">
            <a:extLst>
              <a:ext uri="{FF2B5EF4-FFF2-40B4-BE49-F238E27FC236}">
                <a16:creationId xmlns:a16="http://schemas.microsoft.com/office/drawing/2014/main" id="{66377365-AA9D-860F-DAA7-BB5847B35055}"/>
              </a:ext>
            </a:extLst>
          </p:cNvPr>
          <p:cNvSpPr txBox="1"/>
          <p:nvPr/>
        </p:nvSpPr>
        <p:spPr>
          <a:xfrm>
            <a:off x="1478996" y="3640753"/>
            <a:ext cx="9561309" cy="1322285"/>
          </a:xfrm>
          <a:prstGeom prst="rect">
            <a:avLst/>
          </a:prstGeom>
          <a:noFill/>
        </p:spPr>
        <p:txBody>
          <a:bodyPr wrap="square">
            <a:spAutoFit/>
          </a:bodyPr>
          <a:lstStyle/>
          <a:p>
            <a:pPr algn="just">
              <a:lnSpc>
                <a:spcPct val="125000"/>
              </a:lnSpc>
            </a:pPr>
            <a:r>
              <a:rPr lang="vi-VN" sz="2200" b="1" i="1">
                <a:latin typeface="Times New Roman" panose="02020603050405020304" pitchFamily="18" charset="0"/>
                <a:cs typeface="Times New Roman" panose="02020603050405020304" pitchFamily="18" charset="0"/>
              </a:rPr>
              <a:t>Ví dụ: </a:t>
            </a:r>
            <a:r>
              <a:rPr lang="vi-VN" sz="2200" i="1">
                <a:latin typeface="Times New Roman" panose="02020603050405020304" pitchFamily="18" charset="0"/>
                <a:cs typeface="Times New Roman" panose="02020603050405020304" pitchFamily="18" charset="0"/>
              </a:rPr>
              <a:t>Gene I quy định nhóm máu ở người (hệ thống ABO), do đột biến đã tạo ra ba allele: I</a:t>
            </a:r>
            <a:r>
              <a:rPr lang="vi-VN" sz="2200" i="1" baseline="30000">
                <a:latin typeface="Times New Roman" panose="02020603050405020304" pitchFamily="18" charset="0"/>
                <a:cs typeface="Times New Roman" panose="02020603050405020304" pitchFamily="18" charset="0"/>
              </a:rPr>
              <a:t>A</a:t>
            </a:r>
            <a:r>
              <a:rPr lang="vi-VN" sz="2200" i="1">
                <a:latin typeface="Times New Roman" panose="02020603050405020304" pitchFamily="18" charset="0"/>
                <a:cs typeface="Times New Roman" panose="02020603050405020304" pitchFamily="18" charset="0"/>
              </a:rPr>
              <a:t>, I</a:t>
            </a:r>
            <a:r>
              <a:rPr lang="vi-VN" sz="2200" i="1" baseline="30000">
                <a:latin typeface="Times New Roman" panose="02020603050405020304" pitchFamily="18" charset="0"/>
                <a:cs typeface="Times New Roman" panose="02020603050405020304" pitchFamily="18" charset="0"/>
              </a:rPr>
              <a:t>B</a:t>
            </a:r>
            <a:r>
              <a:rPr lang="vi-VN" sz="2200" i="1">
                <a:latin typeface="Times New Roman" panose="02020603050405020304" pitchFamily="18" charset="0"/>
                <a:cs typeface="Times New Roman" panose="02020603050405020304" pitchFamily="18" charset="0"/>
              </a:rPr>
              <a:t>, I</a:t>
            </a:r>
            <a:r>
              <a:rPr lang="vi-VN" sz="2200" i="1" baseline="30000">
                <a:latin typeface="Times New Roman" panose="02020603050405020304" pitchFamily="18" charset="0"/>
                <a:cs typeface="Times New Roman" panose="02020603050405020304" pitchFamily="18" charset="0"/>
              </a:rPr>
              <a:t>O</a:t>
            </a:r>
            <a:r>
              <a:rPr lang="vi-VN" sz="2200" i="1">
                <a:latin typeface="Times New Roman" panose="02020603050405020304" pitchFamily="18" charset="0"/>
                <a:cs typeface="Times New Roman" panose="02020603050405020304" pitchFamily="18" charset="0"/>
              </a:rPr>
              <a:t>, qua giao phối đã tạo ra sáu loại kiểu gene và bốn loại kiểu hình là các nhóm máu: O, A, B và AB trong quần thể người.</a:t>
            </a:r>
            <a:endParaRPr lang="en-US" sz="22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425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build="p"/>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11</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6.5 Variation in Blood Types – Human Biology">
            <a:extLst>
              <a:ext uri="{FF2B5EF4-FFF2-40B4-BE49-F238E27FC236}">
                <a16:creationId xmlns:a16="http://schemas.microsoft.com/office/drawing/2014/main" id="{3D248677-46DF-11B4-8FAA-97044AA90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436" y="1104644"/>
            <a:ext cx="5686235" cy="566394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DA62393D-CC06-EAB0-65C1-60DC3E8EA4A7}"/>
              </a:ext>
            </a:extLst>
          </p:cNvPr>
          <p:cNvGrpSpPr/>
          <p:nvPr/>
        </p:nvGrpSpPr>
        <p:grpSpPr>
          <a:xfrm>
            <a:off x="257751" y="2366332"/>
            <a:ext cx="5412755" cy="1741536"/>
            <a:chOff x="257751" y="2658631"/>
            <a:chExt cx="5412755" cy="1741536"/>
          </a:xfrm>
        </p:grpSpPr>
        <p:sp>
          <p:nvSpPr>
            <p:cNvPr id="7" name="Rectangle: Rounded Corners 6">
              <a:extLst>
                <a:ext uri="{FF2B5EF4-FFF2-40B4-BE49-F238E27FC236}">
                  <a16:creationId xmlns:a16="http://schemas.microsoft.com/office/drawing/2014/main" id="{CE4270AE-012F-183C-C93E-CB7DEA9094B4}"/>
                </a:ext>
              </a:extLst>
            </p:cNvPr>
            <p:cNvSpPr/>
            <p:nvPr/>
          </p:nvSpPr>
          <p:spPr>
            <a:xfrm>
              <a:off x="257751" y="2994813"/>
              <a:ext cx="5412755" cy="1405354"/>
            </a:xfrm>
            <a:prstGeom prst="roundRect">
              <a:avLst>
                <a:gd name="adj" fmla="val 1288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sz="2200"/>
            </a:p>
          </p:txBody>
        </p:sp>
        <p:sp>
          <p:nvSpPr>
            <p:cNvPr id="8" name="Rectangle: Rounded Corners 7">
              <a:extLst>
                <a:ext uri="{FF2B5EF4-FFF2-40B4-BE49-F238E27FC236}">
                  <a16:creationId xmlns:a16="http://schemas.microsoft.com/office/drawing/2014/main" id="{5E65316E-6CFB-E626-DE72-43A4C283E220}"/>
                </a:ext>
              </a:extLst>
            </p:cNvPr>
            <p:cNvSpPr/>
            <p:nvPr/>
          </p:nvSpPr>
          <p:spPr>
            <a:xfrm>
              <a:off x="1545947" y="2658631"/>
              <a:ext cx="2836361" cy="579227"/>
            </a:xfrm>
            <a:prstGeom prst="round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chemeClr val="tx2"/>
                  </a:solidFill>
                </a:rPr>
                <a:t>Câu hỏi trang 179: </a:t>
              </a:r>
              <a:endParaRPr lang="en-US" sz="2200" b="1">
                <a:solidFill>
                  <a:schemeClr val="tx2"/>
                </a:solidFill>
              </a:endParaRPr>
            </a:p>
          </p:txBody>
        </p:sp>
        <p:sp>
          <p:nvSpPr>
            <p:cNvPr id="11" name="TextBox 10">
              <a:extLst>
                <a:ext uri="{FF2B5EF4-FFF2-40B4-BE49-F238E27FC236}">
                  <a16:creationId xmlns:a16="http://schemas.microsoft.com/office/drawing/2014/main" id="{AF9A180C-55B9-7F0A-A53B-C620FA0EDE74}"/>
                </a:ext>
              </a:extLst>
            </p:cNvPr>
            <p:cNvSpPr txBox="1"/>
            <p:nvPr/>
          </p:nvSpPr>
          <p:spPr>
            <a:xfrm>
              <a:off x="257751" y="3325578"/>
              <a:ext cx="5412755" cy="897105"/>
            </a:xfrm>
            <a:prstGeom prst="rect">
              <a:avLst/>
            </a:prstGeom>
            <a:noFill/>
          </p:spPr>
          <p:txBody>
            <a:bodyPr wrap="square">
              <a:spAutoFit/>
            </a:bodyPr>
            <a:lstStyle/>
            <a:p>
              <a:pPr algn="ctr">
                <a:lnSpc>
                  <a:spcPct val="125000"/>
                </a:lnSpc>
              </a:pPr>
              <a:r>
                <a:rPr lang="vi-VN" sz="2200"/>
                <a:t>Từ các allele đột biến: IA, IB, IO, viết các kiểu gene quy định nhóm máu ở người.</a:t>
              </a:r>
              <a:endParaRPr lang="en-US" sz="2200"/>
            </a:p>
          </p:txBody>
        </p:sp>
      </p:grpSp>
      <p:sp>
        <p:nvSpPr>
          <p:cNvPr id="16" name="TextBox 15">
            <a:extLst>
              <a:ext uri="{FF2B5EF4-FFF2-40B4-BE49-F238E27FC236}">
                <a16:creationId xmlns:a16="http://schemas.microsoft.com/office/drawing/2014/main" id="{573D4010-1BE1-EF27-D3B9-7482B3366708}"/>
              </a:ext>
            </a:extLst>
          </p:cNvPr>
          <p:cNvSpPr txBox="1"/>
          <p:nvPr/>
        </p:nvSpPr>
        <p:spPr>
          <a:xfrm>
            <a:off x="257751" y="4178715"/>
            <a:ext cx="6713782" cy="2589876"/>
          </a:xfrm>
          <a:prstGeom prst="rect">
            <a:avLst/>
          </a:prstGeom>
          <a:noFill/>
        </p:spPr>
        <p:txBody>
          <a:bodyPr wrap="square">
            <a:spAutoFit/>
          </a:bodyPr>
          <a:lstStyle/>
          <a:p>
            <a:pPr>
              <a:lnSpc>
                <a:spcPct val="125000"/>
              </a:lnSpc>
            </a:pPr>
            <a:r>
              <a:rPr lang="en-US" sz="2200" b="1"/>
              <a:t>C</a:t>
            </a:r>
            <a:r>
              <a:rPr lang="vi-VN" sz="2200" b="1"/>
              <a:t>ó thể viết được các kiểu gene quy định nhóm máu ở người như sau:</a:t>
            </a:r>
            <a:endParaRPr lang="en-US" sz="2200" b="1"/>
          </a:p>
          <a:p>
            <a:pPr>
              <a:lnSpc>
                <a:spcPct val="125000"/>
              </a:lnSpc>
            </a:pPr>
            <a:r>
              <a:rPr lang="vi-VN" sz="2200"/>
              <a:t>- Nhóm máu A gồm 2 kiểu gen </a:t>
            </a:r>
            <a:r>
              <a:rPr lang="vi-VN" sz="2200" b="1">
                <a:solidFill>
                  <a:schemeClr val="bg2"/>
                </a:solidFill>
              </a:rPr>
              <a:t>I</a:t>
            </a:r>
            <a:r>
              <a:rPr lang="vi-VN" sz="2200" b="1" baseline="30000">
                <a:solidFill>
                  <a:schemeClr val="bg2"/>
                </a:solidFill>
              </a:rPr>
              <a:t>A</a:t>
            </a:r>
            <a:r>
              <a:rPr lang="vi-VN" sz="2200" b="1">
                <a:solidFill>
                  <a:schemeClr val="bg2"/>
                </a:solidFill>
              </a:rPr>
              <a:t>I</a:t>
            </a:r>
            <a:r>
              <a:rPr lang="vi-VN" sz="2200" b="1" baseline="30000">
                <a:solidFill>
                  <a:schemeClr val="bg2"/>
                </a:solidFill>
              </a:rPr>
              <a:t>A</a:t>
            </a:r>
            <a:r>
              <a:rPr lang="vi-VN" sz="2200" b="1">
                <a:solidFill>
                  <a:schemeClr val="bg2"/>
                </a:solidFill>
              </a:rPr>
              <a:t>, I</a:t>
            </a:r>
            <a:r>
              <a:rPr lang="vi-VN" sz="2200" b="1" baseline="30000">
                <a:solidFill>
                  <a:schemeClr val="bg2"/>
                </a:solidFill>
              </a:rPr>
              <a:t>A</a:t>
            </a:r>
            <a:r>
              <a:rPr lang="vi-VN" sz="2200" b="1">
                <a:solidFill>
                  <a:schemeClr val="bg2"/>
                </a:solidFill>
              </a:rPr>
              <a:t>I</a:t>
            </a:r>
            <a:r>
              <a:rPr lang="vi-VN" sz="2200" b="1" baseline="30000">
                <a:solidFill>
                  <a:schemeClr val="bg2"/>
                </a:solidFill>
              </a:rPr>
              <a:t>O</a:t>
            </a:r>
            <a:r>
              <a:rPr lang="vi-VN" sz="2200" b="1">
                <a:solidFill>
                  <a:schemeClr val="bg2"/>
                </a:solidFill>
              </a:rPr>
              <a:t>.</a:t>
            </a:r>
          </a:p>
          <a:p>
            <a:pPr>
              <a:lnSpc>
                <a:spcPct val="125000"/>
              </a:lnSpc>
            </a:pPr>
            <a:r>
              <a:rPr lang="vi-VN" sz="2200"/>
              <a:t>- Nhóm máu B gồm 2 kiểu gen </a:t>
            </a:r>
            <a:r>
              <a:rPr lang="vi-VN" sz="2200" b="1">
                <a:solidFill>
                  <a:schemeClr val="accent2"/>
                </a:solidFill>
              </a:rPr>
              <a:t>I</a:t>
            </a:r>
            <a:r>
              <a:rPr lang="vi-VN" sz="2200" b="1" baseline="30000">
                <a:solidFill>
                  <a:schemeClr val="accent2"/>
                </a:solidFill>
              </a:rPr>
              <a:t>B</a:t>
            </a:r>
            <a:r>
              <a:rPr lang="vi-VN" sz="2200" b="1">
                <a:solidFill>
                  <a:schemeClr val="accent2"/>
                </a:solidFill>
              </a:rPr>
              <a:t>I</a:t>
            </a:r>
            <a:r>
              <a:rPr lang="vi-VN" sz="2200" b="1" baseline="30000">
                <a:solidFill>
                  <a:schemeClr val="accent2"/>
                </a:solidFill>
              </a:rPr>
              <a:t>B</a:t>
            </a:r>
            <a:r>
              <a:rPr lang="vi-VN" sz="2200" b="1">
                <a:solidFill>
                  <a:schemeClr val="accent2"/>
                </a:solidFill>
              </a:rPr>
              <a:t>, I</a:t>
            </a:r>
            <a:r>
              <a:rPr lang="vi-VN" sz="2200" b="1" baseline="30000">
                <a:solidFill>
                  <a:schemeClr val="accent2"/>
                </a:solidFill>
              </a:rPr>
              <a:t>B</a:t>
            </a:r>
            <a:r>
              <a:rPr lang="vi-VN" sz="2200" b="1">
                <a:solidFill>
                  <a:schemeClr val="accent2"/>
                </a:solidFill>
              </a:rPr>
              <a:t>I</a:t>
            </a:r>
            <a:r>
              <a:rPr lang="vi-VN" sz="2200" b="1" baseline="30000">
                <a:solidFill>
                  <a:schemeClr val="accent2"/>
                </a:solidFill>
              </a:rPr>
              <a:t>O</a:t>
            </a:r>
            <a:r>
              <a:rPr lang="vi-VN" sz="2200" b="1">
                <a:solidFill>
                  <a:schemeClr val="accent2"/>
                </a:solidFill>
              </a:rPr>
              <a:t>.</a:t>
            </a:r>
          </a:p>
          <a:p>
            <a:pPr>
              <a:lnSpc>
                <a:spcPct val="125000"/>
              </a:lnSpc>
            </a:pPr>
            <a:r>
              <a:rPr lang="vi-VN" sz="2200"/>
              <a:t>- Nhóm máu AB có kiểu gen </a:t>
            </a:r>
            <a:r>
              <a:rPr lang="vi-VN" sz="2200" b="1">
                <a:solidFill>
                  <a:schemeClr val="accent3"/>
                </a:solidFill>
              </a:rPr>
              <a:t>I</a:t>
            </a:r>
            <a:r>
              <a:rPr lang="vi-VN" sz="2200" b="1" baseline="30000">
                <a:solidFill>
                  <a:schemeClr val="accent3"/>
                </a:solidFill>
              </a:rPr>
              <a:t>A</a:t>
            </a:r>
            <a:r>
              <a:rPr lang="vi-VN" sz="2200" b="1">
                <a:solidFill>
                  <a:schemeClr val="accent3"/>
                </a:solidFill>
              </a:rPr>
              <a:t>I</a:t>
            </a:r>
            <a:r>
              <a:rPr lang="vi-VN" sz="2200" b="1" baseline="30000">
                <a:solidFill>
                  <a:schemeClr val="accent3"/>
                </a:solidFill>
              </a:rPr>
              <a:t>B</a:t>
            </a:r>
            <a:r>
              <a:rPr lang="vi-VN" sz="2200" b="1">
                <a:solidFill>
                  <a:schemeClr val="accent3"/>
                </a:solidFill>
              </a:rPr>
              <a:t>.</a:t>
            </a:r>
          </a:p>
          <a:p>
            <a:pPr>
              <a:lnSpc>
                <a:spcPct val="125000"/>
              </a:lnSpc>
            </a:pPr>
            <a:r>
              <a:rPr lang="vi-VN" sz="2200"/>
              <a:t>- Nhóm máu O có kiểu gen </a:t>
            </a:r>
            <a:r>
              <a:rPr lang="vi-VN" sz="2200" b="1">
                <a:solidFill>
                  <a:schemeClr val="accent4"/>
                </a:solidFill>
              </a:rPr>
              <a:t>I</a:t>
            </a:r>
            <a:r>
              <a:rPr lang="vi-VN" sz="2200" b="1" baseline="30000">
                <a:solidFill>
                  <a:schemeClr val="accent4"/>
                </a:solidFill>
              </a:rPr>
              <a:t>O</a:t>
            </a:r>
            <a:r>
              <a:rPr lang="vi-VN" sz="2200" b="1">
                <a:solidFill>
                  <a:schemeClr val="accent4"/>
                </a:solidFill>
              </a:rPr>
              <a:t>I</a:t>
            </a:r>
            <a:r>
              <a:rPr lang="vi-VN" sz="2200" b="1" baseline="30000">
                <a:solidFill>
                  <a:schemeClr val="accent4"/>
                </a:solidFill>
              </a:rPr>
              <a:t>O</a:t>
            </a:r>
            <a:r>
              <a:rPr lang="vi-VN" sz="2200" b="1">
                <a:solidFill>
                  <a:schemeClr val="accent4"/>
                </a:solidFill>
              </a:rPr>
              <a:t>.</a:t>
            </a:r>
            <a:endParaRPr lang="en-US" sz="2200" b="1">
              <a:solidFill>
                <a:schemeClr val="accent4"/>
              </a:solidFill>
            </a:endParaRPr>
          </a:p>
        </p:txBody>
      </p:sp>
    </p:spTree>
    <p:extLst>
      <p:ext uri="{BB962C8B-B14F-4D97-AF65-F5344CB8AC3E}">
        <p14:creationId xmlns:p14="http://schemas.microsoft.com/office/powerpoint/2010/main" val="2312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12</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2">
            <a:extLst>
              <a:ext uri="{FF2B5EF4-FFF2-40B4-BE49-F238E27FC236}">
                <a16:creationId xmlns:a16="http://schemas.microsoft.com/office/drawing/2014/main" id="{B91F97C4-E9E5-83AB-3D8A-2E08700C3048}"/>
              </a:ext>
            </a:extLst>
          </p:cNvPr>
          <p:cNvSpPr txBox="1">
            <a:spLocks/>
          </p:cNvSpPr>
          <p:nvPr/>
        </p:nvSpPr>
        <p:spPr>
          <a:xfrm>
            <a:off x="913293" y="2350504"/>
            <a:ext cx="4579243" cy="384202"/>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solidFill>
                  <a:schemeClr val="tx1"/>
                </a:solidFill>
              </a:rPr>
              <a:t>b) Đối với thực tiễn</a:t>
            </a:r>
            <a:endParaRPr lang="en-US" sz="2200" dirty="0">
              <a:solidFill>
                <a:schemeClr val="tx1"/>
              </a:solidFill>
            </a:endParaRPr>
          </a:p>
        </p:txBody>
      </p:sp>
      <p:pic>
        <p:nvPicPr>
          <p:cNvPr id="9" name="图片 31749" descr="1-19">
            <a:extLst>
              <a:ext uri="{FF2B5EF4-FFF2-40B4-BE49-F238E27FC236}">
                <a16:creationId xmlns:a16="http://schemas.microsoft.com/office/drawing/2014/main" id="{A36EA6FF-7511-59A5-B130-AA1AC60F5288}"/>
              </a:ext>
            </a:extLst>
          </p:cNvPr>
          <p:cNvPicPr>
            <a:picLocks noChangeAspect="1"/>
          </p:cNvPicPr>
          <p:nvPr/>
        </p:nvPicPr>
        <p:blipFill>
          <a:blip r:embed="rId2">
            <a:duotone>
              <a:schemeClr val="accent3">
                <a:shade val="45000"/>
                <a:satMod val="135000"/>
              </a:schemeClr>
              <a:prstClr val="white"/>
            </a:duotone>
          </a:blip>
          <a:stretch>
            <a:fillRect/>
          </a:stretch>
        </p:blipFill>
        <p:spPr>
          <a:xfrm>
            <a:off x="1096463" y="2679474"/>
            <a:ext cx="10693113" cy="3172705"/>
          </a:xfrm>
          <a:prstGeom prst="rect">
            <a:avLst/>
          </a:prstGeom>
          <a:noFill/>
          <a:ln w="9525">
            <a:noFill/>
          </a:ln>
        </p:spPr>
      </p:pic>
      <p:sp>
        <p:nvSpPr>
          <p:cNvPr id="11" name="TextBox 10">
            <a:extLst>
              <a:ext uri="{FF2B5EF4-FFF2-40B4-BE49-F238E27FC236}">
                <a16:creationId xmlns:a16="http://schemas.microsoft.com/office/drawing/2014/main" id="{E6360CA5-8A78-B49F-F219-B6B51F170A44}"/>
              </a:ext>
            </a:extLst>
          </p:cNvPr>
          <p:cNvSpPr txBox="1"/>
          <p:nvPr/>
        </p:nvSpPr>
        <p:spPr>
          <a:xfrm>
            <a:off x="1331711" y="2980425"/>
            <a:ext cx="9898840" cy="2668808"/>
          </a:xfrm>
          <a:prstGeom prst="rect">
            <a:avLst/>
          </a:prstGeom>
          <a:noFill/>
        </p:spPr>
        <p:txBody>
          <a:bodyPr wrap="square">
            <a:spAutoFit/>
          </a:bodyPr>
          <a:lstStyle>
            <a:defPPr>
              <a:defRPr lang="en-US"/>
            </a:defPPr>
            <a:lvl1pPr algn="just">
              <a:lnSpc>
                <a:spcPct val="125000"/>
              </a:lnSpc>
              <a:defRPr sz="2200" b="1" i="0">
                <a:solidFill>
                  <a:schemeClr val="bg2"/>
                </a:solidFill>
                <a:effectLst/>
                <a:latin typeface="+mj-lt"/>
              </a:defRPr>
            </a:lvl1pPr>
          </a:lstStyle>
          <a:p>
            <a:pPr>
              <a:spcAft>
                <a:spcPts val="600"/>
              </a:spcAft>
            </a:pPr>
            <a:r>
              <a:rPr lang="vi-VN" b="0">
                <a:solidFill>
                  <a:schemeClr val="tx1"/>
                </a:solidFill>
                <a:sym typeface="Wingdings" panose="05000000000000000000" pitchFamily="2" charset="2"/>
              </a:rPr>
              <a:t></a:t>
            </a:r>
            <a:r>
              <a:rPr lang="en-US" b="0">
                <a:solidFill>
                  <a:schemeClr val="tx1"/>
                </a:solidFill>
                <a:sym typeface="Wingdings" panose="05000000000000000000" pitchFamily="2" charset="2"/>
              </a:rPr>
              <a:t> </a:t>
            </a:r>
            <a:r>
              <a:rPr lang="vi-VN" b="0">
                <a:solidFill>
                  <a:schemeClr val="tx1"/>
                </a:solidFill>
              </a:rPr>
              <a:t>Có những đột biến gene làm </a:t>
            </a:r>
            <a:r>
              <a:rPr lang="vi-VN"/>
              <a:t>thay đổi cấu trúc và chức năng của protein</a:t>
            </a:r>
            <a:r>
              <a:rPr lang="vi-VN">
                <a:solidFill>
                  <a:schemeClr val="tx1"/>
                </a:solidFill>
              </a:rPr>
              <a:t> </a:t>
            </a:r>
            <a:r>
              <a:rPr lang="vi-VN" b="0">
                <a:solidFill>
                  <a:schemeClr val="tx1"/>
                </a:solidFill>
              </a:rPr>
              <a:t>theo hướng có lợi cho thể đột biến. </a:t>
            </a:r>
            <a:endParaRPr lang="en-US" b="0">
              <a:solidFill>
                <a:schemeClr val="tx1"/>
              </a:solidFill>
            </a:endParaRPr>
          </a:p>
          <a:p>
            <a:pPr>
              <a:spcAft>
                <a:spcPts val="600"/>
              </a:spcAft>
            </a:pPr>
            <a:r>
              <a:rPr lang="vi-VN" i="1">
                <a:solidFill>
                  <a:schemeClr val="tx1"/>
                </a:solidFill>
                <a:latin typeface="Times New Roman" panose="02020603050405020304" pitchFamily="18" charset="0"/>
                <a:cs typeface="Times New Roman" panose="02020603050405020304" pitchFamily="18" charset="0"/>
              </a:rPr>
              <a:t>Ví dụ: </a:t>
            </a:r>
            <a:r>
              <a:rPr lang="vi-VN" b="0" i="1">
                <a:solidFill>
                  <a:schemeClr val="tx1"/>
                </a:solidFill>
                <a:latin typeface="Times New Roman" panose="02020603050405020304" pitchFamily="18" charset="0"/>
                <a:cs typeface="Times New Roman" panose="02020603050405020304" pitchFamily="18" charset="0"/>
              </a:rPr>
              <a:t>Giống lúa CM5 (do Viện Di truyền Nông nghiệp, Việt Nam tạo ra) mang gene bị biến đổi cấu trúc, dẫn đến thay đổi chức năng protein do gene mã hoá. Kết quả là giống lúa CM5 biểu hiện những tính trạng tốt: </a:t>
            </a:r>
            <a:r>
              <a:rPr lang="vi-VN" i="1">
                <a:solidFill>
                  <a:schemeClr val="tx1"/>
                </a:solidFill>
                <a:latin typeface="Times New Roman" panose="02020603050405020304" pitchFamily="18" charset="0"/>
                <a:cs typeface="Times New Roman" panose="02020603050405020304" pitchFamily="18" charset="0"/>
              </a:rPr>
              <a:t>năng suất cao, chịu rét, chống chịu sâu bệnh khá và đặc biệt là chịu mặn tốt.</a:t>
            </a:r>
            <a:endParaRPr lang="en-US"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8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13</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31749" descr="1-19">
            <a:extLst>
              <a:ext uri="{FF2B5EF4-FFF2-40B4-BE49-F238E27FC236}">
                <a16:creationId xmlns:a16="http://schemas.microsoft.com/office/drawing/2014/main" id="{A36EA6FF-7511-59A5-B130-AA1AC60F5288}"/>
              </a:ext>
            </a:extLst>
          </p:cNvPr>
          <p:cNvPicPr>
            <a:picLocks noChangeAspect="1"/>
          </p:cNvPicPr>
          <p:nvPr/>
        </p:nvPicPr>
        <p:blipFill>
          <a:blip r:embed="rId2">
            <a:duotone>
              <a:schemeClr val="accent3">
                <a:shade val="45000"/>
                <a:satMod val="135000"/>
              </a:schemeClr>
              <a:prstClr val="white"/>
            </a:duotone>
          </a:blip>
          <a:stretch>
            <a:fillRect/>
          </a:stretch>
        </p:blipFill>
        <p:spPr>
          <a:xfrm>
            <a:off x="1096463" y="2679475"/>
            <a:ext cx="10693113" cy="2881894"/>
          </a:xfrm>
          <a:prstGeom prst="rect">
            <a:avLst/>
          </a:prstGeom>
          <a:noFill/>
          <a:ln w="9525">
            <a:noFill/>
          </a:ln>
        </p:spPr>
      </p:pic>
      <p:sp>
        <p:nvSpPr>
          <p:cNvPr id="5" name="Footer Placeholder 2">
            <a:extLst>
              <a:ext uri="{FF2B5EF4-FFF2-40B4-BE49-F238E27FC236}">
                <a16:creationId xmlns:a16="http://schemas.microsoft.com/office/drawing/2014/main" id="{B91F97C4-E9E5-83AB-3D8A-2E08700C3048}"/>
              </a:ext>
            </a:extLst>
          </p:cNvPr>
          <p:cNvSpPr txBox="1">
            <a:spLocks/>
          </p:cNvSpPr>
          <p:nvPr/>
        </p:nvSpPr>
        <p:spPr>
          <a:xfrm>
            <a:off x="913293" y="2350504"/>
            <a:ext cx="4579243" cy="384202"/>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solidFill>
                  <a:schemeClr val="tx1"/>
                </a:solidFill>
              </a:rPr>
              <a:t>b) Đối với thực tiễn</a:t>
            </a:r>
            <a:endParaRPr lang="en-US" sz="2200" dirty="0">
              <a:solidFill>
                <a:schemeClr val="tx1"/>
              </a:solidFill>
            </a:endParaRPr>
          </a:p>
        </p:txBody>
      </p:sp>
      <p:sp>
        <p:nvSpPr>
          <p:cNvPr id="8" name="TextBox 7">
            <a:extLst>
              <a:ext uri="{FF2B5EF4-FFF2-40B4-BE49-F238E27FC236}">
                <a16:creationId xmlns:a16="http://schemas.microsoft.com/office/drawing/2014/main" id="{E6360CA5-8A78-B49F-F219-B6B51F170A44}"/>
              </a:ext>
            </a:extLst>
          </p:cNvPr>
          <p:cNvSpPr txBox="1"/>
          <p:nvPr/>
        </p:nvSpPr>
        <p:spPr>
          <a:xfrm>
            <a:off x="1331711" y="2980425"/>
            <a:ext cx="9898840" cy="2245615"/>
          </a:xfrm>
          <a:prstGeom prst="rect">
            <a:avLst/>
          </a:prstGeom>
          <a:noFill/>
        </p:spPr>
        <p:txBody>
          <a:bodyPr wrap="square">
            <a:spAutoFit/>
          </a:bodyPr>
          <a:lstStyle>
            <a:defPPr>
              <a:defRPr lang="en-US"/>
            </a:defPPr>
            <a:lvl1pPr algn="just">
              <a:lnSpc>
                <a:spcPct val="125000"/>
              </a:lnSpc>
              <a:defRPr sz="2200" b="1" i="0">
                <a:solidFill>
                  <a:schemeClr val="bg2"/>
                </a:solidFill>
                <a:effectLst/>
                <a:latin typeface="+mj-lt"/>
              </a:defRPr>
            </a:lvl1pPr>
          </a:lstStyle>
          <a:p>
            <a:pPr>
              <a:spcAft>
                <a:spcPts val="600"/>
              </a:spcAft>
            </a:pPr>
            <a:r>
              <a:rPr lang="vi-VN" b="0">
                <a:solidFill>
                  <a:schemeClr val="tx1"/>
                </a:solidFill>
                <a:sym typeface="Wingdings" panose="05000000000000000000" pitchFamily="2" charset="2"/>
              </a:rPr>
              <a:t></a:t>
            </a:r>
            <a:r>
              <a:rPr lang="en-US" b="0">
                <a:solidFill>
                  <a:schemeClr val="tx1"/>
                </a:solidFill>
                <a:sym typeface="Wingdings" panose="05000000000000000000" pitchFamily="2" charset="2"/>
              </a:rPr>
              <a:t> </a:t>
            </a:r>
            <a:r>
              <a:rPr lang="vi-VN" b="0">
                <a:solidFill>
                  <a:schemeClr val="tx1"/>
                </a:solidFill>
                <a:sym typeface="Wingdings" panose="05000000000000000000" pitchFamily="2" charset="2"/>
              </a:rPr>
              <a:t>Ngày nay, các nhà khoa học đã và đang sử dụng </a:t>
            </a:r>
            <a:r>
              <a:rPr lang="vi-VN">
                <a:sym typeface="Wingdings" panose="05000000000000000000" pitchFamily="2" charset="2"/>
              </a:rPr>
              <a:t>tác nhân vật lí, hoá học và kĩ thuật di truyền</a:t>
            </a:r>
            <a:r>
              <a:rPr lang="vi-VN" b="0">
                <a:solidFill>
                  <a:schemeClr val="tx1"/>
                </a:solidFill>
                <a:sym typeface="Wingdings" panose="05000000000000000000" pitchFamily="2" charset="2"/>
              </a:rPr>
              <a:t> để chủ động gây đột biến gene trên nhiều đối tượng sinh vật phục vụ cho công tác tạo giống mới. </a:t>
            </a:r>
            <a:endParaRPr lang="en-US" b="0">
              <a:solidFill>
                <a:schemeClr val="tx1"/>
              </a:solidFill>
              <a:sym typeface="Wingdings" panose="05000000000000000000" pitchFamily="2" charset="2"/>
            </a:endParaRPr>
          </a:p>
          <a:p>
            <a:pPr>
              <a:spcAft>
                <a:spcPts val="600"/>
              </a:spcAft>
            </a:pPr>
            <a:r>
              <a:rPr lang="vi-VN" i="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Ví dụ: </a:t>
            </a:r>
            <a:r>
              <a:rPr lang="vi-VN" b="0" i="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 dụng tia gamma (ꝩ) để tạo nấm sợi đột biến có hiệu suất sản sinh kháng sinh penicillin gấp nhiều lần so với dạng tự nhiên.</a:t>
            </a:r>
            <a:endParaRPr lang="en-US"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56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14</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Điều trị bệnh máu khó đông và những lưu ý cần biết">
            <a:extLst>
              <a:ext uri="{FF2B5EF4-FFF2-40B4-BE49-F238E27FC236}">
                <a16:creationId xmlns:a16="http://schemas.microsoft.com/office/drawing/2014/main" id="{BEE41525-EB9F-477F-B2FA-2ED774CDD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78" y="1930327"/>
            <a:ext cx="6114736" cy="40739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ệnh Hồng cầu lưỡi liềm: Nguyên nhân, biến chứng và cách điều trị">
            <a:extLst>
              <a:ext uri="{FF2B5EF4-FFF2-40B4-BE49-F238E27FC236}">
                <a16:creationId xmlns:a16="http://schemas.microsoft.com/office/drawing/2014/main" id="{37DFA22B-74A1-9D79-9808-FEF8681A4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690" y="1925000"/>
            <a:ext cx="5439027" cy="40792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FF46A2-4C01-C419-3550-63923A6A8BB9}"/>
              </a:ext>
            </a:extLst>
          </p:cNvPr>
          <p:cNvSpPr txBox="1"/>
          <p:nvPr/>
        </p:nvSpPr>
        <p:spPr>
          <a:xfrm>
            <a:off x="362078" y="6132242"/>
            <a:ext cx="6114736" cy="430887"/>
          </a:xfrm>
          <a:prstGeom prst="rect">
            <a:avLst/>
          </a:prstGeom>
          <a:noFill/>
        </p:spPr>
        <p:txBody>
          <a:bodyPr wrap="square" rtlCol="0">
            <a:spAutoFit/>
          </a:bodyPr>
          <a:lstStyle/>
          <a:p>
            <a:pPr algn="ctr"/>
            <a:r>
              <a:rPr lang="en-US" sz="2200" b="1">
                <a:solidFill>
                  <a:schemeClr val="accent1"/>
                </a:solidFill>
              </a:rPr>
              <a:t>Bệnh máu khó đông</a:t>
            </a:r>
          </a:p>
        </p:txBody>
      </p:sp>
      <p:sp>
        <p:nvSpPr>
          <p:cNvPr id="11" name="TextBox 10">
            <a:extLst>
              <a:ext uri="{FF2B5EF4-FFF2-40B4-BE49-F238E27FC236}">
                <a16:creationId xmlns:a16="http://schemas.microsoft.com/office/drawing/2014/main" id="{5E06EFEB-4618-98B5-F9B7-E7D6576DF0A6}"/>
              </a:ext>
            </a:extLst>
          </p:cNvPr>
          <p:cNvSpPr txBox="1"/>
          <p:nvPr/>
        </p:nvSpPr>
        <p:spPr>
          <a:xfrm>
            <a:off x="6650689" y="6136571"/>
            <a:ext cx="5439028" cy="430887"/>
          </a:xfrm>
          <a:prstGeom prst="rect">
            <a:avLst/>
          </a:prstGeom>
          <a:solidFill>
            <a:schemeClr val="bg1"/>
          </a:solidFill>
        </p:spPr>
        <p:txBody>
          <a:bodyPr wrap="square" rtlCol="0">
            <a:spAutoFit/>
          </a:bodyPr>
          <a:lstStyle/>
          <a:p>
            <a:pPr algn="ctr"/>
            <a:r>
              <a:rPr lang="en-US" sz="2200" b="1">
                <a:solidFill>
                  <a:schemeClr val="accent1"/>
                </a:solidFill>
              </a:rPr>
              <a:t>Bệnh thiếu máu hồng cầu hình liềm</a:t>
            </a:r>
          </a:p>
        </p:txBody>
      </p:sp>
    </p:spTree>
    <p:extLst>
      <p:ext uri="{BB962C8B-B14F-4D97-AF65-F5344CB8AC3E}">
        <p14:creationId xmlns:p14="http://schemas.microsoft.com/office/powerpoint/2010/main" val="28272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par>
                                <p:cTn id="16" presetID="6" presetClass="entr" presetSubtype="16"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circle(in)">
                                      <p:cBhvr>
                                        <p:cTn id="18" dur="2000"/>
                                        <p:tgtEl>
                                          <p:spTgt spid="614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9"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FF46A2-4C01-C419-3550-63923A6A8BB9}"/>
              </a:ext>
            </a:extLst>
          </p:cNvPr>
          <p:cNvSpPr txBox="1"/>
          <p:nvPr/>
        </p:nvSpPr>
        <p:spPr>
          <a:xfrm>
            <a:off x="754536" y="6023054"/>
            <a:ext cx="4246559" cy="430887"/>
          </a:xfrm>
          <a:prstGeom prst="rect">
            <a:avLst/>
          </a:prstGeom>
          <a:noFill/>
        </p:spPr>
        <p:txBody>
          <a:bodyPr wrap="square" rtlCol="0">
            <a:spAutoFit/>
          </a:bodyPr>
          <a:lstStyle/>
          <a:p>
            <a:pPr algn="ctr"/>
            <a:r>
              <a:rPr lang="en-US" sz="2200" b="1">
                <a:solidFill>
                  <a:schemeClr val="accent1"/>
                </a:solidFill>
              </a:rPr>
              <a:t>Bệnh bạch tạng</a:t>
            </a:r>
          </a:p>
        </p:txBody>
      </p:sp>
      <p:sp>
        <p:nvSpPr>
          <p:cNvPr id="11" name="TextBox 10">
            <a:extLst>
              <a:ext uri="{FF2B5EF4-FFF2-40B4-BE49-F238E27FC236}">
                <a16:creationId xmlns:a16="http://schemas.microsoft.com/office/drawing/2014/main" id="{5E06EFEB-4618-98B5-F9B7-E7D6576DF0A6}"/>
              </a:ext>
            </a:extLst>
          </p:cNvPr>
          <p:cNvSpPr txBox="1"/>
          <p:nvPr/>
        </p:nvSpPr>
        <p:spPr>
          <a:xfrm>
            <a:off x="5998436" y="6023055"/>
            <a:ext cx="5439028" cy="430887"/>
          </a:xfrm>
          <a:prstGeom prst="rect">
            <a:avLst/>
          </a:prstGeom>
          <a:solidFill>
            <a:schemeClr val="bg1"/>
          </a:solidFill>
        </p:spPr>
        <p:txBody>
          <a:bodyPr wrap="square" rtlCol="0">
            <a:spAutoFit/>
          </a:bodyPr>
          <a:lstStyle/>
          <a:p>
            <a:pPr algn="ctr"/>
            <a:r>
              <a:rPr lang="en-US" sz="2200" b="1">
                <a:solidFill>
                  <a:schemeClr val="accent1"/>
                </a:solidFill>
              </a:rPr>
              <a:t>Bệnh mù màu</a:t>
            </a:r>
          </a:p>
        </p:txBody>
      </p:sp>
      <p:sp>
        <p:nvSpPr>
          <p:cNvPr id="3" name="AutoShape 2" descr="Dấu hiệu của bệnh bạch tạng ở trẻ - Nhà thuốc FPT Long Châu">
            <a:extLst>
              <a:ext uri="{FF2B5EF4-FFF2-40B4-BE49-F238E27FC236}">
                <a16:creationId xmlns:a16="http://schemas.microsoft.com/office/drawing/2014/main" id="{46FABC2F-89CE-592E-B520-BCCEF1DB74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Bệnh bạch tạng là đột biến gì? Dấu hiệu nhận biết và cách điều trị bệnh -  Nhà thuốc FPT Long Châu">
            <a:extLst>
              <a:ext uri="{FF2B5EF4-FFF2-40B4-BE49-F238E27FC236}">
                <a16:creationId xmlns:a16="http://schemas.microsoft.com/office/drawing/2014/main" id="{8D715ACE-FF51-3455-0C73-79A216C2CBD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Bệnh mù màu">
            <a:extLst>
              <a:ext uri="{FF2B5EF4-FFF2-40B4-BE49-F238E27FC236}">
                <a16:creationId xmlns:a16="http://schemas.microsoft.com/office/drawing/2014/main" id="{DCB9B7DF-5975-990A-A30C-3AD6767EC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218" y="1823568"/>
            <a:ext cx="3276096" cy="40540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ệnh mù màu">
            <a:extLst>
              <a:ext uri="{FF2B5EF4-FFF2-40B4-BE49-F238E27FC236}">
                <a16:creationId xmlns:a16="http://schemas.microsoft.com/office/drawing/2014/main" id="{4847C182-65B1-FA4A-514B-3E6FAEB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9098" y="1823568"/>
            <a:ext cx="3276096" cy="405406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Ngỡ ngàng trước vẻ đẹp của những người bạch tạng">
            <a:extLst>
              <a:ext uri="{FF2B5EF4-FFF2-40B4-BE49-F238E27FC236}">
                <a16:creationId xmlns:a16="http://schemas.microsoft.com/office/drawing/2014/main" id="{A3604A5F-1BAC-A558-4C3F-F2BBF6EC4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33" y="1823568"/>
            <a:ext cx="4246558" cy="40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circle(in)">
                                      <p:cBhvr>
                                        <p:cTn id="19" dur="2000"/>
                                        <p:tgtEl>
                                          <p:spTgt spid="7174"/>
                                        </p:tgtEl>
                                      </p:cBhvr>
                                    </p:animEffect>
                                  </p:childTnLst>
                                </p:cTn>
                              </p:par>
                              <p:par>
                                <p:cTn id="20" presetID="6" presetClass="entr" presetSubtype="16"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circle(in)">
                                      <p:cBhvr>
                                        <p:cTn id="22" dur="2000"/>
                                        <p:tgtEl>
                                          <p:spTgt spid="7176"/>
                                        </p:tgtEl>
                                      </p:cBhvr>
                                    </p:animEffect>
                                  </p:childTnLst>
                                </p:cTn>
                              </p:par>
                              <p:par>
                                <p:cTn id="23" presetID="6" presetClass="entr" presetSubtype="16" fill="hold" nodeType="with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circle(in)">
                                      <p:cBhvr>
                                        <p:cTn id="25" dur="2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AE089C05-4FB9-9B93-0029-25777B9787ED}"/>
              </a:ext>
            </a:extLst>
          </p:cNvPr>
          <p:cNvSpPr/>
          <p:nvPr/>
        </p:nvSpPr>
        <p:spPr>
          <a:xfrm>
            <a:off x="1430969" y="2072739"/>
            <a:ext cx="633208" cy="3164212"/>
          </a:xfrm>
          <a:prstGeom prst="homePlate">
            <a:avLst>
              <a:gd name="adj" fmla="val 461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B898125D-3246-E601-9441-086426B9F1BB}"/>
              </a:ext>
            </a:extLst>
          </p:cNvPr>
          <p:cNvSpPr/>
          <p:nvPr/>
        </p:nvSpPr>
        <p:spPr>
          <a:xfrm>
            <a:off x="1852325" y="2072739"/>
            <a:ext cx="9752578" cy="3164212"/>
          </a:xfrm>
          <a:prstGeom prst="chevron">
            <a:avLst>
              <a:gd name="adj" fmla="val 962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2F45A817-457E-F14C-8513-38F5FB4711D1}"/>
              </a:ext>
            </a:extLst>
          </p:cNvPr>
          <p:cNvSpPr txBox="1"/>
          <p:nvPr/>
        </p:nvSpPr>
        <p:spPr>
          <a:xfrm>
            <a:off x="2306714" y="2321435"/>
            <a:ext cx="8948385" cy="2666820"/>
          </a:xfrm>
          <a:prstGeom prst="rect">
            <a:avLst/>
          </a:prstGeom>
          <a:noFill/>
        </p:spPr>
        <p:txBody>
          <a:bodyPr wrap="square">
            <a:spAutoFit/>
          </a:bodyPr>
          <a:lstStyle/>
          <a:p>
            <a:pPr algn="just">
              <a:lnSpc>
                <a:spcPct val="125000"/>
              </a:lnSpc>
              <a:spcAft>
                <a:spcPts val="600"/>
              </a:spcAft>
            </a:pPr>
            <a:r>
              <a:rPr lang="en-US" sz="2200"/>
              <a:t>- </a:t>
            </a:r>
            <a:r>
              <a:rPr lang="vi-VN" sz="2200"/>
              <a:t>Do đột biến, một gene nào đó trong hệ gene có thể trở nên không hoạt động (bất hoạt)</a:t>
            </a:r>
            <a:r>
              <a:rPr lang="en-US" sz="2200"/>
              <a:t> </a:t>
            </a:r>
            <a:r>
              <a:rPr lang="vi-VN" sz="2200"/>
              <a:t>dẫn tới các tế bào mang gene đột biến </a:t>
            </a:r>
            <a:r>
              <a:rPr lang="vi-VN" sz="2200" b="1">
                <a:solidFill>
                  <a:schemeClr val="accent3"/>
                </a:solidFill>
              </a:rPr>
              <a:t>bị thiếu hoặc không có sản phẩm của gene đó.</a:t>
            </a:r>
          </a:p>
          <a:p>
            <a:pPr algn="just">
              <a:lnSpc>
                <a:spcPct val="125000"/>
              </a:lnSpc>
              <a:spcAft>
                <a:spcPts val="600"/>
              </a:spcAft>
            </a:pPr>
            <a:r>
              <a:rPr lang="en-US" sz="2200"/>
              <a:t>- </a:t>
            </a:r>
            <a:r>
              <a:rPr lang="vi-VN" sz="2200" b="1">
                <a:solidFill>
                  <a:schemeClr val="accent5"/>
                </a:solidFill>
              </a:rPr>
              <a:t>Sự thiếu hoặc không có sản phẩm của gene </a:t>
            </a:r>
            <a:r>
              <a:rPr lang="vi-VN" sz="2200"/>
              <a:t>sẽ ảnh hưởng đến các quá trình sinh lí,</a:t>
            </a:r>
            <a:r>
              <a:rPr lang="en-US" sz="2200"/>
              <a:t> </a:t>
            </a:r>
            <a:r>
              <a:rPr lang="vi-VN" sz="2200"/>
              <a:t>sinh hoá trong tế bào, khi đó cơ thể </a:t>
            </a:r>
            <a:r>
              <a:rPr lang="vi-VN" sz="2200" b="1"/>
              <a:t>dễ mắc các bệnh, tật di truyền.</a:t>
            </a:r>
            <a:endParaRPr lang="en-US" sz="2200" b="1"/>
          </a:p>
        </p:txBody>
      </p:sp>
    </p:spTree>
    <p:extLst>
      <p:ext uri="{BB962C8B-B14F-4D97-AF65-F5344CB8AC3E}">
        <p14:creationId xmlns:p14="http://schemas.microsoft.com/office/powerpoint/2010/main" val="296824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AE089C05-4FB9-9B93-0029-25777B9787ED}"/>
              </a:ext>
            </a:extLst>
          </p:cNvPr>
          <p:cNvSpPr/>
          <p:nvPr/>
        </p:nvSpPr>
        <p:spPr>
          <a:xfrm>
            <a:off x="1430969" y="2072739"/>
            <a:ext cx="633208" cy="3164212"/>
          </a:xfrm>
          <a:prstGeom prst="homePlate">
            <a:avLst>
              <a:gd name="adj" fmla="val 4612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B898125D-3246-E601-9441-086426B9F1BB}"/>
              </a:ext>
            </a:extLst>
          </p:cNvPr>
          <p:cNvSpPr/>
          <p:nvPr/>
        </p:nvSpPr>
        <p:spPr>
          <a:xfrm>
            <a:off x="1852325" y="2072739"/>
            <a:ext cx="9752578" cy="3164212"/>
          </a:xfrm>
          <a:prstGeom prst="chevron">
            <a:avLst>
              <a:gd name="adj" fmla="val 962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2F45A817-457E-F14C-8513-38F5FB4711D1}"/>
              </a:ext>
            </a:extLst>
          </p:cNvPr>
          <p:cNvSpPr txBox="1"/>
          <p:nvPr/>
        </p:nvSpPr>
        <p:spPr>
          <a:xfrm>
            <a:off x="2313165" y="2321435"/>
            <a:ext cx="8776865" cy="2666820"/>
          </a:xfrm>
          <a:prstGeom prst="rect">
            <a:avLst/>
          </a:prstGeom>
          <a:noFill/>
        </p:spPr>
        <p:txBody>
          <a:bodyPr wrap="square">
            <a:spAutoFit/>
          </a:bodyPr>
          <a:lstStyle/>
          <a:p>
            <a:pPr algn="just">
              <a:lnSpc>
                <a:spcPct val="125000"/>
              </a:lnSpc>
              <a:spcAft>
                <a:spcPts val="600"/>
              </a:spcAft>
            </a:pPr>
            <a:r>
              <a:rPr lang="en-US" sz="2200"/>
              <a:t>- </a:t>
            </a:r>
            <a:r>
              <a:rPr lang="vi-VN" sz="2200" b="1"/>
              <a:t>Đa số đột biến gene là lặn và có hại </a:t>
            </a:r>
            <a:r>
              <a:rPr lang="vi-VN" sz="2200"/>
              <a:t>cho thể đột biến vì chúng phá vỡ sự hài hoà trong kiểu gene đã được duy trì qua lịch sử phát triển của loài. </a:t>
            </a:r>
            <a:endParaRPr lang="en-US" sz="2200"/>
          </a:p>
          <a:p>
            <a:pPr algn="just">
              <a:lnSpc>
                <a:spcPct val="125000"/>
              </a:lnSpc>
              <a:spcAft>
                <a:spcPts val="600"/>
              </a:spcAft>
            </a:pPr>
            <a:r>
              <a:rPr lang="en-US" sz="2200"/>
              <a:t>- </a:t>
            </a:r>
            <a:r>
              <a:rPr lang="vi-VN" sz="2200"/>
              <a:t>Ngoài ra, tính chất có lợi hay có hại của đột biến gene còn </a:t>
            </a:r>
            <a:r>
              <a:rPr lang="vi-VN" sz="2200" b="1"/>
              <a:t>phụ thuộc vào chức năng gene, các điều kiện môi trường bên trong và bên ngoài cơ thể.</a:t>
            </a:r>
            <a:endParaRPr lang="en-US" sz="2200" b="1"/>
          </a:p>
        </p:txBody>
      </p:sp>
    </p:spTree>
    <p:extLst>
      <p:ext uri="{BB962C8B-B14F-4D97-AF65-F5344CB8AC3E}">
        <p14:creationId xmlns:p14="http://schemas.microsoft.com/office/powerpoint/2010/main" val="21335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18</a:t>
            </a:fld>
            <a:endParaRPr lang="en-US" dirty="0"/>
          </a:p>
        </p:txBody>
      </p:sp>
      <p:grpSp>
        <p:nvGrpSpPr>
          <p:cNvPr id="21" name="Group 20">
            <a:extLst>
              <a:ext uri="{FF2B5EF4-FFF2-40B4-BE49-F238E27FC236}">
                <a16:creationId xmlns:a16="http://schemas.microsoft.com/office/drawing/2014/main" id="{F8AA0834-1FBA-E10F-E90C-A795E6A5CDA7}"/>
              </a:ext>
            </a:extLst>
          </p:cNvPr>
          <p:cNvGrpSpPr/>
          <p:nvPr/>
        </p:nvGrpSpPr>
        <p:grpSpPr>
          <a:xfrm>
            <a:off x="414564" y="2174780"/>
            <a:ext cx="11245570" cy="4496043"/>
            <a:chOff x="64760" y="-375859"/>
            <a:chExt cx="11245570" cy="4496043"/>
          </a:xfrm>
        </p:grpSpPr>
        <p:sp>
          <p:nvSpPr>
            <p:cNvPr id="17" name="Rectangle: Rounded Corners 16">
              <a:extLst>
                <a:ext uri="{FF2B5EF4-FFF2-40B4-BE49-F238E27FC236}">
                  <a16:creationId xmlns:a16="http://schemas.microsoft.com/office/drawing/2014/main" id="{4E15A4BC-1F42-2223-6697-EE00CDCE7148}"/>
                </a:ext>
              </a:extLst>
            </p:cNvPr>
            <p:cNvSpPr/>
            <p:nvPr/>
          </p:nvSpPr>
          <p:spPr>
            <a:xfrm>
              <a:off x="64760" y="370181"/>
              <a:ext cx="11245570" cy="3750003"/>
            </a:xfrm>
            <a:prstGeom prst="roundRect">
              <a:avLst>
                <a:gd name="adj" fmla="val 10395"/>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CE5E1B2-10CD-D40E-A96F-D21E88E935E3}"/>
                </a:ext>
              </a:extLst>
            </p:cNvPr>
            <p:cNvSpPr/>
            <p:nvPr/>
          </p:nvSpPr>
          <p:spPr>
            <a:xfrm>
              <a:off x="4694736" y="-375859"/>
              <a:ext cx="1607873" cy="478680"/>
            </a:xfrm>
            <a:prstGeom prst="round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Trả lời</a:t>
              </a:r>
            </a:p>
          </p:txBody>
        </p:sp>
      </p:grpSp>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1</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642624" cy="1002582"/>
          </a:xfrm>
          <a:prstGeom prst="rect">
            <a:avLst/>
          </a:prstGeom>
          <a:noFill/>
        </p:spPr>
        <p:txBody>
          <a:bodyPr wrap="square">
            <a:spAutoFit/>
          </a:bodyPr>
          <a:lstStyle/>
          <a:p>
            <a:pPr algn="just">
              <a:lnSpc>
                <a:spcPct val="130000"/>
              </a:lnSpc>
            </a:pPr>
            <a:r>
              <a:rPr lang="en-US" sz="2400" b="1"/>
              <a:t>Đúng hay sai khi cho rằng đột biến gene vừa có lợi vừa có hại?</a:t>
            </a:r>
          </a:p>
          <a:p>
            <a:pPr algn="just">
              <a:lnSpc>
                <a:spcPct val="130000"/>
              </a:lnSpc>
            </a:pPr>
            <a:r>
              <a:rPr lang="en-US" sz="2400" b="1"/>
              <a:t>Lấy ví dụ.</a:t>
            </a:r>
          </a:p>
        </p:txBody>
      </p:sp>
      <p:sp>
        <p:nvSpPr>
          <p:cNvPr id="29" name="TextBox 28">
            <a:extLst>
              <a:ext uri="{FF2B5EF4-FFF2-40B4-BE49-F238E27FC236}">
                <a16:creationId xmlns:a16="http://schemas.microsoft.com/office/drawing/2014/main" id="{9A31A754-36CF-9DEE-897B-6E0E6E1592DB}"/>
              </a:ext>
            </a:extLst>
          </p:cNvPr>
          <p:cNvSpPr txBox="1"/>
          <p:nvPr/>
        </p:nvSpPr>
        <p:spPr>
          <a:xfrm>
            <a:off x="762510" y="3050289"/>
            <a:ext cx="10572367" cy="970266"/>
          </a:xfrm>
          <a:prstGeom prst="rect">
            <a:avLst/>
          </a:prstGeom>
          <a:noFill/>
        </p:spPr>
        <p:txBody>
          <a:bodyPr wrap="square">
            <a:spAutoFit/>
          </a:bodyPr>
          <a:lstStyle/>
          <a:p>
            <a:pPr>
              <a:lnSpc>
                <a:spcPct val="125000"/>
              </a:lnSpc>
            </a:pPr>
            <a:r>
              <a:rPr lang="en-US" sz="2400"/>
              <a:t>-</a:t>
            </a:r>
            <a:r>
              <a:rPr lang="en-US" sz="2400" b="1"/>
              <a:t> Đột biến gene </a:t>
            </a:r>
            <a:r>
              <a:rPr lang="en-US" sz="2400"/>
              <a:t>vừa có lợi vừa có hại là </a:t>
            </a:r>
            <a:r>
              <a:rPr lang="en-US" sz="2400" b="1">
                <a:solidFill>
                  <a:srgbClr val="FF0000"/>
                </a:solidFill>
              </a:rPr>
              <a:t>đúng.</a:t>
            </a:r>
          </a:p>
          <a:p>
            <a:pPr>
              <a:lnSpc>
                <a:spcPct val="125000"/>
              </a:lnSpc>
            </a:pPr>
            <a:r>
              <a:rPr lang="en-US" sz="2400"/>
              <a:t>- Lấy ví dụ chứng minh:</a:t>
            </a:r>
          </a:p>
        </p:txBody>
      </p:sp>
      <p:sp>
        <p:nvSpPr>
          <p:cNvPr id="31" name="TextBox 30">
            <a:extLst>
              <a:ext uri="{FF2B5EF4-FFF2-40B4-BE49-F238E27FC236}">
                <a16:creationId xmlns:a16="http://schemas.microsoft.com/office/drawing/2014/main" id="{ADC62CF3-BE4C-23EE-8B77-4CA0A240BAEB}"/>
              </a:ext>
            </a:extLst>
          </p:cNvPr>
          <p:cNvSpPr txBox="1"/>
          <p:nvPr/>
        </p:nvSpPr>
        <p:spPr>
          <a:xfrm>
            <a:off x="1276479" y="4104237"/>
            <a:ext cx="10119768" cy="2355260"/>
          </a:xfrm>
          <a:prstGeom prst="rect">
            <a:avLst/>
          </a:prstGeom>
          <a:noFill/>
        </p:spPr>
        <p:txBody>
          <a:bodyPr wrap="square">
            <a:spAutoFit/>
          </a:bodyPr>
          <a:lstStyle>
            <a:defPPr>
              <a:defRPr lang="en-US"/>
            </a:defPPr>
            <a:lvl1pPr>
              <a:lnSpc>
                <a:spcPct val="125000"/>
              </a:lnSpc>
              <a:defRPr sz="2400"/>
            </a:lvl1pPr>
          </a:lstStyle>
          <a:p>
            <a:pPr algn="just"/>
            <a:r>
              <a:rPr lang="hy-AM">
                <a:latin typeface="Times New Roman" panose="02020603050405020304" pitchFamily="18" charset="0"/>
                <a:cs typeface="Times New Roman" panose="02020603050405020304" pitchFamily="18" charset="0"/>
              </a:rPr>
              <a:t>֎</a:t>
            </a:r>
            <a:r>
              <a:rPr lang="en-US" b="1" i="1">
                <a:latin typeface="Times New Roman" panose="02020603050405020304" pitchFamily="18" charset="0"/>
                <a:cs typeface="Times New Roman" panose="02020603050405020304" pitchFamily="18" charset="0"/>
              </a:rPr>
              <a:t> </a:t>
            </a:r>
            <a:r>
              <a:rPr lang="vi-VN" b="1" i="1">
                <a:latin typeface="Times New Roman" panose="02020603050405020304" pitchFamily="18" charset="0"/>
                <a:cs typeface="Times New Roman" panose="02020603050405020304" pitchFamily="18" charset="0"/>
              </a:rPr>
              <a:t>Ví dụ đột biến gene có lợi: </a:t>
            </a:r>
            <a:r>
              <a:rPr lang="vi-VN">
                <a:latin typeface="Times New Roman" panose="02020603050405020304" pitchFamily="18" charset="0"/>
                <a:cs typeface="Times New Roman" panose="02020603050405020304" pitchFamily="18" charset="0"/>
              </a:rPr>
              <a:t>hoa lan đột biến gene mang lại giá trị kinh tế cao; giống lúa CM5 mang gene bị đột biến cấu trúc làm xuất hiện những tính trạng tốt như: năng suất cao, chịu rét, chống chịu sâu bệnh khá, chịu mặn tốt; đột biến gene kháng thuốc trừ sâu ở côn trùng là đột biến có lợi trong môi trường có thuốc trừ sâu;…</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925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p:bldP spid="29"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19</a:t>
            </a:fld>
            <a:endParaRPr lang="en-US" dirty="0"/>
          </a:p>
        </p:txBody>
      </p:sp>
      <p:grpSp>
        <p:nvGrpSpPr>
          <p:cNvPr id="21" name="Group 20">
            <a:extLst>
              <a:ext uri="{FF2B5EF4-FFF2-40B4-BE49-F238E27FC236}">
                <a16:creationId xmlns:a16="http://schemas.microsoft.com/office/drawing/2014/main" id="{F8AA0834-1FBA-E10F-E90C-A795E6A5CDA7}"/>
              </a:ext>
            </a:extLst>
          </p:cNvPr>
          <p:cNvGrpSpPr/>
          <p:nvPr/>
        </p:nvGrpSpPr>
        <p:grpSpPr>
          <a:xfrm>
            <a:off x="414564" y="2174780"/>
            <a:ext cx="11245570" cy="4496043"/>
            <a:chOff x="64760" y="-375859"/>
            <a:chExt cx="11245570" cy="4496043"/>
          </a:xfrm>
        </p:grpSpPr>
        <p:sp>
          <p:nvSpPr>
            <p:cNvPr id="17" name="Rectangle: Rounded Corners 16">
              <a:extLst>
                <a:ext uri="{FF2B5EF4-FFF2-40B4-BE49-F238E27FC236}">
                  <a16:creationId xmlns:a16="http://schemas.microsoft.com/office/drawing/2014/main" id="{4E15A4BC-1F42-2223-6697-EE00CDCE7148}"/>
                </a:ext>
              </a:extLst>
            </p:cNvPr>
            <p:cNvSpPr/>
            <p:nvPr/>
          </p:nvSpPr>
          <p:spPr>
            <a:xfrm>
              <a:off x="64760" y="370181"/>
              <a:ext cx="11245570" cy="3750003"/>
            </a:xfrm>
            <a:prstGeom prst="roundRect">
              <a:avLst>
                <a:gd name="adj" fmla="val 10395"/>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CE5E1B2-10CD-D40E-A96F-D21E88E935E3}"/>
                </a:ext>
              </a:extLst>
            </p:cNvPr>
            <p:cNvSpPr/>
            <p:nvPr/>
          </p:nvSpPr>
          <p:spPr>
            <a:xfrm>
              <a:off x="4694736" y="-375859"/>
              <a:ext cx="1607873" cy="478680"/>
            </a:xfrm>
            <a:prstGeom prst="round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Trả lời</a:t>
              </a:r>
            </a:p>
          </p:txBody>
        </p:sp>
      </p:grpSp>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1</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642624" cy="1002582"/>
          </a:xfrm>
          <a:prstGeom prst="rect">
            <a:avLst/>
          </a:prstGeom>
          <a:noFill/>
        </p:spPr>
        <p:txBody>
          <a:bodyPr wrap="square">
            <a:spAutoFit/>
          </a:bodyPr>
          <a:lstStyle/>
          <a:p>
            <a:pPr algn="just">
              <a:lnSpc>
                <a:spcPct val="130000"/>
              </a:lnSpc>
            </a:pPr>
            <a:r>
              <a:rPr lang="en-US" sz="2400" b="1"/>
              <a:t>Đúng hay sai khi cho rằng đột biến gene vừa có lợi vừa có hại?</a:t>
            </a:r>
          </a:p>
          <a:p>
            <a:pPr algn="just">
              <a:lnSpc>
                <a:spcPct val="130000"/>
              </a:lnSpc>
            </a:pPr>
            <a:r>
              <a:rPr lang="en-US" sz="2400" b="1"/>
              <a:t>Lấy ví dụ.</a:t>
            </a:r>
          </a:p>
        </p:txBody>
      </p:sp>
      <p:sp>
        <p:nvSpPr>
          <p:cNvPr id="29" name="TextBox 28">
            <a:extLst>
              <a:ext uri="{FF2B5EF4-FFF2-40B4-BE49-F238E27FC236}">
                <a16:creationId xmlns:a16="http://schemas.microsoft.com/office/drawing/2014/main" id="{9A31A754-36CF-9DEE-897B-6E0E6E1592DB}"/>
              </a:ext>
            </a:extLst>
          </p:cNvPr>
          <p:cNvSpPr txBox="1"/>
          <p:nvPr/>
        </p:nvSpPr>
        <p:spPr>
          <a:xfrm>
            <a:off x="762510" y="3050289"/>
            <a:ext cx="10572367" cy="970266"/>
          </a:xfrm>
          <a:prstGeom prst="rect">
            <a:avLst/>
          </a:prstGeom>
          <a:noFill/>
        </p:spPr>
        <p:txBody>
          <a:bodyPr wrap="square">
            <a:spAutoFit/>
          </a:bodyPr>
          <a:lstStyle/>
          <a:p>
            <a:pPr>
              <a:lnSpc>
                <a:spcPct val="125000"/>
              </a:lnSpc>
            </a:pPr>
            <a:r>
              <a:rPr lang="en-US" sz="2400"/>
              <a:t>- </a:t>
            </a:r>
            <a:r>
              <a:rPr lang="en-US" sz="2400" b="1"/>
              <a:t>Đột biến gene </a:t>
            </a:r>
            <a:r>
              <a:rPr lang="en-US" sz="2400"/>
              <a:t>vừa có lợi vừa có hại là </a:t>
            </a:r>
            <a:r>
              <a:rPr lang="en-US" sz="2400" b="1">
                <a:solidFill>
                  <a:srgbClr val="FF0000"/>
                </a:solidFill>
              </a:rPr>
              <a:t>đúng.</a:t>
            </a:r>
          </a:p>
          <a:p>
            <a:pPr>
              <a:lnSpc>
                <a:spcPct val="125000"/>
              </a:lnSpc>
            </a:pPr>
            <a:r>
              <a:rPr lang="en-US" sz="2400"/>
              <a:t>- Lấy ví dụ chứng minh:</a:t>
            </a:r>
          </a:p>
        </p:txBody>
      </p:sp>
      <p:sp>
        <p:nvSpPr>
          <p:cNvPr id="31" name="TextBox 30">
            <a:extLst>
              <a:ext uri="{FF2B5EF4-FFF2-40B4-BE49-F238E27FC236}">
                <a16:creationId xmlns:a16="http://schemas.microsoft.com/office/drawing/2014/main" id="{ADC62CF3-BE4C-23EE-8B77-4CA0A240BAEB}"/>
              </a:ext>
            </a:extLst>
          </p:cNvPr>
          <p:cNvSpPr txBox="1"/>
          <p:nvPr/>
        </p:nvSpPr>
        <p:spPr>
          <a:xfrm>
            <a:off x="1276479" y="4104237"/>
            <a:ext cx="10119768" cy="2355260"/>
          </a:xfrm>
          <a:prstGeom prst="rect">
            <a:avLst/>
          </a:prstGeom>
          <a:noFill/>
        </p:spPr>
        <p:txBody>
          <a:bodyPr wrap="square">
            <a:spAutoFit/>
          </a:bodyPr>
          <a:lstStyle>
            <a:defPPr>
              <a:defRPr lang="en-US"/>
            </a:defPPr>
            <a:lvl1pPr>
              <a:lnSpc>
                <a:spcPct val="125000"/>
              </a:lnSpc>
              <a:defRPr sz="2400"/>
            </a:lvl1pPr>
          </a:lstStyle>
          <a:p>
            <a:pPr algn="just"/>
            <a:r>
              <a:rPr lang="hy-AM">
                <a:latin typeface="Times New Roman" panose="02020603050405020304" pitchFamily="18" charset="0"/>
                <a:cs typeface="Times New Roman" panose="02020603050405020304" pitchFamily="18" charset="0"/>
              </a:rPr>
              <a:t>֎</a:t>
            </a:r>
            <a:r>
              <a:rPr lang="en-US" b="1" i="1">
                <a:latin typeface="Times New Roman" panose="02020603050405020304" pitchFamily="18" charset="0"/>
                <a:cs typeface="Times New Roman" panose="02020603050405020304" pitchFamily="18" charset="0"/>
              </a:rPr>
              <a:t> </a:t>
            </a:r>
            <a:r>
              <a:rPr lang="vi-VN" b="1" i="1">
                <a:latin typeface="Times New Roman" panose="02020603050405020304" pitchFamily="18" charset="0"/>
                <a:cs typeface="Times New Roman" panose="02020603050405020304" pitchFamily="18" charset="0"/>
              </a:rPr>
              <a:t>Ví dụ đột biến gene có hại: </a:t>
            </a:r>
            <a:r>
              <a:rPr lang="vi-VN">
                <a:latin typeface="Times New Roman" panose="02020603050405020304" pitchFamily="18" charset="0"/>
                <a:cs typeface="Times New Roman" panose="02020603050405020304" pitchFamily="18" charset="0"/>
              </a:rPr>
              <a:t>đột biến gen kháng thuốc trừ sâu ở côn trùng có thể là có hại trong môi trường không có thuốc trừ sâu; đột biến gene gây dị tật ở động vật như vịt ba chân, lợn hai đầu,…; đột biến gene gây nhiều bệnh ở người như bệnh bạch tạng, bệnh hồng cầu hình liềm, bệnh động kinh, bệnh mù màu, bệnh máu khó đông,…;…</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8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en-US" sz="2400" b="1">
                <a:solidFill>
                  <a:schemeClr val="bg1"/>
                </a:solidFill>
              </a:rPr>
              <a:t>1. </a:t>
            </a:r>
            <a:r>
              <a:rPr lang="en-US" sz="2400">
                <a:solidFill>
                  <a:schemeClr val="bg1"/>
                </a:solidFill>
              </a:rPr>
              <a:t>Các allele đột biến số 1, số 2 và số 3 có thay đổi gì so với allele kiểu dại?</a:t>
            </a:r>
          </a:p>
        </p:txBody>
      </p:sp>
      <p:graphicFrame>
        <p:nvGraphicFramePr>
          <p:cNvPr id="20" name="Table 19">
            <a:extLst>
              <a:ext uri="{FF2B5EF4-FFF2-40B4-BE49-F238E27FC236}">
                <a16:creationId xmlns:a16="http://schemas.microsoft.com/office/drawing/2014/main" id="{D59365F2-AA92-C86C-73A3-B369AE297587}"/>
              </a:ext>
            </a:extLst>
          </p:cNvPr>
          <p:cNvGraphicFramePr>
            <a:graphicFrameLocks noGrp="1"/>
          </p:cNvGraphicFramePr>
          <p:nvPr>
            <p:extLst>
              <p:ext uri="{D42A27DB-BD31-4B8C-83A1-F6EECF244321}">
                <p14:modId xmlns:p14="http://schemas.microsoft.com/office/powerpoint/2010/main" val="1094086005"/>
              </p:ext>
            </p:extLst>
          </p:nvPr>
        </p:nvGraphicFramePr>
        <p:xfrm>
          <a:off x="1044671" y="2279196"/>
          <a:ext cx="10786576" cy="4452583"/>
        </p:xfrm>
        <a:graphic>
          <a:graphicData uri="http://schemas.openxmlformats.org/drawingml/2006/table">
            <a:tbl>
              <a:tblPr firstRow="1" bandRow="1">
                <a:tableStyleId>{5C22544A-7EE6-4342-B048-85BDC9FD1C3A}</a:tableStyleId>
              </a:tblPr>
              <a:tblGrid>
                <a:gridCol w="2696644">
                  <a:extLst>
                    <a:ext uri="{9D8B030D-6E8A-4147-A177-3AD203B41FA5}">
                      <a16:colId xmlns:a16="http://schemas.microsoft.com/office/drawing/2014/main" val="3501742358"/>
                    </a:ext>
                  </a:extLst>
                </a:gridCol>
                <a:gridCol w="2696644">
                  <a:extLst>
                    <a:ext uri="{9D8B030D-6E8A-4147-A177-3AD203B41FA5}">
                      <a16:colId xmlns:a16="http://schemas.microsoft.com/office/drawing/2014/main" val="4091194636"/>
                    </a:ext>
                  </a:extLst>
                </a:gridCol>
                <a:gridCol w="2696644">
                  <a:extLst>
                    <a:ext uri="{9D8B030D-6E8A-4147-A177-3AD203B41FA5}">
                      <a16:colId xmlns:a16="http://schemas.microsoft.com/office/drawing/2014/main" val="45842252"/>
                    </a:ext>
                  </a:extLst>
                </a:gridCol>
                <a:gridCol w="2696644">
                  <a:extLst>
                    <a:ext uri="{9D8B030D-6E8A-4147-A177-3AD203B41FA5}">
                      <a16:colId xmlns:a16="http://schemas.microsoft.com/office/drawing/2014/main" val="1978804087"/>
                    </a:ext>
                  </a:extLst>
                </a:gridCol>
              </a:tblGrid>
              <a:tr h="451418">
                <a:tc rowSpan="2">
                  <a:txBody>
                    <a:bodyPr/>
                    <a:lstStyle/>
                    <a:p>
                      <a:pPr algn="ctr">
                        <a:lnSpc>
                          <a:spcPct val="120000"/>
                        </a:lnSpc>
                      </a:pPr>
                      <a:r>
                        <a:rPr lang="en-US" sz="2000"/>
                        <a:t>Gene ban đầu </a:t>
                      </a:r>
                    </a:p>
                    <a:p>
                      <a:pPr algn="ctr">
                        <a:lnSpc>
                          <a:spcPct val="120000"/>
                        </a:lnSpc>
                      </a:pPr>
                      <a:r>
                        <a:rPr lang="en-US" sz="2000"/>
                        <a:t>(allele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20000"/>
                        </a:lnSpc>
                      </a:pPr>
                      <a:r>
                        <a:rPr lang="en-US" sz="2000"/>
                        <a:t>Các allele đột biến từ 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45443"/>
                  </a:ext>
                </a:extLst>
              </a:tr>
              <a:tr h="451418">
                <a:tc vMerge="1">
                  <a:txBody>
                    <a:bodyPr/>
                    <a:lstStyle/>
                    <a:p>
                      <a:pPr algn="ctr">
                        <a:lnSpc>
                          <a:spcPct val="120000"/>
                        </a:lnSpc>
                      </a:pPr>
                      <a:endParaRPr lang="en-US"/>
                    </a:p>
                  </a:txBody>
                  <a:tcPr anchor="ctr"/>
                </a:tc>
                <a:tc>
                  <a:txBody>
                    <a:bodyPr/>
                    <a:lstStyle/>
                    <a:p>
                      <a:pPr algn="ctr">
                        <a:lnSpc>
                          <a:spcPct val="120000"/>
                        </a:lnSpc>
                      </a:pPr>
                      <a:r>
                        <a:rPr lang="en-US" sz="2000" b="1"/>
                        <a:t>Allele số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26247"/>
                  </a:ext>
                </a:extLst>
              </a:tr>
              <a:tr h="3549747">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68477"/>
                  </a:ext>
                </a:extLst>
              </a:tr>
            </a:tbl>
          </a:graphicData>
        </a:graphic>
      </p:graphicFrame>
      <p:grpSp>
        <p:nvGrpSpPr>
          <p:cNvPr id="74" name="Group 73">
            <a:extLst>
              <a:ext uri="{FF2B5EF4-FFF2-40B4-BE49-F238E27FC236}">
                <a16:creationId xmlns:a16="http://schemas.microsoft.com/office/drawing/2014/main" id="{436DEF3B-6F64-0C74-AF0C-871D49142453}"/>
              </a:ext>
            </a:extLst>
          </p:cNvPr>
          <p:cNvGrpSpPr/>
          <p:nvPr/>
        </p:nvGrpSpPr>
        <p:grpSpPr>
          <a:xfrm>
            <a:off x="1588980" y="3479848"/>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315350" y="3718990"/>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82390" y="3163872"/>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61066" y="3465603"/>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spTree>
    <p:extLst>
      <p:ext uri="{BB962C8B-B14F-4D97-AF65-F5344CB8AC3E}">
        <p14:creationId xmlns:p14="http://schemas.microsoft.com/office/powerpoint/2010/main" val="332433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additive="base">
                                        <p:cTn id="30" dur="500" fill="hold"/>
                                        <p:tgtEl>
                                          <p:spTgt spid="74"/>
                                        </p:tgtEl>
                                        <p:attrNameLst>
                                          <p:attrName>ppt_x</p:attrName>
                                        </p:attrNameLst>
                                      </p:cBhvr>
                                      <p:tavLst>
                                        <p:tav tm="0">
                                          <p:val>
                                            <p:strVal val="#ppt_x"/>
                                          </p:val>
                                        </p:tav>
                                        <p:tav tm="100000">
                                          <p:val>
                                            <p:strVal val="#ppt_x"/>
                                          </p:val>
                                        </p:tav>
                                      </p:tavLst>
                                    </p:anim>
                                    <p:anim calcmode="lin" valueType="num">
                                      <p:cBhvr additive="base">
                                        <p:cTn id="31"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500" fill="hold"/>
                                        <p:tgtEl>
                                          <p:spTgt spid="79"/>
                                        </p:tgtEl>
                                        <p:attrNameLst>
                                          <p:attrName>ppt_x</p:attrName>
                                        </p:attrNameLst>
                                      </p:cBhvr>
                                      <p:tavLst>
                                        <p:tav tm="0">
                                          <p:val>
                                            <p:strVal val="#ppt_x"/>
                                          </p:val>
                                        </p:tav>
                                        <p:tav tm="100000">
                                          <p:val>
                                            <p:strVal val="#ppt_x"/>
                                          </p:val>
                                        </p:tav>
                                      </p:tavLst>
                                    </p:anim>
                                    <p:anim calcmode="lin" valueType="num">
                                      <p:cBhvr additive="base">
                                        <p:cTn id="3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4"/>
                                        </p:tgtEl>
                                        <p:attrNameLst>
                                          <p:attrName>style.visibility</p:attrName>
                                        </p:attrNameLst>
                                      </p:cBhvr>
                                      <p:to>
                                        <p:strVal val="visible"/>
                                      </p:to>
                                    </p:set>
                                    <p:anim calcmode="lin" valueType="num">
                                      <p:cBhvr additive="base">
                                        <p:cTn id="42" dur="500" fill="hold"/>
                                        <p:tgtEl>
                                          <p:spTgt spid="274"/>
                                        </p:tgtEl>
                                        <p:attrNameLst>
                                          <p:attrName>ppt_x</p:attrName>
                                        </p:attrNameLst>
                                      </p:cBhvr>
                                      <p:tavLst>
                                        <p:tav tm="0">
                                          <p:val>
                                            <p:strVal val="#ppt_x"/>
                                          </p:val>
                                        </p:tav>
                                        <p:tav tm="100000">
                                          <p:val>
                                            <p:strVal val="#ppt_x"/>
                                          </p:val>
                                        </p:tav>
                                      </p:tavLst>
                                    </p:anim>
                                    <p:anim calcmode="lin" valueType="num">
                                      <p:cBhvr additive="base">
                                        <p:cTn id="43"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17"/>
                                        </p:tgtEl>
                                        <p:attrNameLst>
                                          <p:attrName>style.visibility</p:attrName>
                                        </p:attrNameLst>
                                      </p:cBhvr>
                                      <p:to>
                                        <p:strVal val="visible"/>
                                      </p:to>
                                    </p:set>
                                    <p:anim calcmode="lin" valueType="num">
                                      <p:cBhvr additive="base">
                                        <p:cTn id="48" dur="500" fill="hold"/>
                                        <p:tgtEl>
                                          <p:spTgt spid="317"/>
                                        </p:tgtEl>
                                        <p:attrNameLst>
                                          <p:attrName>ppt_x</p:attrName>
                                        </p:attrNameLst>
                                      </p:cBhvr>
                                      <p:tavLst>
                                        <p:tav tm="0">
                                          <p:val>
                                            <p:strVal val="#ppt_x"/>
                                          </p:val>
                                        </p:tav>
                                        <p:tav tm="100000">
                                          <p:val>
                                            <p:strVal val="#ppt_x"/>
                                          </p:val>
                                        </p:tav>
                                      </p:tavLst>
                                    </p:anim>
                                    <p:anim calcmode="lin" valueType="num">
                                      <p:cBhvr additive="base">
                                        <p:cTn id="49"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a:xfrm>
            <a:off x="8849751" y="6267319"/>
            <a:ext cx="2743200" cy="365125"/>
          </a:xfrm>
        </p:spPr>
        <p:txBody>
          <a:bodyPr/>
          <a:lstStyle/>
          <a:p>
            <a:fld id="{95CBEC59-7FF9-4688-98DF-89832A0C9025}" type="slidenum">
              <a:rPr lang="en-US" smtClean="0"/>
              <a:t>20</a:t>
            </a:fld>
            <a:endParaRPr lang="en-US" dirty="0"/>
          </a:p>
        </p:txBody>
      </p:sp>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2</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341641" cy="1002582"/>
          </a:xfrm>
          <a:prstGeom prst="rect">
            <a:avLst/>
          </a:prstGeom>
          <a:noFill/>
        </p:spPr>
        <p:txBody>
          <a:bodyPr wrap="square">
            <a:spAutoFit/>
          </a:bodyPr>
          <a:lstStyle/>
          <a:p>
            <a:pPr>
              <a:lnSpc>
                <a:spcPct val="130000"/>
              </a:lnSpc>
            </a:pPr>
            <a:r>
              <a:rPr lang="vi-VN" sz="2400" b="1"/>
              <a:t>Quan sát Hình 41.2, cho biết thể đột biến nào có lợi, thể đột biến nào không có lợi đối với con người.</a:t>
            </a:r>
            <a:endParaRPr lang="en-US" sz="2400" b="1"/>
          </a:p>
        </p:txBody>
      </p:sp>
      <p:pic>
        <p:nvPicPr>
          <p:cNvPr id="3" name="Picture 2">
            <a:extLst>
              <a:ext uri="{FF2B5EF4-FFF2-40B4-BE49-F238E27FC236}">
                <a16:creationId xmlns:a16="http://schemas.microsoft.com/office/drawing/2014/main" id="{F7AE65EE-121D-99F6-BC02-A9CD7DA40CB6}"/>
              </a:ext>
            </a:extLst>
          </p:cNvPr>
          <p:cNvPicPr>
            <a:picLocks noChangeAspect="1"/>
          </p:cNvPicPr>
          <p:nvPr/>
        </p:nvPicPr>
        <p:blipFill>
          <a:blip r:embed="rId2"/>
          <a:stretch>
            <a:fillRect/>
          </a:stretch>
        </p:blipFill>
        <p:spPr>
          <a:xfrm>
            <a:off x="206609" y="2733241"/>
            <a:ext cx="3941640" cy="2717262"/>
          </a:xfrm>
          <a:prstGeom prst="rect">
            <a:avLst/>
          </a:prstGeom>
        </p:spPr>
      </p:pic>
      <p:pic>
        <p:nvPicPr>
          <p:cNvPr id="8194" name="Picture 2" descr="Hạt Giống Bắp Ngọt Rado 236 - Hạt giống Thương hiệu Rạng Đông |  SieuThiChoLon.com">
            <a:extLst>
              <a:ext uri="{FF2B5EF4-FFF2-40B4-BE49-F238E27FC236}">
                <a16:creationId xmlns:a16="http://schemas.microsoft.com/office/drawing/2014/main" id="{D6B0C13A-339D-8D7D-9A39-6D17E2051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87" y="2773958"/>
            <a:ext cx="3568727" cy="2676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6E18F2A-2D71-6146-CCD3-A653C611E3C0}"/>
              </a:ext>
            </a:extLst>
          </p:cNvPr>
          <p:cNvPicPr>
            <a:picLocks noChangeAspect="1"/>
          </p:cNvPicPr>
          <p:nvPr/>
        </p:nvPicPr>
        <p:blipFill>
          <a:blip r:embed="rId4"/>
          <a:stretch>
            <a:fillRect/>
          </a:stretch>
        </p:blipFill>
        <p:spPr>
          <a:xfrm>
            <a:off x="7924514" y="2773958"/>
            <a:ext cx="4152930" cy="2676545"/>
          </a:xfrm>
          <a:prstGeom prst="rect">
            <a:avLst/>
          </a:prstGeom>
        </p:spPr>
      </p:pic>
      <p:sp>
        <p:nvSpPr>
          <p:cNvPr id="8" name="TextBox 7">
            <a:extLst>
              <a:ext uri="{FF2B5EF4-FFF2-40B4-BE49-F238E27FC236}">
                <a16:creationId xmlns:a16="http://schemas.microsoft.com/office/drawing/2014/main" id="{C4311C0B-BFE5-316A-64C5-F4DEFC895DBD}"/>
              </a:ext>
            </a:extLst>
          </p:cNvPr>
          <p:cNvSpPr txBox="1"/>
          <p:nvPr/>
        </p:nvSpPr>
        <p:spPr>
          <a:xfrm>
            <a:off x="206609" y="5479837"/>
            <a:ext cx="3941639" cy="825675"/>
          </a:xfrm>
          <a:prstGeom prst="rect">
            <a:avLst/>
          </a:prstGeom>
          <a:noFill/>
        </p:spPr>
        <p:txBody>
          <a:bodyPr wrap="square">
            <a:spAutoFit/>
          </a:bodyPr>
          <a:lstStyle/>
          <a:p>
            <a:pPr algn="ctr">
              <a:lnSpc>
                <a:spcPct val="125000"/>
              </a:lnSpc>
            </a:pPr>
            <a:r>
              <a:rPr lang="en-US" sz="2000">
                <a:latin typeface="Times New Roman" panose="02020603050405020304" pitchFamily="18" charset="0"/>
                <a:cs typeface="Times New Roman" panose="02020603050405020304" pitchFamily="18" charset="0"/>
              </a:rPr>
              <a:t>a) Lợn đột biến gene</a:t>
            </a:r>
          </a:p>
          <a:p>
            <a:pPr algn="ctr">
              <a:lnSpc>
                <a:spcPct val="125000"/>
              </a:lnSpc>
            </a:pPr>
            <a:r>
              <a:rPr lang="en-US" sz="2000">
                <a:latin typeface="Times New Roman" panose="02020603050405020304" pitchFamily="18" charset="0"/>
                <a:cs typeface="Times New Roman" panose="02020603050405020304" pitchFamily="18" charset="0"/>
              </a:rPr>
              <a:t>song sinh dính liền thân</a:t>
            </a:r>
          </a:p>
        </p:txBody>
      </p:sp>
      <p:sp>
        <p:nvSpPr>
          <p:cNvPr id="10" name="TextBox 9">
            <a:extLst>
              <a:ext uri="{FF2B5EF4-FFF2-40B4-BE49-F238E27FC236}">
                <a16:creationId xmlns:a16="http://schemas.microsoft.com/office/drawing/2014/main" id="{250BDB87-F12D-ECDC-50B1-916C02AB973B}"/>
              </a:ext>
            </a:extLst>
          </p:cNvPr>
          <p:cNvSpPr txBox="1"/>
          <p:nvPr/>
        </p:nvSpPr>
        <p:spPr>
          <a:xfrm>
            <a:off x="4267487" y="5479837"/>
            <a:ext cx="3568727" cy="825675"/>
          </a:xfrm>
          <a:prstGeom prst="rect">
            <a:avLst/>
          </a:prstGeom>
          <a:noFill/>
        </p:spPr>
        <p:txBody>
          <a:bodyPr wrap="square">
            <a:spAutoFit/>
          </a:bodyPr>
          <a:lstStyle>
            <a:defPPr>
              <a:defRPr lang="en-US"/>
            </a:defPPr>
            <a:lvl1pPr algn="ctr">
              <a:lnSpc>
                <a:spcPct val="125000"/>
              </a:lnSpc>
              <a:defRPr sz="2200"/>
            </a:lvl1pPr>
          </a:lstStyle>
          <a:p>
            <a:r>
              <a:rPr lang="vi-VN" sz="2000">
                <a:latin typeface="Times New Roman" panose="02020603050405020304" pitchFamily="18" charset="0"/>
                <a:cs typeface="Times New Roman" panose="02020603050405020304" pitchFamily="18" charset="0"/>
              </a:rPr>
              <a:t>b) Ngô ngọt đột biến gene có hàm lượng đường trong hạt cao</a:t>
            </a:r>
            <a:endParaRPr lang="en-US" sz="2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3E7B217-817A-D752-4E60-5BA6791B1028}"/>
              </a:ext>
            </a:extLst>
          </p:cNvPr>
          <p:cNvSpPr txBox="1"/>
          <p:nvPr/>
        </p:nvSpPr>
        <p:spPr>
          <a:xfrm>
            <a:off x="7924515" y="5479837"/>
            <a:ext cx="4152930" cy="1210396"/>
          </a:xfrm>
          <a:prstGeom prst="rect">
            <a:avLst/>
          </a:prstGeom>
          <a:noFill/>
        </p:spPr>
        <p:txBody>
          <a:bodyPr wrap="square">
            <a:spAutoFit/>
          </a:bodyPr>
          <a:lstStyle>
            <a:defPPr>
              <a:defRPr lang="en-US"/>
            </a:defPPr>
            <a:lvl1pPr algn="ctr">
              <a:lnSpc>
                <a:spcPct val="125000"/>
              </a:lnSpc>
              <a:defRPr sz="2000">
                <a:latin typeface="Times New Roman" panose="02020603050405020304" pitchFamily="18" charset="0"/>
                <a:cs typeface="Times New Roman" panose="02020603050405020304" pitchFamily="18" charset="0"/>
              </a:defRPr>
            </a:lvl1pPr>
          </a:lstStyle>
          <a:p>
            <a:r>
              <a:rPr lang="vi-VN"/>
              <a:t>c) Củ cải đường đột biến gene,</a:t>
            </a:r>
          </a:p>
          <a:p>
            <a:r>
              <a:rPr lang="vi-VN"/>
              <a:t>lá có nhiều vùng đốm trắng do thiếu diệp lục</a:t>
            </a:r>
            <a:endParaRPr lang="en-US"/>
          </a:p>
        </p:txBody>
      </p:sp>
    </p:spTree>
    <p:extLst>
      <p:ext uri="{BB962C8B-B14F-4D97-AF65-F5344CB8AC3E}">
        <p14:creationId xmlns:p14="http://schemas.microsoft.com/office/powerpoint/2010/main" val="41146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8194"/>
                                        </p:tgtEl>
                                        <p:attrNameLst>
                                          <p:attrName>style.visibility</p:attrName>
                                        </p:attrNameLst>
                                      </p:cBhvr>
                                      <p:to>
                                        <p:strVal val="visible"/>
                                      </p:to>
                                    </p:set>
                                    <p:animEffect transition="in" filter="circle(in)">
                                      <p:cBhvr>
                                        <p:cTn id="31" dur="2000"/>
                                        <p:tgtEl>
                                          <p:spTgt spid="819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3" grpId="0" animBg="1"/>
      <p:bldP spid="27" grpId="0"/>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2</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341641" cy="1002582"/>
          </a:xfrm>
          <a:prstGeom prst="rect">
            <a:avLst/>
          </a:prstGeom>
          <a:noFill/>
        </p:spPr>
        <p:txBody>
          <a:bodyPr wrap="square">
            <a:spAutoFit/>
          </a:bodyPr>
          <a:lstStyle/>
          <a:p>
            <a:pPr>
              <a:lnSpc>
                <a:spcPct val="130000"/>
              </a:lnSpc>
            </a:pPr>
            <a:r>
              <a:rPr lang="vi-VN" sz="2400" b="1"/>
              <a:t>Quan sát Hình 41.2, cho biết thể đột biến nào có lợi, thể đột biến nào không có lợi đối với con người.</a:t>
            </a:r>
            <a:endParaRPr lang="en-US" sz="2400" b="1"/>
          </a:p>
        </p:txBody>
      </p:sp>
      <p:grpSp>
        <p:nvGrpSpPr>
          <p:cNvPr id="2" name="Group 1">
            <a:extLst>
              <a:ext uri="{FF2B5EF4-FFF2-40B4-BE49-F238E27FC236}">
                <a16:creationId xmlns:a16="http://schemas.microsoft.com/office/drawing/2014/main" id="{290F0E6D-0D80-37AB-43D2-A5C31187AA42}"/>
              </a:ext>
            </a:extLst>
          </p:cNvPr>
          <p:cNvGrpSpPr/>
          <p:nvPr/>
        </p:nvGrpSpPr>
        <p:grpSpPr>
          <a:xfrm>
            <a:off x="638239" y="2457077"/>
            <a:ext cx="10850062" cy="3948700"/>
            <a:chOff x="276162" y="-375859"/>
            <a:chExt cx="10850062" cy="4496043"/>
          </a:xfrm>
        </p:grpSpPr>
        <p:sp>
          <p:nvSpPr>
            <p:cNvPr id="4" name="Rectangle: Rounded Corners 3">
              <a:extLst>
                <a:ext uri="{FF2B5EF4-FFF2-40B4-BE49-F238E27FC236}">
                  <a16:creationId xmlns:a16="http://schemas.microsoft.com/office/drawing/2014/main" id="{C93DA267-242B-FE25-F13B-E2F795D7A161}"/>
                </a:ext>
              </a:extLst>
            </p:cNvPr>
            <p:cNvSpPr/>
            <p:nvPr/>
          </p:nvSpPr>
          <p:spPr>
            <a:xfrm>
              <a:off x="276162" y="370181"/>
              <a:ext cx="10850062" cy="3750003"/>
            </a:xfrm>
            <a:prstGeom prst="roundRect">
              <a:avLst>
                <a:gd name="adj" fmla="val 10395"/>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96F3C97-DC1C-8EC1-03FE-D16A3DCDA6F3}"/>
                </a:ext>
              </a:extLst>
            </p:cNvPr>
            <p:cNvSpPr/>
            <p:nvPr/>
          </p:nvSpPr>
          <p:spPr>
            <a:xfrm>
              <a:off x="4694736" y="-375859"/>
              <a:ext cx="1607873" cy="478680"/>
            </a:xfrm>
            <a:prstGeom prst="round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Trả lời</a:t>
              </a:r>
            </a:p>
          </p:txBody>
        </p:sp>
      </p:grpSp>
      <p:sp>
        <p:nvSpPr>
          <p:cNvPr id="11" name="TextBox 10">
            <a:extLst>
              <a:ext uri="{FF2B5EF4-FFF2-40B4-BE49-F238E27FC236}">
                <a16:creationId xmlns:a16="http://schemas.microsoft.com/office/drawing/2014/main" id="{67C23930-705B-C429-F7D8-B1732EE30CFA}"/>
              </a:ext>
            </a:extLst>
          </p:cNvPr>
          <p:cNvSpPr txBox="1"/>
          <p:nvPr/>
        </p:nvSpPr>
        <p:spPr>
          <a:xfrm>
            <a:off x="1014637" y="3350573"/>
            <a:ext cx="10350926" cy="2816925"/>
          </a:xfrm>
          <a:prstGeom prst="rect">
            <a:avLst/>
          </a:prstGeom>
          <a:noFill/>
        </p:spPr>
        <p:txBody>
          <a:bodyPr wrap="square">
            <a:spAutoFit/>
          </a:bodyPr>
          <a:lstStyle>
            <a:defPPr>
              <a:defRPr lang="en-US"/>
            </a:defPPr>
            <a:lvl1pPr>
              <a:lnSpc>
                <a:spcPct val="125000"/>
              </a:lnSpc>
              <a:defRPr sz="2400"/>
            </a:lvl1pPr>
          </a:lstStyle>
          <a:p>
            <a:r>
              <a:rPr lang="vi-VN" b="1"/>
              <a:t>Theo Hình 41.2:</a:t>
            </a:r>
          </a:p>
          <a:p>
            <a:r>
              <a:rPr lang="vi-VN"/>
              <a:t>- Đột biến có lợi cho con người là: ngô ngọt đột biến gene có hàm lượng đường trong hạt cao (b).</a:t>
            </a:r>
          </a:p>
          <a:p>
            <a:r>
              <a:rPr lang="vi-VN"/>
              <a:t>- Đột biến có hại cho con người là: lợn đột biến gene song sinh dính liền thân (a), củ cải đường đột biến gene, lá có nhiều vùng đốm trắng do thiếu diệp lục (c).</a:t>
            </a:r>
            <a:endParaRPr lang="en-US"/>
          </a:p>
        </p:txBody>
      </p:sp>
    </p:spTree>
    <p:extLst>
      <p:ext uri="{BB962C8B-B14F-4D97-AF65-F5344CB8AC3E}">
        <p14:creationId xmlns:p14="http://schemas.microsoft.com/office/powerpoint/2010/main" val="34301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lstStyle/>
          <a:p>
            <a:r>
              <a:rPr lang="en-US"/>
              <a:t>Em đã học</a:t>
            </a:r>
          </a:p>
        </p:txBody>
      </p:sp>
      <p:sp>
        <p:nvSpPr>
          <p:cNvPr id="5" name="Slide Number Placeholder 4">
            <a:extLst>
              <a:ext uri="{FF2B5EF4-FFF2-40B4-BE49-F238E27FC236}">
                <a16:creationId xmlns:a16="http://schemas.microsoft.com/office/drawing/2014/main" id="{F6B4CFE0-DE0F-B0AD-8712-02A4E9A0FBC8}"/>
              </a:ext>
            </a:extLst>
          </p:cNvPr>
          <p:cNvSpPr>
            <a:spLocks noGrp="1"/>
          </p:cNvSpPr>
          <p:nvPr>
            <p:ph type="sldNum" sz="quarter" idx="12"/>
          </p:nvPr>
        </p:nvSpPr>
        <p:spPr/>
        <p:txBody>
          <a:bodyPr/>
          <a:lstStyle/>
          <a:p>
            <a:fld id="{95CBEC59-7FF9-4688-98DF-89832A0C9025}" type="slidenum">
              <a:rPr lang="en-US" smtClean="0"/>
              <a:t>22</a:t>
            </a:fld>
            <a:endParaRPr lang="en-US" dirty="0"/>
          </a:p>
        </p:txBody>
      </p:sp>
      <p:grpSp>
        <p:nvGrpSpPr>
          <p:cNvPr id="20" name="Group 19">
            <a:extLst>
              <a:ext uri="{FF2B5EF4-FFF2-40B4-BE49-F238E27FC236}">
                <a16:creationId xmlns:a16="http://schemas.microsoft.com/office/drawing/2014/main" id="{FB910A6A-73A0-F8C1-2734-F7EC0B914817}"/>
              </a:ext>
            </a:extLst>
          </p:cNvPr>
          <p:cNvGrpSpPr/>
          <p:nvPr/>
        </p:nvGrpSpPr>
        <p:grpSpPr>
          <a:xfrm>
            <a:off x="5922963" y="0"/>
            <a:ext cx="6269037" cy="6858000"/>
            <a:chOff x="5922963" y="0"/>
            <a:chExt cx="6269037" cy="6858000"/>
          </a:xfrm>
        </p:grpSpPr>
        <p:pic>
          <p:nvPicPr>
            <p:cNvPr id="8" name="Picture 2" descr="DNA Mutation | AncestryDNA® Learning Hub">
              <a:extLst>
                <a:ext uri="{FF2B5EF4-FFF2-40B4-BE49-F238E27FC236}">
                  <a16:creationId xmlns:a16="http://schemas.microsoft.com/office/drawing/2014/main" id="{DB57F076-8367-6D31-2D1A-D4751286D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63" y="0"/>
              <a:ext cx="6269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E31C22E-E506-1CE8-7C60-855BB1FEE8FD}"/>
                </a:ext>
              </a:extLst>
            </p:cNvPr>
            <p:cNvSpPr/>
            <p:nvPr/>
          </p:nvSpPr>
          <p:spPr>
            <a:xfrm rot="18826294">
              <a:off x="8587617" y="-158805"/>
              <a:ext cx="150667" cy="138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54A3A8D-40C9-C499-6A4F-5BD7C27E5B19}"/>
                </a:ext>
              </a:extLst>
            </p:cNvPr>
            <p:cNvSpPr/>
            <p:nvPr/>
          </p:nvSpPr>
          <p:spPr>
            <a:xfrm>
              <a:off x="8268868" y="2922714"/>
              <a:ext cx="1587579" cy="252442"/>
            </a:xfrm>
            <a:prstGeom prst="roundRect">
              <a:avLst>
                <a:gd name="adj" fmla="val 50000"/>
              </a:avLst>
            </a:prstGeom>
            <a:solidFill>
              <a:srgbClr val="EB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Trình tự gốc</a:t>
              </a:r>
            </a:p>
          </p:txBody>
        </p:sp>
        <p:sp>
          <p:nvSpPr>
            <p:cNvPr id="11" name="Rectangle 10">
              <a:extLst>
                <a:ext uri="{FF2B5EF4-FFF2-40B4-BE49-F238E27FC236}">
                  <a16:creationId xmlns:a16="http://schemas.microsoft.com/office/drawing/2014/main" id="{D3AB9682-B0F5-0BD3-B457-77F50B4134DD}"/>
                </a:ext>
              </a:extLst>
            </p:cNvPr>
            <p:cNvSpPr/>
            <p:nvPr/>
          </p:nvSpPr>
          <p:spPr>
            <a:xfrm>
              <a:off x="8268868" y="4229801"/>
              <a:ext cx="1632457" cy="308540"/>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3678B"/>
                  </a:solidFill>
                </a:rPr>
                <a:t>ĐỘT BIẾN</a:t>
              </a:r>
            </a:p>
          </p:txBody>
        </p:sp>
        <p:sp>
          <p:nvSpPr>
            <p:cNvPr id="12" name="Rectangle: Rounded Corners 11">
              <a:extLst>
                <a:ext uri="{FF2B5EF4-FFF2-40B4-BE49-F238E27FC236}">
                  <a16:creationId xmlns:a16="http://schemas.microsoft.com/office/drawing/2014/main" id="{C58776A6-8A1F-1958-6A7C-1F5EEAC665F2}"/>
                </a:ext>
              </a:extLst>
            </p:cNvPr>
            <p:cNvSpPr/>
            <p:nvPr/>
          </p:nvSpPr>
          <p:spPr>
            <a:xfrm>
              <a:off x="6771048"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Thay thế</a:t>
              </a:r>
            </a:p>
          </p:txBody>
        </p:sp>
        <p:sp>
          <p:nvSpPr>
            <p:cNvPr id="13" name="Rectangle: Rounded Corners 12">
              <a:extLst>
                <a:ext uri="{FF2B5EF4-FFF2-40B4-BE49-F238E27FC236}">
                  <a16:creationId xmlns:a16="http://schemas.microsoft.com/office/drawing/2014/main" id="{52656AB0-F9F5-4DD6-F9E5-0D32FE220CF8}"/>
                </a:ext>
              </a:extLst>
            </p:cNvPr>
            <p:cNvSpPr/>
            <p:nvPr/>
          </p:nvSpPr>
          <p:spPr>
            <a:xfrm>
              <a:off x="8347406"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Mất</a:t>
              </a:r>
            </a:p>
          </p:txBody>
        </p:sp>
        <p:sp>
          <p:nvSpPr>
            <p:cNvPr id="14" name="Rectangle: Rounded Corners 13">
              <a:extLst>
                <a:ext uri="{FF2B5EF4-FFF2-40B4-BE49-F238E27FC236}">
                  <a16:creationId xmlns:a16="http://schemas.microsoft.com/office/drawing/2014/main" id="{4ED86A3A-F2DB-894B-FD99-1E8C06E5D9E0}"/>
                </a:ext>
              </a:extLst>
            </p:cNvPr>
            <p:cNvSpPr/>
            <p:nvPr/>
          </p:nvSpPr>
          <p:spPr>
            <a:xfrm>
              <a:off x="10007912"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Thêm </a:t>
              </a:r>
            </a:p>
          </p:txBody>
        </p:sp>
        <p:sp>
          <p:nvSpPr>
            <p:cNvPr id="15" name="Rectangle 14">
              <a:extLst>
                <a:ext uri="{FF2B5EF4-FFF2-40B4-BE49-F238E27FC236}">
                  <a16:creationId xmlns:a16="http://schemas.microsoft.com/office/drawing/2014/main" id="{5A37D55F-EC4A-DAAF-EDA1-83C556DA85F6}"/>
                </a:ext>
              </a:extLst>
            </p:cNvPr>
            <p:cNvSpPr/>
            <p:nvPr/>
          </p:nvSpPr>
          <p:spPr>
            <a:xfrm>
              <a:off x="6524759"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Một cặp được thay thế bằng cặp khác</a:t>
              </a:r>
            </a:p>
          </p:txBody>
        </p:sp>
        <p:sp>
          <p:nvSpPr>
            <p:cNvPr id="16" name="Rectangle 15">
              <a:extLst>
                <a:ext uri="{FF2B5EF4-FFF2-40B4-BE49-F238E27FC236}">
                  <a16:creationId xmlns:a16="http://schemas.microsoft.com/office/drawing/2014/main" id="{478B57EE-16BB-E1A9-D88E-B255788FEC75}"/>
                </a:ext>
              </a:extLst>
            </p:cNvPr>
            <p:cNvSpPr/>
            <p:nvPr/>
          </p:nvSpPr>
          <p:spPr>
            <a:xfrm>
              <a:off x="8145452"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Mất một cặp nucleotide</a:t>
              </a:r>
            </a:p>
          </p:txBody>
        </p:sp>
        <p:sp>
          <p:nvSpPr>
            <p:cNvPr id="17" name="Rectangle 16">
              <a:extLst>
                <a:ext uri="{FF2B5EF4-FFF2-40B4-BE49-F238E27FC236}">
                  <a16:creationId xmlns:a16="http://schemas.microsoft.com/office/drawing/2014/main" id="{74415376-4013-CC18-E1A5-AB9428EFB25E}"/>
                </a:ext>
              </a:extLst>
            </p:cNvPr>
            <p:cNvSpPr/>
            <p:nvPr/>
          </p:nvSpPr>
          <p:spPr>
            <a:xfrm>
              <a:off x="9856447"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Thêm một cặp nucleotide</a:t>
              </a:r>
            </a:p>
          </p:txBody>
        </p:sp>
      </p:gr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矩形: 圆角 5">
            <a:extLst>
              <a:ext uri="{FF2B5EF4-FFF2-40B4-BE49-F238E27FC236}">
                <a16:creationId xmlns:a16="http://schemas.microsoft.com/office/drawing/2014/main" id="{7B4ECAFF-322C-F202-E4A4-D4EC7AF25A9F}"/>
              </a:ext>
            </a:extLst>
          </p:cNvPr>
          <p:cNvSpPr/>
          <p:nvPr/>
        </p:nvSpPr>
        <p:spPr bwMode="auto">
          <a:xfrm rot="16200000">
            <a:off x="-1936868" y="3947372"/>
            <a:ext cx="4886549" cy="324036"/>
          </a:xfrm>
          <a:prstGeom prst="roundRect">
            <a:avLst>
              <a:gd name="adj" fmla="val 50000"/>
            </a:avLst>
          </a:prstGeom>
          <a:solidFill>
            <a:schemeClr val="bg1">
              <a:lumMod val="95000"/>
            </a:schemeClr>
          </a:solidFill>
          <a:ln w="19050">
            <a:noFill/>
            <a:round/>
            <a:headEnd/>
            <a:tailEnd/>
          </a:ln>
        </p:spPr>
        <p:txBody>
          <a:bodyPr anchor="ctr"/>
          <a:lstStyle/>
          <a:p>
            <a:pPr algn="ctr"/>
            <a:endParaRPr/>
          </a:p>
        </p:txBody>
      </p:sp>
      <p:sp>
        <p:nvSpPr>
          <p:cNvPr id="27" name="椭圆 10">
            <a:extLst>
              <a:ext uri="{FF2B5EF4-FFF2-40B4-BE49-F238E27FC236}">
                <a16:creationId xmlns:a16="http://schemas.microsoft.com/office/drawing/2014/main" id="{35217FF2-FD03-4587-CB31-D9B761CA729B}"/>
              </a:ext>
            </a:extLst>
          </p:cNvPr>
          <p:cNvSpPr/>
          <p:nvPr/>
        </p:nvSpPr>
        <p:spPr bwMode="auto">
          <a:xfrm rot="16200000">
            <a:off x="379271" y="1943132"/>
            <a:ext cx="254270" cy="254270"/>
          </a:xfrm>
          <a:prstGeom prst="ellipse">
            <a:avLst/>
          </a:prstGeom>
          <a:solidFill>
            <a:schemeClr val="accent2"/>
          </a:solidFill>
          <a:ln w="19050">
            <a:noFill/>
            <a:round/>
            <a:headEnd/>
            <a:tailEnd/>
          </a:ln>
        </p:spPr>
        <p:txBody>
          <a:bodyPr anchor="ctr"/>
          <a:lstStyle/>
          <a:p>
            <a:pPr algn="ctr"/>
            <a:endParaRPr/>
          </a:p>
        </p:txBody>
      </p:sp>
      <p:sp>
        <p:nvSpPr>
          <p:cNvPr id="28" name="椭圆 14">
            <a:extLst>
              <a:ext uri="{FF2B5EF4-FFF2-40B4-BE49-F238E27FC236}">
                <a16:creationId xmlns:a16="http://schemas.microsoft.com/office/drawing/2014/main" id="{03878847-697A-0DAA-5AD1-76D15C1F72DD}"/>
              </a:ext>
            </a:extLst>
          </p:cNvPr>
          <p:cNvSpPr/>
          <p:nvPr/>
        </p:nvSpPr>
        <p:spPr bwMode="auto">
          <a:xfrm rot="16200000">
            <a:off x="379271" y="2668443"/>
            <a:ext cx="254270" cy="254270"/>
          </a:xfrm>
          <a:prstGeom prst="ellipse">
            <a:avLst/>
          </a:prstGeom>
          <a:solidFill>
            <a:schemeClr val="accent1"/>
          </a:solidFill>
          <a:ln w="19050">
            <a:noFill/>
            <a:round/>
            <a:headEnd/>
            <a:tailEnd/>
          </a:ln>
        </p:spPr>
        <p:txBody>
          <a:bodyPr anchor="ctr"/>
          <a:lstStyle/>
          <a:p>
            <a:pPr algn="ctr"/>
            <a:endParaRPr/>
          </a:p>
        </p:txBody>
      </p:sp>
      <p:sp>
        <p:nvSpPr>
          <p:cNvPr id="30" name="TextBox 29">
            <a:extLst>
              <a:ext uri="{FF2B5EF4-FFF2-40B4-BE49-F238E27FC236}">
                <a16:creationId xmlns:a16="http://schemas.microsoft.com/office/drawing/2014/main" id="{1A43B0FC-855A-409A-4193-54619C4F4D19}"/>
              </a:ext>
            </a:extLst>
          </p:cNvPr>
          <p:cNvSpPr txBox="1"/>
          <p:nvPr/>
        </p:nvSpPr>
        <p:spPr>
          <a:xfrm>
            <a:off x="870383" y="1741268"/>
            <a:ext cx="5017696" cy="2591863"/>
          </a:xfrm>
          <a:prstGeom prst="rect">
            <a:avLst/>
          </a:prstGeom>
          <a:noFill/>
        </p:spPr>
        <p:txBody>
          <a:bodyPr wrap="square">
            <a:spAutoFit/>
          </a:bodyPr>
          <a:lstStyle/>
          <a:p>
            <a:pPr>
              <a:lnSpc>
                <a:spcPct val="125000"/>
              </a:lnSpc>
            </a:pPr>
            <a:r>
              <a:rPr lang="vi-VN" sz="2200">
                <a:latin typeface="Times New Roman" panose="02020603050405020304" pitchFamily="18" charset="0"/>
                <a:cs typeface="Times New Roman" panose="02020603050405020304" pitchFamily="18" charset="0"/>
              </a:rPr>
              <a:t>Những biến đổi trong cấu trúc của gene được gọi là </a:t>
            </a:r>
            <a:r>
              <a:rPr lang="vi-VN" sz="2200" b="1">
                <a:latin typeface="Times New Roman" panose="02020603050405020304" pitchFamily="18" charset="0"/>
                <a:cs typeface="Times New Roman" panose="02020603050405020304" pitchFamily="18" charset="0"/>
              </a:rPr>
              <a:t>đột biến gene. </a:t>
            </a:r>
            <a:endParaRPr lang="en-US" sz="2200" b="1">
              <a:latin typeface="Times New Roman" panose="02020603050405020304" pitchFamily="18" charset="0"/>
              <a:cs typeface="Times New Roman" panose="02020603050405020304" pitchFamily="18" charset="0"/>
            </a:endParaRPr>
          </a:p>
          <a:p>
            <a:pPr>
              <a:lnSpc>
                <a:spcPct val="125000"/>
              </a:lnSpc>
            </a:pPr>
            <a:r>
              <a:rPr lang="vi-VN" sz="2200">
                <a:latin typeface="Times New Roman" panose="02020603050405020304" pitchFamily="18" charset="0"/>
                <a:cs typeface="Times New Roman" panose="02020603050405020304" pitchFamily="18" charset="0"/>
              </a:rPr>
              <a:t>Có ba dạng đột biến: </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M</a:t>
            </a:r>
            <a:r>
              <a:rPr lang="vi-VN" sz="2200">
                <a:latin typeface="Times New Roman" panose="02020603050405020304" pitchFamily="18" charset="0"/>
                <a:cs typeface="Times New Roman" panose="02020603050405020304" pitchFamily="18" charset="0"/>
              </a:rPr>
              <a:t>ất một cặp nucleotide</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T</a:t>
            </a:r>
            <a:r>
              <a:rPr lang="vi-VN" sz="2200">
                <a:latin typeface="Times New Roman" panose="02020603050405020304" pitchFamily="18" charset="0"/>
                <a:cs typeface="Times New Roman" panose="02020603050405020304" pitchFamily="18" charset="0"/>
              </a:rPr>
              <a:t>hêm một cặp nucleotide</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T</a:t>
            </a:r>
            <a:r>
              <a:rPr lang="vi-VN" sz="2200">
                <a:latin typeface="Times New Roman" panose="02020603050405020304" pitchFamily="18" charset="0"/>
                <a:cs typeface="Times New Roman" panose="02020603050405020304" pitchFamily="18" charset="0"/>
              </a:rPr>
              <a:t>hay thế một cặp nucleotide</a:t>
            </a:r>
            <a:endParaRPr lang="en-US" sz="22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887FAC5-2F55-51CF-D796-CC964968C197}"/>
              </a:ext>
            </a:extLst>
          </p:cNvPr>
          <p:cNvSpPr txBox="1"/>
          <p:nvPr/>
        </p:nvSpPr>
        <p:spPr>
          <a:xfrm>
            <a:off x="798826" y="4360171"/>
            <a:ext cx="5400020" cy="1322285"/>
          </a:xfrm>
          <a:prstGeom prst="rect">
            <a:avLst/>
          </a:prstGeom>
          <a:noFill/>
        </p:spPr>
        <p:txBody>
          <a:bodyPr wrap="square">
            <a:spAutoFit/>
          </a:bodyPr>
          <a:lstStyle>
            <a:defPPr>
              <a:defRPr lang="en-US"/>
            </a:defPPr>
            <a:lvl1pPr>
              <a:lnSpc>
                <a:spcPct val="125000"/>
              </a:lnSpc>
              <a:defRPr sz="1200">
                <a:latin typeface="+mj-lt"/>
                <a:cs typeface="Times New Roman" panose="02020603050405020304" pitchFamily="18" charset="0"/>
              </a:defRPr>
            </a:lvl1pPr>
            <a:lvl2pPr marL="800100" lvl="1" indent="-342900">
              <a:lnSpc>
                <a:spcPct val="125000"/>
              </a:lnSpc>
              <a:buFont typeface="Wingdings" panose="05000000000000000000" pitchFamily="2" charset="2"/>
              <a:buChar char="v"/>
              <a:defRPr sz="2000">
                <a:latin typeface="+mj-lt"/>
                <a:cs typeface="Times New Roman" panose="02020603050405020304" pitchFamily="18" charset="0"/>
              </a:defRPr>
            </a:lvl2pPr>
          </a:lstStyle>
          <a:p>
            <a:pPr algn="just"/>
            <a:r>
              <a:rPr lang="vi-VN" sz="2200">
                <a:latin typeface="Times New Roman" panose="02020603050405020304" pitchFamily="18" charset="0"/>
              </a:rPr>
              <a:t>Đột biến gene có thể có lợi, có thể có hại cho thể đột biến. Tính có lợi hoặc có hại phụ thuộc vào tổ hợp gene và điều kiện môi trường.</a:t>
            </a:r>
            <a:endParaRPr lang="en-US" sz="2200">
              <a:latin typeface="Times New Roman" panose="02020603050405020304" pitchFamily="18" charset="0"/>
            </a:endParaRPr>
          </a:p>
        </p:txBody>
      </p:sp>
      <p:sp>
        <p:nvSpPr>
          <p:cNvPr id="34" name="TextBox 33">
            <a:extLst>
              <a:ext uri="{FF2B5EF4-FFF2-40B4-BE49-F238E27FC236}">
                <a16:creationId xmlns:a16="http://schemas.microsoft.com/office/drawing/2014/main" id="{3FE1DA22-FCA0-704B-D918-E81E291EE7F4}"/>
              </a:ext>
            </a:extLst>
          </p:cNvPr>
          <p:cNvSpPr txBox="1"/>
          <p:nvPr/>
        </p:nvSpPr>
        <p:spPr>
          <a:xfrm>
            <a:off x="772590" y="5712230"/>
            <a:ext cx="5400019" cy="899092"/>
          </a:xfrm>
          <a:prstGeom prst="rect">
            <a:avLst/>
          </a:prstGeom>
          <a:noFill/>
        </p:spPr>
        <p:txBody>
          <a:bodyPr wrap="square">
            <a:spAutoFit/>
          </a:bodyPr>
          <a:lstStyle>
            <a:defPPr>
              <a:defRPr lang="en-US"/>
            </a:defPPr>
            <a:lvl1pPr algn="just">
              <a:lnSpc>
                <a:spcPct val="125000"/>
              </a:lnSpc>
              <a:defRPr sz="2000">
                <a:latin typeface="+mj-lt"/>
                <a:cs typeface="Times New Roman" panose="02020603050405020304" pitchFamily="18" charset="0"/>
              </a:defRPr>
            </a:lvl1pPr>
            <a:lvl2pPr marL="800100" lvl="1" indent="-342900">
              <a:lnSpc>
                <a:spcPct val="125000"/>
              </a:lnSpc>
              <a:buFont typeface="Wingdings" panose="05000000000000000000" pitchFamily="2" charset="2"/>
              <a:buChar char="v"/>
              <a:defRPr sz="2000">
                <a:latin typeface="+mj-lt"/>
                <a:cs typeface="Times New Roman" panose="02020603050405020304" pitchFamily="18" charset="0"/>
              </a:defRPr>
            </a:lvl2pPr>
          </a:lstStyle>
          <a:p>
            <a:r>
              <a:rPr lang="en-US" sz="2200">
                <a:latin typeface="Times New Roman" panose="02020603050405020304" pitchFamily="18" charset="0"/>
              </a:rPr>
              <a:t>Đột biến gene tạo ra sự đa dạng sinh học và cung cấp nguyên liệu cho chọn giống.</a:t>
            </a:r>
          </a:p>
        </p:txBody>
      </p:sp>
      <p:sp>
        <p:nvSpPr>
          <p:cNvPr id="35" name="椭圆 14">
            <a:extLst>
              <a:ext uri="{FF2B5EF4-FFF2-40B4-BE49-F238E27FC236}">
                <a16:creationId xmlns:a16="http://schemas.microsoft.com/office/drawing/2014/main" id="{89605D41-BE41-CD48-B135-57772DFCA6D9}"/>
              </a:ext>
            </a:extLst>
          </p:cNvPr>
          <p:cNvSpPr/>
          <p:nvPr/>
        </p:nvSpPr>
        <p:spPr bwMode="auto">
          <a:xfrm rot="16200000">
            <a:off x="383913" y="4461772"/>
            <a:ext cx="254270" cy="254270"/>
          </a:xfrm>
          <a:prstGeom prst="ellipse">
            <a:avLst/>
          </a:prstGeom>
          <a:solidFill>
            <a:schemeClr val="bg2"/>
          </a:solidFill>
          <a:ln w="19050">
            <a:noFill/>
            <a:round/>
            <a:headEnd/>
            <a:tailEnd/>
          </a:ln>
        </p:spPr>
        <p:txBody>
          <a:bodyPr anchor="ctr"/>
          <a:lstStyle/>
          <a:p>
            <a:pPr algn="ctr"/>
            <a:endParaRPr/>
          </a:p>
        </p:txBody>
      </p:sp>
      <p:sp>
        <p:nvSpPr>
          <p:cNvPr id="36" name="椭圆 14">
            <a:extLst>
              <a:ext uri="{FF2B5EF4-FFF2-40B4-BE49-F238E27FC236}">
                <a16:creationId xmlns:a16="http://schemas.microsoft.com/office/drawing/2014/main" id="{BF26E4EB-EBD2-C056-7A25-A84E8C336390}"/>
              </a:ext>
            </a:extLst>
          </p:cNvPr>
          <p:cNvSpPr/>
          <p:nvPr/>
        </p:nvSpPr>
        <p:spPr bwMode="auto">
          <a:xfrm rot="16200000">
            <a:off x="379271" y="5806938"/>
            <a:ext cx="254270" cy="254270"/>
          </a:xfrm>
          <a:prstGeom prst="ellipse">
            <a:avLst/>
          </a:prstGeom>
          <a:solidFill>
            <a:schemeClr val="accent3"/>
          </a:solidFill>
          <a:ln w="19050">
            <a:noFill/>
            <a:round/>
            <a:headEnd/>
            <a:tailEnd/>
          </a:ln>
        </p:spPr>
        <p:txBody>
          <a:bodyPr anchor="ctr"/>
          <a:lstStyle/>
          <a:p>
            <a:pPr algn="ctr"/>
            <a:endParaRPr/>
          </a:p>
        </p:txBody>
      </p:sp>
    </p:spTree>
    <p:extLst>
      <p:ext uri="{BB962C8B-B14F-4D97-AF65-F5344CB8AC3E}">
        <p14:creationId xmlns:p14="http://schemas.microsoft.com/office/powerpoint/2010/main" val="41372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normAutofit fontScale="90000"/>
          </a:bodyPr>
          <a:lstStyle/>
          <a:p>
            <a:r>
              <a:rPr lang="en-US"/>
              <a:t>BÀI TẬP VỀ NHÀ</a:t>
            </a:r>
          </a:p>
        </p:txBody>
      </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29B60E-E576-289A-ECA6-435B03D3F5CC}"/>
              </a:ext>
            </a:extLst>
          </p:cNvPr>
          <p:cNvSpPr txBox="1"/>
          <p:nvPr/>
        </p:nvSpPr>
        <p:spPr>
          <a:xfrm>
            <a:off x="512725" y="2082014"/>
            <a:ext cx="4468792" cy="4040337"/>
          </a:xfrm>
          <a:prstGeom prst="rect">
            <a:avLst/>
          </a:prstGeom>
          <a:noFill/>
        </p:spPr>
        <p:txBody>
          <a:bodyPr wrap="square">
            <a:spAutoFit/>
          </a:bodyPr>
          <a:lstStyle>
            <a:defPPr>
              <a:defRPr lang="en-US"/>
            </a:defPPr>
            <a:lvl1pPr>
              <a:lnSpc>
                <a:spcPct val="120000"/>
              </a:lnSpc>
              <a:defRPr sz="2800" b="1">
                <a:solidFill>
                  <a:schemeClr val="bg1"/>
                </a:solidFill>
              </a:defRPr>
            </a:lvl1pPr>
          </a:lstStyle>
          <a:p>
            <a:pPr algn="just"/>
            <a:r>
              <a:rPr lang="vi-VN" sz="2400">
                <a:solidFill>
                  <a:schemeClr val="tx1"/>
                </a:solidFill>
              </a:rPr>
              <a:t>Quan sát cấu trúc của một gene trước khi chiếu tia UV và sau khi chiếu tia UV và cho biết:</a:t>
            </a:r>
          </a:p>
          <a:p>
            <a:pPr algn="just"/>
            <a:r>
              <a:rPr lang="vi-VN" sz="2400" b="0">
                <a:solidFill>
                  <a:schemeClr val="tx1"/>
                </a:solidFill>
              </a:rPr>
              <a:t>a)</a:t>
            </a:r>
            <a:r>
              <a:rPr lang="en-US" sz="2400" b="0">
                <a:solidFill>
                  <a:schemeClr val="tx1"/>
                </a:solidFill>
              </a:rPr>
              <a:t> </a:t>
            </a:r>
            <a:r>
              <a:rPr lang="vi-VN" sz="2400" b="0">
                <a:solidFill>
                  <a:schemeClr val="tx1"/>
                </a:solidFill>
              </a:rPr>
              <a:t>Cấu trúc của gene sau khi chiếu tia UV có bị thay đổi không?</a:t>
            </a:r>
          </a:p>
          <a:p>
            <a:pPr algn="just"/>
            <a:r>
              <a:rPr lang="vi-VN" sz="2400" b="0">
                <a:solidFill>
                  <a:schemeClr val="tx1"/>
                </a:solidFill>
              </a:rPr>
              <a:t>b)</a:t>
            </a:r>
            <a:r>
              <a:rPr lang="en-US" sz="2400" b="0">
                <a:solidFill>
                  <a:schemeClr val="tx1"/>
                </a:solidFill>
              </a:rPr>
              <a:t> </a:t>
            </a:r>
            <a:r>
              <a:rPr lang="vi-VN" sz="2400" b="0">
                <a:solidFill>
                  <a:schemeClr val="tx1"/>
                </a:solidFill>
              </a:rPr>
              <a:t>Bức xạ mặt trời có thể là tác nhân gây đột biến gene không?</a:t>
            </a:r>
          </a:p>
        </p:txBody>
      </p:sp>
      <p:grpSp>
        <p:nvGrpSpPr>
          <p:cNvPr id="19" name="Group 18">
            <a:extLst>
              <a:ext uri="{FF2B5EF4-FFF2-40B4-BE49-F238E27FC236}">
                <a16:creationId xmlns:a16="http://schemas.microsoft.com/office/drawing/2014/main" id="{C7EA7EFD-9C3C-D233-CD02-A365C533B012}"/>
              </a:ext>
            </a:extLst>
          </p:cNvPr>
          <p:cNvGrpSpPr/>
          <p:nvPr/>
        </p:nvGrpSpPr>
        <p:grpSpPr>
          <a:xfrm>
            <a:off x="5098082" y="937280"/>
            <a:ext cx="6913040" cy="5689297"/>
            <a:chOff x="5098082" y="937280"/>
            <a:chExt cx="6913040" cy="5689297"/>
          </a:xfrm>
        </p:grpSpPr>
        <p:pic>
          <p:nvPicPr>
            <p:cNvPr id="3074" name="Picture 2" descr="Nguyên Nhân Và Cơ Chế Phát Sinh Đột Biến Gen - Sinh 12">
              <a:extLst>
                <a:ext uri="{FF2B5EF4-FFF2-40B4-BE49-F238E27FC236}">
                  <a16:creationId xmlns:a16="http://schemas.microsoft.com/office/drawing/2014/main" id="{15E4EB25-70CA-75C8-9A41-277B1B3F6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1" r="4247"/>
            <a:stretch/>
          </p:blipFill>
          <p:spPr bwMode="auto">
            <a:xfrm>
              <a:off x="5098082" y="937280"/>
              <a:ext cx="6913040" cy="5689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0FBFBCE-CEAC-A28F-CC70-31DCC9DA4125}"/>
                </a:ext>
              </a:extLst>
            </p:cNvPr>
            <p:cNvSpPr/>
            <p:nvPr/>
          </p:nvSpPr>
          <p:spPr>
            <a:xfrm>
              <a:off x="5508840" y="1192245"/>
              <a:ext cx="1256598" cy="479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Trước</a:t>
              </a:r>
            </a:p>
          </p:txBody>
        </p:sp>
        <p:sp>
          <p:nvSpPr>
            <p:cNvPr id="7" name="Rectangle 6">
              <a:extLst>
                <a:ext uri="{FF2B5EF4-FFF2-40B4-BE49-F238E27FC236}">
                  <a16:creationId xmlns:a16="http://schemas.microsoft.com/office/drawing/2014/main" id="{C296078D-DEAA-0177-78EE-DDA635C4B399}"/>
                </a:ext>
              </a:extLst>
            </p:cNvPr>
            <p:cNvSpPr/>
            <p:nvPr/>
          </p:nvSpPr>
          <p:spPr>
            <a:xfrm>
              <a:off x="8829851" y="1192245"/>
              <a:ext cx="1256598" cy="479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Sau </a:t>
              </a:r>
            </a:p>
          </p:txBody>
        </p:sp>
        <p:sp>
          <p:nvSpPr>
            <p:cNvPr id="18" name="Rectangle 17">
              <a:extLst>
                <a:ext uri="{FF2B5EF4-FFF2-40B4-BE49-F238E27FC236}">
                  <a16:creationId xmlns:a16="http://schemas.microsoft.com/office/drawing/2014/main" id="{01207664-BC1D-B0B5-6639-DE4FACE69D72}"/>
                </a:ext>
              </a:extLst>
            </p:cNvPr>
            <p:cNvSpPr/>
            <p:nvPr/>
          </p:nvSpPr>
          <p:spPr>
            <a:xfrm>
              <a:off x="5267619" y="3542187"/>
              <a:ext cx="1593186" cy="68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Chiếu UV</a:t>
              </a:r>
            </a:p>
          </p:txBody>
        </p:sp>
      </p:grpSp>
    </p:spTree>
    <p:extLst>
      <p:ext uri="{BB962C8B-B14F-4D97-AF65-F5344CB8AC3E}">
        <p14:creationId xmlns:p14="http://schemas.microsoft.com/office/powerpoint/2010/main" val="236084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normAutofit/>
          </a:bodyPr>
          <a:lstStyle/>
          <a:p>
            <a:r>
              <a:rPr lang="en-US"/>
              <a:t>HƯỚNG DẪN</a:t>
            </a:r>
          </a:p>
        </p:txBody>
      </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835CB15-DD0A-AE84-4909-97C7DC3D885B}"/>
              </a:ext>
            </a:extLst>
          </p:cNvPr>
          <p:cNvSpPr txBox="1"/>
          <p:nvPr/>
        </p:nvSpPr>
        <p:spPr>
          <a:xfrm>
            <a:off x="633155" y="1745468"/>
            <a:ext cx="10925690" cy="3615605"/>
          </a:xfrm>
          <a:prstGeom prst="rect">
            <a:avLst/>
          </a:prstGeom>
          <a:noFill/>
        </p:spPr>
        <p:txBody>
          <a:bodyPr wrap="square">
            <a:spAutoFit/>
          </a:bodyPr>
          <a:lstStyle>
            <a:defPPr>
              <a:defRPr lang="en-US"/>
            </a:defPPr>
            <a:lvl1pPr algn="just">
              <a:lnSpc>
                <a:spcPct val="120000"/>
              </a:lnSpc>
              <a:defRPr sz="2400" b="1"/>
            </a:lvl1pPr>
          </a:lstStyle>
          <a:p>
            <a:pPr>
              <a:spcBef>
                <a:spcPts val="1200"/>
              </a:spcBef>
            </a:pPr>
            <a:r>
              <a:rPr lang="en-US"/>
              <a:t>a)</a:t>
            </a:r>
            <a:r>
              <a:rPr lang="en-US" b="0"/>
              <a:t>	</a:t>
            </a:r>
          </a:p>
          <a:p>
            <a:pPr>
              <a:spcBef>
                <a:spcPts val="1200"/>
              </a:spcBef>
            </a:pPr>
            <a:r>
              <a:rPr lang="en-US" b="0"/>
              <a:t>- Cấu trúc của gene sau khi chiếu tia UV có </a:t>
            </a:r>
            <a:r>
              <a:rPr lang="en-US">
                <a:solidFill>
                  <a:schemeClr val="accent2"/>
                </a:solidFill>
              </a:rPr>
              <a:t>bị thay đổi.</a:t>
            </a:r>
          </a:p>
          <a:p>
            <a:pPr>
              <a:spcBef>
                <a:spcPts val="1200"/>
              </a:spcBef>
            </a:pPr>
            <a:r>
              <a:rPr lang="en-US">
                <a:solidFill>
                  <a:schemeClr val="accent5"/>
                </a:solidFill>
              </a:rPr>
              <a:t>- Giải thích: </a:t>
            </a:r>
            <a:r>
              <a:rPr lang="en-US" b="0"/>
              <a:t>Ở gene sau khi chiếu tia UV có 2 nucleotide trên cùng một mạch liên kết với nhau và chúng trở nên không bắt cặp bổ sung với 2 nucleotide ở mạch đối diện. </a:t>
            </a:r>
          </a:p>
          <a:p>
            <a:pPr>
              <a:spcBef>
                <a:spcPts val="1200"/>
              </a:spcBef>
            </a:pPr>
            <a:r>
              <a:rPr lang="en-US"/>
              <a:t>b) </a:t>
            </a:r>
            <a:r>
              <a:rPr lang="en-US" b="0"/>
              <a:t>Bức xạ mặt trời có thể là tác nhân gây đột biến gene vì trong thành phần bức xạ mặt trời có tia UV nên có thể gây đột biến gene. </a:t>
            </a:r>
          </a:p>
        </p:txBody>
      </p:sp>
    </p:spTree>
    <p:extLst>
      <p:ext uri="{BB962C8B-B14F-4D97-AF65-F5344CB8AC3E}">
        <p14:creationId xmlns:p14="http://schemas.microsoft.com/office/powerpoint/2010/main" val="10402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Free Google Slides Virtual Classroom Background PowerPoint Template">
            <a:extLst>
              <a:ext uri="{FF2B5EF4-FFF2-40B4-BE49-F238E27FC236}">
                <a16:creationId xmlns:a16="http://schemas.microsoft.com/office/drawing/2014/main" id="{9514518D-DABA-0A4A-0C63-0BCF14A71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5B2767-5407-FDD0-C747-343A15C55166}"/>
              </a:ext>
            </a:extLst>
          </p:cNvPr>
          <p:cNvSpPr>
            <a:spLocks noGrp="1"/>
          </p:cNvSpPr>
          <p:nvPr>
            <p:ph type="title"/>
          </p:nvPr>
        </p:nvSpPr>
        <p:spPr>
          <a:xfrm>
            <a:off x="1396845" y="2284674"/>
            <a:ext cx="9564735" cy="1743174"/>
          </a:xfrm>
        </p:spPr>
        <p:txBody>
          <a:bodyPr>
            <a:normAutofit/>
          </a:bodyPr>
          <a:lstStyle/>
          <a:p>
            <a:pPr algn="ctr">
              <a:lnSpc>
                <a:spcPct val="150000"/>
              </a:lnSpc>
            </a:pPr>
            <a:r>
              <a:rPr lang="en-US">
                <a:solidFill>
                  <a:schemeClr val="bg1"/>
                </a:solidFill>
              </a:rPr>
              <a:t>CÂU HỎI TRẮC NGHIỆM ÔN TẬP</a:t>
            </a:r>
            <a:br>
              <a:rPr lang="en-US">
                <a:solidFill>
                  <a:schemeClr val="bg1"/>
                </a:solidFill>
              </a:rPr>
            </a:br>
            <a:r>
              <a:rPr lang="en-US" sz="2800" i="1">
                <a:solidFill>
                  <a:schemeClr val="bg1"/>
                </a:solidFill>
              </a:rPr>
              <a:t>Học sinh chọn 1 trong các phương án A, B, C hoặc D</a:t>
            </a:r>
            <a:endParaRPr lang="en-US" i="1">
              <a:solidFill>
                <a:schemeClr val="bg1"/>
              </a:solidFill>
            </a:endParaRPr>
          </a:p>
        </p:txBody>
      </p:sp>
    </p:spTree>
    <p:extLst>
      <p:ext uri="{BB962C8B-B14F-4D97-AF65-F5344CB8AC3E}">
        <p14:creationId xmlns:p14="http://schemas.microsoft.com/office/powerpoint/2010/main" val="1256279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4682388"/>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3895994"/>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086834"/>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2277673"/>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4" y="2284900"/>
            <a:ext cx="6095064" cy="461665"/>
          </a:xfrm>
          <a:prstGeom prst="rect">
            <a:avLst/>
          </a:prstGeom>
          <a:noFill/>
        </p:spPr>
        <p:txBody>
          <a:bodyPr wrap="square">
            <a:spAutoFit/>
          </a:bodyPr>
          <a:lstStyle/>
          <a:p>
            <a:r>
              <a:rPr lang="en-US" sz="2400"/>
              <a:t>Vì vốn gene trong quần thể rất lớn.</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045607"/>
            <a:ext cx="6095064" cy="461665"/>
          </a:xfrm>
          <a:prstGeom prst="rect">
            <a:avLst/>
          </a:prstGeom>
          <a:noFill/>
        </p:spPr>
        <p:txBody>
          <a:bodyPr wrap="square">
            <a:spAutoFit/>
          </a:bodyPr>
          <a:lstStyle/>
          <a:p>
            <a:r>
              <a:rPr lang="en-US" sz="2400"/>
              <a:t>Vì gene có cấu trúc kém bền vững.</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3895994"/>
            <a:ext cx="6095064" cy="461665"/>
          </a:xfrm>
          <a:prstGeom prst="rect">
            <a:avLst/>
          </a:prstGeom>
          <a:noFill/>
        </p:spPr>
        <p:txBody>
          <a:bodyPr wrap="square">
            <a:spAutoFit/>
          </a:bodyPr>
          <a:lstStyle/>
          <a:p>
            <a:r>
              <a:rPr lang="en-US" sz="2400"/>
              <a:t>Vì tác nhân gây đột biến rất nhiều.</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8" y="4640988"/>
            <a:ext cx="9227345" cy="494751"/>
          </a:xfrm>
          <a:prstGeom prst="rect">
            <a:avLst/>
          </a:prstGeom>
          <a:noFill/>
        </p:spPr>
        <p:txBody>
          <a:bodyPr wrap="square">
            <a:spAutoFit/>
          </a:bodyPr>
          <a:lstStyle>
            <a:defPPr>
              <a:defRPr lang="en-US"/>
            </a:defPPr>
            <a:lvl1pPr>
              <a:lnSpc>
                <a:spcPct val="120000"/>
              </a:lnSpc>
              <a:defRPr sz="2800" b="1"/>
            </a:lvl1pPr>
          </a:lstStyle>
          <a:p>
            <a:r>
              <a:rPr lang="en-US" sz="2400" b="0"/>
              <a:t>Vì mỗi quá trình truyền đạt thông tin di truyền đều xảy ra sai sót.</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0"/>
            <a:ext cx="12192000" cy="1514650"/>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1078950"/>
          </a:xfrm>
          <a:prstGeom prst="rect">
            <a:avLst/>
          </a:prstGeom>
          <a:noFill/>
        </p:spPr>
        <p:txBody>
          <a:bodyPr wrap="square">
            <a:spAutoFit/>
          </a:bodyPr>
          <a:lstStyle/>
          <a:p>
            <a:pPr>
              <a:lnSpc>
                <a:spcPct val="120000"/>
              </a:lnSpc>
            </a:pPr>
            <a:r>
              <a:rPr lang="vi-VN" sz="2800" b="1">
                <a:solidFill>
                  <a:schemeClr val="bg1"/>
                </a:solidFill>
              </a:rPr>
              <a:t>Tại sao đột biến gene có tần số thấp nhưng lại thường xuyên xuất hiện trong quần thể giao phối? </a:t>
            </a:r>
            <a:endParaRPr lang="en-US" sz="2800" b="1">
              <a:solidFill>
                <a:schemeClr val="bg1"/>
              </a:solidFill>
            </a:endParaRPr>
          </a:p>
        </p:txBody>
      </p:sp>
      <p:sp>
        <p:nvSpPr>
          <p:cNvPr id="1064" name="Rectangle: Rounded Corners 1063">
            <a:extLst>
              <a:ext uri="{FF2B5EF4-FFF2-40B4-BE49-F238E27FC236}">
                <a16:creationId xmlns:a16="http://schemas.microsoft.com/office/drawing/2014/main" id="{41D37C1F-26A3-5182-D11C-BAC75EBA092D}"/>
              </a:ext>
            </a:extLst>
          </p:cNvPr>
          <p:cNvSpPr/>
          <p:nvPr/>
        </p:nvSpPr>
        <p:spPr>
          <a:xfrm>
            <a:off x="500676" y="2103176"/>
            <a:ext cx="6859403"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9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barn(inVertical)">
                                      <p:cBhvr>
                                        <p:cTn id="7"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456542"/>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670148"/>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860988"/>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051827"/>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4" y="3059054"/>
            <a:ext cx="2591934" cy="461665"/>
          </a:xfrm>
          <a:prstGeom prst="rect">
            <a:avLst/>
          </a:prstGeom>
          <a:noFill/>
        </p:spPr>
        <p:txBody>
          <a:bodyPr wrap="square">
            <a:spAutoFit/>
          </a:bodyPr>
          <a:lstStyle/>
          <a:p>
            <a:r>
              <a:rPr lang="en-US" sz="2400"/>
              <a:t>aaBb và Aabb. </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819761"/>
            <a:ext cx="2378962" cy="461665"/>
          </a:xfrm>
          <a:prstGeom prst="rect">
            <a:avLst/>
          </a:prstGeom>
          <a:noFill/>
        </p:spPr>
        <p:txBody>
          <a:bodyPr wrap="square">
            <a:spAutoFit/>
          </a:bodyPr>
          <a:lstStyle/>
          <a:p>
            <a:r>
              <a:rPr lang="en-US" sz="2400"/>
              <a:t>AABB và AABb.</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670148"/>
            <a:ext cx="2496567" cy="461665"/>
          </a:xfrm>
          <a:prstGeom prst="rect">
            <a:avLst/>
          </a:prstGeom>
          <a:noFill/>
        </p:spPr>
        <p:txBody>
          <a:bodyPr wrap="square">
            <a:spAutoFit/>
          </a:bodyPr>
          <a:lstStyle/>
          <a:p>
            <a:r>
              <a:rPr lang="en-US" sz="2400"/>
              <a:t>AABb và AaBb. </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415142"/>
            <a:ext cx="2496568" cy="494751"/>
          </a:xfrm>
          <a:prstGeom prst="rect">
            <a:avLst/>
          </a:prstGeom>
          <a:noFill/>
        </p:spPr>
        <p:txBody>
          <a:bodyPr wrap="square">
            <a:spAutoFit/>
          </a:bodyPr>
          <a:lstStyle>
            <a:defPPr>
              <a:defRPr lang="en-US"/>
            </a:defPPr>
            <a:lvl1pPr>
              <a:lnSpc>
                <a:spcPct val="120000"/>
              </a:lnSpc>
              <a:defRPr sz="2800" b="1"/>
            </a:lvl1pPr>
          </a:lstStyle>
          <a:p>
            <a:r>
              <a:rPr lang="en-US" sz="2400" b="0"/>
              <a:t>AaBb và AABb.</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quần thể sinh vật có allele A bị đột biến thành allele a, allele B bị đột biến thành allele b. Biết các cặp gene tác động riêng rẽ và allele trội là trội hoàn toàn. Các kiểu gene nào sau đây là của thể đột biến? </a:t>
            </a:r>
          </a:p>
        </p:txBody>
      </p:sp>
      <p:sp>
        <p:nvSpPr>
          <p:cNvPr id="1064" name="Rectangle: Rounded Corners 1063">
            <a:extLst>
              <a:ext uri="{FF2B5EF4-FFF2-40B4-BE49-F238E27FC236}">
                <a16:creationId xmlns:a16="http://schemas.microsoft.com/office/drawing/2014/main" id="{41D37C1F-26A3-5182-D11C-BAC75EBA092D}"/>
              </a:ext>
            </a:extLst>
          </p:cNvPr>
          <p:cNvSpPr/>
          <p:nvPr/>
        </p:nvSpPr>
        <p:spPr>
          <a:xfrm>
            <a:off x="500676" y="2877330"/>
            <a:ext cx="4234009"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6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barn(inVertical)">
                                      <p:cBhvr>
                                        <p:cTn id="7"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333125"/>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546731"/>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737571"/>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2928410"/>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3" y="2935637"/>
            <a:ext cx="5666113" cy="461665"/>
          </a:xfrm>
          <a:prstGeom prst="rect">
            <a:avLst/>
          </a:prstGeom>
          <a:noFill/>
        </p:spPr>
        <p:txBody>
          <a:bodyPr wrap="square">
            <a:spAutoFit/>
          </a:bodyPr>
          <a:lstStyle/>
          <a:p>
            <a:r>
              <a:rPr lang="en-US" sz="2400"/>
              <a:t>Mất một cặp nucleotide.</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7" y="3696344"/>
            <a:ext cx="7161877" cy="461665"/>
          </a:xfrm>
          <a:prstGeom prst="rect">
            <a:avLst/>
          </a:prstGeom>
          <a:noFill/>
        </p:spPr>
        <p:txBody>
          <a:bodyPr wrap="square">
            <a:spAutoFit/>
          </a:bodyPr>
          <a:lstStyle/>
          <a:p>
            <a:r>
              <a:rPr lang="en-US" sz="2400"/>
              <a:t>Thêm một cặp nucleotide.</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546731"/>
            <a:ext cx="7161877" cy="461665"/>
          </a:xfrm>
          <a:prstGeom prst="rect">
            <a:avLst/>
          </a:prstGeom>
          <a:noFill/>
        </p:spPr>
        <p:txBody>
          <a:bodyPr wrap="square">
            <a:spAutoFit/>
          </a:bodyPr>
          <a:lstStyle/>
          <a:p>
            <a:r>
              <a:rPr lang="en-US" sz="2400"/>
              <a:t>Thay thế một cặp nucleotide cùng loại.</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291725"/>
            <a:ext cx="7169522" cy="494751"/>
          </a:xfrm>
          <a:prstGeom prst="rect">
            <a:avLst/>
          </a:prstGeom>
          <a:noFill/>
        </p:spPr>
        <p:txBody>
          <a:bodyPr wrap="square">
            <a:spAutoFit/>
          </a:bodyPr>
          <a:lstStyle>
            <a:defPPr>
              <a:defRPr lang="en-US"/>
            </a:defPPr>
            <a:lvl1pPr>
              <a:lnSpc>
                <a:spcPct val="120000"/>
              </a:lnSpc>
              <a:defRPr sz="2800" b="1"/>
            </a:lvl1pPr>
          </a:lstStyle>
          <a:p>
            <a:r>
              <a:rPr lang="en-US" sz="2400" b="0"/>
              <a:t>Thay thế một cặp nucleotide khác loại.</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gene ban đầu có 2 400 cặp nucleotide, sau quá trình gene trên tái bản, gene con tạo ra có 2 400 cặp nucleotide nhưng số liên kết hydrogen của gene tạo thành ít hơn gene ban đầu 1. Dạng đột biến nào đã xảy ra?</a:t>
            </a:r>
          </a:p>
        </p:txBody>
      </p:sp>
      <p:sp>
        <p:nvSpPr>
          <p:cNvPr id="2" name="Rectangle: Rounded Corners 1">
            <a:extLst>
              <a:ext uri="{FF2B5EF4-FFF2-40B4-BE49-F238E27FC236}">
                <a16:creationId xmlns:a16="http://schemas.microsoft.com/office/drawing/2014/main" id="{CF833822-409E-9FAA-B42A-095DDD7D463F}"/>
              </a:ext>
            </a:extLst>
          </p:cNvPr>
          <p:cNvSpPr/>
          <p:nvPr/>
        </p:nvSpPr>
        <p:spPr>
          <a:xfrm>
            <a:off x="565395" y="5155430"/>
            <a:ext cx="8230796"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4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484590"/>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698196"/>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889036"/>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079875"/>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031328"/>
            <a:ext cx="1245578" cy="461665"/>
          </a:xfrm>
          <a:prstGeom prst="rect">
            <a:avLst/>
          </a:prstGeom>
          <a:noFill/>
        </p:spPr>
        <p:txBody>
          <a:bodyPr wrap="square">
            <a:spAutoFit/>
          </a:bodyPr>
          <a:lstStyle/>
          <a:p>
            <a:r>
              <a:rPr lang="en-US" sz="2400"/>
              <a:t>3749.</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847809"/>
            <a:ext cx="1294496" cy="461665"/>
          </a:xfrm>
          <a:prstGeom prst="rect">
            <a:avLst/>
          </a:prstGeom>
          <a:noFill/>
        </p:spPr>
        <p:txBody>
          <a:bodyPr wrap="square">
            <a:spAutoFit/>
          </a:bodyPr>
          <a:lstStyle/>
          <a:p>
            <a:r>
              <a:rPr lang="en-US" sz="2400"/>
              <a:t>3751.</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698196"/>
            <a:ext cx="1890707" cy="461665"/>
          </a:xfrm>
          <a:prstGeom prst="rect">
            <a:avLst/>
          </a:prstGeom>
          <a:noFill/>
        </p:spPr>
        <p:txBody>
          <a:bodyPr wrap="square">
            <a:spAutoFit/>
          </a:bodyPr>
          <a:lstStyle/>
          <a:p>
            <a:r>
              <a:rPr lang="en-US" sz="2400"/>
              <a:t>3009.</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443190"/>
            <a:ext cx="1576758" cy="494751"/>
          </a:xfrm>
          <a:prstGeom prst="rect">
            <a:avLst/>
          </a:prstGeom>
          <a:noFill/>
        </p:spPr>
        <p:txBody>
          <a:bodyPr wrap="square">
            <a:spAutoFit/>
          </a:bodyPr>
          <a:lstStyle>
            <a:defPPr>
              <a:defRPr lang="en-US"/>
            </a:defPPr>
            <a:lvl1pPr>
              <a:lnSpc>
                <a:spcPct val="120000"/>
              </a:lnSpc>
              <a:defRPr sz="2800" b="1"/>
            </a:lvl1pPr>
          </a:lstStyle>
          <a:p>
            <a:r>
              <a:rPr lang="en-US" sz="2400" b="0"/>
              <a:t>3501.</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gene ở sinh vật nhân thực có tổng số nucleotide là 3000. Số nucleotide loại A chiếm 25% tổng số nucleotide của gene. Gene bị đột biến điểm thay thế cặp G – C bằng cặp A – T. Hãy tính tổng số liên kết hydrogen của gene sau đột biến.</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00676" y="2850468"/>
            <a:ext cx="2996838"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0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en-US" sz="2400" b="1">
                <a:solidFill>
                  <a:schemeClr val="bg1"/>
                </a:solidFill>
              </a:rPr>
              <a:t>1. </a:t>
            </a:r>
            <a:r>
              <a:rPr lang="en-US" sz="2400">
                <a:solidFill>
                  <a:schemeClr val="bg1"/>
                </a:solidFill>
              </a:rPr>
              <a:t>Các allele đột biến số 1, số 2 và số 3 có thay đổi gì so với allele kiểu dại?</a:t>
            </a:r>
          </a:p>
        </p:txBody>
      </p:sp>
      <p:graphicFrame>
        <p:nvGraphicFramePr>
          <p:cNvPr id="20" name="Table 19">
            <a:extLst>
              <a:ext uri="{FF2B5EF4-FFF2-40B4-BE49-F238E27FC236}">
                <a16:creationId xmlns:a16="http://schemas.microsoft.com/office/drawing/2014/main" id="{D59365F2-AA92-C86C-73A3-B369AE297587}"/>
              </a:ext>
            </a:extLst>
          </p:cNvPr>
          <p:cNvGraphicFramePr>
            <a:graphicFrameLocks noGrp="1"/>
          </p:cNvGraphicFramePr>
          <p:nvPr/>
        </p:nvGraphicFramePr>
        <p:xfrm>
          <a:off x="1044671" y="2279196"/>
          <a:ext cx="10786576" cy="4452583"/>
        </p:xfrm>
        <a:graphic>
          <a:graphicData uri="http://schemas.openxmlformats.org/drawingml/2006/table">
            <a:tbl>
              <a:tblPr firstRow="1" bandRow="1">
                <a:tableStyleId>{5C22544A-7EE6-4342-B048-85BDC9FD1C3A}</a:tableStyleId>
              </a:tblPr>
              <a:tblGrid>
                <a:gridCol w="2696644">
                  <a:extLst>
                    <a:ext uri="{9D8B030D-6E8A-4147-A177-3AD203B41FA5}">
                      <a16:colId xmlns:a16="http://schemas.microsoft.com/office/drawing/2014/main" val="3501742358"/>
                    </a:ext>
                  </a:extLst>
                </a:gridCol>
                <a:gridCol w="2696644">
                  <a:extLst>
                    <a:ext uri="{9D8B030D-6E8A-4147-A177-3AD203B41FA5}">
                      <a16:colId xmlns:a16="http://schemas.microsoft.com/office/drawing/2014/main" val="4091194636"/>
                    </a:ext>
                  </a:extLst>
                </a:gridCol>
                <a:gridCol w="2696644">
                  <a:extLst>
                    <a:ext uri="{9D8B030D-6E8A-4147-A177-3AD203B41FA5}">
                      <a16:colId xmlns:a16="http://schemas.microsoft.com/office/drawing/2014/main" val="45842252"/>
                    </a:ext>
                  </a:extLst>
                </a:gridCol>
                <a:gridCol w="2696644">
                  <a:extLst>
                    <a:ext uri="{9D8B030D-6E8A-4147-A177-3AD203B41FA5}">
                      <a16:colId xmlns:a16="http://schemas.microsoft.com/office/drawing/2014/main" val="1978804087"/>
                    </a:ext>
                  </a:extLst>
                </a:gridCol>
              </a:tblGrid>
              <a:tr h="451418">
                <a:tc rowSpan="2">
                  <a:txBody>
                    <a:bodyPr/>
                    <a:lstStyle/>
                    <a:p>
                      <a:pPr algn="ctr">
                        <a:lnSpc>
                          <a:spcPct val="120000"/>
                        </a:lnSpc>
                      </a:pPr>
                      <a:r>
                        <a:rPr lang="en-US" sz="2000"/>
                        <a:t>Gene ban đầu </a:t>
                      </a:r>
                    </a:p>
                    <a:p>
                      <a:pPr algn="ctr">
                        <a:lnSpc>
                          <a:spcPct val="120000"/>
                        </a:lnSpc>
                      </a:pPr>
                      <a:r>
                        <a:rPr lang="en-US" sz="2000"/>
                        <a:t>(allele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20000"/>
                        </a:lnSpc>
                      </a:pPr>
                      <a:r>
                        <a:rPr lang="en-US" sz="2000"/>
                        <a:t>Các allele đột biến từ 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45443"/>
                  </a:ext>
                </a:extLst>
              </a:tr>
              <a:tr h="451418">
                <a:tc vMerge="1">
                  <a:txBody>
                    <a:bodyPr/>
                    <a:lstStyle/>
                    <a:p>
                      <a:pPr algn="ctr">
                        <a:lnSpc>
                          <a:spcPct val="120000"/>
                        </a:lnSpc>
                      </a:pPr>
                      <a:endParaRPr lang="en-US"/>
                    </a:p>
                  </a:txBody>
                  <a:tcPr anchor="ctr"/>
                </a:tc>
                <a:tc>
                  <a:txBody>
                    <a:bodyPr/>
                    <a:lstStyle/>
                    <a:p>
                      <a:pPr algn="ctr">
                        <a:lnSpc>
                          <a:spcPct val="120000"/>
                        </a:lnSpc>
                      </a:pPr>
                      <a:r>
                        <a:rPr lang="en-US" sz="2000" b="1"/>
                        <a:t>Allele số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26247"/>
                  </a:ext>
                </a:extLst>
              </a:tr>
              <a:tr h="3549747">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68477"/>
                  </a:ext>
                </a:extLst>
              </a:tr>
            </a:tbl>
          </a:graphicData>
        </a:graphic>
      </p:graphicFrame>
      <p:grpSp>
        <p:nvGrpSpPr>
          <p:cNvPr id="74" name="Group 73">
            <a:extLst>
              <a:ext uri="{FF2B5EF4-FFF2-40B4-BE49-F238E27FC236}">
                <a16:creationId xmlns:a16="http://schemas.microsoft.com/office/drawing/2014/main" id="{436DEF3B-6F64-0C74-AF0C-871D49142453}"/>
              </a:ext>
            </a:extLst>
          </p:cNvPr>
          <p:cNvGrpSpPr/>
          <p:nvPr/>
        </p:nvGrpSpPr>
        <p:grpSpPr>
          <a:xfrm>
            <a:off x="1588980" y="3479848"/>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6432"/>
              <a:ext cx="454394" cy="202728"/>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315350" y="3718990"/>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82390" y="3163872"/>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6" y="4153308"/>
              <a:ext cx="454393" cy="1935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61066" y="3465603"/>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sp>
        <p:nvSpPr>
          <p:cNvPr id="3" name="Speech Bubble: Rectangle with Corners Rounded 2">
            <a:extLst>
              <a:ext uri="{FF2B5EF4-FFF2-40B4-BE49-F238E27FC236}">
                <a16:creationId xmlns:a16="http://schemas.microsoft.com/office/drawing/2014/main" id="{66682E9C-DC05-966F-40C3-B12875643B83}"/>
              </a:ext>
            </a:extLst>
          </p:cNvPr>
          <p:cNvSpPr/>
          <p:nvPr/>
        </p:nvSpPr>
        <p:spPr>
          <a:xfrm>
            <a:off x="926439" y="2946090"/>
            <a:ext cx="2912774" cy="1661915"/>
          </a:xfrm>
          <a:prstGeom prst="wedgeRoundRectCallout">
            <a:avLst>
              <a:gd name="adj1" fmla="val 69241"/>
              <a:gd name="adj2" fmla="val 39354"/>
              <a:gd name="adj3" fmla="val 166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25000"/>
              </a:lnSpc>
            </a:pPr>
            <a:r>
              <a:rPr lang="vi-VN">
                <a:solidFill>
                  <a:sysClr val="windowText" lastClr="000000"/>
                </a:solidFill>
              </a:rPr>
              <a:t>Allele 1 có số cặp nucleotide </a:t>
            </a:r>
            <a:r>
              <a:rPr lang="vi-VN" b="1">
                <a:solidFill>
                  <a:sysClr val="windowText" lastClr="000000"/>
                </a:solidFill>
              </a:rPr>
              <a:t>ít hơn </a:t>
            </a:r>
            <a:r>
              <a:rPr lang="vi-VN">
                <a:solidFill>
                  <a:sysClr val="windowText" lastClr="000000"/>
                </a:solidFill>
              </a:rPr>
              <a:t>so với allele kiểu dại 1 cặp (mất 1 cặp nucleotide).</a:t>
            </a:r>
            <a:endParaRPr lang="en-US">
              <a:solidFill>
                <a:sysClr val="windowText" lastClr="000000"/>
              </a:solidFill>
            </a:endParaRPr>
          </a:p>
        </p:txBody>
      </p:sp>
      <p:sp>
        <p:nvSpPr>
          <p:cNvPr id="4" name="Speech Bubble: Rectangle with Corners Rounded 3">
            <a:extLst>
              <a:ext uri="{FF2B5EF4-FFF2-40B4-BE49-F238E27FC236}">
                <a16:creationId xmlns:a16="http://schemas.microsoft.com/office/drawing/2014/main" id="{C3754F9C-4729-4B0C-C216-E893DABDDE6C}"/>
              </a:ext>
            </a:extLst>
          </p:cNvPr>
          <p:cNvSpPr/>
          <p:nvPr/>
        </p:nvSpPr>
        <p:spPr>
          <a:xfrm>
            <a:off x="4268543" y="1694685"/>
            <a:ext cx="2912774" cy="1661915"/>
          </a:xfrm>
          <a:prstGeom prst="wedgeRoundRectCallout">
            <a:avLst>
              <a:gd name="adj1" fmla="val 66352"/>
              <a:gd name="adj2" fmla="val 55219"/>
              <a:gd name="adj3" fmla="val 1666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25000"/>
              </a:lnSpc>
            </a:pPr>
            <a:r>
              <a:rPr lang="vi-VN">
                <a:solidFill>
                  <a:schemeClr val="bg1"/>
                </a:solidFill>
              </a:rPr>
              <a:t>Allele 2 có số cặp nucleotide </a:t>
            </a:r>
            <a:r>
              <a:rPr lang="vi-VN" b="1">
                <a:solidFill>
                  <a:srgbClr val="FFFF00"/>
                </a:solidFill>
              </a:rPr>
              <a:t>nhiều hơn </a:t>
            </a:r>
            <a:r>
              <a:rPr lang="vi-VN">
                <a:solidFill>
                  <a:schemeClr val="bg1"/>
                </a:solidFill>
              </a:rPr>
              <a:t>so với allele kiểu dại 1 cặp (thêm 1 cặp nucleotide).</a:t>
            </a:r>
            <a:endParaRPr lang="en-US">
              <a:solidFill>
                <a:schemeClr val="bg1"/>
              </a:solidFill>
            </a:endParaRPr>
          </a:p>
        </p:txBody>
      </p:sp>
      <p:sp>
        <p:nvSpPr>
          <p:cNvPr id="5" name="Speech Bubble: Rectangle with Corners Rounded 4">
            <a:extLst>
              <a:ext uri="{FF2B5EF4-FFF2-40B4-BE49-F238E27FC236}">
                <a16:creationId xmlns:a16="http://schemas.microsoft.com/office/drawing/2014/main" id="{C5A48FC7-1E2D-FDED-8F77-CACA084FFD9A}"/>
              </a:ext>
            </a:extLst>
          </p:cNvPr>
          <p:cNvSpPr/>
          <p:nvPr/>
        </p:nvSpPr>
        <p:spPr>
          <a:xfrm>
            <a:off x="7910377" y="1288895"/>
            <a:ext cx="4163890" cy="1874815"/>
          </a:xfrm>
          <a:prstGeom prst="wedgeRoundRectCallout">
            <a:avLst>
              <a:gd name="adj1" fmla="val 3580"/>
              <a:gd name="adj2" fmla="val 72525"/>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25000"/>
              </a:lnSpc>
            </a:pPr>
            <a:r>
              <a:rPr lang="vi-VN">
                <a:solidFill>
                  <a:schemeClr val="bg1"/>
                </a:solidFill>
              </a:rPr>
              <a:t>Allele 3 và allele kiểu dại có số cặp nucleotide bằng nhau, tuy nhiên, so với allele kiểu dại, allele số 3 </a:t>
            </a:r>
            <a:r>
              <a:rPr lang="vi-VN" b="1">
                <a:solidFill>
                  <a:srgbClr val="FFFF00"/>
                </a:solidFill>
              </a:rPr>
              <a:t>bị thay thế cặp A – T bằng cặp G – C </a:t>
            </a:r>
            <a:r>
              <a:rPr lang="vi-VN">
                <a:solidFill>
                  <a:schemeClr val="bg1"/>
                </a:solidFill>
              </a:rPr>
              <a:t>(thay thế 1 cặp nucleotide).</a:t>
            </a:r>
            <a:endParaRPr lang="en-US">
              <a:solidFill>
                <a:schemeClr val="bg1"/>
              </a:solidFill>
            </a:endParaRPr>
          </a:p>
        </p:txBody>
      </p:sp>
    </p:spTree>
    <p:extLst>
      <p:ext uri="{BB962C8B-B14F-4D97-AF65-F5344CB8AC3E}">
        <p14:creationId xmlns:p14="http://schemas.microsoft.com/office/powerpoint/2010/main" val="23100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4678785" cy="461665"/>
          </a:xfrm>
          <a:prstGeom prst="rect">
            <a:avLst/>
          </a:prstGeom>
          <a:noFill/>
        </p:spPr>
        <p:txBody>
          <a:bodyPr wrap="square">
            <a:spAutoFit/>
          </a:bodyPr>
          <a:lstStyle/>
          <a:p>
            <a:r>
              <a:rPr lang="en-US" sz="2400"/>
              <a:t>Thay 1 cặp T-A bằng 1 cặp C-G.</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7" y="4290985"/>
            <a:ext cx="5469971" cy="461665"/>
          </a:xfrm>
          <a:prstGeom prst="rect">
            <a:avLst/>
          </a:prstGeom>
          <a:noFill/>
        </p:spPr>
        <p:txBody>
          <a:bodyPr wrap="square">
            <a:spAutoFit/>
          </a:bodyPr>
          <a:lstStyle/>
          <a:p>
            <a:r>
              <a:rPr lang="en-US" sz="2400"/>
              <a:t>Thay 1 cặp A-T bằng 1 cặp G-C.</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Thay 1 cặp C-G bằng 1 cặp T-A.</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Thay 1 cặp A-T bằng 1 cặp C-G.</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438968" y="66725"/>
            <a:ext cx="11156521" cy="2630144"/>
          </a:xfrm>
          <a:prstGeom prst="rect">
            <a:avLst/>
          </a:prstGeom>
          <a:noFill/>
        </p:spPr>
        <p:txBody>
          <a:bodyPr wrap="square">
            <a:spAutoFit/>
          </a:bodyPr>
          <a:lstStyle/>
          <a:p>
            <a:pPr algn="just">
              <a:lnSpc>
                <a:spcPct val="120000"/>
              </a:lnSpc>
            </a:pPr>
            <a:r>
              <a:rPr lang="vi-VN" sz="2800" b="1">
                <a:solidFill>
                  <a:schemeClr val="bg1"/>
                </a:solidFill>
              </a:rPr>
              <a:t>Xét các đoạn gene I, II, III sau:</a:t>
            </a:r>
          </a:p>
          <a:p>
            <a:pPr algn="just">
              <a:lnSpc>
                <a:spcPct val="120000"/>
              </a:lnSpc>
            </a:pPr>
            <a:r>
              <a:rPr lang="vi-VN" sz="2800" b="1">
                <a:solidFill>
                  <a:schemeClr val="bg1"/>
                </a:solidFill>
              </a:rPr>
              <a:t>3’ –AGTTGA-              -AGCTGA-              -GAGCTGA-</a:t>
            </a:r>
          </a:p>
          <a:p>
            <a:pPr algn="just">
              <a:lnSpc>
                <a:spcPct val="120000"/>
              </a:lnSpc>
            </a:pPr>
            <a:r>
              <a:rPr lang="vi-VN" sz="2800" b="1">
                <a:solidFill>
                  <a:schemeClr val="bg1"/>
                </a:solidFill>
              </a:rPr>
              <a:t>5’ –TCAACT-              -TCGACT-                -CTCGAT-</a:t>
            </a:r>
          </a:p>
          <a:p>
            <a:pPr algn="just">
              <a:lnSpc>
                <a:spcPct val="120000"/>
              </a:lnSpc>
            </a:pPr>
            <a:r>
              <a:rPr lang="vi-VN" sz="2800" b="1">
                <a:solidFill>
                  <a:schemeClr val="bg1"/>
                </a:solidFill>
              </a:rPr>
              <a:t>            I                            II                               III</a:t>
            </a:r>
            <a:endParaRPr lang="en-US" sz="2800" b="1">
              <a:solidFill>
                <a:schemeClr val="bg1"/>
              </a:solidFill>
            </a:endParaRPr>
          </a:p>
          <a:p>
            <a:pPr algn="just">
              <a:lnSpc>
                <a:spcPct val="120000"/>
              </a:lnSpc>
            </a:pPr>
            <a:r>
              <a:rPr lang="vi-VN" sz="2800" b="1">
                <a:solidFill>
                  <a:schemeClr val="bg1"/>
                </a:solidFill>
              </a:rPr>
              <a:t>Từ gene I sang gene II là dạng đột biến gì?</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00676" y="3293644"/>
            <a:ext cx="6635010"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11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4678785" cy="461665"/>
          </a:xfrm>
          <a:prstGeom prst="rect">
            <a:avLst/>
          </a:prstGeom>
          <a:noFill/>
        </p:spPr>
        <p:txBody>
          <a:bodyPr wrap="square">
            <a:spAutoFit/>
          </a:bodyPr>
          <a:lstStyle/>
          <a:p>
            <a:r>
              <a:rPr lang="en-US" sz="2400"/>
              <a:t>Thay thế 2 cặp nucleotide.</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9" y="4332212"/>
            <a:ext cx="5469971" cy="461665"/>
          </a:xfrm>
          <a:prstGeom prst="rect">
            <a:avLst/>
          </a:prstGeom>
          <a:noFill/>
        </p:spPr>
        <p:txBody>
          <a:bodyPr wrap="square">
            <a:spAutoFit/>
          </a:bodyPr>
          <a:lstStyle/>
          <a:p>
            <a:r>
              <a:rPr lang="en-US" sz="2400"/>
              <a:t>Thêm 1 cặp nucleotide.</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Đảo vị trí của 2 cặp nucleotide.</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Mất 2 cặp nucleotide.</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438968" y="66725"/>
            <a:ext cx="11156521" cy="2630144"/>
          </a:xfrm>
          <a:prstGeom prst="rect">
            <a:avLst/>
          </a:prstGeom>
          <a:noFill/>
        </p:spPr>
        <p:txBody>
          <a:bodyPr wrap="square">
            <a:spAutoFit/>
          </a:bodyPr>
          <a:lstStyle/>
          <a:p>
            <a:pPr algn="just">
              <a:lnSpc>
                <a:spcPct val="120000"/>
              </a:lnSpc>
            </a:pPr>
            <a:r>
              <a:rPr lang="vi-VN" sz="2800" b="1">
                <a:solidFill>
                  <a:schemeClr val="bg1"/>
                </a:solidFill>
              </a:rPr>
              <a:t>Xét các đoạn gene I, II, III sau:</a:t>
            </a:r>
          </a:p>
          <a:p>
            <a:pPr algn="just">
              <a:lnSpc>
                <a:spcPct val="120000"/>
              </a:lnSpc>
            </a:pPr>
            <a:r>
              <a:rPr lang="vi-VN" sz="2800" b="1">
                <a:solidFill>
                  <a:schemeClr val="bg1"/>
                </a:solidFill>
              </a:rPr>
              <a:t>3’ –AGTTGA-              -AGCTGA-              -GAGCTGA-</a:t>
            </a:r>
          </a:p>
          <a:p>
            <a:pPr algn="just">
              <a:lnSpc>
                <a:spcPct val="120000"/>
              </a:lnSpc>
            </a:pPr>
            <a:r>
              <a:rPr lang="vi-VN" sz="2800" b="1">
                <a:solidFill>
                  <a:schemeClr val="bg1"/>
                </a:solidFill>
              </a:rPr>
              <a:t>5’ –TCAACT-              -TCGACT-                -CTCGAT-</a:t>
            </a:r>
          </a:p>
          <a:p>
            <a:pPr algn="just">
              <a:lnSpc>
                <a:spcPct val="120000"/>
              </a:lnSpc>
            </a:pPr>
            <a:r>
              <a:rPr lang="vi-VN" sz="2800" b="1">
                <a:solidFill>
                  <a:schemeClr val="bg1"/>
                </a:solidFill>
              </a:rPr>
              <a:t>            I                            II                               III</a:t>
            </a:r>
            <a:endParaRPr lang="en-US" sz="2800" b="1">
              <a:solidFill>
                <a:schemeClr val="bg1"/>
              </a:solidFill>
            </a:endParaRPr>
          </a:p>
          <a:p>
            <a:pPr algn="just">
              <a:lnSpc>
                <a:spcPct val="120000"/>
              </a:lnSpc>
            </a:pPr>
            <a:r>
              <a:rPr lang="vi-VN" sz="2800" b="1">
                <a:solidFill>
                  <a:schemeClr val="bg1"/>
                </a:solidFill>
              </a:rPr>
              <a:t>Từ gene II sang gene III là dạng đột biến nào?</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51163" y="4149883"/>
            <a:ext cx="7207211"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7175153" cy="461665"/>
          </a:xfrm>
          <a:prstGeom prst="rect">
            <a:avLst/>
          </a:prstGeom>
          <a:noFill/>
        </p:spPr>
        <p:txBody>
          <a:bodyPr wrap="square">
            <a:spAutoFit/>
          </a:bodyPr>
          <a:lstStyle/>
          <a:p>
            <a:r>
              <a:rPr lang="en-US" sz="2400"/>
              <a:t>Thay thế một cặp G – C bằng một cặp A – T.</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9" y="4332212"/>
            <a:ext cx="5469971" cy="461665"/>
          </a:xfrm>
          <a:prstGeom prst="rect">
            <a:avLst/>
          </a:prstGeom>
          <a:noFill/>
        </p:spPr>
        <p:txBody>
          <a:bodyPr wrap="square">
            <a:spAutoFit/>
          </a:bodyPr>
          <a:lstStyle/>
          <a:p>
            <a:r>
              <a:rPr lang="fr-FR" sz="2400"/>
              <a:t>Mất một cặp A – T.</a:t>
            </a:r>
            <a:endParaRPr lang="en-US" sz="2400"/>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Thêm một cặp G – C.</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Thay thế một cặp A – T bằng một cặp G – C.</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319760" y="59917"/>
            <a:ext cx="11606709" cy="2630144"/>
          </a:xfrm>
          <a:prstGeom prst="rect">
            <a:avLst/>
          </a:prstGeom>
          <a:noFill/>
        </p:spPr>
        <p:txBody>
          <a:bodyPr wrap="square">
            <a:spAutoFit/>
          </a:bodyPr>
          <a:lstStyle/>
          <a:p>
            <a:pPr algn="just">
              <a:lnSpc>
                <a:spcPct val="120000"/>
              </a:lnSpc>
            </a:pPr>
            <a:r>
              <a:rPr lang="vi-VN" sz="2800" b="1">
                <a:solidFill>
                  <a:schemeClr val="bg1"/>
                </a:solidFill>
              </a:rPr>
              <a:t>Một gene ở sinh vật nhân thực có chiều dài 5100 Å. Số nucleotide loại G của gene là 600. Sau đột biến, số liên kết hydrogen của gene là 3601. Hãy cho biết gene đã xảy ra dạng đột biến nào ? (Biết rằng đây là dạng đột biến chỉ liên quan đến một cặp nucleotide trong gene).</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17739" y="5711956"/>
            <a:ext cx="8699189"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96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38" name="Elbow Connector 6">
            <a:extLst>
              <a:ext uri="{FF2B5EF4-FFF2-40B4-BE49-F238E27FC236}">
                <a16:creationId xmlns:a16="http://schemas.microsoft.com/office/drawing/2014/main" id="{CE9819D4-C315-F3D5-612D-C98DCD869598}"/>
              </a:ext>
            </a:extLst>
          </p:cNvPr>
          <p:cNvCxnSpPr/>
          <p:nvPr/>
        </p:nvCxnSpPr>
        <p:spPr>
          <a:xfrm>
            <a:off x="827931" y="2992289"/>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39" name="Elbow Connector 7">
            <a:extLst>
              <a:ext uri="{FF2B5EF4-FFF2-40B4-BE49-F238E27FC236}">
                <a16:creationId xmlns:a16="http://schemas.microsoft.com/office/drawing/2014/main" id="{B7D81E47-E5EF-C348-18C1-580AA1DAD346}"/>
              </a:ext>
            </a:extLst>
          </p:cNvPr>
          <p:cNvCxnSpPr/>
          <p:nvPr/>
        </p:nvCxnSpPr>
        <p:spPr>
          <a:xfrm flipV="1">
            <a:off x="827931" y="1974950"/>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41" name="Group 9">
            <a:extLst>
              <a:ext uri="{FF2B5EF4-FFF2-40B4-BE49-F238E27FC236}">
                <a16:creationId xmlns:a16="http://schemas.microsoft.com/office/drawing/2014/main" id="{7877501F-01CF-8CF2-6C20-B5D1AB13A7B7}"/>
              </a:ext>
            </a:extLst>
          </p:cNvPr>
          <p:cNvGrpSpPr/>
          <p:nvPr/>
        </p:nvGrpSpPr>
        <p:grpSpPr>
          <a:xfrm>
            <a:off x="1584955" y="1690092"/>
            <a:ext cx="1090928" cy="574156"/>
            <a:chOff x="7699507" y="2223967"/>
            <a:chExt cx="3283267" cy="765305"/>
          </a:xfrm>
        </p:grpSpPr>
        <p:sp>
          <p:nvSpPr>
            <p:cNvPr id="1042" name="Round Same Side Corner Rectangle 10">
              <a:extLst>
                <a:ext uri="{FF2B5EF4-FFF2-40B4-BE49-F238E27FC236}">
                  <a16:creationId xmlns:a16="http://schemas.microsoft.com/office/drawing/2014/main" id="{0D9BB30B-F636-3073-D2B1-3E446321947C}"/>
                </a:ext>
              </a:extLst>
            </p:cNvPr>
            <p:cNvSpPr/>
            <p:nvPr/>
          </p:nvSpPr>
          <p:spPr>
            <a:xfrm rot="5400000">
              <a:off x="9371697" y="1378195"/>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ound Same Side Corner Rectangle 13">
              <a:extLst>
                <a:ext uri="{FF2B5EF4-FFF2-40B4-BE49-F238E27FC236}">
                  <a16:creationId xmlns:a16="http://schemas.microsoft.com/office/drawing/2014/main" id="{127409FB-F669-4DEF-FBD6-4D795A7988DB}"/>
                </a:ext>
              </a:extLst>
            </p:cNvPr>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4" name="Group 15">
            <a:extLst>
              <a:ext uri="{FF2B5EF4-FFF2-40B4-BE49-F238E27FC236}">
                <a16:creationId xmlns:a16="http://schemas.microsoft.com/office/drawing/2014/main" id="{211AB9B7-3AC7-73F8-4D18-A724F513B01B}"/>
              </a:ext>
            </a:extLst>
          </p:cNvPr>
          <p:cNvGrpSpPr/>
          <p:nvPr/>
        </p:nvGrpSpPr>
        <p:grpSpPr>
          <a:xfrm>
            <a:off x="1573524" y="2906348"/>
            <a:ext cx="1051659" cy="574154"/>
            <a:chOff x="7699508" y="3292593"/>
            <a:chExt cx="3283266" cy="765302"/>
          </a:xfrm>
        </p:grpSpPr>
        <p:sp>
          <p:nvSpPr>
            <p:cNvPr id="1045" name="Round Same Side Corner Rectangle 16">
              <a:extLst>
                <a:ext uri="{FF2B5EF4-FFF2-40B4-BE49-F238E27FC236}">
                  <a16:creationId xmlns:a16="http://schemas.microsoft.com/office/drawing/2014/main" id="{2EA284E1-4A26-1A49-9A73-95DB5717D386}"/>
                </a:ext>
              </a:extLst>
            </p:cNvPr>
            <p:cNvSpPr/>
            <p:nvPr/>
          </p:nvSpPr>
          <p:spPr>
            <a:xfrm rot="5400000">
              <a:off x="9371697" y="2446818"/>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ound Same Side Corner Rectangle 19">
              <a:extLst>
                <a:ext uri="{FF2B5EF4-FFF2-40B4-BE49-F238E27FC236}">
                  <a16:creationId xmlns:a16="http://schemas.microsoft.com/office/drawing/2014/main" id="{972A0EDC-9A12-7A0C-C17E-1018360803ED}"/>
                </a:ext>
              </a:extLst>
            </p:cNvPr>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72" name="TextBox 1071">
            <a:extLst>
              <a:ext uri="{FF2B5EF4-FFF2-40B4-BE49-F238E27FC236}">
                <a16:creationId xmlns:a16="http://schemas.microsoft.com/office/drawing/2014/main" id="{BB76FCEA-DD0C-D96A-9C23-9D078643BF56}"/>
              </a:ext>
            </a:extLst>
          </p:cNvPr>
          <p:cNvSpPr txBox="1"/>
          <p:nvPr/>
        </p:nvSpPr>
        <p:spPr>
          <a:xfrm>
            <a:off x="1443126" y="615085"/>
            <a:ext cx="9439917" cy="561885"/>
          </a:xfrm>
          <a:prstGeom prst="rect">
            <a:avLst/>
          </a:prstGeom>
          <a:noFill/>
        </p:spPr>
        <p:txBody>
          <a:bodyPr wrap="square">
            <a:spAutoFit/>
          </a:bodyPr>
          <a:lstStyle/>
          <a:p>
            <a:pPr>
              <a:lnSpc>
                <a:spcPct val="120000"/>
              </a:lnSpc>
            </a:pPr>
            <a:r>
              <a:rPr lang="vi-VN" sz="2800" b="1">
                <a:solidFill>
                  <a:schemeClr val="bg2"/>
                </a:solidFill>
              </a:rPr>
              <a:t>Phát biểu nào sau đây đúng khi nói về đột biến gene?</a:t>
            </a:r>
            <a:endParaRPr lang="en-US" sz="2800" b="1">
              <a:solidFill>
                <a:schemeClr val="bg2"/>
              </a:solidFill>
            </a:endParaRPr>
          </a:p>
        </p:txBody>
      </p:sp>
      <p:cxnSp>
        <p:nvCxnSpPr>
          <p:cNvPr id="1073" name="Elbow Connector 6">
            <a:extLst>
              <a:ext uri="{FF2B5EF4-FFF2-40B4-BE49-F238E27FC236}">
                <a16:creationId xmlns:a16="http://schemas.microsoft.com/office/drawing/2014/main" id="{25D1386C-687D-4EB4-716F-351D586126E2}"/>
              </a:ext>
            </a:extLst>
          </p:cNvPr>
          <p:cNvCxnSpPr/>
          <p:nvPr/>
        </p:nvCxnSpPr>
        <p:spPr>
          <a:xfrm>
            <a:off x="827930" y="5253845"/>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74" name="Elbow Connector 7">
            <a:extLst>
              <a:ext uri="{FF2B5EF4-FFF2-40B4-BE49-F238E27FC236}">
                <a16:creationId xmlns:a16="http://schemas.microsoft.com/office/drawing/2014/main" id="{E492FC17-F045-F84F-F4D0-9D0978321F27}"/>
              </a:ext>
            </a:extLst>
          </p:cNvPr>
          <p:cNvCxnSpPr/>
          <p:nvPr/>
        </p:nvCxnSpPr>
        <p:spPr>
          <a:xfrm flipV="1">
            <a:off x="827930" y="4236506"/>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75" name="Group 9">
            <a:extLst>
              <a:ext uri="{FF2B5EF4-FFF2-40B4-BE49-F238E27FC236}">
                <a16:creationId xmlns:a16="http://schemas.microsoft.com/office/drawing/2014/main" id="{995DC25C-A166-8B1A-ABF6-7EF3F795442C}"/>
              </a:ext>
            </a:extLst>
          </p:cNvPr>
          <p:cNvGrpSpPr/>
          <p:nvPr/>
        </p:nvGrpSpPr>
        <p:grpSpPr>
          <a:xfrm>
            <a:off x="1584954" y="3951648"/>
            <a:ext cx="1090928" cy="574156"/>
            <a:chOff x="7699507" y="2223967"/>
            <a:chExt cx="3283267" cy="765305"/>
          </a:xfrm>
        </p:grpSpPr>
        <p:sp>
          <p:nvSpPr>
            <p:cNvPr id="1076" name="Round Same Side Corner Rectangle 10">
              <a:extLst>
                <a:ext uri="{FF2B5EF4-FFF2-40B4-BE49-F238E27FC236}">
                  <a16:creationId xmlns:a16="http://schemas.microsoft.com/office/drawing/2014/main" id="{1A3D2B2A-80F5-0156-F375-6D0BB09AE7C8}"/>
                </a:ext>
              </a:extLst>
            </p:cNvPr>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Round Same Side Corner Rectangle 13">
              <a:extLst>
                <a:ext uri="{FF2B5EF4-FFF2-40B4-BE49-F238E27FC236}">
                  <a16:creationId xmlns:a16="http://schemas.microsoft.com/office/drawing/2014/main" id="{ED5BE07F-D7E5-9123-A0B7-5872E0D8FC76}"/>
                </a:ext>
              </a:extLst>
            </p:cNvPr>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8" name="Group 15">
            <a:extLst>
              <a:ext uri="{FF2B5EF4-FFF2-40B4-BE49-F238E27FC236}">
                <a16:creationId xmlns:a16="http://schemas.microsoft.com/office/drawing/2014/main" id="{EA0FB094-6C88-0271-A91A-D32BBAE15444}"/>
              </a:ext>
            </a:extLst>
          </p:cNvPr>
          <p:cNvGrpSpPr/>
          <p:nvPr/>
        </p:nvGrpSpPr>
        <p:grpSpPr>
          <a:xfrm>
            <a:off x="1573523" y="5167904"/>
            <a:ext cx="1051659" cy="574154"/>
            <a:chOff x="7699508" y="3292593"/>
            <a:chExt cx="3283266" cy="765302"/>
          </a:xfrm>
        </p:grpSpPr>
        <p:sp>
          <p:nvSpPr>
            <p:cNvPr id="1079" name="Round Same Side Corner Rectangle 16">
              <a:extLst>
                <a:ext uri="{FF2B5EF4-FFF2-40B4-BE49-F238E27FC236}">
                  <a16:creationId xmlns:a16="http://schemas.microsoft.com/office/drawing/2014/main" id="{62D6280D-C945-C6FE-472A-B4F7AF7DD7FA}"/>
                </a:ext>
              </a:extLst>
            </p:cNvPr>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0" name="Round Same Side Corner Rectangle 19">
              <a:extLst>
                <a:ext uri="{FF2B5EF4-FFF2-40B4-BE49-F238E27FC236}">
                  <a16:creationId xmlns:a16="http://schemas.microsoft.com/office/drawing/2014/main" id="{663A160B-2942-FBD2-CCF9-ADBBC69738AC}"/>
                </a:ext>
              </a:extLst>
            </p:cNvPr>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81" name="TextBox 1080">
            <a:extLst>
              <a:ext uri="{FF2B5EF4-FFF2-40B4-BE49-F238E27FC236}">
                <a16:creationId xmlns:a16="http://schemas.microsoft.com/office/drawing/2014/main" id="{7A5F5AAA-5F4A-C981-2DE8-13F45DA2D3E0}"/>
              </a:ext>
            </a:extLst>
          </p:cNvPr>
          <p:cNvSpPr txBox="1"/>
          <p:nvPr/>
        </p:nvSpPr>
        <p:spPr>
          <a:xfrm>
            <a:off x="2723496" y="1505975"/>
            <a:ext cx="9197363" cy="937949"/>
          </a:xfrm>
          <a:prstGeom prst="rect">
            <a:avLst/>
          </a:prstGeom>
          <a:noFill/>
        </p:spPr>
        <p:txBody>
          <a:bodyPr wrap="square">
            <a:spAutoFit/>
          </a:bodyPr>
          <a:lstStyle>
            <a:defPPr>
              <a:defRPr lang="en-US"/>
            </a:defPPr>
            <a:lvl1pPr>
              <a:lnSpc>
                <a:spcPct val="120000"/>
              </a:lnSpc>
              <a:defRPr sz="2400" b="0"/>
            </a:lvl1pPr>
          </a:lstStyle>
          <a:p>
            <a:r>
              <a:rPr lang="en-US"/>
              <a:t>Đột biến gene là những biến đổi trong cấu trúc của gene chỉ liên quan đến một cặp nucleotide.</a:t>
            </a:r>
          </a:p>
        </p:txBody>
      </p:sp>
      <p:sp>
        <p:nvSpPr>
          <p:cNvPr id="1083" name="TextBox 1082">
            <a:extLst>
              <a:ext uri="{FF2B5EF4-FFF2-40B4-BE49-F238E27FC236}">
                <a16:creationId xmlns:a16="http://schemas.microsoft.com/office/drawing/2014/main" id="{6D481B25-7E2D-7AB8-CBFE-7FEBA1CC0A8A}"/>
              </a:ext>
            </a:extLst>
          </p:cNvPr>
          <p:cNvSpPr txBox="1"/>
          <p:nvPr/>
        </p:nvSpPr>
        <p:spPr>
          <a:xfrm>
            <a:off x="2723496" y="2721143"/>
            <a:ext cx="9197363" cy="937949"/>
          </a:xfrm>
          <a:prstGeom prst="rect">
            <a:avLst/>
          </a:prstGeom>
          <a:noFill/>
        </p:spPr>
        <p:txBody>
          <a:bodyPr wrap="square">
            <a:spAutoFit/>
          </a:bodyPr>
          <a:lstStyle>
            <a:defPPr>
              <a:defRPr lang="en-US"/>
            </a:defPPr>
            <a:lvl1pPr>
              <a:lnSpc>
                <a:spcPct val="120000"/>
              </a:lnSpc>
              <a:defRPr sz="2400" b="0"/>
            </a:lvl1pPr>
          </a:lstStyle>
          <a:p>
            <a:r>
              <a:rPr lang="en-US"/>
              <a:t>Đột biến gene là những biến đổi trong cấu trúc của gene chỉ liên quan đến một hoặc một số cặp nucleotide.</a:t>
            </a:r>
          </a:p>
        </p:txBody>
      </p:sp>
      <p:sp>
        <p:nvSpPr>
          <p:cNvPr id="1084" name="TextBox 1083">
            <a:extLst>
              <a:ext uri="{FF2B5EF4-FFF2-40B4-BE49-F238E27FC236}">
                <a16:creationId xmlns:a16="http://schemas.microsoft.com/office/drawing/2014/main" id="{FFB0D61F-8C6C-1B75-2C83-593212E6D440}"/>
              </a:ext>
            </a:extLst>
          </p:cNvPr>
          <p:cNvSpPr txBox="1"/>
          <p:nvPr/>
        </p:nvSpPr>
        <p:spPr>
          <a:xfrm>
            <a:off x="2723495" y="3989130"/>
            <a:ext cx="9197363" cy="494751"/>
          </a:xfrm>
          <a:prstGeom prst="rect">
            <a:avLst/>
          </a:prstGeom>
          <a:noFill/>
        </p:spPr>
        <p:txBody>
          <a:bodyPr wrap="square">
            <a:spAutoFit/>
          </a:bodyPr>
          <a:lstStyle>
            <a:defPPr>
              <a:defRPr lang="en-US"/>
            </a:defPPr>
            <a:lvl1pPr>
              <a:lnSpc>
                <a:spcPct val="120000"/>
              </a:lnSpc>
              <a:defRPr sz="2400" b="0"/>
            </a:lvl1pPr>
          </a:lstStyle>
          <a:p>
            <a:r>
              <a:rPr lang="en-US"/>
              <a:t>Đột biến gene làm mất hoặc thêm một đoạn gene trong NST.</a:t>
            </a:r>
          </a:p>
        </p:txBody>
      </p:sp>
      <p:sp>
        <p:nvSpPr>
          <p:cNvPr id="1085" name="TextBox 1084">
            <a:extLst>
              <a:ext uri="{FF2B5EF4-FFF2-40B4-BE49-F238E27FC236}">
                <a16:creationId xmlns:a16="http://schemas.microsoft.com/office/drawing/2014/main" id="{6DEBD93E-D873-0E58-22DD-A3DB6715A3DD}"/>
              </a:ext>
            </a:extLst>
          </p:cNvPr>
          <p:cNvSpPr txBox="1"/>
          <p:nvPr/>
        </p:nvSpPr>
        <p:spPr>
          <a:xfrm>
            <a:off x="2723495" y="5204298"/>
            <a:ext cx="9197363" cy="494751"/>
          </a:xfrm>
          <a:prstGeom prst="rect">
            <a:avLst/>
          </a:prstGeom>
          <a:noFill/>
        </p:spPr>
        <p:txBody>
          <a:bodyPr wrap="square">
            <a:spAutoFit/>
          </a:bodyPr>
          <a:lstStyle>
            <a:defPPr>
              <a:defRPr lang="en-US"/>
            </a:defPPr>
            <a:lvl1pPr>
              <a:lnSpc>
                <a:spcPct val="120000"/>
              </a:lnSpc>
              <a:defRPr sz="2400" b="0"/>
            </a:lvl1pPr>
          </a:lstStyle>
          <a:p>
            <a:r>
              <a:rPr lang="en-US"/>
              <a:t>Đột biến gene làm thay đổi vị trí gene trên NST.</a:t>
            </a:r>
          </a:p>
        </p:txBody>
      </p:sp>
      <p:sp>
        <p:nvSpPr>
          <p:cNvPr id="1086" name="TextBox 1085">
            <a:extLst>
              <a:ext uri="{FF2B5EF4-FFF2-40B4-BE49-F238E27FC236}">
                <a16:creationId xmlns:a16="http://schemas.microsoft.com/office/drawing/2014/main" id="{D3B404B3-6D8B-6764-51E0-6D39CD64B608}"/>
              </a:ext>
            </a:extLst>
          </p:cNvPr>
          <p:cNvSpPr txBox="1"/>
          <p:nvPr/>
        </p:nvSpPr>
        <p:spPr>
          <a:xfrm>
            <a:off x="2013924" y="1751013"/>
            <a:ext cx="387624" cy="461665"/>
          </a:xfrm>
          <a:prstGeom prst="rect">
            <a:avLst/>
          </a:prstGeom>
          <a:noFill/>
        </p:spPr>
        <p:txBody>
          <a:bodyPr wrap="square" rtlCol="0">
            <a:spAutoFit/>
          </a:bodyPr>
          <a:lstStyle/>
          <a:p>
            <a:pPr algn="ctr"/>
            <a:r>
              <a:rPr lang="en-US" sz="2400" b="1">
                <a:solidFill>
                  <a:schemeClr val="bg1"/>
                </a:solidFill>
              </a:rPr>
              <a:t>A</a:t>
            </a:r>
          </a:p>
        </p:txBody>
      </p:sp>
      <p:sp>
        <p:nvSpPr>
          <p:cNvPr id="1087" name="TextBox 1086">
            <a:extLst>
              <a:ext uri="{FF2B5EF4-FFF2-40B4-BE49-F238E27FC236}">
                <a16:creationId xmlns:a16="http://schemas.microsoft.com/office/drawing/2014/main" id="{2E1656E9-81FD-C317-D2B9-9FB863E83C0B}"/>
              </a:ext>
            </a:extLst>
          </p:cNvPr>
          <p:cNvSpPr txBox="1"/>
          <p:nvPr/>
        </p:nvSpPr>
        <p:spPr>
          <a:xfrm>
            <a:off x="2014471" y="2959284"/>
            <a:ext cx="387624" cy="461665"/>
          </a:xfrm>
          <a:prstGeom prst="rect">
            <a:avLst/>
          </a:prstGeom>
          <a:noFill/>
        </p:spPr>
        <p:txBody>
          <a:bodyPr wrap="square" rtlCol="0">
            <a:spAutoFit/>
          </a:bodyPr>
          <a:lstStyle/>
          <a:p>
            <a:pPr algn="ctr"/>
            <a:r>
              <a:rPr lang="en-US" sz="2400" b="1">
                <a:solidFill>
                  <a:schemeClr val="bg1"/>
                </a:solidFill>
              </a:rPr>
              <a:t>B</a:t>
            </a:r>
          </a:p>
        </p:txBody>
      </p:sp>
      <p:sp>
        <p:nvSpPr>
          <p:cNvPr id="1088" name="TextBox 1087">
            <a:extLst>
              <a:ext uri="{FF2B5EF4-FFF2-40B4-BE49-F238E27FC236}">
                <a16:creationId xmlns:a16="http://schemas.microsoft.com/office/drawing/2014/main" id="{C42F2EF6-B836-7D0E-4D50-49A9CF9E25C8}"/>
              </a:ext>
            </a:extLst>
          </p:cNvPr>
          <p:cNvSpPr txBox="1"/>
          <p:nvPr/>
        </p:nvSpPr>
        <p:spPr>
          <a:xfrm>
            <a:off x="2013924" y="3989130"/>
            <a:ext cx="387624" cy="461665"/>
          </a:xfrm>
          <a:prstGeom prst="rect">
            <a:avLst/>
          </a:prstGeom>
          <a:noFill/>
        </p:spPr>
        <p:txBody>
          <a:bodyPr wrap="square" rtlCol="0">
            <a:spAutoFit/>
          </a:bodyPr>
          <a:lstStyle/>
          <a:p>
            <a:pPr algn="ctr"/>
            <a:r>
              <a:rPr lang="en-US" sz="2400" b="1">
                <a:solidFill>
                  <a:schemeClr val="bg1"/>
                </a:solidFill>
              </a:rPr>
              <a:t>C</a:t>
            </a:r>
          </a:p>
        </p:txBody>
      </p:sp>
      <p:sp>
        <p:nvSpPr>
          <p:cNvPr id="1089" name="TextBox 1088">
            <a:extLst>
              <a:ext uri="{FF2B5EF4-FFF2-40B4-BE49-F238E27FC236}">
                <a16:creationId xmlns:a16="http://schemas.microsoft.com/office/drawing/2014/main" id="{16FE4EA4-4354-75E3-514C-D3B1D57DD2E4}"/>
              </a:ext>
            </a:extLst>
          </p:cNvPr>
          <p:cNvSpPr txBox="1"/>
          <p:nvPr/>
        </p:nvSpPr>
        <p:spPr>
          <a:xfrm>
            <a:off x="2009407" y="5220840"/>
            <a:ext cx="387624" cy="461665"/>
          </a:xfrm>
          <a:prstGeom prst="rect">
            <a:avLst/>
          </a:prstGeom>
          <a:noFill/>
        </p:spPr>
        <p:txBody>
          <a:bodyPr wrap="square" rtlCol="0">
            <a:spAutoFit/>
          </a:bodyPr>
          <a:lstStyle/>
          <a:p>
            <a:pPr algn="ctr"/>
            <a:r>
              <a:rPr lang="en-US" sz="2400" b="1">
                <a:solidFill>
                  <a:schemeClr val="bg1"/>
                </a:solidFill>
              </a:rPr>
              <a:t>D</a:t>
            </a:r>
          </a:p>
        </p:txBody>
      </p:sp>
      <p:sp>
        <p:nvSpPr>
          <p:cNvPr id="1090" name="Rectangle: Rounded Corners 1089">
            <a:extLst>
              <a:ext uri="{FF2B5EF4-FFF2-40B4-BE49-F238E27FC236}">
                <a16:creationId xmlns:a16="http://schemas.microsoft.com/office/drawing/2014/main" id="{7FE83B08-0AEF-A1AF-AA2E-10B410EE1980}"/>
              </a:ext>
            </a:extLst>
          </p:cNvPr>
          <p:cNvSpPr/>
          <p:nvPr/>
        </p:nvSpPr>
        <p:spPr>
          <a:xfrm>
            <a:off x="572200" y="2490758"/>
            <a:ext cx="11073777" cy="1369424"/>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Freeform 12">
            <a:extLst>
              <a:ext uri="{FF2B5EF4-FFF2-40B4-BE49-F238E27FC236}">
                <a16:creationId xmlns:a16="http://schemas.microsoft.com/office/drawing/2014/main" id="{1D73D3C5-8CEF-5CC3-FB60-3B343C676568}"/>
              </a:ext>
            </a:extLst>
          </p:cNvPr>
          <p:cNvSpPr>
            <a:spLocks/>
          </p:cNvSpPr>
          <p:nvPr/>
        </p:nvSpPr>
        <p:spPr bwMode="auto">
          <a:xfrm>
            <a:off x="487348" y="458710"/>
            <a:ext cx="438176" cy="437318"/>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2" name="Freeform 13">
            <a:extLst>
              <a:ext uri="{FF2B5EF4-FFF2-40B4-BE49-F238E27FC236}">
                <a16:creationId xmlns:a16="http://schemas.microsoft.com/office/drawing/2014/main" id="{8900D1EF-8A6A-7F4F-B5F1-CF39F3E3671D}"/>
              </a:ext>
            </a:extLst>
          </p:cNvPr>
          <p:cNvSpPr>
            <a:spLocks/>
          </p:cNvSpPr>
          <p:nvPr/>
        </p:nvSpPr>
        <p:spPr bwMode="auto">
          <a:xfrm>
            <a:off x="925524" y="458710"/>
            <a:ext cx="437680" cy="437318"/>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3" name="Freeform 15">
            <a:extLst>
              <a:ext uri="{FF2B5EF4-FFF2-40B4-BE49-F238E27FC236}">
                <a16:creationId xmlns:a16="http://schemas.microsoft.com/office/drawing/2014/main" id="{1EE2A9EE-91F8-CB45-CFF8-FE056B392671}"/>
              </a:ext>
            </a:extLst>
          </p:cNvPr>
          <p:cNvSpPr>
            <a:spLocks/>
          </p:cNvSpPr>
          <p:nvPr/>
        </p:nvSpPr>
        <p:spPr bwMode="auto">
          <a:xfrm>
            <a:off x="925524" y="896028"/>
            <a:ext cx="437680" cy="436820"/>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4" name="Freeform 14">
            <a:extLst>
              <a:ext uri="{FF2B5EF4-FFF2-40B4-BE49-F238E27FC236}">
                <a16:creationId xmlns:a16="http://schemas.microsoft.com/office/drawing/2014/main" id="{E1936A79-6C80-AEDD-917A-C6F5B88EEA08}"/>
              </a:ext>
            </a:extLst>
          </p:cNvPr>
          <p:cNvSpPr>
            <a:spLocks/>
          </p:cNvSpPr>
          <p:nvPr/>
        </p:nvSpPr>
        <p:spPr bwMode="auto">
          <a:xfrm>
            <a:off x="487348" y="896028"/>
            <a:ext cx="438176" cy="436820"/>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70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left)">
                                      <p:cBhvr>
                                        <p:cTn id="7" dur="500"/>
                                        <p:tgtEl>
                                          <p:spTgt spid="10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1"/>
                                        </p:tgtEl>
                                        <p:attrNameLst>
                                          <p:attrName>style.visibility</p:attrName>
                                        </p:attrNameLst>
                                      </p:cBhvr>
                                      <p:to>
                                        <p:strVal val="visible"/>
                                      </p:to>
                                    </p:set>
                                    <p:animEffect transition="in" filter="fade">
                                      <p:cBhvr>
                                        <p:cTn id="11" dur="500"/>
                                        <p:tgtEl>
                                          <p:spTgt spid="10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wipe(left)">
                                      <p:cBhvr>
                                        <p:cTn id="15" dur="500"/>
                                        <p:tgtEl>
                                          <p:spTgt spid="10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4"/>
                                        </p:tgtEl>
                                        <p:attrNameLst>
                                          <p:attrName>style.visibility</p:attrName>
                                        </p:attrNameLst>
                                      </p:cBhvr>
                                      <p:to>
                                        <p:strVal val="visible"/>
                                      </p:to>
                                    </p:set>
                                    <p:animEffect transition="in" filter="fade">
                                      <p:cBhvr>
                                        <p:cTn id="19" dur="500"/>
                                        <p:tgtEl>
                                          <p:spTgt spid="104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74"/>
                                        </p:tgtEl>
                                        <p:attrNameLst>
                                          <p:attrName>style.visibility</p:attrName>
                                        </p:attrNameLst>
                                      </p:cBhvr>
                                      <p:to>
                                        <p:strVal val="visible"/>
                                      </p:to>
                                    </p:set>
                                    <p:animEffect transition="in" filter="wipe(left)">
                                      <p:cBhvr>
                                        <p:cTn id="23" dur="500"/>
                                        <p:tgtEl>
                                          <p:spTgt spid="107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75"/>
                                        </p:tgtEl>
                                        <p:attrNameLst>
                                          <p:attrName>style.visibility</p:attrName>
                                        </p:attrNameLst>
                                      </p:cBhvr>
                                      <p:to>
                                        <p:strVal val="visible"/>
                                      </p:to>
                                    </p:set>
                                    <p:animEffect transition="in" filter="fade">
                                      <p:cBhvr>
                                        <p:cTn id="27" dur="500"/>
                                        <p:tgtEl>
                                          <p:spTgt spid="107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73"/>
                                        </p:tgtEl>
                                        <p:attrNameLst>
                                          <p:attrName>style.visibility</p:attrName>
                                        </p:attrNameLst>
                                      </p:cBhvr>
                                      <p:to>
                                        <p:strVal val="visible"/>
                                      </p:to>
                                    </p:set>
                                    <p:animEffect transition="in" filter="wipe(left)">
                                      <p:cBhvr>
                                        <p:cTn id="31" dur="500"/>
                                        <p:tgtEl>
                                          <p:spTgt spid="107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78"/>
                                        </p:tgtEl>
                                        <p:attrNameLst>
                                          <p:attrName>style.visibility</p:attrName>
                                        </p:attrNameLst>
                                      </p:cBhvr>
                                      <p:to>
                                        <p:strVal val="visible"/>
                                      </p:to>
                                    </p:set>
                                    <p:animEffect transition="in" filter="fade">
                                      <p:cBhvr>
                                        <p:cTn id="35" dur="500"/>
                                        <p:tgtEl>
                                          <p:spTgt spid="107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90"/>
                                        </p:tgtEl>
                                        <p:attrNameLst>
                                          <p:attrName>style.visibility</p:attrName>
                                        </p:attrNameLst>
                                      </p:cBhvr>
                                      <p:to>
                                        <p:strVal val="visible"/>
                                      </p:to>
                                    </p:set>
                                    <p:animEffect transition="in" filter="barn(inVertical)">
                                      <p:cBhvr>
                                        <p:cTn id="40" dur="500"/>
                                        <p:tgtEl>
                                          <p:spTgt spid="109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091"/>
                                        </p:tgtEl>
                                        <p:attrNameLst>
                                          <p:attrName>style.visibility</p:attrName>
                                        </p:attrNameLst>
                                      </p:cBhvr>
                                      <p:to>
                                        <p:strVal val="visible"/>
                                      </p:to>
                                    </p:set>
                                    <p:animEffect transition="in" filter="fade">
                                      <p:cBhvr>
                                        <p:cTn id="44" dur="500"/>
                                        <p:tgtEl>
                                          <p:spTgt spid="109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092"/>
                                        </p:tgtEl>
                                        <p:attrNameLst>
                                          <p:attrName>style.visibility</p:attrName>
                                        </p:attrNameLst>
                                      </p:cBhvr>
                                      <p:to>
                                        <p:strVal val="visible"/>
                                      </p:to>
                                    </p:set>
                                    <p:animEffect transition="in" filter="fade">
                                      <p:cBhvr>
                                        <p:cTn id="48" dur="500"/>
                                        <p:tgtEl>
                                          <p:spTgt spid="1092"/>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093"/>
                                        </p:tgtEl>
                                        <p:attrNameLst>
                                          <p:attrName>style.visibility</p:attrName>
                                        </p:attrNameLst>
                                      </p:cBhvr>
                                      <p:to>
                                        <p:strVal val="visible"/>
                                      </p:to>
                                    </p:set>
                                    <p:animEffect transition="in" filter="fade">
                                      <p:cBhvr>
                                        <p:cTn id="52" dur="500"/>
                                        <p:tgtEl>
                                          <p:spTgt spid="1093"/>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094"/>
                                        </p:tgtEl>
                                        <p:attrNameLst>
                                          <p:attrName>style.visibility</p:attrName>
                                        </p:attrNameLst>
                                      </p:cBhvr>
                                      <p:to>
                                        <p:strVal val="visible"/>
                                      </p:to>
                                    </p:set>
                                    <p:animEffect transition="in" filter="fade">
                                      <p:cBhvr>
                                        <p:cTn id="56" dur="500"/>
                                        <p:tgtEl>
                                          <p:spTgt spid="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 grpId="0" animBg="1"/>
      <p:bldP spid="1091" grpId="0" animBg="1"/>
      <p:bldP spid="1092" grpId="0" animBg="1"/>
      <p:bldP spid="1093" grpId="0" animBg="1"/>
      <p:bldP spid="10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a:xfrm>
            <a:off x="1812758" y="4700332"/>
            <a:ext cx="10062168" cy="915873"/>
          </a:xfrm>
        </p:spPr>
        <p:txBody>
          <a:bodyPr>
            <a:normAutofit/>
          </a:bodyPr>
          <a:lstStyle/>
          <a:p>
            <a:r>
              <a:rPr lang="en-US"/>
              <a:t>THANK YOU</a:t>
            </a:r>
            <a:endParaRPr lang="en-US" dirty="0"/>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p:txBody>
          <a:bodyPr/>
          <a:lstStyle/>
          <a:p>
            <a:r>
              <a:rPr lang="en-US"/>
              <a:t>KHOA HỌC TỰ NHIÊN 9</a:t>
            </a:r>
            <a:endParaRPr lang="en-US" dirty="0"/>
          </a:p>
        </p:txBody>
      </p:sp>
      <p:pic>
        <p:nvPicPr>
          <p:cNvPr id="7" name="Picture 12" descr="8 Super Cool Genetic Mutations Found In Humans | HowStuffWorks">
            <a:extLst>
              <a:ext uri="{FF2B5EF4-FFF2-40B4-BE49-F238E27FC236}">
                <a16:creationId xmlns:a16="http://schemas.microsoft.com/office/drawing/2014/main" id="{64B1E183-C53E-7A01-B4B8-522BF7152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55" b="18712"/>
          <a:stretch/>
        </p:blipFill>
        <p:spPr bwMode="auto">
          <a:xfrm>
            <a:off x="0" y="0"/>
            <a:ext cx="12192000" cy="427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1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fr-FR" sz="2400" b="1">
                <a:solidFill>
                  <a:schemeClr val="bg1"/>
                </a:solidFill>
              </a:rPr>
              <a:t>2. </a:t>
            </a:r>
            <a:r>
              <a:rPr lang="fr-FR" sz="2400">
                <a:solidFill>
                  <a:schemeClr val="bg1"/>
                </a:solidFill>
              </a:rPr>
              <a:t>Đột biến gene là gì?</a:t>
            </a:r>
            <a:endParaRPr lang="en-US" sz="2400">
              <a:solidFill>
                <a:schemeClr val="bg1"/>
              </a:solidFill>
            </a:endParaRPr>
          </a:p>
        </p:txBody>
      </p:sp>
      <p:grpSp>
        <p:nvGrpSpPr>
          <p:cNvPr id="74" name="Group 73">
            <a:extLst>
              <a:ext uri="{FF2B5EF4-FFF2-40B4-BE49-F238E27FC236}">
                <a16:creationId xmlns:a16="http://schemas.microsoft.com/office/drawing/2014/main" id="{436DEF3B-6F64-0C74-AF0C-871D49142453}"/>
              </a:ext>
            </a:extLst>
          </p:cNvPr>
          <p:cNvGrpSpPr/>
          <p:nvPr/>
        </p:nvGrpSpPr>
        <p:grpSpPr>
          <a:xfrm>
            <a:off x="1572264" y="2223556"/>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8017"/>
              <a:ext cx="471226"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298634" y="2462698"/>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solidFill>
                    <a:schemeClr val="bg1"/>
                  </a:solidFill>
                </a:rPr>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solidFill>
                    <a:schemeClr val="bg1"/>
                  </a:solidFill>
                </a:rPr>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65674" y="1907580"/>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75383" y="5590175"/>
              <a:ext cx="483834" cy="205405"/>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solidFill>
                    <a:schemeClr val="bg1"/>
                  </a:solidFill>
                </a:rPr>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solidFill>
                    <a:schemeClr val="bg1"/>
                  </a:solidFill>
                </a:rPr>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44350" y="2209311"/>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grpSp>
        <p:nvGrpSpPr>
          <p:cNvPr id="18" name="Group 17">
            <a:extLst>
              <a:ext uri="{FF2B5EF4-FFF2-40B4-BE49-F238E27FC236}">
                <a16:creationId xmlns:a16="http://schemas.microsoft.com/office/drawing/2014/main" id="{4DCE9F43-53F8-4870-ED84-044EC58CABE2}"/>
              </a:ext>
            </a:extLst>
          </p:cNvPr>
          <p:cNvGrpSpPr/>
          <p:nvPr/>
        </p:nvGrpSpPr>
        <p:grpSpPr>
          <a:xfrm>
            <a:off x="1441835" y="5563568"/>
            <a:ext cx="9692345" cy="1063755"/>
            <a:chOff x="1441835" y="5563568"/>
            <a:chExt cx="9692345" cy="1063755"/>
          </a:xfrm>
        </p:grpSpPr>
        <p:sp>
          <p:nvSpPr>
            <p:cNvPr id="10" name="Rectangle 9">
              <a:extLst>
                <a:ext uri="{FF2B5EF4-FFF2-40B4-BE49-F238E27FC236}">
                  <a16:creationId xmlns:a16="http://schemas.microsoft.com/office/drawing/2014/main" id="{6E17A672-AF6D-46FE-C088-37AD13E7BFB7}"/>
                </a:ext>
              </a:extLst>
            </p:cNvPr>
            <p:cNvSpPr/>
            <p:nvPr/>
          </p:nvSpPr>
          <p:spPr>
            <a:xfrm>
              <a:off x="1441835" y="5604792"/>
              <a:ext cx="9692345" cy="1022531"/>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421ADE3-B662-3976-4682-7F3B74EC2C2B}"/>
                </a:ext>
              </a:extLst>
            </p:cNvPr>
            <p:cNvGrpSpPr/>
            <p:nvPr/>
          </p:nvGrpSpPr>
          <p:grpSpPr>
            <a:xfrm>
              <a:off x="1466368" y="5598869"/>
              <a:ext cx="1512667" cy="485584"/>
              <a:chOff x="809905" y="5684002"/>
              <a:chExt cx="1512667" cy="485584"/>
            </a:xfrm>
          </p:grpSpPr>
          <p:sp>
            <p:nvSpPr>
              <p:cNvPr id="13" name="Rectangle: Single Corner Rounded 12">
                <a:extLst>
                  <a:ext uri="{FF2B5EF4-FFF2-40B4-BE49-F238E27FC236}">
                    <a16:creationId xmlns:a16="http://schemas.microsoft.com/office/drawing/2014/main" id="{1C901749-678C-7DC5-2146-CF6196FC999C}"/>
                  </a:ext>
                </a:extLst>
              </p:cNvPr>
              <p:cNvSpPr/>
              <p:nvPr/>
            </p:nvSpPr>
            <p:spPr>
              <a:xfrm flipV="1">
                <a:off x="809905" y="5684002"/>
                <a:ext cx="1512667" cy="485584"/>
              </a:xfrm>
              <a:prstGeom prst="round1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A585C03-BCC0-D8AF-B1D9-36C04D3B6C28}"/>
                  </a:ext>
                </a:extLst>
              </p:cNvPr>
              <p:cNvSpPr txBox="1"/>
              <p:nvPr/>
            </p:nvSpPr>
            <p:spPr>
              <a:xfrm>
                <a:off x="976107" y="5694650"/>
                <a:ext cx="1116354" cy="461665"/>
              </a:xfrm>
              <a:prstGeom prst="rect">
                <a:avLst/>
              </a:prstGeom>
              <a:noFill/>
            </p:spPr>
            <p:txBody>
              <a:bodyPr wrap="square" rtlCol="0">
                <a:spAutoFit/>
              </a:bodyPr>
              <a:lstStyle/>
              <a:p>
                <a:r>
                  <a:rPr lang="en-US" sz="2400" b="1">
                    <a:solidFill>
                      <a:srgbClr val="FFFF00"/>
                    </a:solidFill>
                  </a:rPr>
                  <a:t>Trả lời</a:t>
                </a:r>
              </a:p>
            </p:txBody>
          </p:sp>
        </p:grpSp>
        <p:sp>
          <p:nvSpPr>
            <p:cNvPr id="16" name="TextBox 15">
              <a:extLst>
                <a:ext uri="{FF2B5EF4-FFF2-40B4-BE49-F238E27FC236}">
                  <a16:creationId xmlns:a16="http://schemas.microsoft.com/office/drawing/2014/main" id="{9EF8156B-B966-703C-7D3A-C0777DCD7E24}"/>
                </a:ext>
              </a:extLst>
            </p:cNvPr>
            <p:cNvSpPr txBox="1"/>
            <p:nvPr/>
          </p:nvSpPr>
          <p:spPr>
            <a:xfrm>
              <a:off x="3068808" y="5563568"/>
              <a:ext cx="8013476" cy="1002582"/>
            </a:xfrm>
            <a:prstGeom prst="rect">
              <a:avLst/>
            </a:prstGeom>
            <a:noFill/>
          </p:spPr>
          <p:txBody>
            <a:bodyPr wrap="square">
              <a:spAutoFit/>
            </a:bodyPr>
            <a:lstStyle/>
            <a:p>
              <a:pPr>
                <a:lnSpc>
                  <a:spcPct val="130000"/>
                </a:lnSpc>
              </a:pPr>
              <a:r>
                <a:rPr lang="en-US" sz="2400" b="1">
                  <a:solidFill>
                    <a:schemeClr val="bg1"/>
                  </a:solidFill>
                </a:rPr>
                <a:t>Đột biến gene </a:t>
              </a:r>
              <a:r>
                <a:rPr lang="en-US" sz="2400">
                  <a:solidFill>
                    <a:schemeClr val="bg1"/>
                  </a:solidFill>
                </a:rPr>
                <a:t>là những biến đổi trong cấu trúc của gene liên quan đến một hay một số cặp nucleotide.</a:t>
              </a:r>
            </a:p>
          </p:txBody>
        </p:sp>
      </p:grpSp>
    </p:spTree>
    <p:extLst>
      <p:ext uri="{BB962C8B-B14F-4D97-AF65-F5344CB8AC3E}">
        <p14:creationId xmlns:p14="http://schemas.microsoft.com/office/powerpoint/2010/main" val="38881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602F-FF9D-1DAC-BCE7-61496C25A30A}"/>
              </a:ext>
            </a:extLst>
          </p:cNvPr>
          <p:cNvSpPr>
            <a:spLocks noGrp="1"/>
          </p:cNvSpPr>
          <p:nvPr>
            <p:ph type="title"/>
          </p:nvPr>
        </p:nvSpPr>
        <p:spPr>
          <a:xfrm>
            <a:off x="4024222" y="360775"/>
            <a:ext cx="4143555" cy="953116"/>
          </a:xfrm>
        </p:spPr>
        <p:txBody>
          <a:bodyPr/>
          <a:lstStyle/>
          <a:p>
            <a:pPr algn="ctr"/>
            <a:r>
              <a:rPr lang="en-US"/>
              <a:t>ĐỘT BIẾN ĐIỂM</a:t>
            </a:r>
          </a:p>
        </p:txBody>
      </p:sp>
      <p:sp>
        <p:nvSpPr>
          <p:cNvPr id="5" name="Slide Number Placeholder 4">
            <a:extLst>
              <a:ext uri="{FF2B5EF4-FFF2-40B4-BE49-F238E27FC236}">
                <a16:creationId xmlns:a16="http://schemas.microsoft.com/office/drawing/2014/main" id="{B3406377-0A20-B211-3453-BD26431B47B1}"/>
              </a:ext>
            </a:extLst>
          </p:cNvPr>
          <p:cNvSpPr>
            <a:spLocks noGrp="1"/>
          </p:cNvSpPr>
          <p:nvPr>
            <p:ph type="sldNum" sz="quarter" idx="12"/>
          </p:nvPr>
        </p:nvSpPr>
        <p:spPr/>
        <p:txBody>
          <a:bodyPr/>
          <a:lstStyle/>
          <a:p>
            <a:fld id="{95CBEC59-7FF9-4688-98DF-89832A0C9025}" type="slidenum">
              <a:rPr lang="en-US" smtClean="0"/>
              <a:t>5</a:t>
            </a:fld>
            <a:endParaRPr lang="en-US" dirty="0"/>
          </a:p>
        </p:txBody>
      </p:sp>
      <p:sp>
        <p:nvSpPr>
          <p:cNvPr id="8" name="Rectangle 7">
            <a:extLst>
              <a:ext uri="{FF2B5EF4-FFF2-40B4-BE49-F238E27FC236}">
                <a16:creationId xmlns:a16="http://schemas.microsoft.com/office/drawing/2014/main" id="{0D17929D-E8E9-6414-B000-F45F09C8040A}"/>
              </a:ext>
            </a:extLst>
          </p:cNvPr>
          <p:cNvSpPr/>
          <p:nvPr/>
        </p:nvSpPr>
        <p:spPr>
          <a:xfrm>
            <a:off x="5015876" y="183414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9" name="Rectangle 8">
            <a:extLst>
              <a:ext uri="{FF2B5EF4-FFF2-40B4-BE49-F238E27FC236}">
                <a16:creationId xmlns:a16="http://schemas.microsoft.com/office/drawing/2014/main" id="{65A0ACF5-25CD-9CAE-B469-D87104DDFCEA}"/>
              </a:ext>
            </a:extLst>
          </p:cNvPr>
          <p:cNvSpPr/>
          <p:nvPr/>
        </p:nvSpPr>
        <p:spPr>
          <a:xfrm>
            <a:off x="5599297" y="183414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10" name="Rectangle 9">
            <a:extLst>
              <a:ext uri="{FF2B5EF4-FFF2-40B4-BE49-F238E27FC236}">
                <a16:creationId xmlns:a16="http://schemas.microsoft.com/office/drawing/2014/main" id="{CFD1153F-1BF6-38CA-3EE0-DAC2CAF98165}"/>
              </a:ext>
            </a:extLst>
          </p:cNvPr>
          <p:cNvSpPr/>
          <p:nvPr/>
        </p:nvSpPr>
        <p:spPr>
          <a:xfrm>
            <a:off x="6182718" y="183414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11" name="TextBox 10">
            <a:extLst>
              <a:ext uri="{FF2B5EF4-FFF2-40B4-BE49-F238E27FC236}">
                <a16:creationId xmlns:a16="http://schemas.microsoft.com/office/drawing/2014/main" id="{94819EA6-7D7A-9AA3-9268-8174E806088E}"/>
              </a:ext>
            </a:extLst>
          </p:cNvPr>
          <p:cNvSpPr txBox="1"/>
          <p:nvPr/>
        </p:nvSpPr>
        <p:spPr>
          <a:xfrm>
            <a:off x="5119657" y="1313891"/>
            <a:ext cx="1542699" cy="430887"/>
          </a:xfrm>
          <a:prstGeom prst="rect">
            <a:avLst/>
          </a:prstGeom>
          <a:noFill/>
        </p:spPr>
        <p:txBody>
          <a:bodyPr wrap="square" rtlCol="0">
            <a:spAutoFit/>
          </a:bodyPr>
          <a:lstStyle/>
          <a:p>
            <a:pPr algn="ctr"/>
            <a:r>
              <a:rPr lang="en-US" sz="2200" b="1"/>
              <a:t>Mạch gốc</a:t>
            </a:r>
          </a:p>
        </p:txBody>
      </p:sp>
      <p:sp>
        <p:nvSpPr>
          <p:cNvPr id="12" name="TextBox 11">
            <a:extLst>
              <a:ext uri="{FF2B5EF4-FFF2-40B4-BE49-F238E27FC236}">
                <a16:creationId xmlns:a16="http://schemas.microsoft.com/office/drawing/2014/main" id="{7C85B1E0-3B1D-05BF-64FA-7A86CAB91464}"/>
              </a:ext>
            </a:extLst>
          </p:cNvPr>
          <p:cNvSpPr txBox="1"/>
          <p:nvPr/>
        </p:nvSpPr>
        <p:spPr>
          <a:xfrm>
            <a:off x="6807511" y="1894445"/>
            <a:ext cx="1542699" cy="430887"/>
          </a:xfrm>
          <a:prstGeom prst="rect">
            <a:avLst/>
          </a:prstGeom>
          <a:noFill/>
        </p:spPr>
        <p:txBody>
          <a:bodyPr wrap="square" rtlCol="0">
            <a:spAutoFit/>
          </a:bodyPr>
          <a:lstStyle/>
          <a:p>
            <a:pPr algn="ctr"/>
            <a:r>
              <a:rPr lang="en-US" sz="2200" b="1">
                <a:solidFill>
                  <a:schemeClr val="bg2"/>
                </a:solidFill>
              </a:rPr>
              <a:t>Leucine</a:t>
            </a:r>
          </a:p>
        </p:txBody>
      </p:sp>
      <p:sp>
        <p:nvSpPr>
          <p:cNvPr id="13" name="Left Bracket 12">
            <a:extLst>
              <a:ext uri="{FF2B5EF4-FFF2-40B4-BE49-F238E27FC236}">
                <a16:creationId xmlns:a16="http://schemas.microsoft.com/office/drawing/2014/main" id="{483A6005-94CC-9498-7540-ABE469F33FF3}"/>
              </a:ext>
            </a:extLst>
          </p:cNvPr>
          <p:cNvSpPr/>
          <p:nvPr/>
        </p:nvSpPr>
        <p:spPr>
          <a:xfrm rot="5400000">
            <a:off x="5811771" y="-1060255"/>
            <a:ext cx="768544" cy="8700826"/>
          </a:xfrm>
          <a:prstGeom prst="leftBracket">
            <a:avLst>
              <a:gd name="adj" fmla="val 0"/>
            </a:avLst>
          </a:prstGeom>
          <a:ln w="28575">
            <a:solidFill>
              <a:schemeClr val="bg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D558B1F-4568-921E-9D8F-2655B90A10CF}"/>
              </a:ext>
            </a:extLst>
          </p:cNvPr>
          <p:cNvCxnSpPr>
            <a:stCxn id="9" idx="2"/>
          </p:cNvCxnSpPr>
          <p:nvPr/>
        </p:nvCxnSpPr>
        <p:spPr>
          <a:xfrm flipH="1">
            <a:off x="5891006" y="2434393"/>
            <a:ext cx="2" cy="47149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250B01-E652-8862-5457-3699DCF7594A}"/>
              </a:ext>
            </a:extLst>
          </p:cNvPr>
          <p:cNvCxnSpPr>
            <a:cxnSpLocks/>
          </p:cNvCxnSpPr>
          <p:nvPr/>
        </p:nvCxnSpPr>
        <p:spPr>
          <a:xfrm flipH="1">
            <a:off x="4757824" y="2905886"/>
            <a:ext cx="1" cy="763227"/>
          </a:xfrm>
          <a:prstGeom prst="line">
            <a:avLst/>
          </a:prstGeom>
          <a:ln w="28575">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5E10E6-D65F-FCBF-4E72-FC6E74BF49EF}"/>
              </a:ext>
            </a:extLst>
          </p:cNvPr>
          <p:cNvCxnSpPr>
            <a:cxnSpLocks/>
          </p:cNvCxnSpPr>
          <p:nvPr/>
        </p:nvCxnSpPr>
        <p:spPr>
          <a:xfrm flipH="1">
            <a:off x="7826393" y="2905886"/>
            <a:ext cx="1" cy="763227"/>
          </a:xfrm>
          <a:prstGeom prst="line">
            <a:avLst/>
          </a:prstGeom>
          <a:ln w="28575">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125065-06E6-E03E-A48B-940A916AE39D}"/>
              </a:ext>
            </a:extLst>
          </p:cNvPr>
          <p:cNvSpPr/>
          <p:nvPr/>
        </p:nvSpPr>
        <p:spPr>
          <a:xfrm>
            <a:off x="1004858"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0" name="Rectangle 19">
            <a:extLst>
              <a:ext uri="{FF2B5EF4-FFF2-40B4-BE49-F238E27FC236}">
                <a16:creationId xmlns:a16="http://schemas.microsoft.com/office/drawing/2014/main" id="{2CA2A0A2-2611-46CE-C672-DCDCC4C82DDA}"/>
              </a:ext>
            </a:extLst>
          </p:cNvPr>
          <p:cNvSpPr/>
          <p:nvPr/>
        </p:nvSpPr>
        <p:spPr>
          <a:xfrm>
            <a:off x="1588279"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1" name="Rectangle 20">
            <a:extLst>
              <a:ext uri="{FF2B5EF4-FFF2-40B4-BE49-F238E27FC236}">
                <a16:creationId xmlns:a16="http://schemas.microsoft.com/office/drawing/2014/main" id="{EE23C144-B9F3-4DB2-4BDE-65ECA2D30B71}"/>
              </a:ext>
            </a:extLst>
          </p:cNvPr>
          <p:cNvSpPr/>
          <p:nvPr/>
        </p:nvSpPr>
        <p:spPr>
          <a:xfrm>
            <a:off x="2171700" y="4254985"/>
            <a:ext cx="583421" cy="60025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G</a:t>
            </a:r>
          </a:p>
        </p:txBody>
      </p:sp>
      <p:sp>
        <p:nvSpPr>
          <p:cNvPr id="22" name="Rectangle 21">
            <a:extLst>
              <a:ext uri="{FF2B5EF4-FFF2-40B4-BE49-F238E27FC236}">
                <a16:creationId xmlns:a16="http://schemas.microsoft.com/office/drawing/2014/main" id="{11F8A053-6E19-7B72-96F8-6F77491CBFA7}"/>
              </a:ext>
            </a:extLst>
          </p:cNvPr>
          <p:cNvSpPr/>
          <p:nvPr/>
        </p:nvSpPr>
        <p:spPr>
          <a:xfrm>
            <a:off x="2755121" y="4254985"/>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23" name="TextBox 22">
            <a:extLst>
              <a:ext uri="{FF2B5EF4-FFF2-40B4-BE49-F238E27FC236}">
                <a16:creationId xmlns:a16="http://schemas.microsoft.com/office/drawing/2014/main" id="{D228B36B-22AF-870F-B7FA-7C74ECD4B1EB}"/>
              </a:ext>
            </a:extLst>
          </p:cNvPr>
          <p:cNvSpPr txBox="1"/>
          <p:nvPr/>
        </p:nvSpPr>
        <p:spPr>
          <a:xfrm>
            <a:off x="605860" y="3749264"/>
            <a:ext cx="2938842" cy="430887"/>
          </a:xfrm>
          <a:prstGeom prst="rect">
            <a:avLst/>
          </a:prstGeom>
          <a:noFill/>
        </p:spPr>
        <p:txBody>
          <a:bodyPr wrap="square" rtlCol="0">
            <a:spAutoFit/>
          </a:bodyPr>
          <a:lstStyle/>
          <a:p>
            <a:pPr algn="ctr"/>
            <a:r>
              <a:rPr lang="en-US" sz="2200" b="1"/>
              <a:t>Đột biến lệch khung</a:t>
            </a:r>
          </a:p>
        </p:txBody>
      </p:sp>
      <p:sp>
        <p:nvSpPr>
          <p:cNvPr id="24" name="TextBox 23">
            <a:extLst>
              <a:ext uri="{FF2B5EF4-FFF2-40B4-BE49-F238E27FC236}">
                <a16:creationId xmlns:a16="http://schemas.microsoft.com/office/drawing/2014/main" id="{E5FDE855-DB0E-AA10-96ED-8C5BF572DF5A}"/>
              </a:ext>
            </a:extLst>
          </p:cNvPr>
          <p:cNvSpPr txBox="1"/>
          <p:nvPr/>
        </p:nvSpPr>
        <p:spPr>
          <a:xfrm>
            <a:off x="3544702" y="3743946"/>
            <a:ext cx="2816126" cy="430887"/>
          </a:xfrm>
          <a:prstGeom prst="rect">
            <a:avLst/>
          </a:prstGeom>
          <a:noFill/>
        </p:spPr>
        <p:txBody>
          <a:bodyPr wrap="square" rtlCol="0">
            <a:spAutoFit/>
          </a:bodyPr>
          <a:lstStyle/>
          <a:p>
            <a:pPr algn="ctr"/>
            <a:r>
              <a:rPr lang="en-US" sz="2200" b="1"/>
              <a:t>Đột biến im lặng</a:t>
            </a:r>
          </a:p>
        </p:txBody>
      </p:sp>
      <p:sp>
        <p:nvSpPr>
          <p:cNvPr id="25" name="Rectangle 24">
            <a:extLst>
              <a:ext uri="{FF2B5EF4-FFF2-40B4-BE49-F238E27FC236}">
                <a16:creationId xmlns:a16="http://schemas.microsoft.com/office/drawing/2014/main" id="{D66E3086-402D-EFF0-B807-CCEA764646C3}"/>
              </a:ext>
            </a:extLst>
          </p:cNvPr>
          <p:cNvSpPr/>
          <p:nvPr/>
        </p:nvSpPr>
        <p:spPr>
          <a:xfrm>
            <a:off x="4007338" y="4254985"/>
            <a:ext cx="583421" cy="600250"/>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C</a:t>
            </a:r>
          </a:p>
        </p:txBody>
      </p:sp>
      <p:sp>
        <p:nvSpPr>
          <p:cNvPr id="26" name="Rectangle 25">
            <a:extLst>
              <a:ext uri="{FF2B5EF4-FFF2-40B4-BE49-F238E27FC236}">
                <a16:creationId xmlns:a16="http://schemas.microsoft.com/office/drawing/2014/main" id="{7BBF1CBB-D5D0-7EC9-1B9F-87DF747588F4}"/>
              </a:ext>
            </a:extLst>
          </p:cNvPr>
          <p:cNvSpPr/>
          <p:nvPr/>
        </p:nvSpPr>
        <p:spPr>
          <a:xfrm>
            <a:off x="4590759"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7" name="Rectangle 26">
            <a:extLst>
              <a:ext uri="{FF2B5EF4-FFF2-40B4-BE49-F238E27FC236}">
                <a16:creationId xmlns:a16="http://schemas.microsoft.com/office/drawing/2014/main" id="{57A74100-4F67-B127-6096-B884C8EBCAEA}"/>
              </a:ext>
            </a:extLst>
          </p:cNvPr>
          <p:cNvSpPr/>
          <p:nvPr/>
        </p:nvSpPr>
        <p:spPr>
          <a:xfrm>
            <a:off x="5174180" y="4254985"/>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28" name="TextBox 27">
            <a:extLst>
              <a:ext uri="{FF2B5EF4-FFF2-40B4-BE49-F238E27FC236}">
                <a16:creationId xmlns:a16="http://schemas.microsoft.com/office/drawing/2014/main" id="{5240F625-C75B-1E65-1C07-28925ADCD37D}"/>
              </a:ext>
            </a:extLst>
          </p:cNvPr>
          <p:cNvSpPr txBox="1"/>
          <p:nvPr/>
        </p:nvSpPr>
        <p:spPr>
          <a:xfrm>
            <a:off x="6330503" y="3738628"/>
            <a:ext cx="2816126" cy="430887"/>
          </a:xfrm>
          <a:prstGeom prst="rect">
            <a:avLst/>
          </a:prstGeom>
          <a:noFill/>
        </p:spPr>
        <p:txBody>
          <a:bodyPr wrap="square" rtlCol="0">
            <a:spAutoFit/>
          </a:bodyPr>
          <a:lstStyle/>
          <a:p>
            <a:pPr algn="ctr"/>
            <a:r>
              <a:rPr lang="en-US" sz="2200" b="1"/>
              <a:t>Đột biến mất tích</a:t>
            </a:r>
          </a:p>
        </p:txBody>
      </p:sp>
      <p:sp>
        <p:nvSpPr>
          <p:cNvPr id="29" name="Rectangle 28">
            <a:extLst>
              <a:ext uri="{FF2B5EF4-FFF2-40B4-BE49-F238E27FC236}">
                <a16:creationId xmlns:a16="http://schemas.microsoft.com/office/drawing/2014/main" id="{866709E3-7D9A-3694-B407-C694ABA43427}"/>
              </a:ext>
            </a:extLst>
          </p:cNvPr>
          <p:cNvSpPr/>
          <p:nvPr/>
        </p:nvSpPr>
        <p:spPr>
          <a:xfrm>
            <a:off x="6793139" y="4249667"/>
            <a:ext cx="583421" cy="60025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G</a:t>
            </a:r>
          </a:p>
        </p:txBody>
      </p:sp>
      <p:sp>
        <p:nvSpPr>
          <p:cNvPr id="30" name="Rectangle 29">
            <a:extLst>
              <a:ext uri="{FF2B5EF4-FFF2-40B4-BE49-F238E27FC236}">
                <a16:creationId xmlns:a16="http://schemas.microsoft.com/office/drawing/2014/main" id="{2C0944D1-C3C4-B799-2EA3-94692632F5D5}"/>
              </a:ext>
            </a:extLst>
          </p:cNvPr>
          <p:cNvSpPr/>
          <p:nvPr/>
        </p:nvSpPr>
        <p:spPr>
          <a:xfrm>
            <a:off x="7376560" y="4249667"/>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31" name="Rectangle 30">
            <a:extLst>
              <a:ext uri="{FF2B5EF4-FFF2-40B4-BE49-F238E27FC236}">
                <a16:creationId xmlns:a16="http://schemas.microsoft.com/office/drawing/2014/main" id="{139298FA-211E-ACE4-7A35-A6AF4631DF64}"/>
              </a:ext>
            </a:extLst>
          </p:cNvPr>
          <p:cNvSpPr/>
          <p:nvPr/>
        </p:nvSpPr>
        <p:spPr>
          <a:xfrm>
            <a:off x="7959981" y="4249667"/>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2" name="TextBox 31">
            <a:extLst>
              <a:ext uri="{FF2B5EF4-FFF2-40B4-BE49-F238E27FC236}">
                <a16:creationId xmlns:a16="http://schemas.microsoft.com/office/drawing/2014/main" id="{F0EC128A-6192-BB75-6F39-A8D9B9181C00}"/>
              </a:ext>
            </a:extLst>
          </p:cNvPr>
          <p:cNvSpPr txBox="1"/>
          <p:nvPr/>
        </p:nvSpPr>
        <p:spPr>
          <a:xfrm>
            <a:off x="8974243" y="3741114"/>
            <a:ext cx="2816126" cy="430887"/>
          </a:xfrm>
          <a:prstGeom prst="rect">
            <a:avLst/>
          </a:prstGeom>
          <a:noFill/>
        </p:spPr>
        <p:txBody>
          <a:bodyPr wrap="square" rtlCol="0">
            <a:spAutoFit/>
          </a:bodyPr>
          <a:lstStyle/>
          <a:p>
            <a:pPr algn="ctr"/>
            <a:r>
              <a:rPr lang="en-US" sz="2200" b="1"/>
              <a:t>Đột biến vô nghĩa</a:t>
            </a:r>
          </a:p>
        </p:txBody>
      </p:sp>
      <p:sp>
        <p:nvSpPr>
          <p:cNvPr id="33" name="Rectangle 32">
            <a:extLst>
              <a:ext uri="{FF2B5EF4-FFF2-40B4-BE49-F238E27FC236}">
                <a16:creationId xmlns:a16="http://schemas.microsoft.com/office/drawing/2014/main" id="{B5FCC1D5-EEF4-8042-6568-3AF59047C285}"/>
              </a:ext>
            </a:extLst>
          </p:cNvPr>
          <p:cNvSpPr/>
          <p:nvPr/>
        </p:nvSpPr>
        <p:spPr>
          <a:xfrm>
            <a:off x="9436879" y="425215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U</a:t>
            </a:r>
          </a:p>
        </p:txBody>
      </p:sp>
      <p:sp>
        <p:nvSpPr>
          <p:cNvPr id="34" name="Rectangle 33">
            <a:extLst>
              <a:ext uri="{FF2B5EF4-FFF2-40B4-BE49-F238E27FC236}">
                <a16:creationId xmlns:a16="http://schemas.microsoft.com/office/drawing/2014/main" id="{338A382A-47CE-5579-0CB8-7B38FFC7D608}"/>
              </a:ext>
            </a:extLst>
          </p:cNvPr>
          <p:cNvSpPr/>
          <p:nvPr/>
        </p:nvSpPr>
        <p:spPr>
          <a:xfrm>
            <a:off x="10020300" y="425215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5" name="Rectangle 34">
            <a:extLst>
              <a:ext uri="{FF2B5EF4-FFF2-40B4-BE49-F238E27FC236}">
                <a16:creationId xmlns:a16="http://schemas.microsoft.com/office/drawing/2014/main" id="{7065DC61-5400-7D63-4702-2B5E98DA5DF9}"/>
              </a:ext>
            </a:extLst>
          </p:cNvPr>
          <p:cNvSpPr/>
          <p:nvPr/>
        </p:nvSpPr>
        <p:spPr>
          <a:xfrm>
            <a:off x="10603721" y="425215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6" name="TextBox 35">
            <a:extLst>
              <a:ext uri="{FF2B5EF4-FFF2-40B4-BE49-F238E27FC236}">
                <a16:creationId xmlns:a16="http://schemas.microsoft.com/office/drawing/2014/main" id="{472932B4-52DE-CBE5-A57E-EDB58B4E8652}"/>
              </a:ext>
            </a:extLst>
          </p:cNvPr>
          <p:cNvSpPr txBox="1"/>
          <p:nvPr/>
        </p:nvSpPr>
        <p:spPr>
          <a:xfrm>
            <a:off x="4111119" y="4991063"/>
            <a:ext cx="1542699" cy="430887"/>
          </a:xfrm>
          <a:prstGeom prst="rect">
            <a:avLst/>
          </a:prstGeom>
          <a:noFill/>
        </p:spPr>
        <p:txBody>
          <a:bodyPr wrap="square" rtlCol="0">
            <a:spAutoFit/>
          </a:bodyPr>
          <a:lstStyle/>
          <a:p>
            <a:pPr algn="ctr"/>
            <a:r>
              <a:rPr lang="en-US" sz="2200" b="1">
                <a:solidFill>
                  <a:schemeClr val="bg2"/>
                </a:solidFill>
              </a:rPr>
              <a:t>Leucine</a:t>
            </a:r>
          </a:p>
        </p:txBody>
      </p:sp>
      <p:sp>
        <p:nvSpPr>
          <p:cNvPr id="37" name="TextBox 36">
            <a:extLst>
              <a:ext uri="{FF2B5EF4-FFF2-40B4-BE49-F238E27FC236}">
                <a16:creationId xmlns:a16="http://schemas.microsoft.com/office/drawing/2014/main" id="{66731B1D-5B88-9478-EE68-9F69D6FB33D9}"/>
              </a:ext>
            </a:extLst>
          </p:cNvPr>
          <p:cNvSpPr txBox="1"/>
          <p:nvPr/>
        </p:nvSpPr>
        <p:spPr>
          <a:xfrm>
            <a:off x="6967216" y="4993931"/>
            <a:ext cx="1542699" cy="430887"/>
          </a:xfrm>
          <a:prstGeom prst="rect">
            <a:avLst/>
          </a:prstGeom>
          <a:noFill/>
        </p:spPr>
        <p:txBody>
          <a:bodyPr wrap="square" rtlCol="0">
            <a:spAutoFit/>
          </a:bodyPr>
          <a:lstStyle/>
          <a:p>
            <a:pPr algn="ctr"/>
            <a:r>
              <a:rPr lang="en-US" sz="2200" b="1">
                <a:solidFill>
                  <a:schemeClr val="bg2"/>
                </a:solidFill>
              </a:rPr>
              <a:t>Valine</a:t>
            </a:r>
          </a:p>
        </p:txBody>
      </p:sp>
      <p:sp>
        <p:nvSpPr>
          <p:cNvPr id="38" name="TextBox 37">
            <a:extLst>
              <a:ext uri="{FF2B5EF4-FFF2-40B4-BE49-F238E27FC236}">
                <a16:creationId xmlns:a16="http://schemas.microsoft.com/office/drawing/2014/main" id="{4F94965F-1AA6-8CB4-892B-A72CBE9F4C91}"/>
              </a:ext>
            </a:extLst>
          </p:cNvPr>
          <p:cNvSpPr txBox="1"/>
          <p:nvPr/>
        </p:nvSpPr>
        <p:spPr>
          <a:xfrm>
            <a:off x="9610956" y="4991062"/>
            <a:ext cx="1542699" cy="430887"/>
          </a:xfrm>
          <a:prstGeom prst="rect">
            <a:avLst/>
          </a:prstGeom>
          <a:noFill/>
        </p:spPr>
        <p:txBody>
          <a:bodyPr wrap="square" rtlCol="0">
            <a:spAutoFit/>
          </a:bodyPr>
          <a:lstStyle/>
          <a:p>
            <a:pPr algn="ctr"/>
            <a:r>
              <a:rPr lang="en-US" sz="2200" b="1">
                <a:solidFill>
                  <a:schemeClr val="accent1"/>
                </a:solidFill>
              </a:rPr>
              <a:t>STOP</a:t>
            </a:r>
          </a:p>
        </p:txBody>
      </p:sp>
      <p:sp>
        <p:nvSpPr>
          <p:cNvPr id="7" name="Rectangle: Rounded Corners 6">
            <a:extLst>
              <a:ext uri="{FF2B5EF4-FFF2-40B4-BE49-F238E27FC236}">
                <a16:creationId xmlns:a16="http://schemas.microsoft.com/office/drawing/2014/main" id="{CA5AD746-C62C-F6C5-DC2B-220DE07DB56B}"/>
              </a:ext>
            </a:extLst>
          </p:cNvPr>
          <p:cNvSpPr/>
          <p:nvPr/>
        </p:nvSpPr>
        <p:spPr>
          <a:xfrm>
            <a:off x="1336545" y="5565963"/>
            <a:ext cx="9692345" cy="1022531"/>
          </a:xfrm>
          <a:prstGeom prst="roundRect">
            <a:avLst/>
          </a:prstGeom>
          <a:gradFill flip="none" rotWithShape="1">
            <a:gsLst>
              <a:gs pos="0">
                <a:schemeClr val="bg2">
                  <a:alpha val="85000"/>
                </a:schemeClr>
              </a:gs>
              <a:gs pos="100000">
                <a:schemeClr val="accent1">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76AB6F5-5434-4799-6FA1-D4FE8430D30E}"/>
              </a:ext>
            </a:extLst>
          </p:cNvPr>
          <p:cNvSpPr txBox="1"/>
          <p:nvPr/>
        </p:nvSpPr>
        <p:spPr>
          <a:xfrm>
            <a:off x="1637369" y="5544109"/>
            <a:ext cx="9117348" cy="1002582"/>
          </a:xfrm>
          <a:prstGeom prst="rect">
            <a:avLst/>
          </a:prstGeom>
          <a:noFill/>
        </p:spPr>
        <p:txBody>
          <a:bodyPr wrap="square">
            <a:spAutoFit/>
          </a:bodyPr>
          <a:lstStyle/>
          <a:p>
            <a:pPr>
              <a:lnSpc>
                <a:spcPct val="130000"/>
              </a:lnSpc>
            </a:pPr>
            <a:r>
              <a:rPr lang="vi-VN" sz="2400">
                <a:solidFill>
                  <a:schemeClr val="bg1"/>
                </a:solidFill>
              </a:rPr>
              <a:t>Đột biến chỉ liên quan đến một cặp nucleotide trên gene được gọi là </a:t>
            </a:r>
            <a:r>
              <a:rPr lang="vi-VN" sz="2400" b="1">
                <a:solidFill>
                  <a:srgbClr val="FFFF00"/>
                </a:solidFill>
              </a:rPr>
              <a:t>đột biến điểm.</a:t>
            </a:r>
            <a:endParaRPr lang="en-US" sz="2400" b="1">
              <a:solidFill>
                <a:srgbClr val="FFFF00"/>
              </a:solidFill>
            </a:endParaRPr>
          </a:p>
        </p:txBody>
      </p:sp>
      <p:grpSp>
        <p:nvGrpSpPr>
          <p:cNvPr id="44" name="Group 43">
            <a:extLst>
              <a:ext uri="{FF2B5EF4-FFF2-40B4-BE49-F238E27FC236}">
                <a16:creationId xmlns:a16="http://schemas.microsoft.com/office/drawing/2014/main" id="{8420C372-6469-85BE-80E4-2529CE56F518}"/>
              </a:ext>
            </a:extLst>
          </p:cNvPr>
          <p:cNvGrpSpPr/>
          <p:nvPr/>
        </p:nvGrpSpPr>
        <p:grpSpPr>
          <a:xfrm>
            <a:off x="1336545" y="5547458"/>
            <a:ext cx="9692345" cy="1044385"/>
            <a:chOff x="1336545" y="5547458"/>
            <a:chExt cx="9692345" cy="1044385"/>
          </a:xfrm>
        </p:grpSpPr>
        <p:sp>
          <p:nvSpPr>
            <p:cNvPr id="42" name="Rectangle: Rounded Corners 41">
              <a:extLst>
                <a:ext uri="{FF2B5EF4-FFF2-40B4-BE49-F238E27FC236}">
                  <a16:creationId xmlns:a16="http://schemas.microsoft.com/office/drawing/2014/main" id="{60C76F39-E782-9972-877E-B2889B2C27CC}"/>
                </a:ext>
              </a:extLst>
            </p:cNvPr>
            <p:cNvSpPr/>
            <p:nvPr/>
          </p:nvSpPr>
          <p:spPr>
            <a:xfrm>
              <a:off x="1336545" y="5569312"/>
              <a:ext cx="9692345" cy="1022531"/>
            </a:xfrm>
            <a:prstGeom prst="roundRect">
              <a:avLst/>
            </a:prstGeom>
            <a:gradFill flip="none" rotWithShape="1">
              <a:gsLst>
                <a:gs pos="0">
                  <a:schemeClr val="bg2">
                    <a:alpha val="85000"/>
                  </a:schemeClr>
                </a:gs>
                <a:gs pos="100000">
                  <a:schemeClr val="accent1">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80ABBA1-F27D-5325-CD20-10A12DF4EEE4}"/>
                </a:ext>
              </a:extLst>
            </p:cNvPr>
            <p:cNvSpPr txBox="1"/>
            <p:nvPr/>
          </p:nvSpPr>
          <p:spPr>
            <a:xfrm>
              <a:off x="1637369" y="5547458"/>
              <a:ext cx="9117348" cy="1002582"/>
            </a:xfrm>
            <a:prstGeom prst="rect">
              <a:avLst/>
            </a:prstGeom>
            <a:noFill/>
          </p:spPr>
          <p:txBody>
            <a:bodyPr wrap="square">
              <a:spAutoFit/>
            </a:bodyPr>
            <a:lstStyle/>
            <a:p>
              <a:pPr>
                <a:lnSpc>
                  <a:spcPct val="130000"/>
                </a:lnSpc>
              </a:pPr>
              <a:r>
                <a:rPr lang="vi-VN" sz="2400">
                  <a:solidFill>
                    <a:schemeClr val="bg1"/>
                  </a:solidFill>
                </a:rPr>
                <a:t>Đột biến chỉ liên quan đến một cặp nucleotide trên gene được gọi là </a:t>
              </a:r>
              <a:r>
                <a:rPr lang="vi-VN" sz="2400" b="1">
                  <a:solidFill>
                    <a:srgbClr val="FFFF00"/>
                  </a:solidFill>
                </a:rPr>
                <a:t>đột biến điểm.</a:t>
              </a:r>
              <a:endParaRPr lang="en-US" sz="2400" b="1">
                <a:solidFill>
                  <a:srgbClr val="FFFF00"/>
                </a:solidFill>
              </a:endParaRPr>
            </a:p>
          </p:txBody>
        </p:sp>
      </p:grpSp>
    </p:spTree>
    <p:extLst>
      <p:ext uri="{BB962C8B-B14F-4D97-AF65-F5344CB8AC3E}">
        <p14:creationId xmlns:p14="http://schemas.microsoft.com/office/powerpoint/2010/main" val="17666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down)">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500"/>
                                        <p:tgtEl>
                                          <p:spTgt spid="28"/>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down)">
                                      <p:cBhvr>
                                        <p:cTn id="81" dur="500"/>
                                        <p:tgtEl>
                                          <p:spTgt spid="2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500"/>
                                        <p:tgtEl>
                                          <p:spTgt spid="3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down)">
                                      <p:cBhvr>
                                        <p:cTn id="87" dur="500"/>
                                        <p:tgtEl>
                                          <p:spTgt spid="3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down)">
                                      <p:cBhvr>
                                        <p:cTn id="98" dur="500"/>
                                        <p:tgtEl>
                                          <p:spTgt spid="33"/>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down)">
                                      <p:cBhvr>
                                        <p:cTn id="101" dur="500"/>
                                        <p:tgtEl>
                                          <p:spTgt spid="3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00"/>
                                        <p:tgtEl>
                                          <p:spTgt spid="35"/>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down)">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circle(in)">
                                      <p:cBhvr>
                                        <p:cTn id="112" dur="2000"/>
                                        <p:tgtEl>
                                          <p:spTgt spid="7"/>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circle(in)">
                                      <p:cBhvr>
                                        <p:cTn id="115" dur="2000"/>
                                        <p:tgtEl>
                                          <p:spTgt spid="41"/>
                                        </p:tgtEl>
                                      </p:cBhvr>
                                    </p:animEffect>
                                  </p:childTnLst>
                                </p:cTn>
                              </p:par>
                              <p:par>
                                <p:cTn id="116" presetID="6" presetClass="entr" presetSubtype="16"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p:bldP spid="12" grpId="0"/>
      <p:bldP spid="13" grpId="0" animBg="1"/>
      <p:bldP spid="19" grpId="0" animBg="1"/>
      <p:bldP spid="20" grpId="0" animBg="1"/>
      <p:bldP spid="21" grpId="0" animBg="1"/>
      <p:bldP spid="22" grpId="0" animBg="1"/>
      <p:bldP spid="23" grpId="0"/>
      <p:bldP spid="24" grpId="0"/>
      <p:bldP spid="25" grpId="0" animBg="1"/>
      <p:bldP spid="26" grpId="0" animBg="1"/>
      <p:bldP spid="27" grpId="0" animBg="1"/>
      <p:bldP spid="28" grpId="0"/>
      <p:bldP spid="29" grpId="0" animBg="1"/>
      <p:bldP spid="30" grpId="0" animBg="1"/>
      <p:bldP spid="31" grpId="0" animBg="1"/>
      <p:bldP spid="32" grpId="0"/>
      <p:bldP spid="33" grpId="0" animBg="1"/>
      <p:bldP spid="34" grpId="0" animBg="1"/>
      <p:bldP spid="35" grpId="0" animBg="1"/>
      <p:bldP spid="36" grpId="0"/>
      <p:bldP spid="37" grpId="0"/>
      <p:bldP spid="38" grpId="0"/>
      <p:bldP spid="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fr-FR" sz="2400" b="1">
                <a:solidFill>
                  <a:schemeClr val="bg1"/>
                </a:solidFill>
              </a:rPr>
              <a:t>3. </a:t>
            </a:r>
            <a:r>
              <a:rPr lang="fr-FR" sz="2400">
                <a:solidFill>
                  <a:schemeClr val="bg1"/>
                </a:solidFill>
              </a:rPr>
              <a:t>Đột biến gene gồm những dạng nào?</a:t>
            </a:r>
            <a:endParaRPr lang="en-US" sz="2400">
              <a:solidFill>
                <a:schemeClr val="bg1"/>
              </a:solidFill>
            </a:endParaRPr>
          </a:p>
        </p:txBody>
      </p:sp>
      <p:grpSp>
        <p:nvGrpSpPr>
          <p:cNvPr id="79" name="Group 78">
            <a:extLst>
              <a:ext uri="{FF2B5EF4-FFF2-40B4-BE49-F238E27FC236}">
                <a16:creationId xmlns:a16="http://schemas.microsoft.com/office/drawing/2014/main" id="{43B76DA0-6ABB-70B5-A84B-3965B042A346}"/>
              </a:ext>
            </a:extLst>
          </p:cNvPr>
          <p:cNvGrpSpPr/>
          <p:nvPr/>
        </p:nvGrpSpPr>
        <p:grpSpPr>
          <a:xfrm>
            <a:off x="1309541" y="2728425"/>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90499"/>
              <a:ext cx="471226" cy="205081"/>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solidFill>
                    <a:schemeClr val="bg1"/>
                  </a:solidFill>
                </a:rPr>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solidFill>
                    <a:schemeClr val="bg1"/>
                  </a:solidFill>
                </a:rPr>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5357490" y="2195724"/>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94044"/>
              <a:ext cx="471226"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solidFill>
                    <a:schemeClr val="bg1"/>
                  </a:solidFill>
                </a:rPr>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solidFill>
                    <a:schemeClr val="bg1"/>
                  </a:solidFill>
                </a:rPr>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275252" y="2330570"/>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90499"/>
              <a:ext cx="471226" cy="205081"/>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sp>
        <p:nvSpPr>
          <p:cNvPr id="19" name="Rectangle: Rounded Corners 18">
            <a:extLst>
              <a:ext uri="{FF2B5EF4-FFF2-40B4-BE49-F238E27FC236}">
                <a16:creationId xmlns:a16="http://schemas.microsoft.com/office/drawing/2014/main" id="{2080D794-6787-6363-0C6A-0671B118BB26}"/>
              </a:ext>
            </a:extLst>
          </p:cNvPr>
          <p:cNvSpPr/>
          <p:nvPr/>
        </p:nvSpPr>
        <p:spPr>
          <a:xfrm>
            <a:off x="334831" y="5890100"/>
            <a:ext cx="3390087"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Mất một cặp nucleotide</a:t>
            </a:r>
          </a:p>
        </p:txBody>
      </p:sp>
      <p:sp>
        <p:nvSpPr>
          <p:cNvPr id="21" name="Rectangle: Rounded Corners 20">
            <a:extLst>
              <a:ext uri="{FF2B5EF4-FFF2-40B4-BE49-F238E27FC236}">
                <a16:creationId xmlns:a16="http://schemas.microsoft.com/office/drawing/2014/main" id="{9D671686-824F-5243-5490-7EDCED29D769}"/>
              </a:ext>
            </a:extLst>
          </p:cNvPr>
          <p:cNvSpPr/>
          <p:nvPr/>
        </p:nvSpPr>
        <p:spPr>
          <a:xfrm>
            <a:off x="3997100" y="5886045"/>
            <a:ext cx="3671519"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Thêm một cặp nucleotide</a:t>
            </a:r>
          </a:p>
        </p:txBody>
      </p:sp>
      <p:sp>
        <p:nvSpPr>
          <p:cNvPr id="22" name="Rectangle: Rounded Corners 21">
            <a:extLst>
              <a:ext uri="{FF2B5EF4-FFF2-40B4-BE49-F238E27FC236}">
                <a16:creationId xmlns:a16="http://schemas.microsoft.com/office/drawing/2014/main" id="{78B6B38D-EC75-4F6A-57F9-34D72BD65483}"/>
              </a:ext>
            </a:extLst>
          </p:cNvPr>
          <p:cNvSpPr/>
          <p:nvPr/>
        </p:nvSpPr>
        <p:spPr>
          <a:xfrm>
            <a:off x="7880850" y="5892022"/>
            <a:ext cx="4118545"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Thay thế một cặp nucleotide</a:t>
            </a: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8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500" fill="hold"/>
                                        <p:tgtEl>
                                          <p:spTgt spid="79"/>
                                        </p:tgtEl>
                                        <p:attrNameLst>
                                          <p:attrName>ppt_x</p:attrName>
                                        </p:attrNameLst>
                                      </p:cBhvr>
                                      <p:tavLst>
                                        <p:tav tm="0">
                                          <p:val>
                                            <p:strVal val="#ppt_x"/>
                                          </p:val>
                                        </p:tav>
                                        <p:tav tm="100000">
                                          <p:val>
                                            <p:strVal val="#ppt_x"/>
                                          </p:val>
                                        </p:tav>
                                      </p:tavLst>
                                    </p:anim>
                                    <p:anim calcmode="lin" valueType="num">
                                      <p:cBhvr additive="base">
                                        <p:cTn id="13" dur="500" fill="hold"/>
                                        <p:tgtEl>
                                          <p:spTgt spid="7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gtEl>
                                        <p:attrNameLst>
                                          <p:attrName>style.visibility</p:attrName>
                                        </p:attrNameLst>
                                      </p:cBhvr>
                                      <p:to>
                                        <p:strVal val="visible"/>
                                      </p:to>
                                    </p:set>
                                    <p:anim calcmode="lin" valueType="num">
                                      <p:cBhvr additive="base">
                                        <p:cTn id="22" dur="500" fill="hold"/>
                                        <p:tgtEl>
                                          <p:spTgt spid="274"/>
                                        </p:tgtEl>
                                        <p:attrNameLst>
                                          <p:attrName>ppt_x</p:attrName>
                                        </p:attrNameLst>
                                      </p:cBhvr>
                                      <p:tavLst>
                                        <p:tav tm="0">
                                          <p:val>
                                            <p:strVal val="#ppt_x"/>
                                          </p:val>
                                        </p:tav>
                                        <p:tav tm="100000">
                                          <p:val>
                                            <p:strVal val="#ppt_x"/>
                                          </p:val>
                                        </p:tav>
                                      </p:tavLst>
                                    </p:anim>
                                    <p:anim calcmode="lin" valueType="num">
                                      <p:cBhvr additive="base">
                                        <p:cTn id="23" dur="500" fill="hold"/>
                                        <p:tgtEl>
                                          <p:spTgt spid="27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7"/>
                                        </p:tgtEl>
                                        <p:attrNameLst>
                                          <p:attrName>style.visibility</p:attrName>
                                        </p:attrNameLst>
                                      </p:cBhvr>
                                      <p:to>
                                        <p:strVal val="visible"/>
                                      </p:to>
                                    </p:set>
                                    <p:anim calcmode="lin" valueType="num">
                                      <p:cBhvr additive="base">
                                        <p:cTn id="32" dur="500" fill="hold"/>
                                        <p:tgtEl>
                                          <p:spTgt spid="317"/>
                                        </p:tgtEl>
                                        <p:attrNameLst>
                                          <p:attrName>ppt_x</p:attrName>
                                        </p:attrNameLst>
                                      </p:cBhvr>
                                      <p:tavLst>
                                        <p:tav tm="0">
                                          <p:val>
                                            <p:strVal val="#ppt_x"/>
                                          </p:val>
                                        </p:tav>
                                        <p:tav tm="100000">
                                          <p:val>
                                            <p:strVal val="#ppt_x"/>
                                          </p:val>
                                        </p:tav>
                                      </p:tavLst>
                                    </p:anim>
                                    <p:anim calcmode="lin" valueType="num">
                                      <p:cBhvr additive="base">
                                        <p:cTn id="33" dur="500" fill="hold"/>
                                        <p:tgtEl>
                                          <p:spTgt spid="3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solidFill>
                  <a:schemeClr val="bg2"/>
                </a:solidFill>
              </a:rPr>
              <a:t>I. KHÁI NIỆM ĐỘT BIẾN GENE</a:t>
            </a:r>
            <a:endParaRPr lang="en-US" dirty="0">
              <a:solidFill>
                <a:schemeClr val="bg2"/>
              </a:solidFill>
            </a:endParaRP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ontiers | The APC-EPCR-PAR1 axis in sickle cell disease">
            <a:extLst>
              <a:ext uri="{FF2B5EF4-FFF2-40B4-BE49-F238E27FC236}">
                <a16:creationId xmlns:a16="http://schemas.microsoft.com/office/drawing/2014/main" id="{87C191B9-F2A0-F3F7-EB12-11B88108C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 t="6207" r="63284" b="69244"/>
          <a:stretch/>
        </p:blipFill>
        <p:spPr bwMode="auto">
          <a:xfrm>
            <a:off x="1337076" y="1242204"/>
            <a:ext cx="4341998" cy="1683509"/>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705F05AC-BCFA-C8F6-4322-1622BE72905E}"/>
              </a:ext>
            </a:extLst>
          </p:cNvPr>
          <p:cNvSpPr/>
          <p:nvPr/>
        </p:nvSpPr>
        <p:spPr>
          <a:xfrm rot="16200000">
            <a:off x="1992598" y="2541197"/>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CC535FC-FE06-E18A-0C6B-1D7D7345A2AF}"/>
              </a:ext>
            </a:extLst>
          </p:cNvPr>
          <p:cNvSpPr/>
          <p:nvPr/>
        </p:nvSpPr>
        <p:spPr>
          <a:xfrm rot="16200000">
            <a:off x="3342633" y="2541197"/>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925149D-339E-1ABB-1784-C2DAA485A9E8}"/>
              </a:ext>
            </a:extLst>
          </p:cNvPr>
          <p:cNvSpPr/>
          <p:nvPr/>
        </p:nvSpPr>
        <p:spPr>
          <a:xfrm rot="16200000">
            <a:off x="4770306" y="254119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6860019-273B-FB55-8D84-8F0097B22D2D}"/>
              </a:ext>
            </a:extLst>
          </p:cNvPr>
          <p:cNvSpPr txBox="1"/>
          <p:nvPr/>
        </p:nvSpPr>
        <p:spPr>
          <a:xfrm>
            <a:off x="1665872" y="3265441"/>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3" name="TextBox 22">
            <a:extLst>
              <a:ext uri="{FF2B5EF4-FFF2-40B4-BE49-F238E27FC236}">
                <a16:creationId xmlns:a16="http://schemas.microsoft.com/office/drawing/2014/main" id="{05CC71CF-76B5-B51B-13E5-B0BCC8F4E51D}"/>
              </a:ext>
            </a:extLst>
          </p:cNvPr>
          <p:cNvSpPr txBox="1"/>
          <p:nvPr/>
        </p:nvSpPr>
        <p:spPr>
          <a:xfrm>
            <a:off x="3033162" y="3265441"/>
            <a:ext cx="876301" cy="400110"/>
          </a:xfrm>
          <a:prstGeom prst="rect">
            <a:avLst/>
          </a:prstGeom>
          <a:noFill/>
        </p:spPr>
        <p:txBody>
          <a:bodyPr wrap="square" rtlCol="0">
            <a:spAutoFit/>
          </a:bodyPr>
          <a:lstStyle/>
          <a:p>
            <a:pPr algn="ctr"/>
            <a:r>
              <a:rPr lang="en-US" sz="2000" b="1">
                <a:solidFill>
                  <a:schemeClr val="accent1"/>
                </a:solidFill>
              </a:rPr>
              <a:t>GLU</a:t>
            </a:r>
          </a:p>
        </p:txBody>
      </p:sp>
      <p:sp>
        <p:nvSpPr>
          <p:cNvPr id="24" name="TextBox 23">
            <a:extLst>
              <a:ext uri="{FF2B5EF4-FFF2-40B4-BE49-F238E27FC236}">
                <a16:creationId xmlns:a16="http://schemas.microsoft.com/office/drawing/2014/main" id="{5F2F8C87-AC3E-57C2-2F3A-10663C4603B8}"/>
              </a:ext>
            </a:extLst>
          </p:cNvPr>
          <p:cNvSpPr txBox="1"/>
          <p:nvPr/>
        </p:nvSpPr>
        <p:spPr>
          <a:xfrm>
            <a:off x="4460835" y="3265441"/>
            <a:ext cx="876301" cy="400110"/>
          </a:xfrm>
          <a:prstGeom prst="rect">
            <a:avLst/>
          </a:prstGeom>
          <a:noFill/>
        </p:spPr>
        <p:txBody>
          <a:bodyPr wrap="square" rtlCol="0">
            <a:spAutoFit/>
          </a:bodyPr>
          <a:lstStyle/>
          <a:p>
            <a:pPr algn="ctr"/>
            <a:r>
              <a:rPr lang="en-US" sz="2000" b="1">
                <a:solidFill>
                  <a:schemeClr val="accent1"/>
                </a:solidFill>
              </a:rPr>
              <a:t>GLU</a:t>
            </a:r>
          </a:p>
        </p:txBody>
      </p:sp>
      <p:pic>
        <p:nvPicPr>
          <p:cNvPr id="5" name="Picture 2" descr="Frontiers | The APC-EPCR-PAR1 axis in sickle cell disease">
            <a:extLst>
              <a:ext uri="{FF2B5EF4-FFF2-40B4-BE49-F238E27FC236}">
                <a16:creationId xmlns:a16="http://schemas.microsoft.com/office/drawing/2014/main" id="{6A17570A-0E3A-9E19-9BAE-E69B615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61384" r="63085" b="10859"/>
          <a:stretch/>
        </p:blipFill>
        <p:spPr bwMode="auto">
          <a:xfrm>
            <a:off x="1467965" y="3932288"/>
            <a:ext cx="4268765" cy="1903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7C4572C-1A01-3685-EF3F-442F3B2DC079}"/>
              </a:ext>
            </a:extLst>
          </p:cNvPr>
          <p:cNvSpPr/>
          <p:nvPr/>
        </p:nvSpPr>
        <p:spPr>
          <a:xfrm>
            <a:off x="3278037" y="3943790"/>
            <a:ext cx="540589" cy="188631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a:extLst>
              <a:ext uri="{FF2B5EF4-FFF2-40B4-BE49-F238E27FC236}">
                <a16:creationId xmlns:a16="http://schemas.microsoft.com/office/drawing/2014/main" id="{A5D23F12-A534-6068-D73E-AE642E25C5C1}"/>
              </a:ext>
            </a:extLst>
          </p:cNvPr>
          <p:cNvSpPr/>
          <p:nvPr/>
        </p:nvSpPr>
        <p:spPr>
          <a:xfrm rot="16200000">
            <a:off x="2104126" y="537742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5DDFDDD-92D1-9A0A-7241-2B25226E592E}"/>
              </a:ext>
            </a:extLst>
          </p:cNvPr>
          <p:cNvSpPr/>
          <p:nvPr/>
        </p:nvSpPr>
        <p:spPr>
          <a:xfrm rot="16200000">
            <a:off x="3454161" y="537742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FBA73E9-1563-73AB-ACCC-6F0F8376139F}"/>
              </a:ext>
            </a:extLst>
          </p:cNvPr>
          <p:cNvSpPr/>
          <p:nvPr/>
        </p:nvSpPr>
        <p:spPr>
          <a:xfrm rot="16200000">
            <a:off x="4881834" y="5377429"/>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403C47F-7C0E-A114-B3A7-F7DF77A437D9}"/>
              </a:ext>
            </a:extLst>
          </p:cNvPr>
          <p:cNvSpPr txBox="1"/>
          <p:nvPr/>
        </p:nvSpPr>
        <p:spPr>
          <a:xfrm>
            <a:off x="1760145" y="6128053"/>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6" name="TextBox 25">
            <a:extLst>
              <a:ext uri="{FF2B5EF4-FFF2-40B4-BE49-F238E27FC236}">
                <a16:creationId xmlns:a16="http://schemas.microsoft.com/office/drawing/2014/main" id="{9DEC3AA3-1FA0-7C3C-CC4E-D0EDF859F75E}"/>
              </a:ext>
            </a:extLst>
          </p:cNvPr>
          <p:cNvSpPr txBox="1"/>
          <p:nvPr/>
        </p:nvSpPr>
        <p:spPr>
          <a:xfrm>
            <a:off x="3127435" y="6128053"/>
            <a:ext cx="876301" cy="400110"/>
          </a:xfrm>
          <a:prstGeom prst="rect">
            <a:avLst/>
          </a:prstGeom>
          <a:noFill/>
        </p:spPr>
        <p:txBody>
          <a:bodyPr wrap="square" rtlCol="0">
            <a:spAutoFit/>
          </a:bodyPr>
          <a:lstStyle/>
          <a:p>
            <a:pPr algn="ctr"/>
            <a:r>
              <a:rPr lang="en-US" sz="2000" b="1">
                <a:solidFill>
                  <a:schemeClr val="bg2"/>
                </a:solidFill>
              </a:rPr>
              <a:t>VAL</a:t>
            </a:r>
          </a:p>
        </p:txBody>
      </p:sp>
      <p:sp>
        <p:nvSpPr>
          <p:cNvPr id="27" name="TextBox 26">
            <a:extLst>
              <a:ext uri="{FF2B5EF4-FFF2-40B4-BE49-F238E27FC236}">
                <a16:creationId xmlns:a16="http://schemas.microsoft.com/office/drawing/2014/main" id="{B0392CB3-548C-74A4-BF35-0E63DBFAF6A6}"/>
              </a:ext>
            </a:extLst>
          </p:cNvPr>
          <p:cNvSpPr txBox="1"/>
          <p:nvPr/>
        </p:nvSpPr>
        <p:spPr>
          <a:xfrm>
            <a:off x="4555108" y="6128053"/>
            <a:ext cx="876301" cy="400110"/>
          </a:xfrm>
          <a:prstGeom prst="rect">
            <a:avLst/>
          </a:prstGeom>
          <a:noFill/>
        </p:spPr>
        <p:txBody>
          <a:bodyPr wrap="square" rtlCol="0">
            <a:spAutoFit/>
          </a:bodyPr>
          <a:lstStyle/>
          <a:p>
            <a:pPr algn="ctr"/>
            <a:r>
              <a:rPr lang="en-US" sz="2000" b="1">
                <a:solidFill>
                  <a:schemeClr val="accent1"/>
                </a:solidFill>
              </a:rPr>
              <a:t>GLU</a:t>
            </a:r>
          </a:p>
        </p:txBody>
      </p:sp>
      <p:grpSp>
        <p:nvGrpSpPr>
          <p:cNvPr id="41" name="Group 40">
            <a:extLst>
              <a:ext uri="{FF2B5EF4-FFF2-40B4-BE49-F238E27FC236}">
                <a16:creationId xmlns:a16="http://schemas.microsoft.com/office/drawing/2014/main" id="{B0554D08-4A23-5901-4750-A899F4EF2594}"/>
              </a:ext>
            </a:extLst>
          </p:cNvPr>
          <p:cNvGrpSpPr/>
          <p:nvPr/>
        </p:nvGrpSpPr>
        <p:grpSpPr>
          <a:xfrm>
            <a:off x="6012512" y="1606320"/>
            <a:ext cx="5869034" cy="4118461"/>
            <a:chOff x="6264313" y="1543765"/>
            <a:chExt cx="5226127" cy="4118461"/>
          </a:xfrm>
        </p:grpSpPr>
        <p:sp>
          <p:nvSpPr>
            <p:cNvPr id="35" name="Rectangle 34">
              <a:extLst>
                <a:ext uri="{FF2B5EF4-FFF2-40B4-BE49-F238E27FC236}">
                  <a16:creationId xmlns:a16="http://schemas.microsoft.com/office/drawing/2014/main" id="{AA6F968F-BAD9-F001-1173-E84DB7A8FC38}"/>
                </a:ext>
              </a:extLst>
            </p:cNvPr>
            <p:cNvSpPr/>
            <p:nvPr/>
          </p:nvSpPr>
          <p:spPr>
            <a:xfrm>
              <a:off x="6437782" y="1738202"/>
              <a:ext cx="5052658" cy="3924024"/>
            </a:xfrm>
            <a:prstGeom prst="rect">
              <a:avLst/>
            </a:prstGeom>
            <a:gradFill>
              <a:gsLst>
                <a:gs pos="0">
                  <a:schemeClr val="bg2">
                    <a:alpha val="85000"/>
                  </a:schemeClr>
                </a:gs>
                <a:gs pos="100000">
                  <a:schemeClr val="accent1">
                    <a:alpha val="85000"/>
                  </a:schemeClr>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2DA4759F-AD8C-8F49-B726-88DEE2473EA5}"/>
                </a:ext>
              </a:extLst>
            </p:cNvPr>
            <p:cNvSpPr/>
            <p:nvPr/>
          </p:nvSpPr>
          <p:spPr>
            <a:xfrm>
              <a:off x="6264313" y="1543765"/>
              <a:ext cx="5052659" cy="39240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554AC14-4074-548B-3A11-6357D7724C27}"/>
                </a:ext>
              </a:extLst>
            </p:cNvPr>
            <p:cNvSpPr txBox="1"/>
            <p:nvPr/>
          </p:nvSpPr>
          <p:spPr>
            <a:xfrm>
              <a:off x="6337329" y="1543765"/>
              <a:ext cx="4852484" cy="3885487"/>
            </a:xfrm>
            <a:prstGeom prst="rect">
              <a:avLst/>
            </a:prstGeom>
            <a:noFill/>
          </p:spPr>
          <p:txBody>
            <a:bodyPr wrap="square">
              <a:spAutoFit/>
            </a:bodyPr>
            <a:lstStyle/>
            <a:p>
              <a:pPr algn="just">
                <a:lnSpc>
                  <a:spcPct val="130000"/>
                </a:lnSpc>
              </a:pPr>
              <a:r>
                <a:rPr lang="vi-VN" sz="2400" b="1">
                  <a:latin typeface="Times New Roman" panose="02020603050405020304" pitchFamily="18" charset="0"/>
                  <a:cs typeface="Times New Roman" panose="02020603050405020304" pitchFamily="18" charset="0"/>
                </a:rPr>
                <a:t>Ví dụ: </a:t>
              </a:r>
              <a:r>
                <a:rPr lang="vi-VN" sz="2400">
                  <a:latin typeface="Times New Roman" panose="02020603050405020304" pitchFamily="18" charset="0"/>
                  <a:cs typeface="Times New Roman" panose="02020603050405020304" pitchFamily="18" charset="0"/>
                </a:rPr>
                <a:t>Ở người, allele Hbꞵ+ mã hoá chuỗi beta globin dạng sợi, hoà tan. Do đột biến thay thế một cặp nucleotide </a:t>
              </a:r>
              <a:r>
                <a:rPr lang="vi-VN" sz="2400" b="1">
                  <a:solidFill>
                    <a:schemeClr val="accent2"/>
                  </a:solidFill>
                  <a:latin typeface="Times New Roman" panose="02020603050405020304" pitchFamily="18" charset="0"/>
                  <a:cs typeface="Times New Roman" panose="02020603050405020304" pitchFamily="18" charset="0"/>
                </a:rPr>
                <a:t>T – A bằng một cặp A – T</a:t>
              </a:r>
              <a:r>
                <a:rPr lang="vi-VN"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làm xuất hiện allele Hbꞵ đột biến mã hoá chuỗi beta globin dạng tinh thể, không tan. </a:t>
              </a:r>
              <a:endParaRPr lang="en-US" sz="2400">
                <a:latin typeface="Times New Roman" panose="02020603050405020304" pitchFamily="18" charset="0"/>
                <a:cs typeface="Times New Roman" panose="02020603050405020304" pitchFamily="18" charset="0"/>
              </a:endParaRPr>
            </a:p>
            <a:p>
              <a:pPr algn="just">
                <a:lnSpc>
                  <a:spcPct val="130000"/>
                </a:lnSpc>
              </a:pPr>
              <a:r>
                <a:rPr lang="vi-VN" sz="2400">
                  <a:latin typeface="Times New Roman" panose="02020603050405020304" pitchFamily="18" charset="0"/>
                  <a:cs typeface="Times New Roman" panose="02020603050405020304" pitchFamily="18" charset="0"/>
                </a:rPr>
                <a:t>Người mang allele Hbꞵ đột biến bị mắc bệnh </a:t>
              </a:r>
              <a:r>
                <a:rPr lang="vi-VN" sz="2400" b="1">
                  <a:solidFill>
                    <a:schemeClr val="bg2"/>
                  </a:solidFill>
                  <a:latin typeface="Times New Roman" panose="02020603050405020304" pitchFamily="18" charset="0"/>
                  <a:cs typeface="Times New Roman" panose="02020603050405020304" pitchFamily="18" charset="0"/>
                </a:rPr>
                <a:t>thiếu máu hồng cầu hình liềm.</a:t>
              </a:r>
              <a:endParaRPr lang="en-US" sz="2400" b="1">
                <a:solidFill>
                  <a:schemeClr val="bg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089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0" grpId="0"/>
      <p:bldP spid="23" grpId="0"/>
      <p:bldP spid="24" grpId="0"/>
      <p:bldP spid="6" grpId="0" animBg="1"/>
      <p:bldP spid="15" grpId="0" animBg="1"/>
      <p:bldP spid="16" grpId="0" animBg="1"/>
      <p:bldP spid="18" grpId="0" animBg="1"/>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231043"/>
          </a:xfrm>
        </p:spPr>
        <p:txBody>
          <a:bodyPr/>
          <a:lstStyle/>
          <a:p>
            <a:r>
              <a:rPr lang="en-US">
                <a:solidFill>
                  <a:schemeClr val="bg2"/>
                </a:solidFill>
              </a:rPr>
              <a:t>I. KHÁI NIỆM ĐỘT BIẾN GENE</a:t>
            </a:r>
            <a:endParaRPr lang="en-US" dirty="0">
              <a:solidFill>
                <a:schemeClr val="bg2"/>
              </a:solidFill>
            </a:endParaRP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3FBB864-C71C-8D30-1BA4-8305C2737CE7}"/>
              </a:ext>
            </a:extLst>
          </p:cNvPr>
          <p:cNvGrpSpPr/>
          <p:nvPr/>
        </p:nvGrpSpPr>
        <p:grpSpPr>
          <a:xfrm>
            <a:off x="1337076" y="1242204"/>
            <a:ext cx="4341998" cy="2423347"/>
            <a:chOff x="1391093" y="1512498"/>
            <a:chExt cx="4341998" cy="2423347"/>
          </a:xfrm>
        </p:grpSpPr>
        <p:pic>
          <p:nvPicPr>
            <p:cNvPr id="4" name="Picture 2" descr="Frontiers | The APC-EPCR-PAR1 axis in sickle cell disease">
              <a:extLst>
                <a:ext uri="{FF2B5EF4-FFF2-40B4-BE49-F238E27FC236}">
                  <a16:creationId xmlns:a16="http://schemas.microsoft.com/office/drawing/2014/main" id="{87C191B9-F2A0-F3F7-EB12-11B88108C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 t="6207" r="63284" b="69244"/>
            <a:stretch/>
          </p:blipFill>
          <p:spPr bwMode="auto">
            <a:xfrm>
              <a:off x="1391093" y="1512498"/>
              <a:ext cx="4341998" cy="1683509"/>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705F05AC-BCFA-C8F6-4322-1622BE72905E}"/>
                </a:ext>
              </a:extLst>
            </p:cNvPr>
            <p:cNvSpPr/>
            <p:nvPr/>
          </p:nvSpPr>
          <p:spPr>
            <a:xfrm rot="16200000">
              <a:off x="2046615" y="281149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CC535FC-FE06-E18A-0C6B-1D7D7345A2AF}"/>
                </a:ext>
              </a:extLst>
            </p:cNvPr>
            <p:cNvSpPr/>
            <p:nvPr/>
          </p:nvSpPr>
          <p:spPr>
            <a:xfrm rot="16200000">
              <a:off x="3396650" y="281149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925149D-339E-1ABB-1784-C2DAA485A9E8}"/>
                </a:ext>
              </a:extLst>
            </p:cNvPr>
            <p:cNvSpPr/>
            <p:nvPr/>
          </p:nvSpPr>
          <p:spPr>
            <a:xfrm rot="16200000">
              <a:off x="4824323" y="2811492"/>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6860019-273B-FB55-8D84-8F0097B22D2D}"/>
                </a:ext>
              </a:extLst>
            </p:cNvPr>
            <p:cNvSpPr txBox="1"/>
            <p:nvPr/>
          </p:nvSpPr>
          <p:spPr>
            <a:xfrm>
              <a:off x="1719889" y="3535735"/>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3" name="TextBox 22">
              <a:extLst>
                <a:ext uri="{FF2B5EF4-FFF2-40B4-BE49-F238E27FC236}">
                  <a16:creationId xmlns:a16="http://schemas.microsoft.com/office/drawing/2014/main" id="{05CC71CF-76B5-B51B-13E5-B0BCC8F4E51D}"/>
                </a:ext>
              </a:extLst>
            </p:cNvPr>
            <p:cNvSpPr txBox="1"/>
            <p:nvPr/>
          </p:nvSpPr>
          <p:spPr>
            <a:xfrm>
              <a:off x="3087179" y="3535735"/>
              <a:ext cx="876301" cy="400110"/>
            </a:xfrm>
            <a:prstGeom prst="rect">
              <a:avLst/>
            </a:prstGeom>
            <a:noFill/>
          </p:spPr>
          <p:txBody>
            <a:bodyPr wrap="square" rtlCol="0">
              <a:spAutoFit/>
            </a:bodyPr>
            <a:lstStyle/>
            <a:p>
              <a:pPr algn="ctr"/>
              <a:r>
                <a:rPr lang="en-US" sz="2000" b="1">
                  <a:solidFill>
                    <a:schemeClr val="accent1"/>
                  </a:solidFill>
                </a:rPr>
                <a:t>GLU</a:t>
              </a:r>
            </a:p>
          </p:txBody>
        </p:sp>
        <p:sp>
          <p:nvSpPr>
            <p:cNvPr id="24" name="TextBox 23">
              <a:extLst>
                <a:ext uri="{FF2B5EF4-FFF2-40B4-BE49-F238E27FC236}">
                  <a16:creationId xmlns:a16="http://schemas.microsoft.com/office/drawing/2014/main" id="{5F2F8C87-AC3E-57C2-2F3A-10663C4603B8}"/>
                </a:ext>
              </a:extLst>
            </p:cNvPr>
            <p:cNvSpPr txBox="1"/>
            <p:nvPr/>
          </p:nvSpPr>
          <p:spPr>
            <a:xfrm>
              <a:off x="4514852" y="3535735"/>
              <a:ext cx="876301" cy="400110"/>
            </a:xfrm>
            <a:prstGeom prst="rect">
              <a:avLst/>
            </a:prstGeom>
            <a:noFill/>
          </p:spPr>
          <p:txBody>
            <a:bodyPr wrap="square" rtlCol="0">
              <a:spAutoFit/>
            </a:bodyPr>
            <a:lstStyle/>
            <a:p>
              <a:pPr algn="ctr"/>
              <a:r>
                <a:rPr lang="en-US" sz="2000" b="1">
                  <a:solidFill>
                    <a:schemeClr val="accent1"/>
                  </a:solidFill>
                </a:rPr>
                <a:t>GLU</a:t>
              </a:r>
            </a:p>
          </p:txBody>
        </p:sp>
      </p:grpSp>
      <p:grpSp>
        <p:nvGrpSpPr>
          <p:cNvPr id="29" name="Group 28">
            <a:extLst>
              <a:ext uri="{FF2B5EF4-FFF2-40B4-BE49-F238E27FC236}">
                <a16:creationId xmlns:a16="http://schemas.microsoft.com/office/drawing/2014/main" id="{77225A8B-2CB8-8E53-3221-2337CFAAD986}"/>
              </a:ext>
            </a:extLst>
          </p:cNvPr>
          <p:cNvGrpSpPr/>
          <p:nvPr/>
        </p:nvGrpSpPr>
        <p:grpSpPr>
          <a:xfrm>
            <a:off x="1467965" y="3932288"/>
            <a:ext cx="4268765" cy="2595875"/>
            <a:chOff x="1427709" y="4140680"/>
            <a:chExt cx="4268765" cy="2595875"/>
          </a:xfrm>
        </p:grpSpPr>
        <p:grpSp>
          <p:nvGrpSpPr>
            <p:cNvPr id="7" name="Group 6">
              <a:extLst>
                <a:ext uri="{FF2B5EF4-FFF2-40B4-BE49-F238E27FC236}">
                  <a16:creationId xmlns:a16="http://schemas.microsoft.com/office/drawing/2014/main" id="{D00450BC-68B4-B68A-8F95-BF289625EC06}"/>
                </a:ext>
              </a:extLst>
            </p:cNvPr>
            <p:cNvGrpSpPr/>
            <p:nvPr/>
          </p:nvGrpSpPr>
          <p:grpSpPr>
            <a:xfrm>
              <a:off x="1427709" y="4140680"/>
              <a:ext cx="4268765" cy="1903562"/>
              <a:chOff x="1427709" y="4140680"/>
              <a:chExt cx="4268765" cy="1903562"/>
            </a:xfrm>
          </p:grpSpPr>
          <p:pic>
            <p:nvPicPr>
              <p:cNvPr id="5" name="Picture 2" descr="Frontiers | The APC-EPCR-PAR1 axis in sickle cell disease">
                <a:extLst>
                  <a:ext uri="{FF2B5EF4-FFF2-40B4-BE49-F238E27FC236}">
                    <a16:creationId xmlns:a16="http://schemas.microsoft.com/office/drawing/2014/main" id="{6A17570A-0E3A-9E19-9BAE-E69B615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61384" r="63085" b="10859"/>
              <a:stretch/>
            </p:blipFill>
            <p:spPr bwMode="auto">
              <a:xfrm>
                <a:off x="1427709" y="4140680"/>
                <a:ext cx="4268765" cy="1903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7C4572C-1A01-3685-EF3F-442F3B2DC079}"/>
                  </a:ext>
                </a:extLst>
              </p:cNvPr>
              <p:cNvSpPr/>
              <p:nvPr/>
            </p:nvSpPr>
            <p:spPr>
              <a:xfrm>
                <a:off x="3237781" y="4152182"/>
                <a:ext cx="540589" cy="188631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Left Brace 14">
              <a:extLst>
                <a:ext uri="{FF2B5EF4-FFF2-40B4-BE49-F238E27FC236}">
                  <a16:creationId xmlns:a16="http://schemas.microsoft.com/office/drawing/2014/main" id="{A5D23F12-A534-6068-D73E-AE642E25C5C1}"/>
                </a:ext>
              </a:extLst>
            </p:cNvPr>
            <p:cNvSpPr/>
            <p:nvPr/>
          </p:nvSpPr>
          <p:spPr>
            <a:xfrm rot="16200000">
              <a:off x="2063870" y="5585820"/>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5DDFDDD-92D1-9A0A-7241-2B25226E592E}"/>
                </a:ext>
              </a:extLst>
            </p:cNvPr>
            <p:cNvSpPr/>
            <p:nvPr/>
          </p:nvSpPr>
          <p:spPr>
            <a:xfrm rot="16200000">
              <a:off x="3413905" y="5585820"/>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FBA73E9-1563-73AB-ACCC-6F0F8376139F}"/>
                </a:ext>
              </a:extLst>
            </p:cNvPr>
            <p:cNvSpPr/>
            <p:nvPr/>
          </p:nvSpPr>
          <p:spPr>
            <a:xfrm rot="16200000">
              <a:off x="4841578" y="558582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403C47F-7C0E-A114-B3A7-F7DF77A437D9}"/>
                </a:ext>
              </a:extLst>
            </p:cNvPr>
            <p:cNvSpPr txBox="1"/>
            <p:nvPr/>
          </p:nvSpPr>
          <p:spPr>
            <a:xfrm>
              <a:off x="1719889" y="6336445"/>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6" name="TextBox 25">
              <a:extLst>
                <a:ext uri="{FF2B5EF4-FFF2-40B4-BE49-F238E27FC236}">
                  <a16:creationId xmlns:a16="http://schemas.microsoft.com/office/drawing/2014/main" id="{9DEC3AA3-1FA0-7C3C-CC4E-D0EDF859F75E}"/>
                </a:ext>
              </a:extLst>
            </p:cNvPr>
            <p:cNvSpPr txBox="1"/>
            <p:nvPr/>
          </p:nvSpPr>
          <p:spPr>
            <a:xfrm>
              <a:off x="3087179" y="6336445"/>
              <a:ext cx="876301" cy="400110"/>
            </a:xfrm>
            <a:prstGeom prst="rect">
              <a:avLst/>
            </a:prstGeom>
            <a:noFill/>
          </p:spPr>
          <p:txBody>
            <a:bodyPr wrap="square" rtlCol="0">
              <a:spAutoFit/>
            </a:bodyPr>
            <a:lstStyle/>
            <a:p>
              <a:pPr algn="ctr"/>
              <a:r>
                <a:rPr lang="en-US" sz="2000" b="1">
                  <a:solidFill>
                    <a:schemeClr val="bg2"/>
                  </a:solidFill>
                </a:rPr>
                <a:t>VAL</a:t>
              </a:r>
            </a:p>
          </p:txBody>
        </p:sp>
        <p:sp>
          <p:nvSpPr>
            <p:cNvPr id="27" name="TextBox 26">
              <a:extLst>
                <a:ext uri="{FF2B5EF4-FFF2-40B4-BE49-F238E27FC236}">
                  <a16:creationId xmlns:a16="http://schemas.microsoft.com/office/drawing/2014/main" id="{B0392CB3-548C-74A4-BF35-0E63DBFAF6A6}"/>
                </a:ext>
              </a:extLst>
            </p:cNvPr>
            <p:cNvSpPr txBox="1"/>
            <p:nvPr/>
          </p:nvSpPr>
          <p:spPr>
            <a:xfrm>
              <a:off x="4514852" y="6336445"/>
              <a:ext cx="876301" cy="400110"/>
            </a:xfrm>
            <a:prstGeom prst="rect">
              <a:avLst/>
            </a:prstGeom>
            <a:noFill/>
          </p:spPr>
          <p:txBody>
            <a:bodyPr wrap="square" rtlCol="0">
              <a:spAutoFit/>
            </a:bodyPr>
            <a:lstStyle/>
            <a:p>
              <a:pPr algn="ctr"/>
              <a:r>
                <a:rPr lang="en-US" sz="2000" b="1">
                  <a:solidFill>
                    <a:schemeClr val="accent1"/>
                  </a:solidFill>
                </a:rPr>
                <a:t>GLU</a:t>
              </a:r>
            </a:p>
          </p:txBody>
        </p:sp>
      </p:grpSp>
      <p:pic>
        <p:nvPicPr>
          <p:cNvPr id="2052" name="Picture 4" descr="Sickle Cell Overview &gt; Overview of Sickle Cell Disease and Trait">
            <a:extLst>
              <a:ext uri="{FF2B5EF4-FFF2-40B4-BE49-F238E27FC236}">
                <a16:creationId xmlns:a16="http://schemas.microsoft.com/office/drawing/2014/main" id="{B590B049-A580-B648-085F-E3D16495B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8" r="51610" b="15064"/>
          <a:stretch/>
        </p:blipFill>
        <p:spPr bwMode="auto">
          <a:xfrm>
            <a:off x="6056080" y="940191"/>
            <a:ext cx="2917121" cy="2815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ickle Cell Overview &gt; Overview of Sickle Cell Disease and Trait">
            <a:extLst>
              <a:ext uri="{FF2B5EF4-FFF2-40B4-BE49-F238E27FC236}">
                <a16:creationId xmlns:a16="http://schemas.microsoft.com/office/drawing/2014/main" id="{AB202A10-D935-6A5B-E9A5-6E8C89D67C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41" t="198" r="3845" b="15981"/>
          <a:stretch/>
        </p:blipFill>
        <p:spPr bwMode="auto">
          <a:xfrm>
            <a:off x="6897479" y="3755366"/>
            <a:ext cx="2920088" cy="28549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AE7EA82-6541-3488-1BB3-7181D366BBFF}"/>
              </a:ext>
            </a:extLst>
          </p:cNvPr>
          <p:cNvCxnSpPr>
            <a:cxnSpLocks/>
          </p:cNvCxnSpPr>
          <p:nvPr/>
        </p:nvCxnSpPr>
        <p:spPr>
          <a:xfrm>
            <a:off x="8303243" y="2370678"/>
            <a:ext cx="669958" cy="339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A11257-01A1-7836-7A77-3BFAFFE6D97B}"/>
              </a:ext>
            </a:extLst>
          </p:cNvPr>
          <p:cNvCxnSpPr>
            <a:cxnSpLocks/>
          </p:cNvCxnSpPr>
          <p:nvPr/>
        </p:nvCxnSpPr>
        <p:spPr>
          <a:xfrm flipV="1">
            <a:off x="8542583" y="3750849"/>
            <a:ext cx="895989" cy="763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8924CD-3754-E2B0-53D4-042E8DF3A870}"/>
              </a:ext>
            </a:extLst>
          </p:cNvPr>
          <p:cNvSpPr txBox="1"/>
          <p:nvPr/>
        </p:nvSpPr>
        <p:spPr>
          <a:xfrm>
            <a:off x="8833788" y="2689718"/>
            <a:ext cx="3286294" cy="430887"/>
          </a:xfrm>
          <a:prstGeom prst="rect">
            <a:avLst/>
          </a:prstGeom>
          <a:noFill/>
        </p:spPr>
        <p:txBody>
          <a:bodyPr wrap="square" rtlCol="0">
            <a:spAutoFit/>
          </a:bodyPr>
          <a:lstStyle/>
          <a:p>
            <a:pPr algn="ctr"/>
            <a:r>
              <a:rPr lang="en-US" sz="2200" b="1">
                <a:solidFill>
                  <a:schemeClr val="accent2"/>
                </a:solidFill>
              </a:rPr>
              <a:t>Hồng cầu bình thường</a:t>
            </a:r>
          </a:p>
        </p:txBody>
      </p:sp>
      <p:sp>
        <p:nvSpPr>
          <p:cNvPr id="22" name="TextBox 21">
            <a:extLst>
              <a:ext uri="{FF2B5EF4-FFF2-40B4-BE49-F238E27FC236}">
                <a16:creationId xmlns:a16="http://schemas.microsoft.com/office/drawing/2014/main" id="{5511E1C4-51E0-8433-9AFF-4937D762791B}"/>
              </a:ext>
            </a:extLst>
          </p:cNvPr>
          <p:cNvSpPr txBox="1"/>
          <p:nvPr/>
        </p:nvSpPr>
        <p:spPr>
          <a:xfrm>
            <a:off x="8638222" y="3322643"/>
            <a:ext cx="3286294" cy="430887"/>
          </a:xfrm>
          <a:prstGeom prst="rect">
            <a:avLst/>
          </a:prstGeom>
          <a:noFill/>
        </p:spPr>
        <p:txBody>
          <a:bodyPr wrap="square" rtlCol="0">
            <a:spAutoFit/>
          </a:bodyPr>
          <a:lstStyle/>
          <a:p>
            <a:pPr algn="ctr"/>
            <a:r>
              <a:rPr lang="en-US" sz="2200" b="1">
                <a:solidFill>
                  <a:schemeClr val="bg2"/>
                </a:solidFill>
              </a:rPr>
              <a:t>Hồng cầu hình liềm</a:t>
            </a:r>
          </a:p>
        </p:txBody>
      </p:sp>
    </p:spTree>
    <p:extLst>
      <p:ext uri="{BB962C8B-B14F-4D97-AF65-F5344CB8AC3E}">
        <p14:creationId xmlns:p14="http://schemas.microsoft.com/office/powerpoint/2010/main" val="134540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9</a:t>
            </a:fld>
            <a:endParaRPr lang="en-US" dirty="0"/>
          </a:p>
        </p:txBody>
      </p:sp>
      <p:sp>
        <p:nvSpPr>
          <p:cNvPr id="5" name="Text Placeholder 4">
            <a:extLst>
              <a:ext uri="{FF2B5EF4-FFF2-40B4-BE49-F238E27FC236}">
                <a16:creationId xmlns:a16="http://schemas.microsoft.com/office/drawing/2014/main" id="{09A18759-B9AA-49AB-A320-92AF51051E70}"/>
              </a:ext>
            </a:extLst>
          </p:cNvPr>
          <p:cNvSpPr>
            <a:spLocks noGrp="1"/>
          </p:cNvSpPr>
          <p:nvPr>
            <p:ph type="body" sz="quarter" idx="14"/>
          </p:nvPr>
        </p:nvSpPr>
        <p:spPr/>
        <p:txBody>
          <a:bodyPr/>
          <a:lstStyle/>
          <a:p>
            <a:r>
              <a:rPr lang="en-US" dirty="0"/>
              <a:t>20XX</a:t>
            </a:r>
          </a:p>
        </p:txBody>
      </p:sp>
      <p:pic>
        <p:nvPicPr>
          <p:cNvPr id="1028" name="Picture 4" descr="Sickle Cell Disease: Origin, Manifestation and Management - Scientific  Animations">
            <a:extLst>
              <a:ext uri="{FF2B5EF4-FFF2-40B4-BE49-F238E27FC236}">
                <a16:creationId xmlns:a16="http://schemas.microsoft.com/office/drawing/2014/main" id="{061CD872-6568-55D8-AD18-C5E2C65F8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97168"/>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526</TotalTime>
  <Words>2953</Words>
  <Application>Microsoft Office PowerPoint</Application>
  <PresentationFormat>Widescreen</PresentationFormat>
  <Paragraphs>574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Wingdings</vt:lpstr>
      <vt:lpstr>Times New Roman</vt:lpstr>
      <vt:lpstr>Office Theme</vt:lpstr>
      <vt:lpstr>ĐỘT BIẾN GENE</vt:lpstr>
      <vt:lpstr>I. KHÁI NIỆM ĐỘT BIẾN GENE</vt:lpstr>
      <vt:lpstr>KHÁI NIỆM ĐỘT BIẾN GENE</vt:lpstr>
      <vt:lpstr>I. KHÁI NIỆM ĐỘT BIẾN GENE</vt:lpstr>
      <vt:lpstr>ĐỘT BIẾN ĐIỂM</vt:lpstr>
      <vt:lpstr>I. KHÁI NIỆM ĐỘT BIẾN GENE</vt:lpstr>
      <vt:lpstr>I. KHÁI NIỆM ĐỘT BIẾN GENE</vt:lpstr>
      <vt:lpstr>I. KHÁI NIỆM ĐỘT BIẾN GENE</vt:lpstr>
      <vt:lpstr>PowerPoint Presentation</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PowerPoint Presentation</vt:lpstr>
      <vt:lpstr>PowerPoint Presentation</vt:lpstr>
      <vt:lpstr>PowerPoint Presentation</vt:lpstr>
      <vt:lpstr>PowerPoint Presentation</vt:lpstr>
      <vt:lpstr>Em đã học</vt:lpstr>
      <vt:lpstr>BÀI TẬP VỀ NHÀ</vt:lpstr>
      <vt:lpstr>HƯỚNG DẪN</vt:lpstr>
      <vt:lpstr>CÂU HỎI TRẮC NGHIỆM ÔN TẬP Học sinh chọn 1 trong các phương án A, B, C hoặc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ĐỘT BIẾN GENE</dc:title>
  <dc:creator>Quách Thị Cẩm Tú</dc:creator>
  <cp:lastModifiedBy>sfsf</cp:lastModifiedBy>
  <cp:revision>56</cp:revision>
  <dcterms:created xsi:type="dcterms:W3CDTF">2024-06-05T08:12:40Z</dcterms:created>
  <dcterms:modified xsi:type="dcterms:W3CDTF">2024-11-30T02:14:48Z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