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68" r:id="rId2"/>
    <p:sldId id="633" r:id="rId3"/>
    <p:sldId id="634" r:id="rId4"/>
    <p:sldId id="635" r:id="rId5"/>
    <p:sldId id="636" r:id="rId6"/>
    <p:sldId id="381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F3A873-5E73-AF47-5168-60E826C34ABE}" name="Administrator" initials="A" userId="Administrator" providerId="None"/>
  <p188:author id="{CE43127B-8C87-2F51-D46B-C4F326A373CD}" name="quyenham123a@outlook.com" initials="" userId="faca4e9bdadaf46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000099"/>
    <a:srgbClr val="FF4FFF"/>
    <a:srgbClr val="FF93FF"/>
    <a:srgbClr val="FFECAF"/>
    <a:srgbClr val="CC00CC"/>
    <a:srgbClr val="7F7F7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94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7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7292D-5B6E-4748-BD46-8839EDC6037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68A89-F29B-44A5-93B5-548F33E52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4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9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3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9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7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2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0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5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E751-BC33-4D44-9EB8-F7A13F929D3E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7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3570047-0C4B-697C-0A36-621A1181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837" y="1339090"/>
            <a:ext cx="11110293" cy="14638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PHƯƠNG TRÌNH BẬC NHẤT HAI ẨN. HỆ HAI PHƯƠNG TRÌNH BẬC NHẤT HAI ẨN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0966A0B-CCC3-E8DD-2DB9-5FDCAFE2E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01" y="2706844"/>
            <a:ext cx="1393963" cy="531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Google Shape;54;p8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D0DC559-E816-6894-91E5-58A8531C223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781300" y="64328"/>
            <a:ext cx="2410700" cy="340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3;p8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DDE7E48-2BD0-5D2B-40A4-2A6D3FFB140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152" y="4282651"/>
            <a:ext cx="3308475" cy="2575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4B0E9D86-FFCE-1225-743D-3C31A8BD48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7436249" y="3067771"/>
            <a:ext cx="3194131" cy="3194131"/>
          </a:xfrm>
          <a:prstGeom prst="rect">
            <a:avLst/>
          </a:prstGeom>
        </p:spPr>
      </p:pic>
      <p:pic>
        <p:nvPicPr>
          <p:cNvPr id="7" name="Graphic 6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0F4B61C0-993C-71AA-2BF5-84BC50CFAF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889495">
            <a:off x="7963640" y="4019899"/>
            <a:ext cx="1574403" cy="1574403"/>
          </a:xfrm>
          <a:prstGeom prst="rect">
            <a:avLst/>
          </a:prstGeom>
        </p:spPr>
      </p:pic>
      <p:pic>
        <p:nvPicPr>
          <p:cNvPr id="8" name="Graphic 7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4153854D-C107-5F14-99E6-EAEC58D8B0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520790">
            <a:off x="8697815" y="4126106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950602-AB2C-A981-B6F9-D1FA8A3A7B37}"/>
                  </a:ext>
                </a:extLst>
              </p:cNvPr>
              <p:cNvSpPr txBox="1"/>
              <p:nvPr/>
            </p:nvSpPr>
            <p:spPr>
              <a:xfrm>
                <a:off x="272716" y="593558"/>
                <a:ext cx="11678652" cy="4585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endParaRPr lang="en-US" sz="4000" dirty="0">
                  <a:solidFill>
                    <a:srgbClr val="FFFF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Phương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trình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bậc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nhất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hai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ẩn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x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, </a:t>
                </a:r>
                <a:r>
                  <a:rPr lang="es-ES" sz="40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y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là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hệ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thức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có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dạng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𝑎𝑥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𝑏𝑦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40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635" algn="just">
                  <a:lnSpc>
                    <a:spcPct val="115000"/>
                  </a:lnSpc>
                </a:pP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Trong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đó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a, b, c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là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các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số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đã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biết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r>
                      <a:rPr lang="en-US" sz="4000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hoặc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≠0</m:t>
                    </m:r>
                  </m:oMath>
                </a14:m>
                <a:endParaRPr lang="en-US" sz="40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635" algn="just"/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Nếu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sSub>
                      <m:sSubPr>
                        <m:ctrlP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sSub>
                      <m:sSubPr>
                        <m:ctrlP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𝑐</m:t>
                    </m:r>
                  </m:oMath>
                </a14:m>
                <a:r>
                  <a:rPr lang="en-US" sz="4000" b="1" i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là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một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khẳng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định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đúng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thì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cặp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số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thì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cặp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số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40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được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một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………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s-E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𝑎𝑥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𝑏𝑦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40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950602-AB2C-A981-B6F9-D1FA8A3A7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16" y="593558"/>
                <a:ext cx="11678652" cy="4585871"/>
              </a:xfrm>
              <a:prstGeom prst="rect">
                <a:avLst/>
              </a:prstGeom>
              <a:blipFill>
                <a:blip r:embed="rId2"/>
                <a:stretch>
                  <a:fillRect l="-1879" t="-1594" r="-1827" b="-4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7755EF1-D06E-6393-7F1C-BF4259BF483A}"/>
              </a:ext>
            </a:extLst>
          </p:cNvPr>
          <p:cNvSpPr txBox="1"/>
          <p:nvPr/>
        </p:nvSpPr>
        <p:spPr>
          <a:xfrm>
            <a:off x="7652085" y="3801979"/>
            <a:ext cx="2919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19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1F0D32-74DE-4E63-FC41-67A55458502B}"/>
                  </a:ext>
                </a:extLst>
              </p:cNvPr>
              <p:cNvSpPr txBox="1"/>
              <p:nvPr/>
            </p:nvSpPr>
            <p:spPr>
              <a:xfrm>
                <a:off x="449178" y="543899"/>
                <a:ext cx="11293643" cy="6314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2.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Hệ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bậc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nhất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en-US" sz="36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ẩn</a:t>
                </a:r>
                <a:endParaRPr lang="en-US" sz="3600" dirty="0">
                  <a:solidFill>
                    <a:srgbClr val="FFFF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Hệ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bậc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nhất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ẩn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&amp;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𝑎𝑥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𝑏𝑦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=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𝑐</m:t>
                            </m:r>
                          </m:e>
                          <m:e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&amp;</m:t>
                            </m:r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  <m:r>
                              <a:rPr lang="en-US" sz="3600" i="1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chemeClr val="bg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eqArr>
                      </m:e>
                    </m:d>
                    <m:d>
                      <m:dPr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600" i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I</m:t>
                        </m:r>
                      </m:e>
                    </m:d>
                  </m:oMath>
                </a14:m>
                <a:endParaRPr lang="en-US" sz="36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ở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đó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mỗi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……………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………………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đều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bậc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nhất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hai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ẩn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</a:p>
              <a:p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Nếu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cặp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………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nghiệm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từng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trong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hệ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thì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cặp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>
                            <a:solidFill>
                              <a:srgbClr val="FFFF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FF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được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gọi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nghiệm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hệ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</a:p>
              <a:p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Giải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hệ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tìm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………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các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nghiệm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đó</a:t>
                </a:r>
                <a:endParaRPr lang="en-US" sz="3600" dirty="0">
                  <a:solidFill>
                    <a:schemeClr val="bg1"/>
                  </a:solidFill>
                </a:endParaRPr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1F0D32-74DE-4E63-FC41-67A554585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78" y="543899"/>
                <a:ext cx="11293643" cy="6314101"/>
              </a:xfrm>
              <a:prstGeom prst="rect">
                <a:avLst/>
              </a:prstGeom>
              <a:blipFill>
                <a:blip r:embed="rId2"/>
                <a:stretch>
                  <a:fillRect l="-1674" t="-1544" r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518AB0-E30E-657F-A486-54B6D8F7B4D3}"/>
                  </a:ext>
                </a:extLst>
              </p:cNvPr>
              <p:cNvSpPr txBox="1"/>
              <p:nvPr/>
            </p:nvSpPr>
            <p:spPr>
              <a:xfrm>
                <a:off x="4539916" y="2876310"/>
                <a:ext cx="26790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FFFF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𝑎𝑥</m:t>
                      </m:r>
                      <m:r>
                        <a:rPr lang="en-US" sz="3200" i="1" smtClean="0">
                          <a:solidFill>
                            <a:srgbClr val="FFFF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3200" i="1" smtClean="0">
                          <a:solidFill>
                            <a:srgbClr val="FFFF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𝑏𝑦</m:t>
                      </m:r>
                      <m:r>
                        <a:rPr lang="en-US" sz="3200" i="1" smtClean="0">
                          <a:solidFill>
                            <a:srgbClr val="FFFF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r>
                        <a:rPr lang="en-US" sz="3200" i="1" smtClean="0">
                          <a:solidFill>
                            <a:srgbClr val="FFFF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518AB0-E30E-657F-A486-54B6D8F7B4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916" y="2876310"/>
                <a:ext cx="267903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9365A2-22ED-3D5B-4AE8-F28DCB59F8D2}"/>
                  </a:ext>
                </a:extLst>
              </p:cNvPr>
              <p:cNvSpPr txBox="1"/>
              <p:nvPr/>
            </p:nvSpPr>
            <p:spPr>
              <a:xfrm>
                <a:off x="7628021" y="2876310"/>
                <a:ext cx="299185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𝑥</m:t>
                      </m:r>
                      <m:r>
                        <a:rPr lang="en-US" sz="32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𝑦</m:t>
                      </m:r>
                      <m:r>
                        <a:rPr lang="en-US" sz="32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9365A2-22ED-3D5B-4AE8-F28DCB59F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021" y="2876310"/>
                <a:ext cx="299185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8FDD6EA-7D90-21B2-6F07-7E7529DEE2EF}"/>
              </a:ext>
            </a:extLst>
          </p:cNvPr>
          <p:cNvSpPr txBox="1"/>
          <p:nvPr/>
        </p:nvSpPr>
        <p:spPr>
          <a:xfrm>
            <a:off x="5710990" y="5091270"/>
            <a:ext cx="2679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endParaRPr lang="en-US" sz="3600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976D24-D075-3110-0D8B-0032B3CE03F1}"/>
                  </a:ext>
                </a:extLst>
              </p:cNvPr>
              <p:cNvSpPr txBox="1"/>
              <p:nvPr/>
            </p:nvSpPr>
            <p:spPr>
              <a:xfrm>
                <a:off x="2190504" y="3983790"/>
                <a:ext cx="26790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976D24-D075-3110-0D8B-0032B3CE03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504" y="3983790"/>
                <a:ext cx="2679031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497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975A11-4746-FF25-80ED-39954A510796}"/>
                  </a:ext>
                </a:extLst>
              </p:cNvPr>
              <p:cNvSpPr txBox="1"/>
              <p:nvPr/>
            </p:nvSpPr>
            <p:spPr>
              <a:xfrm>
                <a:off x="312821" y="225719"/>
                <a:ext cx="11566358" cy="64065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 3 </a:t>
                </a:r>
                <a:r>
                  <a:rPr lang="en-US" sz="4000" b="1" dirty="0" err="1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sgk</a:t>
                </a:r>
                <a:r>
                  <a:rPr lang="en-US" sz="4000" b="1" dirty="0">
                    <a:solidFill>
                      <a:srgbClr val="FFFF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/17</a:t>
                </a:r>
                <a:endParaRPr lang="en-US" sz="4000" dirty="0">
                  <a:solidFill>
                    <a:srgbClr val="FFFF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dịp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tết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Trung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thu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doanh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nghiệp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dự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sản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loại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bánh: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nướng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dẻo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chiếc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nướng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dẻo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lượt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60</m:t>
                    </m:r>
                    <m:r>
                      <m:rPr>
                        <m:sty m:val="p"/>
                      </m:rPr>
                      <a:rPr lang="en-US" sz="40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50</m:t>
                    </m:r>
                    <m:r>
                      <m:rPr>
                        <m:sty m:val="p"/>
                      </m:rPr>
                      <a:rPr lang="en-US" sz="40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lượt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nướng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dẻo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doanh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nghiệp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dự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sản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sản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bánh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500</m:t>
                    </m:r>
                    <m:r>
                      <m:rPr>
                        <m:nor/>
                      </m:rPr>
                      <a:rPr lang="en-US" sz="4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kg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ba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40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975A11-4746-FF25-80ED-39954A510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21" y="225719"/>
                <a:ext cx="11566358" cy="6406562"/>
              </a:xfrm>
              <a:prstGeom prst="rect">
                <a:avLst/>
              </a:prstGeom>
              <a:blipFill>
                <a:blip r:embed="rId2"/>
                <a:stretch>
                  <a:fillRect l="-1844" t="-1142" r="-1844" b="-3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970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F7E31E-E6B8-AB9C-1A4D-8D238591CCAB}"/>
                  </a:ext>
                </a:extLst>
              </p:cNvPr>
              <p:cNvSpPr txBox="1"/>
              <p:nvPr/>
            </p:nvSpPr>
            <p:spPr>
              <a:xfrm>
                <a:off x="184484" y="584775"/>
                <a:ext cx="11823031" cy="5775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Lượng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cần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mỗi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chiếc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bánh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nướng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60</m:t>
                    </m:r>
                    <m:r>
                      <m:rPr>
                        <m:sty m:val="p"/>
                      </m:rPr>
                      <a:rPr lang="en-US" sz="36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sản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xuất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chiếc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bánh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nướng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60</m:t>
                    </m:r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36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  <m:r>
                      <a:rPr lang="en-US" sz="3600" b="0" i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36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cần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mỗi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chiếc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bánh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dẻo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50</m:t>
                    </m:r>
                    <m:r>
                      <m:rPr>
                        <m:sty m:val="p"/>
                      </m:rPr>
                      <a:rPr lang="en-US" sz="36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sản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xuất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chiếc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bánh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nướng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50</m:t>
                    </m:r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3600" b="0" i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36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  <m:r>
                      <a:rPr lang="en-US" sz="3600" b="0" i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36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Lượng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sản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xuất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là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500</m:t>
                    </m:r>
                    <m:r>
                      <m:rPr>
                        <m:nor/>
                      </m:rPr>
                      <a:rPr lang="en-US" sz="360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kg</m:t>
                    </m:r>
                    <m:r>
                      <a:rPr lang="en-US" sz="360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=500000</m:t>
                    </m:r>
                    <m:r>
                      <m:rPr>
                        <m:sty m:val="p"/>
                      </m:rPr>
                      <a:rPr lang="en-US" sz="3600" i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g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nên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ta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có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60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𝑥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+50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𝑦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=500000</m:t>
                      </m:r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Ví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dụ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nghiệm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trình</a:t>
                </a:r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15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5000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;4000</m:t>
                        </m:r>
                      </m:e>
                    </m:d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;8800</m:t>
                        </m:r>
                      </m:e>
                    </m:d>
                  </m:oMath>
                </a14:m>
                <a:r>
                  <a:rPr lang="en-US" sz="3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3000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36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;6400</m:t>
                        </m:r>
                      </m:e>
                    </m:d>
                  </m:oMath>
                </a14:m>
                <a:endParaRPr lang="en-US" sz="3600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F7E31E-E6B8-AB9C-1A4D-8D238591CC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84" y="584775"/>
                <a:ext cx="11823031" cy="5775107"/>
              </a:xfrm>
              <a:prstGeom prst="rect">
                <a:avLst/>
              </a:prstGeom>
              <a:blipFill>
                <a:blip r:embed="rId2"/>
                <a:stretch>
                  <a:fillRect l="-1546" t="-1162" r="-825" b="-3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F0EE91BA-3697-EDC8-D3DB-91F34F25C61E}"/>
              </a:ext>
            </a:extLst>
          </p:cNvPr>
          <p:cNvSpPr txBox="1"/>
          <p:nvPr/>
        </p:nvSpPr>
        <p:spPr>
          <a:xfrm>
            <a:off x="4572000" y="0"/>
            <a:ext cx="2273364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73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8ACB5EE-A090-077A-3735-B1A142BA82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5241" b="27407"/>
          <a:stretch/>
        </p:blipFill>
        <p:spPr>
          <a:xfrm rot="5400000" flipH="1">
            <a:off x="7474965" y="-941641"/>
            <a:ext cx="5153804" cy="7037086"/>
          </a:xfrm>
          <a:custGeom>
            <a:avLst/>
            <a:gdLst>
              <a:gd name="connsiteX0" fmla="*/ 0 w 10489406"/>
              <a:gd name="connsiteY0" fmla="*/ 0 h 4924926"/>
              <a:gd name="connsiteX1" fmla="*/ 10489406 w 10489406"/>
              <a:gd name="connsiteY1" fmla="*/ 0 h 4924926"/>
              <a:gd name="connsiteX2" fmla="*/ 10489406 w 10489406"/>
              <a:gd name="connsiteY2" fmla="*/ 4924926 h 4924926"/>
              <a:gd name="connsiteX3" fmla="*/ 3121009 w 10489406"/>
              <a:gd name="connsiteY3" fmla="*/ 4924926 h 4924926"/>
              <a:gd name="connsiteX4" fmla="*/ 3140441 w 10489406"/>
              <a:gd name="connsiteY4" fmla="*/ 4862327 h 4924926"/>
              <a:gd name="connsiteX5" fmla="*/ 3155759 w 10489406"/>
              <a:gd name="connsiteY5" fmla="*/ 4710374 h 4924926"/>
              <a:gd name="connsiteX6" fmla="*/ 2401780 w 10489406"/>
              <a:gd name="connsiteY6" fmla="*/ 3956395 h 4924926"/>
              <a:gd name="connsiteX7" fmla="*/ 1647801 w 10489406"/>
              <a:gd name="connsiteY7" fmla="*/ 4710374 h 4924926"/>
              <a:gd name="connsiteX8" fmla="*/ 1663119 w 10489406"/>
              <a:gd name="connsiteY8" fmla="*/ 4862327 h 4924926"/>
              <a:gd name="connsiteX9" fmla="*/ 1682551 w 10489406"/>
              <a:gd name="connsiteY9" fmla="*/ 4924926 h 4924926"/>
              <a:gd name="connsiteX10" fmla="*/ 0 w 10489406"/>
              <a:gd name="connsiteY10" fmla="*/ 4924926 h 49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89406" h="4924926">
                <a:moveTo>
                  <a:pt x="0" y="0"/>
                </a:moveTo>
                <a:lnTo>
                  <a:pt x="10489406" y="0"/>
                </a:lnTo>
                <a:lnTo>
                  <a:pt x="10489406" y="4924926"/>
                </a:lnTo>
                <a:lnTo>
                  <a:pt x="3121009" y="4924926"/>
                </a:lnTo>
                <a:lnTo>
                  <a:pt x="3140441" y="4862327"/>
                </a:lnTo>
                <a:cubicBezTo>
                  <a:pt x="3150485" y="4813245"/>
                  <a:pt x="3155759" y="4762426"/>
                  <a:pt x="3155759" y="4710374"/>
                </a:cubicBezTo>
                <a:cubicBezTo>
                  <a:pt x="3155759" y="4293963"/>
                  <a:pt x="2818191" y="3956395"/>
                  <a:pt x="2401780" y="3956395"/>
                </a:cubicBezTo>
                <a:cubicBezTo>
                  <a:pt x="1985369" y="3956395"/>
                  <a:pt x="1647801" y="4293963"/>
                  <a:pt x="1647801" y="4710374"/>
                </a:cubicBezTo>
                <a:cubicBezTo>
                  <a:pt x="1647801" y="4762426"/>
                  <a:pt x="1653076" y="4813245"/>
                  <a:pt x="1663119" y="4862327"/>
                </a:cubicBezTo>
                <a:lnTo>
                  <a:pt x="1682551" y="4924926"/>
                </a:lnTo>
                <a:lnTo>
                  <a:pt x="0" y="4924926"/>
                </a:lnTo>
                <a:close/>
              </a:path>
            </a:pathLst>
          </a:custGeom>
          <a:effectLst>
            <a:outerShdw blurRad="254000" dist="38100" dir="8100000" algn="tr" rotWithShape="0">
              <a:prstClr val="black">
                <a:alpha val="30000"/>
              </a:prstClr>
            </a:outerShdw>
          </a:effectLst>
        </p:spPr>
      </p:pic>
      <p:sp>
        <p:nvSpPr>
          <p:cNvPr id="4" name="Rectangle: Rounded Corners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0AE8C0B-F0B3-F38F-9134-38AB8564D00A}"/>
              </a:ext>
            </a:extLst>
          </p:cNvPr>
          <p:cNvSpPr/>
          <p:nvPr/>
        </p:nvSpPr>
        <p:spPr>
          <a:xfrm>
            <a:off x="89073" y="2510927"/>
            <a:ext cx="5569605" cy="91807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467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HƯỚNG </a:t>
            </a:r>
            <a:r>
              <a:rPr kumimoji="0" lang="en-US" sz="3467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DẪN </a:t>
            </a:r>
            <a:r>
              <a:rPr lang="en-US" sz="3467" b="1" ker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VỀ NHÀ</a:t>
            </a:r>
            <a:endParaRPr kumimoji="0" lang="en-US" sz="3467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TextBox 4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D93BB5D9-B701-B99A-B334-6D8023462F41}"/>
              </a:ext>
            </a:extLst>
          </p:cNvPr>
          <p:cNvSpPr txBox="1"/>
          <p:nvPr/>
        </p:nvSpPr>
        <p:spPr>
          <a:xfrm>
            <a:off x="258237" y="3716794"/>
            <a:ext cx="11588020" cy="266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GV: Nhắc nhở: Học kĩ lí thuyết, xem lại các bài toán, bài tập theo SGK đã làm ở lớp.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Làm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 bài tập trong SGK.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PT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84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6188</TotalTime>
  <Words>430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1_Office Theme</vt:lpstr>
      <vt:lpstr>BÀI 1. PHƯƠNG TRÌNH BẬC NHẤT HAI ẨN. HỆ HAI PHƯƠNG TRÌNH BẬC NHẤT HAI ẨN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Minh Phuong</dc:creator>
  <cp:lastModifiedBy>Thanh Tran Kim</cp:lastModifiedBy>
  <cp:revision>462</cp:revision>
  <dcterms:created xsi:type="dcterms:W3CDTF">2022-08-03T11:07:12Z</dcterms:created>
  <dcterms:modified xsi:type="dcterms:W3CDTF">2026-04-02T03:47:13Z</dcterms:modified>
</cp:coreProperties>
</file>