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68" r:id="rId2"/>
    <p:sldId id="593" r:id="rId3"/>
    <p:sldId id="578" r:id="rId4"/>
    <p:sldId id="594" r:id="rId5"/>
    <p:sldId id="610" r:id="rId6"/>
    <p:sldId id="612" r:id="rId7"/>
    <p:sldId id="611" r:id="rId8"/>
    <p:sldId id="613" r:id="rId9"/>
    <p:sldId id="614" r:id="rId10"/>
    <p:sldId id="381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F3A873-5E73-AF47-5168-60E826C34ABE}" name="Administrator" initials="A" userId="Administrator" providerId="None"/>
  <p188:author id="{CE43127B-8C87-2F51-D46B-C4F326A373CD}" name="quyenham123a@outlook.com" initials="" userId="faca4e9bdadaf46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4FFF"/>
    <a:srgbClr val="FF93FF"/>
    <a:srgbClr val="FFECAF"/>
    <a:srgbClr val="CC00CC"/>
    <a:srgbClr val="7F7F7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7292D-5B6E-4748-BD46-8839EDC6037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68A89-F29B-44A5-93B5-548F33E52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22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lạng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thịt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bò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lạng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thịt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bác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AN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ăn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ngày</a:t>
            </a: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768A89-F29B-44A5-93B5-548F33E525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164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PT 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 1d GV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PT </a:t>
            </a:r>
            <a:r>
              <a:rPr lang="en-US" dirty="0" err="1"/>
              <a:t>bậc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ẩn</a:t>
            </a:r>
            <a:endParaRPr lang="en-US" dirty="0"/>
          </a:p>
          <a:p>
            <a:r>
              <a:rPr lang="en-US" dirty="0" err="1"/>
              <a:t>Luyên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1: 2 HS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VD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768A89-F29B-44A5-93B5-548F33E525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10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4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84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4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90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3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9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2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7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2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0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5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93570047-0C4B-697C-0A36-621A11812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837" y="1339090"/>
            <a:ext cx="11110293" cy="14638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1. PHƯƠNG TRÌNH BẬC NHẤT HAI ẨN. HỆ HAI PHƯƠNG TRÌNH BẬC NHẤT HAI ẨN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20966A0B-CCC3-E8DD-2DB9-5FDCAFE2E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1001" y="2706844"/>
            <a:ext cx="1393963" cy="5310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" name="Google Shape;54;p8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D0DC559-E816-6894-91E5-58A8531C2236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781300" y="64328"/>
            <a:ext cx="2410700" cy="340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3;p8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CDDE7E48-2BD0-5D2B-40A4-2A6D3FFB140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152" y="4282651"/>
            <a:ext cx="3308475" cy="2575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4B0E9D86-FFCE-1225-743D-3C31A8BD48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7436249" y="3067771"/>
            <a:ext cx="3194131" cy="3194131"/>
          </a:xfrm>
          <a:prstGeom prst="rect">
            <a:avLst/>
          </a:prstGeom>
        </p:spPr>
      </p:pic>
      <p:pic>
        <p:nvPicPr>
          <p:cNvPr id="7" name="Graphic 6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0F4B61C0-993C-71AA-2BF5-84BC50CFAF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889495">
            <a:off x="7963640" y="4019899"/>
            <a:ext cx="1574403" cy="1574403"/>
          </a:xfrm>
          <a:prstGeom prst="rect">
            <a:avLst/>
          </a:prstGeom>
        </p:spPr>
      </p:pic>
      <p:pic>
        <p:nvPicPr>
          <p:cNvPr id="8" name="Graphic 7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4153854D-C107-5F14-99E6-EAEC58D8B0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0520790">
            <a:off x="8697815" y="4126106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891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98ACB5EE-A090-077A-3735-B1A142BA828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5241" b="27407"/>
          <a:stretch/>
        </p:blipFill>
        <p:spPr>
          <a:xfrm rot="5400000" flipH="1">
            <a:off x="7543587" y="-989008"/>
            <a:ext cx="5837648" cy="7970818"/>
          </a:xfrm>
          <a:custGeom>
            <a:avLst/>
            <a:gdLst>
              <a:gd name="connsiteX0" fmla="*/ 0 w 10489406"/>
              <a:gd name="connsiteY0" fmla="*/ 0 h 4924926"/>
              <a:gd name="connsiteX1" fmla="*/ 10489406 w 10489406"/>
              <a:gd name="connsiteY1" fmla="*/ 0 h 4924926"/>
              <a:gd name="connsiteX2" fmla="*/ 10489406 w 10489406"/>
              <a:gd name="connsiteY2" fmla="*/ 4924926 h 4924926"/>
              <a:gd name="connsiteX3" fmla="*/ 3121009 w 10489406"/>
              <a:gd name="connsiteY3" fmla="*/ 4924926 h 4924926"/>
              <a:gd name="connsiteX4" fmla="*/ 3140441 w 10489406"/>
              <a:gd name="connsiteY4" fmla="*/ 4862327 h 4924926"/>
              <a:gd name="connsiteX5" fmla="*/ 3155759 w 10489406"/>
              <a:gd name="connsiteY5" fmla="*/ 4710374 h 4924926"/>
              <a:gd name="connsiteX6" fmla="*/ 2401780 w 10489406"/>
              <a:gd name="connsiteY6" fmla="*/ 3956395 h 4924926"/>
              <a:gd name="connsiteX7" fmla="*/ 1647801 w 10489406"/>
              <a:gd name="connsiteY7" fmla="*/ 4710374 h 4924926"/>
              <a:gd name="connsiteX8" fmla="*/ 1663119 w 10489406"/>
              <a:gd name="connsiteY8" fmla="*/ 4862327 h 4924926"/>
              <a:gd name="connsiteX9" fmla="*/ 1682551 w 10489406"/>
              <a:gd name="connsiteY9" fmla="*/ 4924926 h 4924926"/>
              <a:gd name="connsiteX10" fmla="*/ 0 w 10489406"/>
              <a:gd name="connsiteY10" fmla="*/ 4924926 h 492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89406" h="4924926">
                <a:moveTo>
                  <a:pt x="0" y="0"/>
                </a:moveTo>
                <a:lnTo>
                  <a:pt x="10489406" y="0"/>
                </a:lnTo>
                <a:lnTo>
                  <a:pt x="10489406" y="4924926"/>
                </a:lnTo>
                <a:lnTo>
                  <a:pt x="3121009" y="4924926"/>
                </a:lnTo>
                <a:lnTo>
                  <a:pt x="3140441" y="4862327"/>
                </a:lnTo>
                <a:cubicBezTo>
                  <a:pt x="3150485" y="4813245"/>
                  <a:pt x="3155759" y="4762426"/>
                  <a:pt x="3155759" y="4710374"/>
                </a:cubicBezTo>
                <a:cubicBezTo>
                  <a:pt x="3155759" y="4293963"/>
                  <a:pt x="2818191" y="3956395"/>
                  <a:pt x="2401780" y="3956395"/>
                </a:cubicBezTo>
                <a:cubicBezTo>
                  <a:pt x="1985369" y="3956395"/>
                  <a:pt x="1647801" y="4293963"/>
                  <a:pt x="1647801" y="4710374"/>
                </a:cubicBezTo>
                <a:cubicBezTo>
                  <a:pt x="1647801" y="4762426"/>
                  <a:pt x="1653076" y="4813245"/>
                  <a:pt x="1663119" y="4862327"/>
                </a:cubicBezTo>
                <a:lnTo>
                  <a:pt x="1682551" y="4924926"/>
                </a:lnTo>
                <a:lnTo>
                  <a:pt x="0" y="4924926"/>
                </a:lnTo>
                <a:close/>
              </a:path>
            </a:pathLst>
          </a:custGeom>
          <a:effectLst>
            <a:outerShdw blurRad="254000" dist="38100" dir="8100000" algn="tr" rotWithShape="0">
              <a:prstClr val="black">
                <a:alpha val="30000"/>
              </a:prstClr>
            </a:outerShdw>
          </a:effectLst>
        </p:spPr>
      </p:pic>
      <p:sp>
        <p:nvSpPr>
          <p:cNvPr id="4" name="Rectangle: Rounded Corners 3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0AE8C0B-F0B3-F38F-9134-38AB8564D00A}"/>
              </a:ext>
            </a:extLst>
          </p:cNvPr>
          <p:cNvSpPr/>
          <p:nvPr/>
        </p:nvSpPr>
        <p:spPr>
          <a:xfrm>
            <a:off x="582817" y="777820"/>
            <a:ext cx="5569605" cy="91807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467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HƯỚNG </a:t>
            </a:r>
            <a:r>
              <a:rPr kumimoji="0" lang="en-US" sz="3467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DẪN </a:t>
            </a:r>
            <a:r>
              <a:rPr lang="en-US" sz="3467" b="1" ker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VỀ NHÀ</a:t>
            </a:r>
            <a:endParaRPr kumimoji="0" lang="en-US" sz="3467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" name="TextBox 4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D93BB5D9-B701-B99A-B334-6D8023462F41}"/>
              </a:ext>
            </a:extLst>
          </p:cNvPr>
          <p:cNvSpPr txBox="1"/>
          <p:nvPr/>
        </p:nvSpPr>
        <p:spPr>
          <a:xfrm>
            <a:off x="0" y="2419622"/>
            <a:ext cx="115880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bổ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sung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phiếu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pt-BR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 bài tập </a:t>
            </a:r>
            <a:r>
              <a:rPr lang="en-US" sz="32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1, 2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(SGK T17) và chuẩn bị nội dung phần 2: Hệ hai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 trình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bậc nhất hai ẩn.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5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078A3C-1E13-4E7B-3AE7-84D2342EAD3D}"/>
              </a:ext>
            </a:extLst>
          </p:cNvPr>
          <p:cNvSpPr txBox="1"/>
          <p:nvPr/>
        </p:nvSpPr>
        <p:spPr>
          <a:xfrm>
            <a:off x="996496" y="259107"/>
            <a:ext cx="10498817" cy="3444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26 g protein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22 g protein.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sung 70 g protein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thỏa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mãn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sung protein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An?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38777B-5BAF-3B72-5512-7F6FC01743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180" y="3736752"/>
            <a:ext cx="5041306" cy="2405937"/>
          </a:xfrm>
          <a:prstGeom prst="rect">
            <a:avLst/>
          </a:prstGeom>
        </p:spPr>
      </p:pic>
      <p:pic>
        <p:nvPicPr>
          <p:cNvPr id="7" name="Graphic 6" descr="Help">
            <a:extLst>
              <a:ext uri="{FF2B5EF4-FFF2-40B4-BE49-F238E27FC236}">
                <a16:creationId xmlns:a16="http://schemas.microsoft.com/office/drawing/2014/main" id="{B24D430C-A767-3DC7-DD39-908255DF952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130533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5695C5D-308B-7DB8-FE55-240AE1F3683E}"/>
              </a:ext>
            </a:extLst>
          </p:cNvPr>
          <p:cNvSpPr txBox="1"/>
          <p:nvPr/>
        </p:nvSpPr>
        <p:spPr>
          <a:xfrm>
            <a:off x="2360978" y="6142689"/>
            <a:ext cx="80584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Protein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bò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 Protein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 70 g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6" name="Picture 5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C848D97B-97BF-B45B-24AB-493CC6899BD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10939113" y="0"/>
            <a:ext cx="1745863" cy="174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55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F992ADA-2F99-674B-DB6D-A8A7B900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981" y="1362299"/>
            <a:ext cx="5638802" cy="78528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THÀNH KIẾN THỨC</a:t>
            </a:r>
          </a:p>
        </p:txBody>
      </p:sp>
      <p:cxnSp>
        <p:nvCxnSpPr>
          <p:cNvPr id="51" name="Straight Connector 50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26D6C259-9F67-D398-3D9B-EEE8F0C327FD}"/>
              </a:ext>
            </a:extLst>
          </p:cNvPr>
          <p:cNvCxnSpPr>
            <a:cxnSpLocks/>
          </p:cNvCxnSpPr>
          <p:nvPr/>
        </p:nvCxnSpPr>
        <p:spPr>
          <a:xfrm>
            <a:off x="786554" y="2013738"/>
            <a:ext cx="5216680" cy="0"/>
          </a:xfrm>
          <a:prstGeom prst="line">
            <a:avLst/>
          </a:prstGeom>
          <a:ln w="38100">
            <a:solidFill>
              <a:srgbClr val="E6E6E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" name="Pictur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C653A930-4926-CD90-62F7-3503A3AFE6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394" y="1754942"/>
            <a:ext cx="3643624" cy="243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3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B3C86D1D-AD22-9BC4-B848-6D801537F135}"/>
              </a:ext>
            </a:extLst>
          </p:cNvPr>
          <p:cNvSpPr txBox="1">
            <a:spLocks/>
          </p:cNvSpPr>
          <p:nvPr/>
        </p:nvSpPr>
        <p:spPr>
          <a:xfrm>
            <a:off x="1002264" y="3242446"/>
            <a:ext cx="3643624" cy="18066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CCD4D980-7739-44EB-AEC8-AB1889DC2156}"/>
              </a:ext>
            </a:extLst>
          </p:cNvPr>
          <p:cNvSpPr txBox="1">
            <a:spLocks/>
          </p:cNvSpPr>
          <p:nvPr/>
        </p:nvSpPr>
        <p:spPr>
          <a:xfrm>
            <a:off x="-92766" y="71349"/>
            <a:ext cx="12192000" cy="1112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1.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BẬC NHẤT HAI ẨN. HỆ HAI PHƯƠNG TRÌNH BẬC NHẤT HAI ẨN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57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C650437-7EB4-E349-7502-69BD914E42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938" y="220132"/>
            <a:ext cx="5969757" cy="28490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F16E69-F3FA-A6FE-C579-F720708A7D6E}"/>
              </a:ext>
            </a:extLst>
          </p:cNvPr>
          <p:cNvSpPr txBox="1"/>
          <p:nvPr/>
        </p:nvSpPr>
        <p:spPr>
          <a:xfrm>
            <a:off x="416331" y="3023104"/>
            <a:ext cx="11064469" cy="3834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</a:pP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protein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(g)</a:t>
            </a:r>
          </a:p>
          <a:p>
            <a:pPr>
              <a:lnSpc>
                <a:spcPct val="115000"/>
              </a:lnSpc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protein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(g)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sung 70 g protein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 +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70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26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 +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70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bậc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ẩn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81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A1CA59-B7C5-C6D9-9B52-411B3FEB4E9A}"/>
              </a:ext>
            </a:extLst>
          </p:cNvPr>
          <p:cNvSpPr txBox="1"/>
          <p:nvPr/>
        </p:nvSpPr>
        <p:spPr>
          <a:xfrm>
            <a:off x="533346" y="329606"/>
            <a:ext cx="11194827" cy="23637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s-E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s-E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 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 </a:t>
            </a:r>
            <a:r>
              <a:rPr lang="es-E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hoặc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s-E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  </a:t>
            </a:r>
            <a:r>
              <a:rPr lang="es-E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E919B5-F83B-3007-C210-C862DD10763F}"/>
              </a:ext>
            </a:extLst>
          </p:cNvPr>
          <p:cNvSpPr txBox="1"/>
          <p:nvPr/>
        </p:nvSpPr>
        <p:spPr>
          <a:xfrm>
            <a:off x="533346" y="2813185"/>
            <a:ext cx="10827026" cy="3046988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Trong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PT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bậc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ẩn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FontTx/>
              <a:buAutoNum type="alphaLcParenR"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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=1 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b) 0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+ 3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= 9 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c) 5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+ 0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= 2</a:t>
            </a:r>
          </a:p>
          <a:p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FD505E-BFCF-F2A2-B930-774CAF86B343}"/>
              </a:ext>
            </a:extLst>
          </p:cNvPr>
          <p:cNvSpPr txBox="1"/>
          <p:nvPr/>
        </p:nvSpPr>
        <p:spPr>
          <a:xfrm>
            <a:off x="2902226" y="3751904"/>
            <a:ext cx="4094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= 2, b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c = 1)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F953B3-0227-831B-0ED0-236AE87485E4}"/>
              </a:ext>
            </a:extLst>
          </p:cNvPr>
          <p:cNvSpPr txBox="1"/>
          <p:nvPr/>
        </p:nvSpPr>
        <p:spPr>
          <a:xfrm>
            <a:off x="3074504" y="4260206"/>
            <a:ext cx="37503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= 0, b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 = 9)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762778-0CEE-FE5D-2F6B-B84BD6122D39}"/>
              </a:ext>
            </a:extLst>
          </p:cNvPr>
          <p:cNvSpPr txBox="1"/>
          <p:nvPr/>
        </p:nvSpPr>
        <p:spPr>
          <a:xfrm>
            <a:off x="3074504" y="4722960"/>
            <a:ext cx="4094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= 5, b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2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2C99AD1-4050-04F8-7EB1-5488DABA5EF9}"/>
                  </a:ext>
                </a:extLst>
              </p:cNvPr>
              <p:cNvSpPr txBox="1"/>
              <p:nvPr/>
            </p:nvSpPr>
            <p:spPr>
              <a:xfrm>
                <a:off x="497569" y="5301000"/>
                <a:ext cx="40949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sym typeface="Symbol" panose="05050102010706020507" pitchFamily="18" charset="2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3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𝑦</m:t>
                    </m:r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=7</m:t>
                    </m:r>
                  </m:oMath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2C99AD1-4050-04F8-7EB1-5488DABA5E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69" y="5301000"/>
                <a:ext cx="4094922" cy="584775"/>
              </a:xfrm>
              <a:prstGeom prst="rect">
                <a:avLst/>
              </a:prstGeom>
              <a:blipFill>
                <a:blip r:embed="rId4"/>
                <a:stretch>
                  <a:fillRect l="-3875" t="-14583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1D4C0979-C5A1-C2EC-2ADB-3848BD35383D}"/>
              </a:ext>
            </a:extLst>
          </p:cNvPr>
          <p:cNvSpPr txBox="1"/>
          <p:nvPr/>
        </p:nvSpPr>
        <p:spPr>
          <a:xfrm>
            <a:off x="3706927" y="6111968"/>
            <a:ext cx="71380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algn="just"/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PT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bậc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ẩn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id="{8EF2725C-A235-AFF1-7FCB-574658EFC39B}"/>
              </a:ext>
            </a:extLst>
          </p:cNvPr>
          <p:cNvGrpSpPr/>
          <p:nvPr/>
        </p:nvGrpSpPr>
        <p:grpSpPr>
          <a:xfrm>
            <a:off x="533346" y="2813186"/>
            <a:ext cx="2011684" cy="584775"/>
            <a:chOff x="4185645" y="1619395"/>
            <a:chExt cx="3580623" cy="477644"/>
          </a:xfrm>
        </p:grpSpPr>
        <p:sp>
          <p:nvSpPr>
            <p:cNvPr id="3" name="Freeform 6">
              <a:extLst>
                <a:ext uri="{FF2B5EF4-FFF2-40B4-BE49-F238E27FC236}">
                  <a16:creationId xmlns:a16="http://schemas.microsoft.com/office/drawing/2014/main" id="{C51F3AEF-2B1F-F9F3-C955-1F7F61F952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5645" y="1619396"/>
              <a:ext cx="3580623" cy="417092"/>
            </a:xfrm>
            <a:custGeom>
              <a:avLst/>
              <a:gdLst>
                <a:gd name="T0" fmla="*/ 3696 w 3696"/>
                <a:gd name="T1" fmla="*/ 364 h 364"/>
                <a:gd name="T2" fmla="*/ 0 w 3696"/>
                <a:gd name="T3" fmla="*/ 364 h 364"/>
                <a:gd name="T4" fmla="*/ 163 w 3696"/>
                <a:gd name="T5" fmla="*/ 183 h 364"/>
                <a:gd name="T6" fmla="*/ 0 w 3696"/>
                <a:gd name="T7" fmla="*/ 0 h 364"/>
                <a:gd name="T8" fmla="*/ 3696 w 3696"/>
                <a:gd name="T9" fmla="*/ 0 h 364"/>
                <a:gd name="T10" fmla="*/ 3502 w 3696"/>
                <a:gd name="T11" fmla="*/ 183 h 364"/>
                <a:gd name="T12" fmla="*/ 3696 w 3696"/>
                <a:gd name="T13" fmla="*/ 364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96" h="364">
                  <a:moveTo>
                    <a:pt x="3696" y="364"/>
                  </a:moveTo>
                  <a:lnTo>
                    <a:pt x="0" y="364"/>
                  </a:lnTo>
                  <a:lnTo>
                    <a:pt x="163" y="183"/>
                  </a:lnTo>
                  <a:lnTo>
                    <a:pt x="0" y="0"/>
                  </a:lnTo>
                  <a:lnTo>
                    <a:pt x="3696" y="0"/>
                  </a:lnTo>
                  <a:lnTo>
                    <a:pt x="3502" y="183"/>
                  </a:lnTo>
                  <a:lnTo>
                    <a:pt x="3696" y="364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241300" dist="38100" dir="5400000" algn="t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400"/>
            </a:p>
          </p:txBody>
        </p:sp>
        <p:sp>
          <p:nvSpPr>
            <p:cNvPr id="5" name="文本框 20">
              <a:extLst>
                <a:ext uri="{FF2B5EF4-FFF2-40B4-BE49-F238E27FC236}">
                  <a16:creationId xmlns:a16="http://schemas.microsoft.com/office/drawing/2014/main" id="{658CE26A-0110-0EC8-4714-B41F92ADF970}"/>
                </a:ext>
              </a:extLst>
            </p:cNvPr>
            <p:cNvSpPr txBox="1"/>
            <p:nvPr/>
          </p:nvSpPr>
          <p:spPr>
            <a:xfrm>
              <a:off x="4613200" y="1619395"/>
              <a:ext cx="2599843" cy="477644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en-US" altLang="zh-CN" sz="32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Ví</a:t>
              </a:r>
              <a:r>
                <a:rPr lang="en-US" altLang="zh-CN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2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dụ</a:t>
              </a:r>
              <a:r>
                <a:rPr lang="en-US" altLang="zh-CN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 1</a:t>
              </a:r>
              <a:endPara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6" name="Picture 3">
            <a:extLst>
              <a:ext uri="{FF2B5EF4-FFF2-40B4-BE49-F238E27FC236}">
                <a16:creationId xmlns:a16="http://schemas.microsoft.com/office/drawing/2014/main" id="{2E3048ED-1CE5-116C-BF9E-0964D88DCCE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533346" y="6009821"/>
            <a:ext cx="3147078" cy="78907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8CBC7F0-F104-6BE1-092E-B9DBE3E91F06}"/>
              </a:ext>
            </a:extLst>
          </p:cNvPr>
          <p:cNvSpPr txBox="1"/>
          <p:nvPr/>
        </p:nvSpPr>
        <p:spPr>
          <a:xfrm>
            <a:off x="533346" y="5677848"/>
            <a:ext cx="2821783" cy="1012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Luyện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tập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98365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4" grpId="0"/>
      <p:bldP spid="15" grpId="0"/>
      <p:bldP spid="15" grpId="1"/>
      <p:bldP spid="1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F9C121-C526-197F-E765-0CBECD6D21EA}"/>
              </a:ext>
            </a:extLst>
          </p:cNvPr>
          <p:cNvSpPr txBox="1"/>
          <p:nvPr/>
        </p:nvSpPr>
        <p:spPr>
          <a:xfrm>
            <a:off x="1656522" y="298822"/>
            <a:ext cx="1032693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 trình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bậc nhất hai ẩn 3</a:t>
            </a:r>
            <a:r>
              <a:rPr lang="en-US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2</a:t>
            </a:r>
            <a:r>
              <a:rPr lang="en-US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6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 giá trị của biểu thức ở vế trái của phương trình  tại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4;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3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774780-E4EE-4370-ADCD-7E704B79F148}"/>
              </a:ext>
            </a:extLst>
          </p:cNvPr>
          <p:cNvSpPr txBox="1"/>
          <p:nvPr/>
        </p:nvSpPr>
        <p:spPr>
          <a:xfrm>
            <a:off x="4638261" y="1728278"/>
            <a:ext cx="2273364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5DBD53-FDD5-0456-99FC-68D395BAAF84}"/>
              </a:ext>
            </a:extLst>
          </p:cNvPr>
          <p:cNvSpPr/>
          <p:nvPr/>
        </p:nvSpPr>
        <p:spPr>
          <a:xfrm>
            <a:off x="361507" y="2453258"/>
            <a:ext cx="11621947" cy="2394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4;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 vào vế trái của phương trình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6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ta có:</a:t>
            </a: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3 . 4 – 2 . 3 = 6 </a:t>
            </a: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  đó cặp số (4 ; 3) được gọi là một nghiệm của phương trình trên.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3E1E47-7AD4-AA13-BE9E-6CAC331AB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31" y="298822"/>
            <a:ext cx="1267991" cy="67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72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F0DB322-C5B4-6C08-D757-EF2753F99A66}"/>
                  </a:ext>
                </a:extLst>
              </p:cNvPr>
              <p:cNvSpPr txBox="1"/>
              <p:nvPr/>
            </p:nvSpPr>
            <p:spPr>
              <a:xfrm>
                <a:off x="490330" y="218049"/>
                <a:ext cx="11598890" cy="36240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I.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ẩn</a:t>
                </a: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ẩn</a:t>
                </a:r>
                <a:endPara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ẩn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i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i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200" i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3200" i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 + 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3200" i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 = 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kumimoji="0" lang="en-US" sz="3200" b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kumimoji="0" lang="en-US" sz="3200" b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𝑎𝑥</m:t>
                        </m:r>
                      </m:e>
                      <m:sub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𝑏𝑦</m:t>
                        </m:r>
                      </m:e>
                      <m:sub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sz="3200" b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kumimoji="0" lang="en-US" sz="3200" b="0" u="none" strike="noStrike" kern="120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0" u="none" strike="noStrike" kern="1200" cap="none" spc="0" normalizeH="0" noProof="0" dirty="0" err="1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kumimoji="0" lang="en-US" sz="3200" b="0" u="none" strike="noStrike" kern="120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0" u="none" strike="noStrike" kern="1200" cap="none" spc="0" normalizeH="0" noProof="0" dirty="0" err="1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khẳng</a:t>
                </a:r>
                <a:r>
                  <a:rPr kumimoji="0" lang="en-US" sz="3200" b="0" u="none" strike="noStrike" kern="120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0" u="none" strike="noStrike" kern="1200" cap="none" spc="0" normalizeH="0" noProof="0" dirty="0" err="1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kumimoji="0" lang="en-US" sz="3200" b="0" u="none" strike="noStrike" kern="120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0" u="none" strike="noStrike" kern="1200" cap="none" spc="0" normalizeH="0" noProof="0" dirty="0" err="1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đúng</a:t>
                </a:r>
                <a:r>
                  <a:rPr kumimoji="0" lang="en-US" sz="3200" b="0" u="none" strike="noStrike" kern="120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0" u="none" strike="noStrike" kern="1200" cap="none" spc="0" normalizeH="0" noProof="0" dirty="0" err="1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kumimoji="0" lang="en-US" sz="3200" b="0" u="none" strike="noStrike" kern="120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0" u="none" strike="noStrike" kern="1200" cap="none" spc="0" normalizeH="0" noProof="0" dirty="0" err="1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kumimoji="0" lang="en-US" sz="3200" b="0" u="none" strike="noStrike" kern="120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0" u="none" strike="noStrike" kern="1200" cap="none" spc="0" normalizeH="0" noProof="0" dirty="0" err="1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kumimoji="0" lang="en-US" sz="3200" b="0" u="none" strike="noStrike" kern="120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kumimoji="0" lang="en-US" sz="3200" b="0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en-US" sz="3200" b="0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kumimoji="0" lang="en-US" sz="3200" b="0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ES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ES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ES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ES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ES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ES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ES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ES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3200" i="1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 + 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3200" i="1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 = 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u="none" strike="noStrike" kern="120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kumimoji="0" lang="en-US" sz="32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F0DB322-C5B4-6C08-D757-EF2753F99A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330" y="218049"/>
                <a:ext cx="11598890" cy="3624069"/>
              </a:xfrm>
              <a:prstGeom prst="rect">
                <a:avLst/>
              </a:prstGeom>
              <a:blipFill>
                <a:blip r:embed="rId2"/>
                <a:stretch>
                  <a:fillRect l="-1314" t="-2357" r="-6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218D0097-6364-98BE-D38D-E6C1895C8C58}"/>
              </a:ext>
            </a:extLst>
          </p:cNvPr>
          <p:cNvSpPr txBox="1"/>
          <p:nvPr/>
        </p:nvSpPr>
        <p:spPr>
          <a:xfrm>
            <a:off x="329610" y="4058889"/>
            <a:ext cx="11759610" cy="1569660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Trong các cặp số sau, cặp số nào là nghiệm của phương trình 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 3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=5 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a) (1 ; 1)                         b) (0 ; 5)                    c) (2 ; 3)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组合 18">
            <a:extLst>
              <a:ext uri="{FF2B5EF4-FFF2-40B4-BE49-F238E27FC236}">
                <a16:creationId xmlns:a16="http://schemas.microsoft.com/office/drawing/2014/main" id="{A1C2D239-C6A7-D787-1E83-E3B04EFFA6CB}"/>
              </a:ext>
            </a:extLst>
          </p:cNvPr>
          <p:cNvGrpSpPr/>
          <p:nvPr/>
        </p:nvGrpSpPr>
        <p:grpSpPr>
          <a:xfrm>
            <a:off x="329610" y="4058889"/>
            <a:ext cx="2011684" cy="584775"/>
            <a:chOff x="4185645" y="1619395"/>
            <a:chExt cx="3580623" cy="477644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19AB7078-57FF-239E-DC5C-9F8B0785A1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5645" y="1619396"/>
              <a:ext cx="3580623" cy="417092"/>
            </a:xfrm>
            <a:custGeom>
              <a:avLst/>
              <a:gdLst>
                <a:gd name="T0" fmla="*/ 3696 w 3696"/>
                <a:gd name="T1" fmla="*/ 364 h 364"/>
                <a:gd name="T2" fmla="*/ 0 w 3696"/>
                <a:gd name="T3" fmla="*/ 364 h 364"/>
                <a:gd name="T4" fmla="*/ 163 w 3696"/>
                <a:gd name="T5" fmla="*/ 183 h 364"/>
                <a:gd name="T6" fmla="*/ 0 w 3696"/>
                <a:gd name="T7" fmla="*/ 0 h 364"/>
                <a:gd name="T8" fmla="*/ 3696 w 3696"/>
                <a:gd name="T9" fmla="*/ 0 h 364"/>
                <a:gd name="T10" fmla="*/ 3502 w 3696"/>
                <a:gd name="T11" fmla="*/ 183 h 364"/>
                <a:gd name="T12" fmla="*/ 3696 w 3696"/>
                <a:gd name="T13" fmla="*/ 364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96" h="364">
                  <a:moveTo>
                    <a:pt x="3696" y="364"/>
                  </a:moveTo>
                  <a:lnTo>
                    <a:pt x="0" y="364"/>
                  </a:lnTo>
                  <a:lnTo>
                    <a:pt x="163" y="183"/>
                  </a:lnTo>
                  <a:lnTo>
                    <a:pt x="0" y="0"/>
                  </a:lnTo>
                  <a:lnTo>
                    <a:pt x="3696" y="0"/>
                  </a:lnTo>
                  <a:lnTo>
                    <a:pt x="3502" y="183"/>
                  </a:lnTo>
                  <a:lnTo>
                    <a:pt x="3696" y="364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241300" dist="38100" dir="5400000" algn="t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400"/>
            </a:p>
          </p:txBody>
        </p:sp>
        <p:sp>
          <p:nvSpPr>
            <p:cNvPr id="14" name="文本框 20">
              <a:extLst>
                <a:ext uri="{FF2B5EF4-FFF2-40B4-BE49-F238E27FC236}">
                  <a16:creationId xmlns:a16="http://schemas.microsoft.com/office/drawing/2014/main" id="{666B5792-C942-8327-38CE-AE4AC9252DB5}"/>
                </a:ext>
              </a:extLst>
            </p:cNvPr>
            <p:cNvSpPr txBox="1"/>
            <p:nvPr/>
          </p:nvSpPr>
          <p:spPr>
            <a:xfrm>
              <a:off x="4613200" y="1619395"/>
              <a:ext cx="2599843" cy="477644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en-US" altLang="zh-CN" sz="32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Ví</a:t>
              </a:r>
              <a:r>
                <a:rPr lang="en-US" altLang="zh-CN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2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dụ</a:t>
              </a:r>
              <a:r>
                <a:rPr lang="en-US" altLang="zh-CN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 2</a:t>
              </a:r>
              <a:endPara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522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4DB76B-9AB8-1312-8D83-D7BA858D2DA6}"/>
              </a:ext>
            </a:extLst>
          </p:cNvPr>
          <p:cNvSpPr txBox="1"/>
          <p:nvPr/>
        </p:nvSpPr>
        <p:spPr>
          <a:xfrm>
            <a:off x="0" y="0"/>
            <a:ext cx="12191999" cy="1569660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Trong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PT 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 3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=5 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a) (1 ; 1)                               b) (0 ; 5)                          c) ( 2 ; 3)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96EDC-903E-13A0-5FE0-694A6E584ACC}"/>
              </a:ext>
            </a:extLst>
          </p:cNvPr>
          <p:cNvSpPr txBox="1"/>
          <p:nvPr/>
        </p:nvSpPr>
        <p:spPr>
          <a:xfrm>
            <a:off x="4651513" y="1605791"/>
            <a:ext cx="2273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876CC7-FCB8-33AE-1693-027CD2B50B76}"/>
              </a:ext>
            </a:extLst>
          </p:cNvPr>
          <p:cNvSpPr/>
          <p:nvPr/>
        </p:nvSpPr>
        <p:spPr>
          <a:xfrm>
            <a:off x="159026" y="2043253"/>
            <a:ext cx="11249961" cy="648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ta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. 1 – 3 . 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1 )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5 </a:t>
            </a: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 ;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PT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. 0 – 3 . 5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 5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(0 ;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PT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2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ta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.(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2)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3 . 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3 )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5 </a:t>
            </a: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 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2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là một nghiệm của PT trên.</a:t>
            </a: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18">
            <a:extLst>
              <a:ext uri="{FF2B5EF4-FFF2-40B4-BE49-F238E27FC236}">
                <a16:creationId xmlns:a16="http://schemas.microsoft.com/office/drawing/2014/main" id="{C1C0B637-D4D1-FD2B-5483-910B5213B37E}"/>
              </a:ext>
            </a:extLst>
          </p:cNvPr>
          <p:cNvGrpSpPr/>
          <p:nvPr/>
        </p:nvGrpSpPr>
        <p:grpSpPr>
          <a:xfrm>
            <a:off x="0" y="0"/>
            <a:ext cx="2011684" cy="584775"/>
            <a:chOff x="4185645" y="1619395"/>
            <a:chExt cx="3580623" cy="477644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AD89E659-11A0-44E0-E332-DC7932B074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5645" y="1619396"/>
              <a:ext cx="3580623" cy="417092"/>
            </a:xfrm>
            <a:custGeom>
              <a:avLst/>
              <a:gdLst>
                <a:gd name="T0" fmla="*/ 3696 w 3696"/>
                <a:gd name="T1" fmla="*/ 364 h 364"/>
                <a:gd name="T2" fmla="*/ 0 w 3696"/>
                <a:gd name="T3" fmla="*/ 364 h 364"/>
                <a:gd name="T4" fmla="*/ 163 w 3696"/>
                <a:gd name="T5" fmla="*/ 183 h 364"/>
                <a:gd name="T6" fmla="*/ 0 w 3696"/>
                <a:gd name="T7" fmla="*/ 0 h 364"/>
                <a:gd name="T8" fmla="*/ 3696 w 3696"/>
                <a:gd name="T9" fmla="*/ 0 h 364"/>
                <a:gd name="T10" fmla="*/ 3502 w 3696"/>
                <a:gd name="T11" fmla="*/ 183 h 364"/>
                <a:gd name="T12" fmla="*/ 3696 w 3696"/>
                <a:gd name="T13" fmla="*/ 364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96" h="364">
                  <a:moveTo>
                    <a:pt x="3696" y="364"/>
                  </a:moveTo>
                  <a:lnTo>
                    <a:pt x="0" y="364"/>
                  </a:lnTo>
                  <a:lnTo>
                    <a:pt x="163" y="183"/>
                  </a:lnTo>
                  <a:lnTo>
                    <a:pt x="0" y="0"/>
                  </a:lnTo>
                  <a:lnTo>
                    <a:pt x="3696" y="0"/>
                  </a:lnTo>
                  <a:lnTo>
                    <a:pt x="3502" y="183"/>
                  </a:lnTo>
                  <a:lnTo>
                    <a:pt x="3696" y="364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241300" dist="38100" dir="5400000" algn="t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400"/>
            </a:p>
          </p:txBody>
        </p:sp>
        <p:sp>
          <p:nvSpPr>
            <p:cNvPr id="9" name="文本框 20">
              <a:extLst>
                <a:ext uri="{FF2B5EF4-FFF2-40B4-BE49-F238E27FC236}">
                  <a16:creationId xmlns:a16="http://schemas.microsoft.com/office/drawing/2014/main" id="{68209BD6-BF38-CE81-1F5D-AE80AF46D12F}"/>
                </a:ext>
              </a:extLst>
            </p:cNvPr>
            <p:cNvSpPr txBox="1"/>
            <p:nvPr/>
          </p:nvSpPr>
          <p:spPr>
            <a:xfrm>
              <a:off x="4613200" y="1619395"/>
              <a:ext cx="2599843" cy="477644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en-US" altLang="zh-CN" sz="32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Ví</a:t>
              </a:r>
              <a:r>
                <a:rPr lang="en-US" altLang="zh-CN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2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dụ</a:t>
              </a:r>
              <a:r>
                <a:rPr lang="en-US" altLang="zh-CN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</a:rPr>
                <a:t> 2</a:t>
              </a:r>
              <a:endPara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811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8C8B4C-DED5-B516-FD3A-E424E427590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658627" y="48551"/>
            <a:ext cx="3147078" cy="789071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8686586A-419D-FD4A-BBFF-1C5117F88720}"/>
              </a:ext>
            </a:extLst>
          </p:cNvPr>
          <p:cNvSpPr txBox="1"/>
          <p:nvPr/>
        </p:nvSpPr>
        <p:spPr>
          <a:xfrm>
            <a:off x="-166255" y="-191715"/>
            <a:ext cx="4348401" cy="110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1CDFD-573F-2B40-68FE-071950C861C5}"/>
              </a:ext>
            </a:extLst>
          </p:cNvPr>
          <p:cNvSpPr txBox="1"/>
          <p:nvPr/>
        </p:nvSpPr>
        <p:spPr>
          <a:xfrm>
            <a:off x="3805705" y="150698"/>
            <a:ext cx="810188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 hai nghiệm của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 trình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6</a:t>
            </a:r>
            <a:r>
              <a:rPr lang="en-US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5</a:t>
            </a:r>
            <a:r>
              <a:rPr lang="en-US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11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BAA5F6-434D-2107-D0EE-F0516E026F7D}"/>
              </a:ext>
            </a:extLst>
          </p:cNvPr>
          <p:cNvSpPr txBox="1"/>
          <p:nvPr/>
        </p:nvSpPr>
        <p:spPr>
          <a:xfrm>
            <a:off x="5491796" y="727218"/>
            <a:ext cx="1208408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D96B83-5B76-171A-D138-3BFABC054376}"/>
              </a:ext>
            </a:extLst>
          </p:cNvPr>
          <p:cNvSpPr txBox="1"/>
          <p:nvPr/>
        </p:nvSpPr>
        <p:spPr>
          <a:xfrm>
            <a:off x="212804" y="1172673"/>
            <a:ext cx="11979195" cy="4081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</a:pP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vào vế trái của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 trình 6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5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11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ta có:  </a:t>
            </a:r>
          </a:p>
          <a:p>
            <a:pPr algn="just">
              <a:lnSpc>
                <a:spcPct val="135000"/>
              </a:lnSpc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. 1 – 5 . 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1 )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11 </a:t>
            </a:r>
          </a:p>
          <a:p>
            <a:pPr algn="just">
              <a:lnSpc>
                <a:spcPct val="135000"/>
              </a:lnSpc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 (1 ;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là một nghiệm của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 trình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5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Thay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4;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 7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 vế trái của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 trình 6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5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11,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có:  </a:t>
            </a:r>
          </a:p>
          <a:p>
            <a:pPr algn="just">
              <a:lnSpc>
                <a:spcPct val="135000"/>
              </a:lnSpc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. 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4)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5 . 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7 )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11 </a:t>
            </a:r>
          </a:p>
          <a:p>
            <a:pPr algn="just">
              <a:lnSpc>
                <a:spcPct val="135000"/>
              </a:lnSpc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 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là một nghiệm của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 trình trên.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A38DCAE-99E9-B49C-BB34-55505CC02B81}"/>
                  </a:ext>
                </a:extLst>
              </p:cNvPr>
              <p:cNvSpPr txBox="1"/>
              <p:nvPr/>
            </p:nvSpPr>
            <p:spPr>
              <a:xfrm>
                <a:off x="212805" y="5182232"/>
                <a:ext cx="11694783" cy="156966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32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*</a:t>
                </a:r>
                <a:r>
                  <a:rPr lang="en-US" sz="32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Chú </a:t>
                </a:r>
                <a:r>
                  <a:rPr lang="en-US" sz="3200" b="1" dirty="0">
                    <a:solidFill>
                      <a:srgbClr val="FFFF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ý: 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Trong mặt phẳng tọa độ Oxy, mỗi nghiệm của 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 trình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𝑎𝑥</m:t>
                        </m:r>
                      </m:e>
                      <m:sub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𝑏𝑦</m:t>
                        </m:r>
                      </m:e>
                      <m:sub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được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biểu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diễn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bởi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một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Nghiệm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được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biểu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diễn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bởi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điểm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có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tọa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độ</a:t>
                </a:r>
                <a:r>
                  <a:rPr lang="en-US" sz="32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E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32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A38DCAE-99E9-B49C-BB34-55505CC02B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805" y="5182232"/>
                <a:ext cx="11694783" cy="1569660"/>
              </a:xfrm>
              <a:prstGeom prst="rect">
                <a:avLst/>
              </a:prstGeom>
              <a:blipFill>
                <a:blip r:embed="rId4"/>
                <a:stretch>
                  <a:fillRect l="-1356" t="-5426" r="-1303" b="-120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531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6210</TotalTime>
  <Words>1009</Words>
  <Application>Microsoft Office PowerPoint</Application>
  <PresentationFormat>Widescreen</PresentationFormat>
  <Paragraphs>70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1_Office Theme</vt:lpstr>
      <vt:lpstr>BÀI 1. PHƯƠNG TRÌNH BẬC NHẤT HAI ẨN. HỆ HAI PHƯƠNG TRÌNH BẬC NHẤT HAI ẨN</vt:lpstr>
      <vt:lpstr>PowerPoint Presentation</vt:lpstr>
      <vt:lpstr> HÌNH THÀNH KIẾN THỨC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Minh Phuong</dc:creator>
  <cp:lastModifiedBy>Thanh Tran Kim</cp:lastModifiedBy>
  <cp:revision>458</cp:revision>
  <dcterms:created xsi:type="dcterms:W3CDTF">2022-08-03T11:07:12Z</dcterms:created>
  <dcterms:modified xsi:type="dcterms:W3CDTF">2026-04-02T03:31:02Z</dcterms:modified>
</cp:coreProperties>
</file>