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  <p:sldMasterId id="2147483684" r:id="rId3"/>
  </p:sldMasterIdLst>
  <p:notesMasterIdLst>
    <p:notesMasterId r:id="rId18"/>
  </p:notesMasterIdLst>
  <p:sldIdLst>
    <p:sldId id="368" r:id="rId4"/>
    <p:sldId id="574" r:id="rId5"/>
    <p:sldId id="616" r:id="rId6"/>
    <p:sldId id="584" r:id="rId7"/>
    <p:sldId id="603" r:id="rId8"/>
    <p:sldId id="605" r:id="rId9"/>
    <p:sldId id="606" r:id="rId10"/>
    <p:sldId id="607" r:id="rId11"/>
    <p:sldId id="604" r:id="rId12"/>
    <p:sldId id="608" r:id="rId13"/>
    <p:sldId id="609" r:id="rId14"/>
    <p:sldId id="610" r:id="rId15"/>
    <p:sldId id="611" r:id="rId16"/>
    <p:sldId id="38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ong Chung" initials="HC" lastIdx="12" clrIdx="0">
    <p:extLst>
      <p:ext uri="{19B8F6BF-5375-455C-9EA6-DF929625EA0E}">
        <p15:presenceInfo xmlns:p15="http://schemas.microsoft.com/office/powerpoint/2012/main" userId="Huong C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FF"/>
    <a:srgbClr val="FFECA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040" autoAdjust="0"/>
    <p:restoredTop sz="87774" autoAdjust="0"/>
  </p:normalViewPr>
  <p:slideViewPr>
    <p:cSldViewPr snapToGrid="0">
      <p:cViewPr varScale="1">
        <p:scale>
          <a:sx n="20" d="100"/>
          <a:sy n="20" d="100"/>
        </p:scale>
        <p:origin x="1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66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3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7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3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00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2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93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6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82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7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20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6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3EE1-0637-11A6-6C40-8B889FF60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FB7D7-724C-017E-C263-94AD6B4C6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F3704-4059-0AD6-1B59-22CF9790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6B9ED-9697-7336-C80D-C0DAAA99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9FD19-0670-0150-C371-44F413D8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BAD9C-63DC-4A68-81FC-1B427C3988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48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D74B-0A42-41C4-A236-7DF3C983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F2111-8985-7F60-4513-B082648C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24711-90F3-1736-C89F-3CC511DA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BD3FA-0047-1F63-DFFF-ED5101B3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9AD46-DE2B-C5A4-3648-19BBA80E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C00CC-2454-4D08-94E6-4C7DAD9BCF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704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9032-3167-CEBD-4076-43F4B1B3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F3B2F-66DB-3DC2-E410-45AF5E043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AA6A7-1206-E025-159A-287A4997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DA70-6AD2-B6ED-AE30-EE303C09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B8003-03EA-8715-9BAB-C00D4A4F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9E1E6-71A8-485A-BAFC-D9D518F93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978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DE57-046B-A79F-FAB9-26BBF00B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4889D-A9F8-330D-5D32-B9ABEDDC3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4DA14-8701-F5DC-6A5C-99ACB9AF2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66A2B-C0CC-AD24-547A-C363E0DD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FA224-2E27-CF8A-9847-65600A57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0D2F7-F1C4-A1C1-411A-4DB03440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1F3B1-41AC-4123-BF19-D89F570FC5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478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B1EC7-A84E-954D-9D67-2A1A760A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D1FB3-3C2F-0CCD-DCC8-B206DAF39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A5696-20CD-CA9A-5FD3-1D33340E7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9165C-3257-E985-B202-625942931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641FA-7860-8738-2889-7A42F7616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1E21B-1477-9531-67C4-271C0625C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EFFFD-CACC-0DA9-B9C4-574E774F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88034-507B-76A0-AAA2-3A755699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19637-A7EB-4DF6-98F6-9CE27BBF2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38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75EB-19FC-B6F9-B180-7DF8DA04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7D4B-DAA7-B730-34C9-11A22FE4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7E6AC-7F3F-FBAD-E5BC-3F73892D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818A66-21FC-E655-E48D-897D1F5D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1035A-281A-4648-A0F2-526EC4DFB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96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BFAFF-B95C-3A0D-EF3B-ADE2A323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36FCE0-934D-E234-18AC-4217A8C1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800AB-104A-E3A6-0B84-1717AD2FE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3443F-8454-4CE8-804B-681429CE2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80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F316-311D-862B-45D7-AC600EDB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49DF2-75AB-71E3-CEC5-C17C7DB1D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87B2A-68FC-FB97-622D-40E49E667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0A201-93C2-E6FB-7A37-02F4CEC4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BAE3B-EFF6-79A6-3415-8A9B8544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F1AA5-3386-B4BC-BA43-8C3C134E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EC8C4-C3D6-4B7D-8CC9-53A476B59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959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4579-78FA-87AD-AF3D-685827B5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7104E-EE77-60F6-5BF5-5A85C933E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BCC3-651C-4807-73EA-53C5A1B68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DCCA9-19BD-701B-E27E-B4E3D8C2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65AC0-D1A6-E2E6-B4B1-28A7CFCE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41252-56DA-8084-6142-28D42E2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63ABF-E29B-4189-BEDA-B7DBFBB66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762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F06E2-20B0-0DFF-AC4C-538DFABC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77A64-0C0D-0858-A5EA-1E2510212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86B47-C912-6484-158D-6B560CFA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527E-8F33-192E-D6C0-7DE2C2B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DD01-A7AB-DE5B-D10A-7CA20D9F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9E44B-64F3-4657-9B6B-2626F7866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425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32605-978B-6CEF-C02F-9B0436EB9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10997-B636-6743-4CA4-DFA9FE75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C192-DF8B-902E-4365-DDD6DC1A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8282B-7895-2653-2237-14C458EDB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31C8C-83F2-5E84-F343-1B3837059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68F7A-7B71-427E-AE97-55BCB47BAB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85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2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7FB7F7-F800-38CB-7614-E7934971F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673C60-9C71-66EF-CBE4-3E6817D14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5D6F9F-D5AE-BE68-B445-A82CB5B577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A70DF43-27B2-B086-73A2-67B1B158EA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33428C5-494D-61B2-260B-C221DE13A3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EF3810-3471-4D30-B82F-BA0EAEA9A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45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0.png"/><Relationship Id="rId7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0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40.png"/><Relationship Id="rId9" Type="http://schemas.openxmlformats.org/officeDocument/2006/relationships/image" Target="../media/image1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40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gif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microsoft.com/office/2007/relationships/media" Target="../media/media2.mp4"/><Relationship Id="rId21" Type="http://schemas.openxmlformats.org/officeDocument/2006/relationships/image" Target="../media/image18.png"/><Relationship Id="rId34" Type="http://schemas.openxmlformats.org/officeDocument/2006/relationships/image" Target="../media/image60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59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21.gif"/><Relationship Id="rId32" Type="http://schemas.openxmlformats.org/officeDocument/2006/relationships/image" Target="../media/image5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.png"/><Relationship Id="rId23" Type="http://schemas.openxmlformats.org/officeDocument/2006/relationships/image" Target="../media/image20.gif"/><Relationship Id="rId28" Type="http://schemas.openxmlformats.org/officeDocument/2006/relationships/image" Target="../media/image25.png"/><Relationship Id="rId36" Type="http://schemas.openxmlformats.org/officeDocument/2006/relationships/image" Target="../media/image29.png"/><Relationship Id="rId10" Type="http://schemas.openxmlformats.org/officeDocument/2006/relationships/audio" Target="../media/audio5.wav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audio" Target="../media/audio4.wav"/><Relationship Id="rId14" Type="http://schemas.openxmlformats.org/officeDocument/2006/relationships/image" Target="../media/image56.png"/><Relationship Id="rId22" Type="http://schemas.openxmlformats.org/officeDocument/2006/relationships/image" Target="../media/image19.gif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74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40.png"/><Relationship Id="rId9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0.png"/><Relationship Id="rId7" Type="http://schemas.openxmlformats.org/officeDocument/2006/relationships/image" Target="../media/image98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11418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 PHƯƠNG TRÌNH QUY VỀ PHƯƠNG TRÌNH </a:t>
            </a:r>
            <a:br>
              <a:rPr lang="en-US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 NHẤT MỘT ẨN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0" y="589868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2: Phương trình chứa ẩn ở mẫu quy về phương trình bậc nhất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/>
              <p:nvPr/>
            </p:nvSpPr>
            <p:spPr>
              <a:xfrm>
                <a:off x="3440956" y="1901671"/>
                <a:ext cx="6162260" cy="765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956" y="1901671"/>
                <a:ext cx="6162260" cy="765722"/>
              </a:xfrm>
              <a:prstGeom prst="rect">
                <a:avLst/>
              </a:prstGeom>
              <a:blipFill>
                <a:blip r:embed="rId2"/>
                <a:stretch>
                  <a:fillRect l="-1978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32035" y="56983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8C8E3B-A5E7-1550-1E75-B67C324C5E0F}"/>
                  </a:ext>
                </a:extLst>
              </p:cNvPr>
              <p:cNvSpPr txBox="1"/>
              <p:nvPr/>
            </p:nvSpPr>
            <p:spPr>
              <a:xfrm>
                <a:off x="6267044" y="2025941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≠0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≠−2</m:t>
                    </m:r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8C8E3B-A5E7-1550-1E75-B67C324C5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044" y="2025941"/>
                <a:ext cx="6162260" cy="523220"/>
              </a:xfrm>
              <a:prstGeom prst="rect">
                <a:avLst/>
              </a:prstGeom>
              <a:blipFill>
                <a:blip r:embed="rId4"/>
                <a:stretch>
                  <a:fillRect l="-197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324D14-8D41-95F0-E0A4-0130D0A7A6D1}"/>
                  </a:ext>
                </a:extLst>
              </p:cNvPr>
              <p:cNvSpPr txBox="1"/>
              <p:nvPr/>
            </p:nvSpPr>
            <p:spPr>
              <a:xfrm>
                <a:off x="2732296" y="2785613"/>
                <a:ext cx="6162260" cy="778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324D14-8D41-95F0-E0A4-0130D0A7A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296" y="2785613"/>
                <a:ext cx="6162260" cy="7786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EC545B-79EB-4732-CD70-BF7BAA917A77}"/>
                  </a:ext>
                </a:extLst>
              </p:cNvPr>
              <p:cNvSpPr txBox="1"/>
              <p:nvPr/>
            </p:nvSpPr>
            <p:spPr>
              <a:xfrm>
                <a:off x="2920619" y="3808579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EC545B-79EB-4732-CD70-BF7BAA917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619" y="3808579"/>
                <a:ext cx="616226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B67AB3-A131-456C-CCC7-4528594FA9DC}"/>
                  </a:ext>
                </a:extLst>
              </p:cNvPr>
              <p:cNvSpPr txBox="1"/>
              <p:nvPr/>
            </p:nvSpPr>
            <p:spPr>
              <a:xfrm>
                <a:off x="3092897" y="4532386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+6=5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B67AB3-A131-456C-CCC7-4528594FA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897" y="4532386"/>
                <a:ext cx="616226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2BCAC8-1D2A-E72A-DAD6-9875FF858735}"/>
                  </a:ext>
                </a:extLst>
              </p:cNvPr>
              <p:cNvSpPr txBox="1"/>
              <p:nvPr/>
            </p:nvSpPr>
            <p:spPr>
              <a:xfrm>
                <a:off x="3790218" y="5025427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2BCAC8-1D2A-E72A-DAD6-9875FF858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18" y="5025427"/>
                <a:ext cx="6162260" cy="523220"/>
              </a:xfrm>
              <a:prstGeom prst="rect">
                <a:avLst/>
              </a:prstGeom>
              <a:blipFill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1AA86A-394D-3336-786F-BB856C9C3C42}"/>
                  </a:ext>
                </a:extLst>
              </p:cNvPr>
              <p:cNvSpPr txBox="1"/>
              <p:nvPr/>
            </p:nvSpPr>
            <p:spPr>
              <a:xfrm>
                <a:off x="3961115" y="5559704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 (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ỏ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ã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KX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Đ)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1AA86A-394D-3336-786F-BB856C9C3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115" y="5559704"/>
                <a:ext cx="616226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3CF22F-D37A-E98F-DC0A-867CA75394E8}"/>
                  </a:ext>
                </a:extLst>
              </p:cNvPr>
              <p:cNvSpPr txBox="1"/>
              <p:nvPr/>
            </p:nvSpPr>
            <p:spPr>
              <a:xfrm>
                <a:off x="1075443" y="6266877"/>
                <a:ext cx="90889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phương trình đã cho có nghiệm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3CF22F-D37A-E98F-DC0A-867CA7539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443" y="6266877"/>
                <a:ext cx="9088973" cy="523220"/>
              </a:xfrm>
              <a:prstGeom prst="rect">
                <a:avLst/>
              </a:prstGeom>
              <a:blipFill>
                <a:blip r:embed="rId10"/>
                <a:stretch>
                  <a:fillRect l="-134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312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0" y="589868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Dang 2: Phương trình chứa ẩn ở mẫu quy về phương trình bậc nhất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2 SGK trang 11: Giải các phương trình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32035" y="56983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3BA0-2C1D-0252-1C23-A2A22CE9A340}"/>
                  </a:ext>
                </a:extLst>
              </p:cNvPr>
              <p:cNvSpPr txBox="1"/>
              <p:nvPr/>
            </p:nvSpPr>
            <p:spPr>
              <a:xfrm>
                <a:off x="3395722" y="1775963"/>
                <a:ext cx="6162260" cy="809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vi-VN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den>
                    </m:f>
                  </m:oMath>
                </a14:m>
                <a:r>
                  <a:rPr lang="vi-VN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3BA0-2C1D-0252-1C23-A2A22CE9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722" y="1775963"/>
                <a:ext cx="6162260" cy="809645"/>
              </a:xfrm>
              <a:prstGeom prst="rect">
                <a:avLst/>
              </a:prstGeom>
              <a:blipFill>
                <a:blip r:embed="rId4"/>
                <a:stretch>
                  <a:fillRect l="-2473" b="-9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A74A3A-C2C6-69D2-A9EB-1EB7B305DB5A}"/>
                  </a:ext>
                </a:extLst>
              </p:cNvPr>
              <p:cNvSpPr txBox="1"/>
              <p:nvPr/>
            </p:nvSpPr>
            <p:spPr>
              <a:xfrm>
                <a:off x="6936040" y="1718634"/>
                <a:ext cx="6341164" cy="718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ĐKXĐ: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≠−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A74A3A-C2C6-69D2-A9EB-1EB7B305D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040" y="1718634"/>
                <a:ext cx="6341164" cy="718979"/>
              </a:xfrm>
              <a:prstGeom prst="rect">
                <a:avLst/>
              </a:prstGeom>
              <a:blipFill>
                <a:blip r:embed="rId5"/>
                <a:stretch>
                  <a:fillRect l="-2019"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183AE8-81D0-4A1C-3B4E-A12EAD2C243B}"/>
                  </a:ext>
                </a:extLst>
              </p:cNvPr>
              <p:cNvSpPr txBox="1"/>
              <p:nvPr/>
            </p:nvSpPr>
            <p:spPr>
              <a:xfrm>
                <a:off x="2608224" y="2666290"/>
                <a:ext cx="6162260" cy="8897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kern="1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vi-VN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vi-VN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vi-VN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den>
                    </m:f>
                    <m:r>
                      <a:rPr lang="vi-VN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vi-VN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d>
                        <m:d>
                          <m:dPr>
                            <m:ctrlPr>
                              <a:rPr lang="vi-VN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(2</m:t>
                        </m:r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+5)</m:t>
                        </m:r>
                        <m:d>
                          <m:dPr>
                            <m:ctrlPr>
                              <a:rPr lang="vi-VN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32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vi-VN" sz="3200" kern="1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 </a:t>
                </a:r>
                <a:endParaRPr lang="en-US" sz="3200" kern="100" dirty="0">
                  <a:solidFill>
                    <a:prstClr val="white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183AE8-81D0-4A1C-3B4E-A12EAD2C2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224" y="2666290"/>
                <a:ext cx="6162260" cy="8897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266699-2D10-8283-3BAC-76BB2EAB7167}"/>
                  </a:ext>
                </a:extLst>
              </p:cNvPr>
              <p:cNvSpPr txBox="1"/>
              <p:nvPr/>
            </p:nvSpPr>
            <p:spPr>
              <a:xfrm>
                <a:off x="3143604" y="3592050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266699-2D10-8283-3BAC-76BB2EAB7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604" y="3592050"/>
                <a:ext cx="616226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310ED9-8A50-8B95-EBD0-0F7449E13254}"/>
                  </a:ext>
                </a:extLst>
              </p:cNvPr>
              <p:cNvSpPr txBox="1"/>
              <p:nvPr/>
            </p:nvSpPr>
            <p:spPr>
              <a:xfrm>
                <a:off x="3283575" y="4216258"/>
                <a:ext cx="6162260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310ED9-8A50-8B95-EBD0-0F7449E13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575" y="4216258"/>
                <a:ext cx="6162260" cy="532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6137A7-A713-04E1-1B6E-92C7A6D0DFFB}"/>
                  </a:ext>
                </a:extLst>
              </p:cNvPr>
              <p:cNvSpPr txBox="1"/>
              <p:nvPr/>
            </p:nvSpPr>
            <p:spPr>
              <a:xfrm>
                <a:off x="4171396" y="4766451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6137A7-A713-04E1-1B6E-92C7A6D0D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396" y="4766451"/>
                <a:ext cx="616226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28A7E8-19B0-180D-A545-82DB9980F995}"/>
                  </a:ext>
                </a:extLst>
              </p:cNvPr>
              <p:cNvSpPr txBox="1"/>
              <p:nvPr/>
            </p:nvSpPr>
            <p:spPr>
              <a:xfrm>
                <a:off x="4636972" y="5132071"/>
                <a:ext cx="5962629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ỏ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ã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KX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Đ)</m:t>
                    </m:r>
                    <m:r>
                      <m:rPr>
                        <m:nor/>
                      </m:rPr>
                      <a:rPr lang="vi-VN" sz="2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428A7E8-19B0-180D-A545-82DB9980F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972" y="5132071"/>
                <a:ext cx="5962629" cy="7146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51710-ACF3-E8A9-6369-F8560E6726CB}"/>
                  </a:ext>
                </a:extLst>
              </p:cNvPr>
              <p:cNvSpPr txBox="1"/>
              <p:nvPr/>
            </p:nvSpPr>
            <p:spPr>
              <a:xfrm>
                <a:off x="1144868" y="5896134"/>
                <a:ext cx="9088973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phương trình đã cho có nghiệm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E51710-ACF3-E8A9-6369-F8560E672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868" y="5896134"/>
                <a:ext cx="9088973" cy="714683"/>
              </a:xfrm>
              <a:prstGeom prst="rect">
                <a:avLst/>
              </a:prstGeom>
              <a:blipFill>
                <a:blip r:embed="rId11"/>
                <a:stretch>
                  <a:fillRect l="-1408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4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0" y="589868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2: Phương trình chứa ẩn ở mẫu quy về phương trình bậc nhất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31DC3B-C695-2F6D-4698-07D2ED805D1C}"/>
                  </a:ext>
                </a:extLst>
              </p:cNvPr>
              <p:cNvSpPr txBox="1"/>
              <p:nvPr/>
            </p:nvSpPr>
            <p:spPr>
              <a:xfrm>
                <a:off x="3388143" y="2185375"/>
                <a:ext cx="2899405" cy="72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=7+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31DC3B-C695-2F6D-4698-07D2ED805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143" y="2185375"/>
                <a:ext cx="2899405" cy="721031"/>
              </a:xfrm>
              <a:prstGeom prst="rect">
                <a:avLst/>
              </a:prstGeom>
              <a:blipFill>
                <a:blip r:embed="rId3"/>
                <a:stretch>
                  <a:fillRect l="-4421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32035" y="56983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22513F-27B1-6A01-2298-9303AFA47693}"/>
                  </a:ext>
                </a:extLst>
              </p:cNvPr>
              <p:cNvSpPr txBox="1"/>
              <p:nvPr/>
            </p:nvSpPr>
            <p:spPr>
              <a:xfrm>
                <a:off x="6366821" y="2075084"/>
                <a:ext cx="634116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kern="1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22513F-27B1-6A01-2298-9303AFA47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821" y="2075084"/>
                <a:ext cx="6341164" cy="523220"/>
              </a:xfrm>
              <a:prstGeom prst="rect">
                <a:avLst/>
              </a:prstGeom>
              <a:blipFill>
                <a:blip r:embed="rId5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98584-6564-28F3-33EE-D4D3EE81CD8F}"/>
                  </a:ext>
                </a:extLst>
              </p:cNvPr>
              <p:cNvSpPr txBox="1"/>
              <p:nvPr/>
            </p:nvSpPr>
            <p:spPr>
              <a:xfrm>
                <a:off x="3481436" y="3162824"/>
                <a:ext cx="4683025" cy="963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vi-VN"/>
                </a:defPPr>
                <a:lvl1pPr>
                  <a:defRPr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vi-VN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vi-VN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vi-VN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vi-V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>
                            <a:latin typeface="Cambria Math" panose="02040503050406030204" pitchFamily="18" charset="0"/>
                          </a:rPr>
                          <m:t>7</m:t>
                        </m:r>
                        <m:d>
                          <m:dPr>
                            <m:ctrlPr>
                              <a:rPr lang="vi-V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num>
                      <m:den>
                        <m:r>
                          <a:rPr lang="vi-VN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vi-VN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vi-VN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vi-VN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vi-VN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vi-VN"/>
                  <a:t>  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98584-6564-28F3-33EE-D4D3EE81C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436" y="3162824"/>
                <a:ext cx="4683025" cy="9635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9E07B3-9407-3CE4-90B8-BB781A81AC48}"/>
                  </a:ext>
                </a:extLst>
              </p:cNvPr>
              <p:cNvSpPr txBox="1"/>
              <p:nvPr/>
            </p:nvSpPr>
            <p:spPr>
              <a:xfrm>
                <a:off x="3904779" y="4084667"/>
                <a:ext cx="43824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=7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9E07B3-9407-3CE4-90B8-BB781A81A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779" y="4084667"/>
                <a:ext cx="438244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92124F-E4F5-0D9B-6BBE-3743CD4EFE83}"/>
                  </a:ext>
                </a:extLst>
              </p:cNvPr>
              <p:cNvSpPr txBox="1"/>
              <p:nvPr/>
            </p:nvSpPr>
            <p:spPr>
              <a:xfrm>
                <a:off x="3904779" y="4560387"/>
                <a:ext cx="43824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=7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−14+10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92124F-E4F5-0D9B-6BBE-3743CD4EF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779" y="4560387"/>
                <a:ext cx="438244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DD7305-0757-4AEC-B788-14F668E91AF9}"/>
                  </a:ext>
                </a:extLst>
              </p:cNvPr>
              <p:cNvSpPr txBox="1"/>
              <p:nvPr/>
            </p:nvSpPr>
            <p:spPr>
              <a:xfrm>
                <a:off x="3904779" y="5083607"/>
                <a:ext cx="43824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DD7305-0757-4AEC-B788-14F668E91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779" y="5083607"/>
                <a:ext cx="438244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B27ABD-7648-F733-EF9B-F666136327D8}"/>
                  </a:ext>
                </a:extLst>
              </p:cNvPr>
              <p:cNvSpPr txBox="1"/>
              <p:nvPr/>
            </p:nvSpPr>
            <p:spPr>
              <a:xfrm>
                <a:off x="4355205" y="5511706"/>
                <a:ext cx="438244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B27ABD-7648-F733-EF9B-F66613632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205" y="5511706"/>
                <a:ext cx="438244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A3AB73-1F4E-6EE8-CAC1-6F1B98865F14}"/>
                  </a:ext>
                </a:extLst>
              </p:cNvPr>
              <p:cNvSpPr txBox="1"/>
              <p:nvPr/>
            </p:nvSpPr>
            <p:spPr>
              <a:xfrm>
                <a:off x="4581909" y="5464206"/>
                <a:ext cx="650681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ỏ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KX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Đ)</m:t>
                      </m:r>
                      <m:r>
                        <m:rPr>
                          <m:nor/>
                        </m:rPr>
                        <a:rPr lang="vi-VN" sz="28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A3AB73-1F4E-6EE8-CAC1-6F1B98865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909" y="5464206"/>
                <a:ext cx="650681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D955C99-DE64-5A07-5BDA-F75190A096FE}"/>
              </a:ext>
            </a:extLst>
          </p:cNvPr>
          <p:cNvSpPr txBox="1"/>
          <p:nvPr/>
        </p:nvSpPr>
        <p:spPr>
          <a:xfrm>
            <a:off x="1743062" y="6130047"/>
            <a:ext cx="9088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phương trình đã cho vô nghiệm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36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3" grpId="0"/>
      <p:bldP spid="1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0" y="589868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2: Phương trình chứa ẩn ở mẫu quy về phương trình bậc nhất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32035" y="56983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33D0F4-3D05-FE25-C2C3-6A39CBFD0D88}"/>
                  </a:ext>
                </a:extLst>
              </p:cNvPr>
              <p:cNvSpPr txBox="1"/>
              <p:nvPr/>
            </p:nvSpPr>
            <p:spPr>
              <a:xfrm>
                <a:off x="2879107" y="2004443"/>
                <a:ext cx="3601206" cy="778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vi-VN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28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vi-V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vi-VN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x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33D0F4-3D05-FE25-C2C3-6A39CBFD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07" y="2004443"/>
                <a:ext cx="3601206" cy="778996"/>
              </a:xfrm>
              <a:prstGeom prst="rect">
                <a:avLst/>
              </a:prstGeom>
              <a:blipFill>
                <a:blip r:embed="rId4"/>
                <a:stretch>
                  <a:fillRect l="-3384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F105B0-C24F-7795-0DE3-C942C6BC883D}"/>
                  </a:ext>
                </a:extLst>
              </p:cNvPr>
              <p:cNvSpPr txBox="1"/>
              <p:nvPr/>
            </p:nvSpPr>
            <p:spPr>
              <a:xfrm>
                <a:off x="6480313" y="2184894"/>
                <a:ext cx="633453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kern="1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vi-VN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F105B0-C24F-7795-0DE3-C942C6BC8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313" y="2184894"/>
                <a:ext cx="6334538" cy="523220"/>
              </a:xfrm>
              <a:prstGeom prst="rect">
                <a:avLst/>
              </a:prstGeom>
              <a:blipFill>
                <a:blip r:embed="rId5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EB23D9-9618-E4C5-6D50-D668095A41B9}"/>
                  </a:ext>
                </a:extLst>
              </p:cNvPr>
              <p:cNvSpPr txBox="1"/>
              <p:nvPr/>
            </p:nvSpPr>
            <p:spPr>
              <a:xfrm>
                <a:off x="2890233" y="3071439"/>
                <a:ext cx="4627458" cy="778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2(</m:t>
                        </m:r>
                        <m:sSup>
                          <m:sSup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−6)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EB23D9-9618-E4C5-6D50-D668095A4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33" y="3071439"/>
                <a:ext cx="4627458" cy="778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8438E3-A7BB-70DE-3DDB-606DF6C5EFA6}"/>
                  </a:ext>
                </a:extLst>
              </p:cNvPr>
              <p:cNvSpPr txBox="1"/>
              <p:nvPr/>
            </p:nvSpPr>
            <p:spPr>
              <a:xfrm>
                <a:off x="2890233" y="4113334"/>
                <a:ext cx="4627458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2(</m:t>
                    </m:r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−6)=2</m:t>
                    </m:r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8438E3-A7BB-70DE-3DDB-606DF6C5E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233" y="4113334"/>
                <a:ext cx="4627458" cy="5329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87EF6B-7540-2AFA-2BC0-B0E4CEEC2E72}"/>
                  </a:ext>
                </a:extLst>
              </p:cNvPr>
              <p:cNvSpPr txBox="1"/>
              <p:nvPr/>
            </p:nvSpPr>
            <p:spPr>
              <a:xfrm>
                <a:off x="3055124" y="4688868"/>
                <a:ext cx="4627458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−12 =2</m:t>
                    </m:r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87EF6B-7540-2AFA-2BC0-B0E4CEEC2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124" y="4688868"/>
                <a:ext cx="4627458" cy="532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DD4CF5-98A3-50C8-C668-6BBCC1D39530}"/>
                  </a:ext>
                </a:extLst>
              </p:cNvPr>
              <p:cNvSpPr txBox="1"/>
              <p:nvPr/>
            </p:nvSpPr>
            <p:spPr>
              <a:xfrm>
                <a:off x="2507735" y="5129790"/>
                <a:ext cx="4627458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=−12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DD4CF5-98A3-50C8-C668-6BBCC1D39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735" y="5129790"/>
                <a:ext cx="4627458" cy="5329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2B4836-AC3B-84B1-280C-FF56026DE581}"/>
                  </a:ext>
                </a:extLst>
              </p:cNvPr>
              <p:cNvSpPr txBox="1"/>
              <p:nvPr/>
            </p:nvSpPr>
            <p:spPr>
              <a:xfrm>
                <a:off x="3956722" y="5597448"/>
                <a:ext cx="4627458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=−4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ỏ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ã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KX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Đ)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2B4836-AC3B-84B1-280C-FF56026DE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722" y="5597448"/>
                <a:ext cx="4627458" cy="5329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C2409B-A489-4A50-8F4A-DE419683C940}"/>
                  </a:ext>
                </a:extLst>
              </p:cNvPr>
              <p:cNvSpPr txBox="1"/>
              <p:nvPr/>
            </p:nvSpPr>
            <p:spPr>
              <a:xfrm>
                <a:off x="1144868" y="6136774"/>
                <a:ext cx="908897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phương trình đã cho có nghiệm </a:t>
                </a:r>
                <a14:m>
                  <m:oMath xmlns:m="http://schemas.openxmlformats.org/officeDocument/2006/math">
                    <m:r>
                      <a:rPr lang="vi-VN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</m:oMath>
                </a14:m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8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C2409B-A489-4A50-8F4A-DE419683C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868" y="6136774"/>
                <a:ext cx="9088973" cy="523220"/>
              </a:xfrm>
              <a:prstGeom prst="rect">
                <a:avLst/>
              </a:prstGeom>
              <a:blipFill>
                <a:blip r:embed="rId11"/>
                <a:stretch>
                  <a:fillRect l="-140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392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DBBFB-81FD-F0E5-C755-AA3981A0A242}"/>
              </a:ext>
            </a:extLst>
          </p:cNvPr>
          <p:cNvSpPr txBox="1"/>
          <p:nvPr/>
        </p:nvSpPr>
        <p:spPr>
          <a:xfrm>
            <a:off x="0" y="3683261"/>
            <a:ext cx="10536071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Ôn lại các kiến thức đã ôn tập và các bài tập đã chữa.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thành các bài tập: .... SBT trang ....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Nghiên cứu trước nội dung bài: Phương trình bậc nhất hai ẩn, hệ hai phương trình bậc nhất hai ẩn. 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624134-3E86-45B2-8853-06D14D26D64B}"/>
                  </a:ext>
                </a:extLst>
              </p:cNvPr>
              <p:cNvSpPr txBox="1"/>
              <p:nvPr/>
            </p:nvSpPr>
            <p:spPr>
              <a:xfrm>
                <a:off x="5705343" y="632245"/>
                <a:ext cx="5731283" cy="1341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3.</a:t>
                </a: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kumimoji="0" lang="vi-V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phương trình: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  <m:r>
                        <a:rPr lang="vi-VN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280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8624134-3E86-45B2-8853-06D14D26D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343" y="632245"/>
                <a:ext cx="5731283" cy="1341457"/>
              </a:xfrm>
              <a:prstGeom prst="rect">
                <a:avLst/>
              </a:prstGeom>
              <a:blipFill>
                <a:blip r:embed="rId14"/>
                <a:stretch>
                  <a:fillRect l="-1702" t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856678"/>
              <a:ext cx="1593167" cy="12456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 bút màu dành cho người chiến thắng!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80090" y="2406321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28360" y="2339782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66959" y="3172545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07426" y="311505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51791" y="3024993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AC22ED-802B-10D5-2D70-698DB0E759D4}"/>
                  </a:ext>
                </a:extLst>
              </p:cNvPr>
              <p:cNvSpPr txBox="1"/>
              <p:nvPr/>
            </p:nvSpPr>
            <p:spPr>
              <a:xfrm>
                <a:off x="7332446" y="2371961"/>
                <a:ext cx="14309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vi-VN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AC22ED-802B-10D5-2D70-698DB0E75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446" y="2371961"/>
                <a:ext cx="1430969" cy="523220"/>
              </a:xfrm>
              <a:prstGeom prst="rect">
                <a:avLst/>
              </a:prstGeom>
              <a:blipFill>
                <a:blip r:embed="rId32"/>
                <a:stretch>
                  <a:fillRect t="-11628" r="-766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2A0B6-3E01-541F-639A-BBB19839169D}"/>
                  </a:ext>
                </a:extLst>
              </p:cNvPr>
              <p:cNvSpPr txBox="1"/>
              <p:nvPr/>
            </p:nvSpPr>
            <p:spPr>
              <a:xfrm>
                <a:off x="9544647" y="2215679"/>
                <a:ext cx="1433085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vi-V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2A0B6-3E01-541F-639A-BBB198391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47" y="2215679"/>
                <a:ext cx="1433085" cy="712631"/>
              </a:xfrm>
              <a:prstGeom prst="rect">
                <a:avLst/>
              </a:prstGeom>
              <a:blipFill>
                <a:blip r:embed="rId33"/>
                <a:stretch>
                  <a:fillRect r="-7660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77B7C2-C09B-54E2-8833-25B5CE26B072}"/>
                  </a:ext>
                </a:extLst>
              </p:cNvPr>
              <p:cNvSpPr txBox="1"/>
              <p:nvPr/>
            </p:nvSpPr>
            <p:spPr>
              <a:xfrm>
                <a:off x="9711913" y="3161074"/>
                <a:ext cx="1262653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vi-V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vi-V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77B7C2-C09B-54E2-8833-25B5CE26B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913" y="3161074"/>
                <a:ext cx="1262653" cy="714683"/>
              </a:xfrm>
              <a:prstGeom prst="rect">
                <a:avLst/>
              </a:prstGeom>
              <a:blipFill>
                <a:blip r:embed="rId34"/>
                <a:stretch>
                  <a:fillRect r="-9662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AF2585-232F-5D24-9016-8085B9C3B758}"/>
                  </a:ext>
                </a:extLst>
              </p:cNvPr>
              <p:cNvSpPr txBox="1"/>
              <p:nvPr/>
            </p:nvSpPr>
            <p:spPr>
              <a:xfrm>
                <a:off x="7489990" y="3144061"/>
                <a:ext cx="1262653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vi-V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kumimoji="0" lang="vi-VN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AF2585-232F-5D24-9016-8085B9C3B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990" y="3144061"/>
                <a:ext cx="1262653" cy="714683"/>
              </a:xfrm>
              <a:prstGeom prst="rect">
                <a:avLst/>
              </a:prstGeom>
              <a:blipFill>
                <a:blip r:embed="rId35"/>
                <a:stretch>
                  <a:fillRect r="-772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73EC89E-BCBD-382A-667C-BA2976F6AB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6"/>
          <a:srcRect l="25873" t="28656" r="23658" b="28298"/>
          <a:stretch/>
        </p:blipFill>
        <p:spPr>
          <a:xfrm>
            <a:off x="10716843" y="6157980"/>
            <a:ext cx="1492155" cy="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9 L -0.23177 -0.25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id="{758E8744-174F-9D36-7324-80AD8EA6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425826"/>
            <a:ext cx="4903787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3C573CF4-0ACE-D63E-F7C7-217D2435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425825"/>
            <a:ext cx="3176587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4354EB33-E7C5-07B5-4177-25163453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425826"/>
            <a:ext cx="4416425" cy="8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D600D520-7A92-141C-561D-B11065A3D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6" y="2968625"/>
            <a:ext cx="3140075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5D1951C-0295-5140-3028-7B930B39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1" y="3216275"/>
            <a:ext cx="2790825" cy="4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4298641D-B682-2791-CEEE-68966D84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081213"/>
            <a:ext cx="5507038" cy="7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70CECCF0-BE42-0553-9A34-E806AB90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1579564"/>
            <a:ext cx="42037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4EEA7FC0-EB89-9F48-C235-BF7B35DC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6" y="968376"/>
            <a:ext cx="1990725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272430A2-DC26-518D-A88B-FD410554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1" y="1946275"/>
            <a:ext cx="2601913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388A3FCD-9179-16BD-AFDA-AC5ABB53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20938"/>
            <a:ext cx="267335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</a:t>
                </a: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1: Giải phương trình tích dạng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d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blipFill>
                <a:blip r:embed="rId2"/>
                <a:stretch>
                  <a:fillRect l="-1016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/>
              <p:nvPr/>
            </p:nvSpPr>
            <p:spPr>
              <a:xfrm>
                <a:off x="366452" y="1805197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52" y="1805197"/>
                <a:ext cx="6162260" cy="523220"/>
              </a:xfrm>
              <a:prstGeom prst="rect">
                <a:avLst/>
              </a:prstGeom>
              <a:blipFill>
                <a:blip r:embed="rId3"/>
                <a:stretch>
                  <a:fillRect l="-197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59374E-96FA-7FAC-F237-638466FE7192}"/>
                  </a:ext>
                </a:extLst>
              </p:cNvPr>
              <p:cNvSpPr txBox="1"/>
              <p:nvPr/>
            </p:nvSpPr>
            <p:spPr>
              <a:xfrm>
                <a:off x="6150176" y="1733277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1,3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+0,26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59374E-96FA-7FAC-F237-638466FE7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176" y="1733277"/>
                <a:ext cx="6162260" cy="523220"/>
              </a:xfrm>
              <a:prstGeom prst="rect">
                <a:avLst/>
              </a:prstGeom>
              <a:blipFill>
                <a:blip r:embed="rId4"/>
                <a:stretch>
                  <a:fillRect l="-207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31DC3B-C695-2F6D-4698-07D2ED805D1C}"/>
                  </a:ext>
                </a:extLst>
              </p:cNvPr>
              <p:cNvSpPr txBox="1"/>
              <p:nvPr/>
            </p:nvSpPr>
            <p:spPr>
              <a:xfrm>
                <a:off x="366452" y="2608945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2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31DC3B-C695-2F6D-4698-07D2ED805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52" y="2608945"/>
                <a:ext cx="6162260" cy="523220"/>
              </a:xfrm>
              <a:prstGeom prst="rect">
                <a:avLst/>
              </a:prstGeom>
              <a:blipFill>
                <a:blip r:embed="rId5"/>
                <a:stretch>
                  <a:fillRect l="-1978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749432-0B40-2305-06EC-D322DD746230}"/>
                  </a:ext>
                </a:extLst>
              </p:cNvPr>
              <p:cNvSpPr txBox="1"/>
              <p:nvPr/>
            </p:nvSpPr>
            <p:spPr>
              <a:xfrm>
                <a:off x="6078924" y="2597788"/>
                <a:ext cx="6162260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−4+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749432-0B40-2305-06EC-D322DD746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924" y="2597788"/>
                <a:ext cx="6162260" cy="532966"/>
              </a:xfrm>
              <a:prstGeom prst="rect">
                <a:avLst/>
              </a:prstGeom>
              <a:blipFill>
                <a:blip r:embed="rId6"/>
                <a:stretch>
                  <a:fillRect l="-1978"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87296" y="3693923"/>
            <a:ext cx="1709086" cy="170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/>
              <p:nvPr/>
            </p:nvSpPr>
            <p:spPr>
              <a:xfrm>
                <a:off x="3163238" y="1598520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238" y="1598520"/>
                <a:ext cx="6162260" cy="523220"/>
              </a:xfrm>
              <a:prstGeom prst="rect">
                <a:avLst/>
              </a:prstGeom>
              <a:blipFill>
                <a:blip r:embed="rId3"/>
                <a:stretch>
                  <a:fillRect l="-207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70392" y="78970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/>
              <p:nvPr/>
            </p:nvSpPr>
            <p:spPr>
              <a:xfrm>
                <a:off x="1053548" y="2226079"/>
                <a:ext cx="102494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Để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48" y="2226079"/>
                <a:ext cx="1024945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/>
              <p:nvPr/>
            </p:nvSpPr>
            <p:spPr>
              <a:xfrm>
                <a:off x="6244368" y="2964916"/>
                <a:ext cx="23562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68" y="2964916"/>
                <a:ext cx="2356292" cy="523220"/>
              </a:xfrm>
              <a:prstGeom prst="rect">
                <a:avLst/>
              </a:prstGeom>
              <a:blipFill>
                <a:blip r:embed="rId6"/>
                <a:stretch>
                  <a:fillRect l="-129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EAB5EE-B899-FC5B-49C3-83E09BD07E58}"/>
              </a:ext>
            </a:extLst>
          </p:cNvPr>
          <p:cNvCxnSpPr>
            <a:cxnSpLocks/>
          </p:cNvCxnSpPr>
          <p:nvPr/>
        </p:nvCxnSpPr>
        <p:spPr>
          <a:xfrm>
            <a:off x="5947633" y="2853638"/>
            <a:ext cx="0" cy="212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/>
              <p:nvPr/>
            </p:nvSpPr>
            <p:spPr>
              <a:xfrm>
                <a:off x="2409879" y="3077619"/>
                <a:ext cx="21177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879" y="3077619"/>
                <a:ext cx="211775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F53EA6-5A7A-BDDB-39D1-7207B8933E95}"/>
                  </a:ext>
                </a:extLst>
              </p:cNvPr>
              <p:cNvSpPr txBox="1"/>
              <p:nvPr/>
            </p:nvSpPr>
            <p:spPr>
              <a:xfrm>
                <a:off x="3337531" y="3703753"/>
                <a:ext cx="2117755" cy="71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F53EA6-5A7A-BDDB-39D1-7207B8933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531" y="3703753"/>
                <a:ext cx="2117755" cy="7135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/>
              <p:nvPr/>
            </p:nvSpPr>
            <p:spPr>
              <a:xfrm>
                <a:off x="7058587" y="3834937"/>
                <a:ext cx="2117755" cy="718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587" y="3834937"/>
                <a:ext cx="2117755" cy="7189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/>
              <p:nvPr/>
            </p:nvSpPr>
            <p:spPr>
              <a:xfrm>
                <a:off x="1031295" y="5643706"/>
                <a:ext cx="10426145" cy="718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ươ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tr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đã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cho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ó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nghi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95" y="5643706"/>
                <a:ext cx="10426145" cy="718979"/>
              </a:xfrm>
              <a:prstGeom prst="rect">
                <a:avLst/>
              </a:prstGeom>
              <a:blipFill>
                <a:blip r:embed="rId10"/>
                <a:stretch>
                  <a:fillRect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B049AC-FAF2-22FB-C0EC-A06C54AB7D28}"/>
                  </a:ext>
                </a:extLst>
              </p:cNvPr>
              <p:cNvSpPr txBox="1"/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</a:t>
                </a: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1: Giải phương trình tích dạng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d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9B049AC-FAF2-22FB-C0EC-A06C54AB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blipFill>
                <a:blip r:embed="rId11"/>
                <a:stretch>
                  <a:fillRect l="-1016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618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" grpId="0"/>
      <p:bldP spid="7" grpId="0"/>
      <p:bldP spid="16" grpId="0"/>
      <p:bldP spid="18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70392" y="78970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/>
              <p:nvPr/>
            </p:nvSpPr>
            <p:spPr>
              <a:xfrm>
                <a:off x="1053548" y="2226079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Để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48" y="2226079"/>
                <a:ext cx="6162260" cy="523220"/>
              </a:xfrm>
              <a:prstGeom prst="rect">
                <a:avLst/>
              </a:prstGeom>
              <a:blipFill>
                <a:blip r:embed="rId3"/>
                <a:stretch>
                  <a:fillRect r="-41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/>
              <p:nvPr/>
            </p:nvSpPr>
            <p:spPr>
              <a:xfrm>
                <a:off x="6244368" y="2964916"/>
                <a:ext cx="23562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68" y="2964916"/>
                <a:ext cx="2356292" cy="523220"/>
              </a:xfrm>
              <a:prstGeom prst="rect">
                <a:avLst/>
              </a:prstGeom>
              <a:blipFill>
                <a:blip r:embed="rId4"/>
                <a:stretch>
                  <a:fillRect l="-129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EAB5EE-B899-FC5B-49C3-83E09BD07E58}"/>
              </a:ext>
            </a:extLst>
          </p:cNvPr>
          <p:cNvCxnSpPr>
            <a:cxnSpLocks/>
          </p:cNvCxnSpPr>
          <p:nvPr/>
        </p:nvCxnSpPr>
        <p:spPr>
          <a:xfrm>
            <a:off x="5947633" y="2853638"/>
            <a:ext cx="0" cy="212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/>
              <p:nvPr/>
            </p:nvSpPr>
            <p:spPr>
              <a:xfrm>
                <a:off x="2152704" y="3102502"/>
                <a:ext cx="31427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1,3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+0,26=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04" y="3102502"/>
                <a:ext cx="31427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F53EA6-5A7A-BDDB-39D1-7207B8933E95}"/>
                  </a:ext>
                </a:extLst>
              </p:cNvPr>
              <p:cNvSpPr txBox="1"/>
              <p:nvPr/>
            </p:nvSpPr>
            <p:spPr>
              <a:xfrm>
                <a:off x="1828800" y="3600839"/>
                <a:ext cx="4215689" cy="747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vi-VN" sz="2800" i="1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−0,26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1,3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F53EA6-5A7A-BDDB-39D1-7207B8933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600839"/>
                <a:ext cx="4215689" cy="74796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/>
              <p:nvPr/>
            </p:nvSpPr>
            <p:spPr>
              <a:xfrm>
                <a:off x="7364936" y="3667609"/>
                <a:ext cx="2117755" cy="74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936" y="3667609"/>
                <a:ext cx="2117755" cy="7468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/>
              <p:nvPr/>
            </p:nvSpPr>
            <p:spPr>
              <a:xfrm>
                <a:off x="1031295" y="5479584"/>
                <a:ext cx="10426145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ươ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tr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đã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cho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ó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nghi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95" y="5479584"/>
                <a:ext cx="10426145" cy="714683"/>
              </a:xfrm>
              <a:prstGeom prst="rect">
                <a:avLst/>
              </a:prstGeom>
              <a:blipFill>
                <a:blip r:embed="rId8"/>
                <a:stretch>
                  <a:fillRect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CD58D-F978-EAAB-6538-4E3AF1AB8D38}"/>
                  </a:ext>
                </a:extLst>
              </p:cNvPr>
              <p:cNvSpPr txBox="1"/>
              <p:nvPr/>
            </p:nvSpPr>
            <p:spPr>
              <a:xfrm>
                <a:off x="3014082" y="1604245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1,3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+0,26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0,2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CCD58D-F978-EAAB-6538-4E3AF1AB8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082" y="1604245"/>
                <a:ext cx="6162260" cy="523220"/>
              </a:xfrm>
              <a:prstGeom prst="rect">
                <a:avLst/>
              </a:prstGeom>
              <a:blipFill>
                <a:blip r:embed="rId9"/>
                <a:stretch>
                  <a:fillRect l="-197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293751-22A9-294A-913A-AD52BF5C5F2B}"/>
                  </a:ext>
                </a:extLst>
              </p:cNvPr>
              <p:cNvSpPr txBox="1"/>
              <p:nvPr/>
            </p:nvSpPr>
            <p:spPr>
              <a:xfrm>
                <a:off x="3742997" y="4466551"/>
                <a:ext cx="2117755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293751-22A9-294A-913A-AD52BF5C5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997" y="4466551"/>
                <a:ext cx="2117755" cy="7146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D1BEB6-E7DC-453D-5E97-E9A21214542D}"/>
                  </a:ext>
                </a:extLst>
              </p:cNvPr>
              <p:cNvSpPr txBox="1"/>
              <p:nvPr/>
            </p:nvSpPr>
            <p:spPr>
              <a:xfrm>
                <a:off x="7058587" y="4647031"/>
                <a:ext cx="21177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D1BEB6-E7DC-453D-5E97-E9A212145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587" y="4647031"/>
                <a:ext cx="211775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04EC67-F2CF-8AFA-2B7F-66E147308D9A}"/>
                  </a:ext>
                </a:extLst>
              </p:cNvPr>
              <p:cNvSpPr txBox="1"/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</a:t>
                </a: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1: Giải phương trình tích dạng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d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404EC67-F2CF-8AFA-2B7F-66E147308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blipFill>
                <a:blip r:embed="rId12"/>
                <a:stretch>
                  <a:fillRect l="-1016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2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6" grpId="0"/>
      <p:bldP spid="18" grpId="0"/>
      <p:bldP spid="21" grpId="0"/>
      <p:bldP spid="23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70392" y="78970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/>
              <p:nvPr/>
            </p:nvSpPr>
            <p:spPr>
              <a:xfrm>
                <a:off x="1066801" y="2688664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Để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1" y="2688664"/>
                <a:ext cx="6162260" cy="523220"/>
              </a:xfrm>
              <a:prstGeom prst="rect">
                <a:avLst/>
              </a:prstGeom>
              <a:blipFill>
                <a:blip r:embed="rId4"/>
                <a:stretch>
                  <a:fillRect r="-41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/>
              <p:nvPr/>
            </p:nvSpPr>
            <p:spPr>
              <a:xfrm>
                <a:off x="6717415" y="3688409"/>
                <a:ext cx="23562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15" y="3688409"/>
                <a:ext cx="235629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EAB5EE-B899-FC5B-49C3-83E09BD07E58}"/>
              </a:ext>
            </a:extLst>
          </p:cNvPr>
          <p:cNvCxnSpPr>
            <a:cxnSpLocks/>
          </p:cNvCxnSpPr>
          <p:nvPr/>
        </p:nvCxnSpPr>
        <p:spPr>
          <a:xfrm>
            <a:off x="5998191" y="3514527"/>
            <a:ext cx="0" cy="2129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/>
              <p:nvPr/>
            </p:nvSpPr>
            <p:spPr>
              <a:xfrm>
                <a:off x="2937372" y="3698728"/>
                <a:ext cx="31427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372" y="3698728"/>
                <a:ext cx="314278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/>
              <p:nvPr/>
            </p:nvSpPr>
            <p:spPr>
              <a:xfrm>
                <a:off x="7371957" y="4585856"/>
                <a:ext cx="154344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957" y="4585856"/>
                <a:ext cx="154344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/>
              <p:nvPr/>
            </p:nvSpPr>
            <p:spPr>
              <a:xfrm>
                <a:off x="912597" y="5672042"/>
                <a:ext cx="10426145" cy="718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ươ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tr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đã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cho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ó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nghi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97" y="5672042"/>
                <a:ext cx="10426145" cy="718979"/>
              </a:xfrm>
              <a:prstGeom prst="rect">
                <a:avLst/>
              </a:prstGeom>
              <a:blipFill>
                <a:blip r:embed="rId8"/>
                <a:stretch>
                  <a:fillRect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293751-22A9-294A-913A-AD52BF5C5F2B}"/>
                  </a:ext>
                </a:extLst>
              </p:cNvPr>
              <p:cNvSpPr txBox="1"/>
              <p:nvPr/>
            </p:nvSpPr>
            <p:spPr>
              <a:xfrm>
                <a:off x="3774995" y="4365784"/>
                <a:ext cx="1503974" cy="718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293751-22A9-294A-913A-AD52BF5C5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995" y="4365784"/>
                <a:ext cx="1503974" cy="7189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56894E-ED05-9BC8-028C-FC91E826EBA1}"/>
                  </a:ext>
                </a:extLst>
              </p:cNvPr>
              <p:cNvSpPr txBox="1"/>
              <p:nvPr/>
            </p:nvSpPr>
            <p:spPr>
              <a:xfrm>
                <a:off x="3255215" y="1515656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2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56894E-ED05-9BC8-028C-FC91E826E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215" y="1515656"/>
                <a:ext cx="6162260" cy="523220"/>
              </a:xfrm>
              <a:prstGeom prst="rect">
                <a:avLst/>
              </a:prstGeom>
              <a:blipFill>
                <a:blip r:embed="rId10"/>
                <a:stretch>
                  <a:fillRect l="-2077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A15875-5995-A29C-A538-40D6DA0A01C6}"/>
                  </a:ext>
                </a:extLst>
              </p:cNvPr>
              <p:cNvSpPr txBox="1"/>
              <p:nvPr/>
            </p:nvSpPr>
            <p:spPr>
              <a:xfrm>
                <a:off x="4290826" y="2110794"/>
                <a:ext cx="36737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A15875-5995-A29C-A538-40D6DA0A0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826" y="2110794"/>
                <a:ext cx="367373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9D01D1E-F979-523C-3AB9-094B95531E25}"/>
                  </a:ext>
                </a:extLst>
              </p:cNvPr>
              <p:cNvSpPr txBox="1"/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</a:t>
                </a: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1: Giải phương trình tích dạng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d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9D01D1E-F979-523C-3AB9-094B95531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blipFill>
                <a:blip r:embed="rId12"/>
                <a:stretch>
                  <a:fillRect l="-1016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90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6" grpId="0"/>
      <p:bldP spid="21" grpId="0"/>
      <p:bldP spid="23" grpId="0"/>
      <p:bldP spid="1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70392" y="78970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/>
              <p:nvPr/>
            </p:nvSpPr>
            <p:spPr>
              <a:xfrm>
                <a:off x="1154236" y="3561952"/>
                <a:ext cx="61622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Để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hai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EFAB82-782B-C374-744A-22030A91D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36" y="3561952"/>
                <a:ext cx="6162260" cy="523220"/>
              </a:xfrm>
              <a:prstGeom prst="rect">
                <a:avLst/>
              </a:prstGeom>
              <a:blipFill>
                <a:blip r:embed="rId3"/>
                <a:stretch>
                  <a:fillRect r="-41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/>
              <p:nvPr/>
            </p:nvSpPr>
            <p:spPr>
              <a:xfrm>
                <a:off x="6593533" y="4076441"/>
                <a:ext cx="23562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−3=0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78644C-28D0-E262-D85A-E5E2ECBF5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533" y="4076441"/>
                <a:ext cx="2356292" cy="523220"/>
              </a:xfrm>
              <a:prstGeom prst="rect">
                <a:avLst/>
              </a:prstGeom>
              <a:blipFill>
                <a:blip r:embed="rId4"/>
                <a:stretch>
                  <a:fillRect l="-1554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EAB5EE-B899-FC5B-49C3-83E09BD07E58}"/>
              </a:ext>
            </a:extLst>
          </p:cNvPr>
          <p:cNvCxnSpPr>
            <a:cxnSpLocks/>
          </p:cNvCxnSpPr>
          <p:nvPr/>
        </p:nvCxnSpPr>
        <p:spPr>
          <a:xfrm>
            <a:off x="5989194" y="4179310"/>
            <a:ext cx="0" cy="187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/>
              <p:nvPr/>
            </p:nvSpPr>
            <p:spPr>
              <a:xfrm>
                <a:off x="3470052" y="4203442"/>
                <a:ext cx="31427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D9195E-C658-AB4D-8BFA-173B1B17B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052" y="4203442"/>
                <a:ext cx="314278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/>
              <p:nvPr/>
            </p:nvSpPr>
            <p:spPr>
              <a:xfrm>
                <a:off x="7500733" y="4579427"/>
                <a:ext cx="2117755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9D272-521F-F0AB-70C5-11C0716FA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733" y="4579427"/>
                <a:ext cx="2117755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/>
              <p:nvPr/>
            </p:nvSpPr>
            <p:spPr>
              <a:xfrm>
                <a:off x="1031294" y="6052810"/>
                <a:ext cx="1042614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ươ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tr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đã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cho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ó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hai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nghi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FCC4EF-7D6D-D949-28FE-353EDF08E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94" y="6052810"/>
                <a:ext cx="10426145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293751-22A9-294A-913A-AD52BF5C5F2B}"/>
                  </a:ext>
                </a:extLst>
              </p:cNvPr>
              <p:cNvSpPr txBox="1"/>
              <p:nvPr/>
            </p:nvSpPr>
            <p:spPr>
              <a:xfrm>
                <a:off x="4042417" y="4708097"/>
                <a:ext cx="21177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293751-22A9-294A-913A-AD52BF5C5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417" y="4708097"/>
                <a:ext cx="211775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D1BEB6-E7DC-453D-5E97-E9A21214542D}"/>
                  </a:ext>
                </a:extLst>
              </p:cNvPr>
              <p:cNvSpPr txBox="1"/>
              <p:nvPr/>
            </p:nvSpPr>
            <p:spPr>
              <a:xfrm>
                <a:off x="7046266" y="5402589"/>
                <a:ext cx="21177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vi-VN" sz="28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D1BEB6-E7DC-453D-5E97-E9A212145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266" y="5402589"/>
                <a:ext cx="211775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FFE71-DA5D-85C2-0C65-6676B64DFD5F}"/>
                  </a:ext>
                </a:extLst>
              </p:cNvPr>
              <p:cNvSpPr txBox="1"/>
              <p:nvPr/>
            </p:nvSpPr>
            <p:spPr>
              <a:xfrm>
                <a:off x="2694801" y="1551414"/>
                <a:ext cx="6162260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−4+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FFE71-DA5D-85C2-0C65-6676B64DF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801" y="1551414"/>
                <a:ext cx="6162260" cy="532966"/>
              </a:xfrm>
              <a:prstGeom prst="rect">
                <a:avLst/>
              </a:prstGeom>
              <a:blipFill>
                <a:blip r:embed="rId10"/>
                <a:stretch>
                  <a:fillRect l="-1978" t="-9091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7C4B8B-321F-FDFE-B8F8-CA9E91BF3441}"/>
                  </a:ext>
                </a:extLst>
              </p:cNvPr>
              <p:cNvSpPr txBox="1"/>
              <p:nvPr/>
            </p:nvSpPr>
            <p:spPr>
              <a:xfrm>
                <a:off x="2013331" y="2005248"/>
                <a:ext cx="8857061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7C4B8B-321F-FDFE-B8F8-CA9E91BF3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331" y="2005248"/>
                <a:ext cx="8857061" cy="5329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D57B07-35EC-0729-0126-F1635552DB2C}"/>
                  </a:ext>
                </a:extLst>
              </p:cNvPr>
              <p:cNvSpPr txBox="1"/>
              <p:nvPr/>
            </p:nvSpPr>
            <p:spPr>
              <a:xfrm>
                <a:off x="3268677" y="2614089"/>
                <a:ext cx="8857061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−2+2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D57B07-35EC-0729-0126-F1635552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677" y="2614089"/>
                <a:ext cx="8857061" cy="5329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A485B8-9C4C-0A54-85E6-F54A35630B6D}"/>
                  </a:ext>
                </a:extLst>
              </p:cNvPr>
              <p:cNvSpPr txBox="1"/>
              <p:nvPr/>
            </p:nvSpPr>
            <p:spPr>
              <a:xfrm>
                <a:off x="4524023" y="3010517"/>
                <a:ext cx="8857061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e>
                    </m:d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A485B8-9C4C-0A54-85E6-F54A35630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023" y="3010517"/>
                <a:ext cx="8857061" cy="53296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7A57A1-6156-F989-D1B6-1FAB8DDAC86F}"/>
                  </a:ext>
                </a:extLst>
              </p:cNvPr>
              <p:cNvSpPr txBox="1"/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</a:t>
                </a:r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 1: Giải phương trình tích dạng</a:t>
                </a:r>
                <a:r>
                  <a:rPr lang="en-US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𝒄𝒙</m:t>
                        </m:r>
                        <m:r>
                          <a:rPr lang="vi-VN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d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vi-VN" sz="2800" b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C7A57A1-6156-F989-D1B6-1FAB8DDAC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868"/>
                <a:ext cx="11996382" cy="556434"/>
              </a:xfrm>
              <a:prstGeom prst="rect">
                <a:avLst/>
              </a:prstGeom>
              <a:blipFill>
                <a:blip r:embed="rId14"/>
                <a:stretch>
                  <a:fillRect l="-1016" t="-769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3095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6" grpId="0"/>
      <p:bldP spid="21" grpId="0"/>
      <p:bldP spid="23" grpId="0"/>
      <p:bldP spid="12" grpId="0"/>
      <p:bldP spid="13" grpId="0"/>
      <p:bldP spid="9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0" y="589868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2: Phương trình chứa ẩn ở mẫu quy về phương trình bậc nhất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 TRÌNH QUY VỀ PHƯƠNG TRÌNH BẬC NHẤT MỘT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TextBox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8064AC-81F2-45A6-2987-492DBED9C196}"/>
              </a:ext>
            </a:extLst>
          </p:cNvPr>
          <p:cNvSpPr txBox="1"/>
          <p:nvPr/>
        </p:nvSpPr>
        <p:spPr>
          <a:xfrm>
            <a:off x="0" y="1084684"/>
            <a:ext cx="11996382" cy="55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SGK trang 11: Giải các phương trình</a:t>
            </a:r>
            <a:endParaRPr lang="en-US" sz="28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/>
              <p:nvPr/>
            </p:nvSpPr>
            <p:spPr>
              <a:xfrm>
                <a:off x="1453130" y="1827130"/>
                <a:ext cx="6162260" cy="765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739F4B-C6FD-AA50-1C17-EE9B0FC2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30" y="1827130"/>
                <a:ext cx="6162260" cy="765722"/>
              </a:xfrm>
              <a:prstGeom prst="rect">
                <a:avLst/>
              </a:prstGeom>
              <a:blipFill>
                <a:blip r:embed="rId2"/>
                <a:stretch>
                  <a:fillRect l="-1978" b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31DC3B-C695-2F6D-4698-07D2ED805D1C}"/>
                  </a:ext>
                </a:extLst>
              </p:cNvPr>
              <p:cNvSpPr txBox="1"/>
              <p:nvPr/>
            </p:nvSpPr>
            <p:spPr>
              <a:xfrm>
                <a:off x="1215167" y="2959668"/>
                <a:ext cx="3986419" cy="721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kern="1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=7+</m:t>
                    </m:r>
                  </m:oMath>
                </a14:m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31DC3B-C695-2F6D-4698-07D2ED805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167" y="2959668"/>
                <a:ext cx="3986419" cy="721031"/>
              </a:xfrm>
              <a:prstGeom prst="rect">
                <a:avLst/>
              </a:prstGeom>
              <a:blipFill>
                <a:blip r:embed="rId3"/>
                <a:stretch>
                  <a:fillRect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0B428E-D272-F06A-D1C0-1CAA0F555C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32035" y="569836"/>
            <a:ext cx="1709086" cy="1709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3BA0-2C1D-0252-1C23-A2A22CE9A340}"/>
                  </a:ext>
                </a:extLst>
              </p:cNvPr>
              <p:cNvSpPr txBox="1"/>
              <p:nvPr/>
            </p:nvSpPr>
            <p:spPr>
              <a:xfrm>
                <a:off x="5834122" y="1920178"/>
                <a:ext cx="6162260" cy="719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3BA0-2C1D-0252-1C23-A2A22CE9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122" y="1920178"/>
                <a:ext cx="6162260" cy="719941"/>
              </a:xfrm>
              <a:prstGeom prst="rect">
                <a:avLst/>
              </a:prstGeom>
              <a:blipFill>
                <a:blip r:embed="rId5"/>
                <a:stretch>
                  <a:fillRect l="-197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33D0F4-3D05-FE25-C2C3-6A39CBFD0D88}"/>
                  </a:ext>
                </a:extLst>
              </p:cNvPr>
              <p:cNvSpPr txBox="1"/>
              <p:nvPr/>
            </p:nvSpPr>
            <p:spPr>
              <a:xfrm>
                <a:off x="5868262" y="2903149"/>
                <a:ext cx="3456211" cy="778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:r>
                  <a:rPr lang="en-US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vi-VN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8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33D0F4-3D05-FE25-C2C3-6A39CBFD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62" y="2903149"/>
                <a:ext cx="3456211" cy="778996"/>
              </a:xfrm>
              <a:prstGeom prst="rect">
                <a:avLst/>
              </a:prstGeom>
              <a:blipFill>
                <a:blip r:embed="rId6"/>
                <a:stretch>
                  <a:fillRect l="-3704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014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10050</TotalTime>
  <Words>1039</Words>
  <Application>Microsoft Office PowerPoint</Application>
  <PresentationFormat>Widescreen</PresentationFormat>
  <Paragraphs>124</Paragraphs>
  <Slides>14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Tahoma</vt:lpstr>
      <vt:lpstr>Times New Roman</vt:lpstr>
      <vt:lpstr>1_Office Theme</vt:lpstr>
      <vt:lpstr>Office Theme</vt:lpstr>
      <vt:lpstr>Default Design</vt:lpstr>
      <vt:lpstr>Equation</vt:lpstr>
      <vt:lpstr>Bài 1: PHƯƠNG TRÌNH QUY VỀ PHƯƠNG TRÌNH  BẬC NHẤT MỘT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Thanh Tran Kim</cp:lastModifiedBy>
  <cp:revision>530</cp:revision>
  <dcterms:created xsi:type="dcterms:W3CDTF">2022-08-03T11:07:12Z</dcterms:created>
  <dcterms:modified xsi:type="dcterms:W3CDTF">2026-04-02T02:57:11Z</dcterms:modified>
</cp:coreProperties>
</file>