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 id="2147483686" r:id="rId3"/>
  </p:sldMasterIdLst>
  <p:notesMasterIdLst>
    <p:notesMasterId r:id="rId16"/>
  </p:notesMasterIdLst>
  <p:sldIdLst>
    <p:sldId id="368" r:id="rId4"/>
    <p:sldId id="395" r:id="rId5"/>
    <p:sldId id="604" r:id="rId6"/>
    <p:sldId id="403" r:id="rId7"/>
    <p:sldId id="573" r:id="rId8"/>
    <p:sldId id="593" r:id="rId9"/>
    <p:sldId id="594" r:id="rId10"/>
    <p:sldId id="596" r:id="rId11"/>
    <p:sldId id="597" r:id="rId12"/>
    <p:sldId id="598" r:id="rId13"/>
    <p:sldId id="599" r:id="rId14"/>
    <p:sldId id="381"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996" autoAdjust="0"/>
    <p:restoredTop sz="94660"/>
  </p:normalViewPr>
  <p:slideViewPr>
    <p:cSldViewPr snapToGrid="0">
      <p:cViewPr varScale="1">
        <p:scale>
          <a:sx n="24" d="100"/>
          <a:sy n="24" d="100"/>
        </p:scale>
        <p:origin x="43" y="9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Click chọn một ô  (A, B, C, D) để chọn đáp án đúng</a:t>
            </a:r>
          </a:p>
          <a:p>
            <a:r>
              <a:rPr lang="en-US"/>
              <a:t>Click vào mũi tên vàng để quay về </a:t>
            </a:r>
          </a:p>
        </p:txBody>
      </p:sp>
      <p:sp>
        <p:nvSpPr>
          <p:cNvPr id="4" name="Slide Number Placeholder 3"/>
          <p:cNvSpPr>
            <a:spLocks noGrp="1"/>
          </p:cNvSpPr>
          <p:nvPr>
            <p:ph type="sldNum" sz="quarter" idx="5"/>
          </p:nvPr>
        </p:nvSpPr>
        <p:spPr/>
        <p:txBody>
          <a:bodyPr/>
          <a:lstStyle/>
          <a:p>
            <a:fld id="{D6768A89-F29B-44A5-93B5-548F33E52508}" type="slidenum">
              <a:rPr lang="en-US" smtClean="0"/>
              <a:t>3</a:t>
            </a:fld>
            <a:endParaRPr lang="en-US"/>
          </a:p>
        </p:txBody>
      </p:sp>
    </p:spTree>
    <p:extLst>
      <p:ext uri="{BB962C8B-B14F-4D97-AF65-F5344CB8AC3E}">
        <p14:creationId xmlns:p14="http://schemas.microsoft.com/office/powerpoint/2010/main" val="187923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Click chọn một ô  (A, B, C, D) để chọn đáp án đúng</a:t>
            </a:r>
          </a:p>
          <a:p>
            <a:r>
              <a:rPr lang="en-US"/>
              <a:t>Click vào mũi tên vàng để quay về </a:t>
            </a:r>
          </a:p>
        </p:txBody>
      </p:sp>
      <p:sp>
        <p:nvSpPr>
          <p:cNvPr id="4" name="Slide Number Placeholder 3"/>
          <p:cNvSpPr>
            <a:spLocks noGrp="1"/>
          </p:cNvSpPr>
          <p:nvPr>
            <p:ph type="sldNum" sz="quarter" idx="5"/>
          </p:nvPr>
        </p:nvSpPr>
        <p:spPr/>
        <p:txBody>
          <a:bodyPr/>
          <a:lstStyle/>
          <a:p>
            <a:fld id="{D6768A89-F29B-44A5-93B5-548F33E52508}" type="slidenum">
              <a:rPr lang="en-US" smtClean="0"/>
              <a:t>4</a:t>
            </a:fld>
            <a:endParaRPr lang="en-US"/>
          </a:p>
        </p:txBody>
      </p:sp>
    </p:spTree>
    <p:extLst>
      <p:ext uri="{BB962C8B-B14F-4D97-AF65-F5344CB8AC3E}">
        <p14:creationId xmlns:p14="http://schemas.microsoft.com/office/powerpoint/2010/main" val="161173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7865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62668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81508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55154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0672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793443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520990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33272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270070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708594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02/04/2026</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67278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400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Subtitle 2"/>
          <p:cNvSpPr>
            <a:spLocks noGrp="1"/>
          </p:cNvSpPr>
          <p:nvPr>
            <p:ph type="subTitle" idx="1"/>
          </p:nvPr>
        </p:nvSpPr>
        <p:spPr>
          <a:xfrm>
            <a:off x="1965063" y="5052553"/>
            <a:ext cx="7516013" cy="882119"/>
          </a:xfrm>
          <a:prstGeom prst="rect">
            <a:avLst/>
          </a:prstGeom>
        </p:spPr>
        <p:txBody>
          <a:bodyPr>
            <a:normAutofit/>
          </a:bodyPr>
          <a:lstStyle>
            <a:lvl1pPr marL="0" indent="0" algn="l">
              <a:buNone/>
              <a:defRPr sz="23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229603" y="6172208"/>
            <a:ext cx="3352800" cy="365125"/>
          </a:xfrm>
          <a:prstGeom prst="rect">
            <a:avLst/>
          </a:prstGeom>
        </p:spPr>
        <p:txBody>
          <a:bodyPr/>
          <a:lstStyle/>
          <a:p>
            <a:fld id="{2923455E-3500-4D7D-8126-86E987962AA1}"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a:xfrm>
            <a:off x="609604" y="6172208"/>
            <a:ext cx="4470401"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5080000" y="6172208"/>
            <a:ext cx="2438400" cy="365125"/>
          </a:xfrm>
          <a:prstGeom prst="rect">
            <a:avLst/>
          </a:prstGeom>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1090110" y="3132291"/>
            <a:ext cx="9567135" cy="1793167"/>
          </a:xfrm>
          <a:prstGeom prst="rect">
            <a:avLst/>
          </a:prstGeom>
          <a:effectLst/>
        </p:spPr>
        <p:txBody>
          <a:bodyPr>
            <a:noAutofit/>
          </a:bodyPr>
          <a:lstStyle>
            <a:lvl1pPr marL="640064" indent="-457189" algn="l">
              <a:defRPr sz="5500"/>
            </a:lvl1pPr>
          </a:lstStyle>
          <a:p>
            <a:r>
              <a:rPr lang="en-US"/>
              <a:t>Click to edit Master title style</a:t>
            </a:r>
            <a:endParaRPr lang="en-US" dirty="0"/>
          </a:p>
        </p:txBody>
      </p:sp>
    </p:spTree>
    <p:extLst>
      <p:ext uri="{BB962C8B-B14F-4D97-AF65-F5344CB8AC3E}">
        <p14:creationId xmlns:p14="http://schemas.microsoft.com/office/powerpoint/2010/main" val="1676778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397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58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694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409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35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19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91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75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160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255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24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4/2/2026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49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598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76.png"/><Relationship Id="rId4" Type="http://schemas.openxmlformats.org/officeDocument/2006/relationships/image" Target="../media/image57.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hyperlink" Target="http://www.allwhitebackground.com/colorful-background-images.html"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4.png"/><Relationship Id="rId3" Type="http://schemas.microsoft.com/office/2007/relationships/media" Target="../media/media2.mp3"/><Relationship Id="rId21" Type="http://schemas.openxmlformats.org/officeDocument/2006/relationships/image" Target="../media/image37.png"/><Relationship Id="rId7" Type="http://schemas.microsoft.com/office/2007/relationships/media" Target="../media/media4.mp3"/><Relationship Id="rId12" Type="http://schemas.openxmlformats.org/officeDocument/2006/relationships/notesSlide" Target="../notesSlides/notesSlide1.xml"/><Relationship Id="rId17"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5.png"/><Relationship Id="rId20" Type="http://schemas.openxmlformats.org/officeDocument/2006/relationships/slide" Target="slide7.xml"/><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5.xml"/><Relationship Id="rId5" Type="http://schemas.microsoft.com/office/2007/relationships/media" Target="../media/media3.mp3"/><Relationship Id="rId15" Type="http://schemas.openxmlformats.org/officeDocument/2006/relationships/image" Target="../media/image34.png"/><Relationship Id="rId10" Type="http://schemas.openxmlformats.org/officeDocument/2006/relationships/video" Target="../media/media5.mp4"/><Relationship Id="rId19" Type="http://schemas.openxmlformats.org/officeDocument/2006/relationships/image" Target="../media/image15.png"/><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6.wmf"/><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2.xml"/><Relationship Id="rId17" Type="http://schemas.openxmlformats.org/officeDocument/2006/relationships/oleObject" Target="../embeddings/oleObject1.bin"/><Relationship Id="rId2" Type="http://schemas.openxmlformats.org/officeDocument/2006/relationships/audio" Target="../media/media1.mp3"/><Relationship Id="rId16" Type="http://schemas.openxmlformats.org/officeDocument/2006/relationships/slide" Target="slide7.xml"/><Relationship Id="rId20" Type="http://schemas.openxmlformats.org/officeDocument/2006/relationships/image" Target="../media/image17.wmf"/><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5.xml"/><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video" Target="../media/media5.mp4"/><Relationship Id="rId19" Type="http://schemas.openxmlformats.org/officeDocument/2006/relationships/oleObject" Target="../embeddings/oleObject2.bin"/><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14.png"/><Relationship Id="rId22"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6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1.wmf"/><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5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1141848"/>
          </a:xfrm>
        </p:spPr>
        <p:txBody>
          <a:bodyPr>
            <a:normAutofit fontScale="90000"/>
          </a:bodyPr>
          <a:lstStyle/>
          <a:p>
            <a:pPr algn="ctr">
              <a:lnSpc>
                <a:spcPct val="150000"/>
              </a:lnSpc>
              <a:spcBef>
                <a:spcPts val="1200"/>
              </a:spcBef>
              <a:spcAft>
                <a:spcPts val="1800"/>
              </a:spcAft>
            </a:pPr>
            <a:r>
              <a:rPr lang="en-US" sz="3200" b="1" dirty="0">
                <a:solidFill>
                  <a:srgbClr val="FFFF00"/>
                </a:solidFill>
                <a:effectLst/>
                <a:latin typeface="Times New Roman" panose="02020603050405020304" pitchFamily="18" charset="0"/>
                <a:ea typeface="Times New Roman" panose="02020603050405020304" pitchFamily="18" charset="0"/>
              </a:rPr>
              <a:t>TIẾT 5- </a:t>
            </a:r>
            <a:r>
              <a:rPr lang="en-US" sz="3200" b="1" dirty="0" err="1">
                <a:solidFill>
                  <a:srgbClr val="FFFF00"/>
                </a:solidFill>
                <a:effectLst/>
                <a:latin typeface="Times New Roman" panose="02020603050405020304" pitchFamily="18" charset="0"/>
                <a:ea typeface="Times New Roman" panose="02020603050405020304" pitchFamily="18" charset="0"/>
              </a:rPr>
              <a:t>Bài</a:t>
            </a:r>
            <a:r>
              <a:rPr lang="en-US" sz="3200" b="1" dirty="0">
                <a:solidFill>
                  <a:srgbClr val="FFFF00"/>
                </a:solidFill>
                <a:effectLst/>
                <a:latin typeface="Times New Roman" panose="02020603050405020304" pitchFamily="18" charset="0"/>
                <a:ea typeface="Times New Roman" panose="02020603050405020304" pitchFamily="18" charset="0"/>
              </a:rPr>
              <a:t> 1: PHƯƠNG TRÌNH QUY VỀ PHƯƠNG TRÌNH </a:t>
            </a:r>
            <a:br>
              <a:rPr lang="en-US" sz="3200" b="1" dirty="0">
                <a:solidFill>
                  <a:srgbClr val="FFFF00"/>
                </a:solidFill>
                <a:effectLst/>
                <a:latin typeface="Times New Roman" panose="02020603050405020304" pitchFamily="18" charset="0"/>
                <a:ea typeface="Times New Roman" panose="02020603050405020304" pitchFamily="18" charset="0"/>
              </a:rPr>
            </a:br>
            <a:r>
              <a:rPr lang="en-US" sz="3200" b="1" dirty="0">
                <a:solidFill>
                  <a:srgbClr val="FFFF00"/>
                </a:solidFill>
                <a:effectLst/>
                <a:latin typeface="Times New Roman" panose="02020603050405020304" pitchFamily="18" charset="0"/>
                <a:ea typeface="Times New Roman" panose="02020603050405020304" pitchFamily="18" charset="0"/>
              </a:rPr>
              <a:t>BẬC NHẤT MỘT ẨN</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3)</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606217"/>
                <a:ext cx="12083216" cy="198823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
                    <a:cs typeface="Times New Roman" panose="02020603050405020304" pitchFamily="18" charset="0"/>
                  </a:rPr>
                  <a:t>Ví dụ 7 (SGK trang 10):</a:t>
                </a:r>
                <a:r>
                  <a:rPr kumimoji="0" lang="en-US" sz="2800" b="1" i="0" u="none" strike="noStrike" kern="1200" cap="none" spc="0" normalizeH="0" baseline="0" noProof="0" dirty="0">
                    <a:ln>
                      <a:noFill/>
                    </a:ln>
                    <a:solidFill>
                      <a:srgbClr val="FFC000"/>
                    </a:solidFill>
                    <a:effectLst/>
                    <a:uLnTx/>
                    <a:uFillTx/>
                    <a:latin typeface="Times New Roman "/>
                    <a:cs typeface="Times New Roman" panose="02020603050405020304" pitchFamily="18" charset="0"/>
                  </a:rPr>
                  <a:t> </a:t>
                </a:r>
                <a:r>
                  <a:rPr kumimoji="0" lang="vi-VN" sz="2800" b="0" i="0" u="none" strike="noStrike" kern="100" cap="none" spc="0" normalizeH="0" baseline="0" noProof="0" dirty="0">
                    <a:ln>
                      <a:noFill/>
                    </a:ln>
                    <a:solidFill>
                      <a:prstClr val="white"/>
                    </a:solidFill>
                    <a:effectLst/>
                    <a:uLnTx/>
                    <a:uFillTx/>
                    <a:latin typeface="+mj-lt"/>
                    <a:ea typeface="Calibri" panose="020F0502020204030204" pitchFamily="34" charset="0"/>
                    <a:cs typeface="Times New Roman" panose="02020603050405020304" pitchFamily="18" charset="0"/>
                  </a:rPr>
                  <a:t>Biết</a:t>
                </a:r>
                <a:r>
                  <a:rPr kumimoji="0" lang="vi-VN" sz="2800" b="0" i="0" u="none" strike="noStrike" kern="100" cap="none" spc="0" normalizeH="0" noProof="0" dirty="0">
                    <a:ln>
                      <a:noFill/>
                    </a:ln>
                    <a:solidFill>
                      <a:prstClr val="white"/>
                    </a:solidFill>
                    <a:effectLst/>
                    <a:uLnTx/>
                    <a:uFillTx/>
                    <a:latin typeface="+mj-lt"/>
                    <a:ea typeface="Calibri" panose="020F0502020204030204" pitchFamily="34" charset="0"/>
                    <a:cs typeface="Times New Roman" panose="02020603050405020304" pitchFamily="18" charset="0"/>
                  </a:rPr>
                  <a:t> nồng độ muối của nước biển là </a:t>
                </a:r>
                <a14:m>
                  <m:oMath xmlns:m="http://schemas.openxmlformats.org/officeDocument/2006/math">
                    <m:r>
                      <a:rPr kumimoji="0" lang="vi-VN" sz="2800" b="0" i="1" u="none" strike="noStrike" kern="100" cap="none" spc="0" normalizeH="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oMath>
                </a14:m>
                <a:r>
                  <a:rPr kumimoji="0" lang="vi-VN" sz="2800" b="0" i="0" u="none" strike="noStrike" kern="100" cap="none" spc="0" normalizeH="0" noProof="0" dirty="0">
                    <a:ln>
                      <a:noFill/>
                    </a:ln>
                    <a:solidFill>
                      <a:prstClr val="white"/>
                    </a:solidFill>
                    <a:effectLst/>
                    <a:uLnTx/>
                    <a:uFillTx/>
                    <a:latin typeface="+mj-lt"/>
                    <a:ea typeface="Calibri" panose="020F0502020204030204" pitchFamily="34" charset="0"/>
                    <a:cs typeface="Times New Roman" panose="02020603050405020304" pitchFamily="18" charset="0"/>
                  </a:rPr>
                  <a:t> và khối lượng riêng của nước biển là </a:t>
                </a:r>
                <a14:m>
                  <m:oMath xmlns:m="http://schemas.openxmlformats.org/officeDocument/2006/math">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1 020 </m:t>
                    </m:r>
                    <m:r>
                      <m:rPr>
                        <m:sty m:val="p"/>
                      </m:rP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g</m:t>
                    </m:r>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l</m:t>
                    </m:r>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oMath>
                </a14:m>
                <a:r>
                  <a:rPr kumimoji="0" lang="vi-VN" sz="2800" b="0" i="0" u="none" strike="noStrike" kern="100" cap="none" spc="0" normalizeH="0" noProof="0" dirty="0">
                    <a:ln>
                      <a:noFill/>
                    </a:ln>
                    <a:solidFill>
                      <a:prstClr val="white"/>
                    </a:solidFill>
                    <a:effectLst/>
                    <a:uLnTx/>
                    <a:uFillTx/>
                    <a:latin typeface="+mj-lt"/>
                    <a:ea typeface="Calibri" panose="020F0502020204030204" pitchFamily="34" charset="0"/>
                    <a:cs typeface="Times New Roman" panose="02020603050405020304" pitchFamily="18" charset="0"/>
                  </a:rPr>
                  <a:t>Từ </a:t>
                </a:r>
                <a14:m>
                  <m:oMath xmlns:m="http://schemas.openxmlformats.org/officeDocument/2006/math">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l</m:t>
                    </m:r>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oMath>
                </a14:m>
                <a:r>
                  <a:rPr kumimoji="0" lang="vi-VN" sz="2800" b="0" i="0" u="none" strike="noStrike" kern="100" cap="none" spc="0" normalizeH="0" noProof="0" dirty="0">
                    <a:ln>
                      <a:noFill/>
                    </a:ln>
                    <a:solidFill>
                      <a:prstClr val="white"/>
                    </a:solidFill>
                    <a:effectLst/>
                    <a:uLnTx/>
                    <a:uFillTx/>
                    <a:latin typeface="+mj-lt"/>
                    <a:ea typeface="Calibri" panose="020F0502020204030204" pitchFamily="34" charset="0"/>
                    <a:cs typeface="Times New Roman" panose="02020603050405020304" pitchFamily="18" charset="0"/>
                  </a:rPr>
                  <a:t>nước biển như thế, người ta hòa thêm muối để được một dung dịch có nồng độ muối là </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20%</m:t>
                    </m:r>
                  </m:oMath>
                </a14:m>
                <a:r>
                  <a:rPr kumimoji="0" lang="vi-VN" sz="2800" b="0" i="0" u="none" strike="noStrike" kern="100" cap="none" spc="0" normalizeH="0" noProof="0" dirty="0">
                    <a:ln>
                      <a:noFill/>
                    </a:ln>
                    <a:solidFill>
                      <a:prstClr val="white"/>
                    </a:solidFill>
                    <a:effectLst/>
                    <a:uLnTx/>
                    <a:uFillTx/>
                    <a:latin typeface="+mj-lt"/>
                    <a:ea typeface="Calibri" panose="020F0502020204030204" pitchFamily="34" charset="0"/>
                    <a:cs typeface="Times New Roman" panose="02020603050405020304" pitchFamily="18" charset="0"/>
                  </a:rPr>
                  <a:t>. Tính lượng muối cần hòa thêm</a:t>
                </a:r>
                <a:r>
                  <a:rPr kumimoji="0" lang="en-US" sz="2800" b="0" i="0" u="none" strike="noStrike" kern="100" cap="none" spc="0" normalizeH="0" baseline="0" noProof="0" dirty="0">
                    <a:ln>
                      <a:noFill/>
                    </a:ln>
                    <a:solidFill>
                      <a:prstClr val="white"/>
                    </a:solidFill>
                    <a:effectLst/>
                    <a:uLnTx/>
                    <a:uFillTx/>
                    <a:latin typeface="Times New Roman "/>
                    <a:ea typeface="Calibri" panose="020F0502020204030204" pitchFamily="34" charset="0"/>
                    <a:cs typeface="Times New Roman" panose="02020603050405020304" pitchFamily="18" charset="0"/>
                  </a:rPr>
                  <a:t>. </a:t>
                </a:r>
                <a:endParaRPr kumimoji="0" lang="en-US" sz="2000" b="0" i="0" u="none" strike="noStrike" kern="100" cap="none" spc="0" normalizeH="0" baseline="0" noProof="0" dirty="0">
                  <a:ln>
                    <a:noFill/>
                  </a:ln>
                  <a:solidFill>
                    <a:prstClr val="white"/>
                  </a:solidFill>
                  <a:effectLst/>
                  <a:uLnTx/>
                  <a:uFillTx/>
                  <a:latin typeface="Times New Roman "/>
                  <a:ea typeface="Calibri" panose="020F0502020204030204" pitchFamily="34" charset="0"/>
                  <a:cs typeface="Times New Roman" panose="02020603050405020304" pitchFamily="18" charset="0"/>
                </a:endParaRP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606217"/>
                <a:ext cx="12083216" cy="1988237"/>
              </a:xfrm>
              <a:prstGeom prst="rect">
                <a:avLst/>
              </a:prstGeom>
              <a:blipFill>
                <a:blip r:embed="rId4"/>
                <a:stretch>
                  <a:fillRect l="-1009" t="-2752" r="-1009" b="-5810"/>
                </a:stretch>
              </a:blipFill>
            </p:spPr>
            <p:txBody>
              <a:bodyPr/>
              <a:lstStyle/>
              <a:p>
                <a:r>
                  <a:rPr lang="en-US">
                    <a:noFill/>
                  </a:rPr>
                  <a:t> </a:t>
                </a:r>
              </a:p>
            </p:txBody>
          </p:sp>
        </mc:Fallback>
      </mc:AlternateContent>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083635" y="2014507"/>
            <a:ext cx="12698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Bài</a:t>
            </a:r>
            <a:r>
              <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giải</a:t>
            </a:r>
            <a:endPar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7218" y="1956857"/>
            <a:ext cx="1561730" cy="1561730"/>
          </a:xfrm>
          <a:prstGeom prst="rect">
            <a:avLst/>
          </a:prstGeom>
        </p:spPr>
      </p:pic>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536337" y="3689188"/>
            <a:ext cx="1632611" cy="49244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0B48B9-2DFC-5FAF-FFB4-1BA39E193E9B}"/>
                  </a:ext>
                </a:extLst>
              </p:cNvPr>
              <p:cNvSpPr txBox="1"/>
              <p:nvPr/>
            </p:nvSpPr>
            <p:spPr>
              <a:xfrm>
                <a:off x="498073" y="2722393"/>
                <a:ext cx="112257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Khối</a:t>
                </a:r>
                <a:r>
                  <a:rPr kumimoji="0" lang="vi-VN" sz="2800" b="0" i="0" u="none" strike="noStrike" kern="1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lượng của </a:t>
                </a:r>
                <a14:m>
                  <m:oMath xmlns:m="http://schemas.openxmlformats.org/officeDocument/2006/math">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l</m:t>
                    </m:r>
                    <m:r>
                      <a:rPr lang="en-US"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oMath>
                </a14:m>
                <a:r>
                  <a:rPr kumimoji="0" lang="vi-VN" sz="2800" b="0" i="0" u="none" strike="noStrike" kern="1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nước biển là</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1 020 . 2  = 2 040</m:t>
                    </m:r>
                  </m:oMath>
                </a14:m>
                <a:endParaRPr lang="en-US" sz="2800" kern="100" dirty="0">
                  <a:solidFill>
                    <a:prstClr val="white"/>
                  </a:solidFill>
                  <a:latin typeface="Times New Roman "/>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A0B48B9-2DFC-5FAF-FFB4-1BA39E193E9B}"/>
                  </a:ext>
                </a:extLst>
              </p:cNvPr>
              <p:cNvSpPr txBox="1">
                <a:spLocks noRot="1" noChangeAspect="1" noMove="1" noResize="1" noEditPoints="1" noAdjustHandles="1" noChangeArrowheads="1" noChangeShapeType="1" noTextEdit="1"/>
              </p:cNvSpPr>
              <p:nvPr/>
            </p:nvSpPr>
            <p:spPr>
              <a:xfrm>
                <a:off x="498073" y="2722393"/>
                <a:ext cx="11225704" cy="523220"/>
              </a:xfrm>
              <a:prstGeom prst="rect">
                <a:avLst/>
              </a:prstGeom>
              <a:blipFill>
                <a:blip r:embed="rId7"/>
                <a:stretch>
                  <a:fillRect l="-1141"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B8F76C-8DD5-FE86-158F-DAADDED36A1F}"/>
                  </a:ext>
                </a:extLst>
              </p:cNvPr>
              <p:cNvSpPr txBox="1"/>
              <p:nvPr/>
            </p:nvSpPr>
            <p:spPr>
              <a:xfrm>
                <a:off x="428756" y="3493910"/>
                <a:ext cx="11225704" cy="523220"/>
              </a:xfrm>
              <a:prstGeom prst="rect">
                <a:avLst/>
              </a:prstGeom>
              <a:noFill/>
            </p:spPr>
            <p:txBody>
              <a:bodyPr wrap="square">
                <a:spAutoFit/>
              </a:bodyPr>
              <a:lstStyle/>
              <a:p>
                <a:pPr lvl="0">
                  <a:defRPr/>
                </a:pPr>
                <a:r>
                  <a:rPr kumimoji="0" lang="vi-VN" sz="2800" b="0" i="0" u="none" strike="noStrike" kern="100" cap="none" spc="0" normalizeH="0" baseline="0" noProof="0" dirty="0">
                    <a:ln>
                      <a:noFill/>
                    </a:ln>
                    <a:solidFill>
                      <a:prstClr val="white"/>
                    </a:solidFill>
                    <a:effectLst/>
                    <a:uLnTx/>
                    <a:uFillTx/>
                    <a:latin typeface="+mj-lt"/>
                    <a:cs typeface="Times New Roman" panose="02020603050405020304" pitchFamily="18" charset="0"/>
                  </a:rPr>
                  <a:t>Khối</a:t>
                </a:r>
                <a:r>
                  <a:rPr kumimoji="0" lang="vi-VN" sz="2800" b="0" i="0" u="none" strike="noStrike" kern="100" cap="none" spc="0" normalizeH="0" noProof="0" dirty="0">
                    <a:ln>
                      <a:noFill/>
                    </a:ln>
                    <a:solidFill>
                      <a:prstClr val="white"/>
                    </a:solidFill>
                    <a:effectLst/>
                    <a:uLnTx/>
                    <a:uFillTx/>
                    <a:latin typeface="+mj-lt"/>
                    <a:cs typeface="Times New Roman" panose="02020603050405020304" pitchFamily="18" charset="0"/>
                  </a:rPr>
                  <a:t> lượng  muối trong </a:t>
                </a:r>
                <a14:m>
                  <m:oMath xmlns:m="http://schemas.openxmlformats.org/officeDocument/2006/math">
                    <m: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vi-VN" sz="2800" i="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l</m:t>
                    </m:r>
                  </m:oMath>
                </a14:m>
                <a:r>
                  <a:rPr lang="vi-VN" sz="2800" kern="100" dirty="0">
                    <a:solidFill>
                      <a:prstClr val="white"/>
                    </a:solidFill>
                    <a:latin typeface="+mj-lt"/>
                    <a:ea typeface="Calibri" panose="020F0502020204030204" pitchFamily="34" charset="0"/>
                    <a:cs typeface="Times New Roman" panose="02020603050405020304" pitchFamily="18" charset="0"/>
                  </a:rPr>
                  <a:t> </a:t>
                </a:r>
                <a:r>
                  <a:rPr lang="en-US" sz="2800" kern="100" dirty="0">
                    <a:solidFill>
                      <a:prstClr val="white"/>
                    </a:solidFill>
                    <a:latin typeface="+mj-lt"/>
                    <a:ea typeface="Calibri" panose="020F0502020204030204" pitchFamily="34" charset="0"/>
                    <a:cs typeface="Times New Roman" panose="02020603050405020304" pitchFamily="18" charset="0"/>
                  </a:rPr>
                  <a:t> </a:t>
                </a:r>
                <a:r>
                  <a:rPr kumimoji="0" lang="vi-VN" sz="2800" b="0" i="0" u="none" strike="noStrike" kern="100" cap="none" spc="0" normalizeH="0" noProof="0" dirty="0">
                    <a:ln>
                      <a:noFill/>
                    </a:ln>
                    <a:solidFill>
                      <a:prstClr val="white"/>
                    </a:solidFill>
                    <a:effectLst/>
                    <a:uLnTx/>
                    <a:uFillTx/>
                    <a:latin typeface="+mj-lt"/>
                    <a:cs typeface="Times New Roman" panose="02020603050405020304" pitchFamily="18" charset="0"/>
                  </a:rPr>
                  <a:t>nước biển là: </a:t>
                </a:r>
                <a:r>
                  <a:rPr lang="vi-VN" sz="2800" kern="100" dirty="0">
                    <a:solidFill>
                      <a:prstClr val="white"/>
                    </a:solidFill>
                    <a:latin typeface="+mj-lt"/>
                    <a:ea typeface="Calibri" panose="020F0502020204030204" pitchFamily="34" charset="0"/>
                    <a:cs typeface="Times New Roman" panose="02020603050405020304" pitchFamily="18" charset="0"/>
                  </a:rPr>
                  <a:t>2 040 . 3,5%  = 71,4 (g</a:t>
                </a:r>
                <a:r>
                  <a:rPr lang="vi-VN" sz="2800" kern="100" dirty="0">
                    <a:solidFill>
                      <a:prstClr val="white"/>
                    </a:solidFill>
                    <a:latin typeface="Times New Roman "/>
                    <a:ea typeface="Calibri" panose="020F0502020204030204" pitchFamily="34" charset="0"/>
                    <a:cs typeface="Times New Roman" panose="02020603050405020304" pitchFamily="18" charset="0"/>
                  </a:rPr>
                  <a:t>)</a:t>
                </a:r>
                <a:endParaRPr lang="en-US" sz="2800" kern="100" dirty="0">
                  <a:solidFill>
                    <a:prstClr val="white"/>
                  </a:solidFill>
                  <a:latin typeface="Times New Roman "/>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C2B8F76C-8DD5-FE86-158F-DAADDED36A1F}"/>
                  </a:ext>
                </a:extLst>
              </p:cNvPr>
              <p:cNvSpPr txBox="1">
                <a:spLocks noRot="1" noChangeAspect="1" noMove="1" noResize="1" noEditPoints="1" noAdjustHandles="1" noChangeArrowheads="1" noChangeShapeType="1" noTextEdit="1"/>
              </p:cNvSpPr>
              <p:nvPr/>
            </p:nvSpPr>
            <p:spPr>
              <a:xfrm>
                <a:off x="428756" y="3493910"/>
                <a:ext cx="11225704" cy="523220"/>
              </a:xfrm>
              <a:prstGeom prst="rect">
                <a:avLst/>
              </a:prstGeom>
              <a:blipFill>
                <a:blip r:embed="rId8"/>
                <a:stretch>
                  <a:fillRect l="-1086" t="-13953"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A5AEB8-F709-31D0-4FBD-D724AF9C6D15}"/>
                  </a:ext>
                </a:extLst>
              </p:cNvPr>
              <p:cNvSpPr txBox="1"/>
              <p:nvPr/>
            </p:nvSpPr>
            <p:spPr>
              <a:xfrm>
                <a:off x="317601" y="4181631"/>
                <a:ext cx="11225704" cy="9694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dirty="0">
                    <a:ln>
                      <a:noFill/>
                    </a:ln>
                    <a:solidFill>
                      <a:prstClr val="white"/>
                    </a:solidFill>
                    <a:effectLst/>
                    <a:uLnTx/>
                    <a:uFillTx/>
                    <a:latin typeface="+mj-lt"/>
                    <a:cs typeface="Times New Roman" panose="02020603050405020304" pitchFamily="18" charset="0"/>
                  </a:rPr>
                  <a:t>Gọi lượng muối cần hòa thêm vào </a:t>
                </a:r>
                <a14:m>
                  <m:oMath xmlns:m="http://schemas.openxmlformats.org/officeDocument/2006/math">
                    <m:r>
                      <a:rPr lang="vi-VN" sz="2800" i="0" kern="100">
                        <a:solidFill>
                          <a:prstClr val="white"/>
                        </a:solidFill>
                        <a:latin typeface="Cambria Math" panose="02040503050406030204" pitchFamily="18" charset="0"/>
                        <a:cs typeface="Times New Roman" panose="02020603050405020304" pitchFamily="18" charset="0"/>
                      </a:rPr>
                      <m:t>2 </m:t>
                    </m:r>
                    <m:r>
                      <m:rPr>
                        <m:sty m:val="p"/>
                      </m:rPr>
                      <a:rPr lang="vi-VN" sz="2800" i="0" kern="100">
                        <a:solidFill>
                          <a:prstClr val="white"/>
                        </a:solidFill>
                        <a:latin typeface="Cambria Math" panose="02040503050406030204" pitchFamily="18" charset="0"/>
                        <a:cs typeface="Times New Roman" panose="02020603050405020304" pitchFamily="18" charset="0"/>
                      </a:rPr>
                      <m:t>l</m:t>
                    </m:r>
                    <m:r>
                      <a:rPr lang="vi-VN" sz="2800" i="0" kern="100">
                        <a:solidFill>
                          <a:prstClr val="white"/>
                        </a:solidFill>
                        <a:latin typeface="Cambria Math" panose="02040503050406030204" pitchFamily="18" charset="0"/>
                        <a:cs typeface="Times New Roman" panose="02020603050405020304" pitchFamily="18" charset="0"/>
                      </a:rPr>
                      <m:t> </m:t>
                    </m:r>
                  </m:oMath>
                </a14:m>
                <a:r>
                  <a:rPr lang="en-US" sz="2800" kern="100" dirty="0">
                    <a:solidFill>
                      <a:prstClr val="white"/>
                    </a:solidFill>
                    <a:latin typeface="+mj-lt"/>
                    <a:cs typeface="Times New Roman" panose="02020603050405020304" pitchFamily="18" charset="0"/>
                  </a:rPr>
                  <a:t> </a:t>
                </a:r>
                <a:r>
                  <a:rPr kumimoji="0" lang="vi-VN" sz="2800" b="0" i="0" u="none" strike="noStrike" kern="100" cap="none" spc="0" normalizeH="0" baseline="0" noProof="0" dirty="0">
                    <a:ln>
                      <a:noFill/>
                    </a:ln>
                    <a:solidFill>
                      <a:prstClr val="white"/>
                    </a:solidFill>
                    <a:effectLst/>
                    <a:uLnTx/>
                    <a:uFillTx/>
                    <a:latin typeface="+mj-lt"/>
                    <a:cs typeface="Times New Roman" panose="02020603050405020304" pitchFamily="18" charset="0"/>
                  </a:rPr>
                  <a:t>nước biển như thế để được một dung dịch có nồng độ muối là </a:t>
                </a:r>
                <a14:m>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20% </m:t>
                    </m:r>
                  </m:oMath>
                </a14:m>
                <a:r>
                  <a:rPr lang="vi-VN" sz="2800" kern="100" dirty="0">
                    <a:solidFill>
                      <a:prstClr val="white"/>
                    </a:solidFill>
                    <a:latin typeface="+mj-lt"/>
                    <a:cs typeface="Times New Roman" panose="02020603050405020304" pitchFamily="18" charset="0"/>
                  </a:rPr>
                  <a:t>là</a:t>
                </a:r>
                <a:r>
                  <a:rPr lang="en-US" sz="2800" kern="100" dirty="0">
                    <a:solidFill>
                      <a:prstClr val="white"/>
                    </a:solidFill>
                    <a:latin typeface="+mj-lt"/>
                    <a:cs typeface="Times New Roman" panose="02020603050405020304" pitchFamily="18" charset="0"/>
                  </a:rPr>
                  <a:t> </a:t>
                </a:r>
                <a:r>
                  <a:rPr lang="vi-VN" sz="2800" kern="100" dirty="0">
                    <a:solidFill>
                      <a:prstClr val="white"/>
                    </a:solidFill>
                    <a:latin typeface="+mj-lt"/>
                    <a:cs typeface="Times New Roman" panose="02020603050405020304" pitchFamily="18" charset="0"/>
                  </a:rPr>
                  <a:t> </a:t>
                </a:r>
                <a14:m>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m:t>
                    </m:r>
                    <m:r>
                      <m:rPr>
                        <m:sty m:val="p"/>
                      </m:rPr>
                      <a:rPr lang="vi-VN" sz="2800" i="0" kern="100">
                        <a:solidFill>
                          <a:prstClr val="white"/>
                        </a:solidFill>
                        <a:latin typeface="Cambria Math" panose="02040503050406030204" pitchFamily="18" charset="0"/>
                        <a:cs typeface="Times New Roman" panose="02020603050405020304" pitchFamily="18" charset="0"/>
                      </a:rPr>
                      <m:t>g</m:t>
                    </m:r>
                    <m:r>
                      <a:rPr lang="vi-VN" sz="2800" i="0" kern="100">
                        <a:solidFill>
                          <a:prstClr val="white"/>
                        </a:solidFill>
                        <a:latin typeface="Cambria Math" panose="02040503050406030204" pitchFamily="18" charset="0"/>
                        <a:cs typeface="Times New Roman" panose="02020603050405020304" pitchFamily="18" charset="0"/>
                      </a:rPr>
                      <m:t>)</m:t>
                    </m:r>
                  </m:oMath>
                </a14:m>
                <a:r>
                  <a:rPr lang="vi-VN" sz="2800" kern="100" dirty="0">
                    <a:solidFill>
                      <a:prstClr val="white"/>
                    </a:solidFill>
                    <a:latin typeface="+mj-lt"/>
                    <a:cs typeface="Times New Roman" panose="02020603050405020304" pitchFamily="18" charset="0"/>
                  </a:rPr>
                  <a:t> (</a:t>
                </a:r>
                <a14:m>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&gt; 0</m:t>
                    </m:r>
                  </m:oMath>
                </a14:m>
                <a:r>
                  <a:rPr lang="vi-VN" sz="2800" kern="100" dirty="0">
                    <a:solidFill>
                      <a:prstClr val="white"/>
                    </a:solidFill>
                    <a:latin typeface="+mj-lt"/>
                    <a:cs typeface="Times New Roman" panose="02020603050405020304" pitchFamily="18" charset="0"/>
                  </a:rPr>
                  <a:t>). </a:t>
                </a:r>
                <a:r>
                  <a:rPr kumimoji="0" lang="vi-VN" sz="2800" b="0" u="none" strike="noStrike" kern="100" cap="none" spc="0" normalizeH="0" baseline="0" noProof="0" dirty="0">
                    <a:ln>
                      <a:noFill/>
                    </a:ln>
                    <a:solidFill>
                      <a:prstClr val="white"/>
                    </a:solidFill>
                    <a:effectLst/>
                    <a:uLnTx/>
                    <a:uFillTx/>
                    <a:latin typeface="+mj-lt"/>
                    <a:cs typeface="Times New Roman" panose="02020603050405020304" pitchFamily="18" charset="0"/>
                  </a:rPr>
                  <a:t>Ta có phương trình</a:t>
                </a:r>
                <a:r>
                  <a:rPr kumimoji="0" lang="vi-VN" sz="2800" b="0" u="none" strike="noStrike" kern="1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u="none" strike="noStrike" kern="1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E8A5AEB8-F709-31D0-4FBD-D724AF9C6D15}"/>
                  </a:ext>
                </a:extLst>
              </p:cNvPr>
              <p:cNvSpPr txBox="1">
                <a:spLocks noRot="1" noChangeAspect="1" noMove="1" noResize="1" noEditPoints="1" noAdjustHandles="1" noChangeArrowheads="1" noChangeShapeType="1" noTextEdit="1"/>
              </p:cNvSpPr>
              <p:nvPr/>
            </p:nvSpPr>
            <p:spPr>
              <a:xfrm>
                <a:off x="317601" y="4181631"/>
                <a:ext cx="11225704" cy="969496"/>
              </a:xfrm>
              <a:prstGeom prst="rect">
                <a:avLst/>
              </a:prstGeom>
              <a:blipFill>
                <a:blip r:embed="rId9"/>
                <a:stretch>
                  <a:fillRect l="-1086" t="-7547" b="-14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A85FD28-9491-DF26-2B19-E25180BBF673}"/>
                  </a:ext>
                </a:extLst>
              </p:cNvPr>
              <p:cNvSpPr txBox="1"/>
              <p:nvPr/>
            </p:nvSpPr>
            <p:spPr>
              <a:xfrm>
                <a:off x="3716433" y="5322023"/>
                <a:ext cx="2734403" cy="8166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71,4+</m:t>
                          </m:r>
                          <m:r>
                            <a:rPr lang="vi-VN" sz="2800" kern="100">
                              <a:solidFill>
                                <a:prstClr val="white"/>
                              </a:solidFill>
                              <a:latin typeface="Cambria Math" panose="02040503050406030204" pitchFamily="18" charset="0"/>
                              <a:cs typeface="Times New Roman" panose="02020603050405020304" pitchFamily="18" charset="0"/>
                            </a:rPr>
                            <m:t>𝑥</m:t>
                          </m:r>
                        </m:num>
                        <m:den>
                          <m:r>
                            <a:rPr lang="vi-VN" sz="2800" kern="100">
                              <a:solidFill>
                                <a:prstClr val="white"/>
                              </a:solidFill>
                              <a:latin typeface="Cambria Math" panose="02040503050406030204" pitchFamily="18" charset="0"/>
                              <a:cs typeface="Times New Roman" panose="02020603050405020304" pitchFamily="18" charset="0"/>
                            </a:rPr>
                            <m:t>2 040+</m:t>
                          </m:r>
                          <m:r>
                            <a:rPr lang="vi-VN" sz="2800" kern="100">
                              <a:solidFill>
                                <a:prstClr val="white"/>
                              </a:solidFill>
                              <a:latin typeface="Cambria Math" panose="02040503050406030204" pitchFamily="18" charset="0"/>
                              <a:cs typeface="Times New Roman" panose="02020603050405020304" pitchFamily="18" charset="0"/>
                            </a:rPr>
                            <m:t>𝑥</m:t>
                          </m:r>
                        </m:den>
                      </m:f>
                      <m:r>
                        <a:rPr lang="vi-VN" sz="2800" kern="100">
                          <a:solidFill>
                            <a:prstClr val="white"/>
                          </a:solidFill>
                          <a:latin typeface="Cambria Math" panose="02040503050406030204" pitchFamily="18" charset="0"/>
                          <a:cs typeface="Times New Roman" panose="02020603050405020304" pitchFamily="18" charset="0"/>
                        </a:rPr>
                        <m:t>= </m:t>
                      </m:r>
                      <m:f>
                        <m:fPr>
                          <m:ctrlPr>
                            <a:rPr lang="vi-VN"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20</m:t>
                          </m:r>
                        </m:num>
                        <m:den>
                          <m:r>
                            <a:rPr lang="vi-VN" sz="2800" kern="100">
                              <a:solidFill>
                                <a:prstClr val="white"/>
                              </a:solidFill>
                              <a:latin typeface="Cambria Math" panose="02040503050406030204" pitchFamily="18" charset="0"/>
                              <a:cs typeface="Times New Roman" panose="02020603050405020304" pitchFamily="18" charset="0"/>
                            </a:rPr>
                            <m:t>100</m:t>
                          </m:r>
                        </m:den>
                      </m:f>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1A85FD28-9491-DF26-2B19-E25180BBF673}"/>
                  </a:ext>
                </a:extLst>
              </p:cNvPr>
              <p:cNvSpPr txBox="1">
                <a:spLocks noRot="1" noChangeAspect="1" noMove="1" noResize="1" noEditPoints="1" noAdjustHandles="1" noChangeArrowheads="1" noChangeShapeType="1" noTextEdit="1"/>
              </p:cNvSpPr>
              <p:nvPr/>
            </p:nvSpPr>
            <p:spPr>
              <a:xfrm>
                <a:off x="3716433" y="5322023"/>
                <a:ext cx="2734403" cy="81663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02985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6" fill="hold" display="0">
                  <p:stCondLst>
                    <p:cond delay="indefinite"/>
                  </p:stCondLst>
                </p:cTn>
                <p:tgtEl>
                  <p:spTgt spid="9"/>
                </p:tgtEl>
              </p:cMediaNode>
            </p:video>
          </p:childTnLst>
        </p:cTn>
      </p:par>
    </p:tnLst>
    <p:bldLst>
      <p:bldP spid="8" grpId="0"/>
      <p:bldP spid="11" grpId="0"/>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606217"/>
            <a:ext cx="12083216" cy="540276"/>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Ví dụ 7 (SGK trang 10):</a:t>
            </a:r>
            <a:r>
              <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4" name="TextBox 3">
            <a:extLst>
              <a:ext uri="{FF2B5EF4-FFF2-40B4-BE49-F238E27FC236}">
                <a16:creationId xmlns:a16="http://schemas.microsoft.com/office/drawing/2014/main" id="{0ABCC72D-4451-3E9F-7557-321F8490051F}"/>
              </a:ext>
            </a:extLst>
          </p:cNvPr>
          <p:cNvSpPr txBox="1"/>
          <p:nvPr/>
        </p:nvSpPr>
        <p:spPr>
          <a:xfrm>
            <a:off x="0" y="1264954"/>
            <a:ext cx="2838734" cy="523220"/>
          </a:xfrm>
          <a:prstGeom prst="rect">
            <a:avLst/>
          </a:prstGeom>
          <a:noFill/>
        </p:spPr>
        <p:txBody>
          <a:bodyPr wrap="square">
            <a:spAutoFit/>
          </a:bodyPr>
          <a:lstStyle/>
          <a:p>
            <a:pPr lvl="0"/>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Giải phương trình:</a:t>
            </a:r>
            <a:endParaRPr kumimoji="0" lang="en-US" sz="2800" b="0" i="0" u="none" strike="noStrike" kern="100" cap="none" spc="0" normalizeH="0" baseline="0" noProof="0">
              <a:ln>
                <a:noFill/>
              </a:ln>
              <a:solidFill>
                <a:prstClr val="white"/>
              </a:solidFill>
              <a:effectLst/>
              <a:uLnTx/>
              <a:uFillTx/>
              <a:latin typeface="+mj-lt"/>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6971B9-5BCA-6E30-A6F5-ADC130F5E243}"/>
                  </a:ext>
                </a:extLst>
              </p:cNvPr>
              <p:cNvSpPr txBox="1"/>
              <p:nvPr/>
            </p:nvSpPr>
            <p:spPr>
              <a:xfrm>
                <a:off x="1118549" y="2154103"/>
                <a:ext cx="6155140" cy="9894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vi-VN"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100 . (71</m:t>
                          </m:r>
                          <m:r>
                            <a:rPr lang="en-US" sz="2800" kern="100">
                              <a:solidFill>
                                <a:prstClr val="white"/>
                              </a:solidFill>
                              <a:latin typeface="Cambria Math" panose="02040503050406030204" pitchFamily="18" charset="0"/>
                              <a:cs typeface="Times New Roman" panose="02020603050405020304" pitchFamily="18" charset="0"/>
                            </a:rPr>
                            <m:t>,</m:t>
                          </m:r>
                          <m:r>
                            <a:rPr lang="vi-VN" sz="2800" kern="100">
                              <a:solidFill>
                                <a:prstClr val="white"/>
                              </a:solidFill>
                              <a:latin typeface="Cambria Math" panose="02040503050406030204" pitchFamily="18" charset="0"/>
                              <a:cs typeface="Times New Roman" panose="02020603050405020304" pitchFamily="18" charset="0"/>
                            </a:rPr>
                            <m:t>4 + </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m:t>
                          </m:r>
                        </m:num>
                        <m:den>
                          <m:r>
                            <a:rPr lang="vi-VN" sz="2800" kern="100">
                              <a:solidFill>
                                <a:prstClr val="white"/>
                              </a:solidFill>
                              <a:latin typeface="Cambria Math" panose="02040503050406030204" pitchFamily="18" charset="0"/>
                              <a:cs typeface="Times New Roman" panose="02020603050405020304" pitchFamily="18" charset="0"/>
                            </a:rPr>
                            <m:t>100 . (2 040+ </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m:t>
                          </m:r>
                        </m:den>
                      </m:f>
                      <m:r>
                        <a:rPr lang="vi-VN" sz="2800" kern="100">
                          <a:solidFill>
                            <a:prstClr val="white"/>
                          </a:solidFill>
                          <a:latin typeface="Cambria Math" panose="02040503050406030204" pitchFamily="18" charset="0"/>
                          <a:cs typeface="Times New Roman" panose="02020603050405020304" pitchFamily="18" charset="0"/>
                        </a:rPr>
                        <m:t>= </m:t>
                      </m:r>
                      <m:f>
                        <m:fPr>
                          <m:ctrlPr>
                            <a:rPr lang="vi-VN"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20 . (2 040+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m:t>
                          </m:r>
                        </m:num>
                        <m:den>
                          <m:r>
                            <a:rPr lang="vi-VN" sz="2800" kern="100">
                              <a:solidFill>
                                <a:prstClr val="white"/>
                              </a:solidFill>
                              <a:latin typeface="Cambria Math" panose="02040503050406030204" pitchFamily="18" charset="0"/>
                              <a:cs typeface="Times New Roman" panose="02020603050405020304" pitchFamily="18" charset="0"/>
                            </a:rPr>
                            <m:t>100 . (2 040+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m:t>
                          </m:r>
                        </m:den>
                      </m:f>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06971B9-5BCA-6E30-A6F5-ADC130F5E243}"/>
                  </a:ext>
                </a:extLst>
              </p:cNvPr>
              <p:cNvSpPr txBox="1">
                <a:spLocks noRot="1" noChangeAspect="1" noMove="1" noResize="1" noEditPoints="1" noAdjustHandles="1" noChangeArrowheads="1" noChangeShapeType="1" noTextEdit="1"/>
              </p:cNvSpPr>
              <p:nvPr/>
            </p:nvSpPr>
            <p:spPr>
              <a:xfrm>
                <a:off x="1118549" y="2154103"/>
                <a:ext cx="6155140" cy="9894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6B2AB0-C7AE-E312-9040-8918E9E34431}"/>
                  </a:ext>
                </a:extLst>
              </p:cNvPr>
              <p:cNvSpPr txBox="1"/>
              <p:nvPr/>
            </p:nvSpPr>
            <p:spPr>
              <a:xfrm>
                <a:off x="1118549" y="1092247"/>
                <a:ext cx="6155140" cy="9089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vi-VN"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71</m:t>
                          </m:r>
                          <m:r>
                            <a:rPr lang="en-US" sz="2800" kern="100">
                              <a:solidFill>
                                <a:prstClr val="white"/>
                              </a:solidFill>
                              <a:latin typeface="Cambria Math" panose="02040503050406030204" pitchFamily="18" charset="0"/>
                              <a:cs typeface="Times New Roman" panose="02020603050405020304" pitchFamily="18" charset="0"/>
                            </a:rPr>
                            <m:t>,</m:t>
                          </m:r>
                          <m:r>
                            <a:rPr lang="vi-VN" sz="2800" kern="100">
                              <a:solidFill>
                                <a:prstClr val="white"/>
                              </a:solidFill>
                              <a:latin typeface="Cambria Math" panose="02040503050406030204" pitchFamily="18" charset="0"/>
                              <a:cs typeface="Times New Roman" panose="02020603050405020304" pitchFamily="18" charset="0"/>
                            </a:rPr>
                            <m:t>4 + </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m:t>
                          </m:r>
                        </m:num>
                        <m:den>
                          <m:r>
                            <a:rPr lang="vi-VN" sz="2800" kern="100">
                              <a:solidFill>
                                <a:prstClr val="white"/>
                              </a:solidFill>
                              <a:latin typeface="Cambria Math" panose="02040503050406030204" pitchFamily="18" charset="0"/>
                              <a:cs typeface="Times New Roman" panose="02020603050405020304" pitchFamily="18" charset="0"/>
                            </a:rPr>
                            <m:t>2 040+ </m:t>
                          </m:r>
                          <m:r>
                            <a:rPr lang="vi-VN" sz="2800" kern="100">
                              <a:solidFill>
                                <a:prstClr val="white"/>
                              </a:solidFill>
                              <a:latin typeface="Cambria Math" panose="02040503050406030204" pitchFamily="18" charset="0"/>
                              <a:cs typeface="Times New Roman" panose="02020603050405020304" pitchFamily="18" charset="0"/>
                            </a:rPr>
                            <m:t>𝑥</m:t>
                          </m:r>
                        </m:den>
                      </m:f>
                      <m:r>
                        <a:rPr lang="vi-VN" sz="2800" kern="100">
                          <a:solidFill>
                            <a:prstClr val="white"/>
                          </a:solidFill>
                          <a:latin typeface="Cambria Math" panose="02040503050406030204" pitchFamily="18" charset="0"/>
                          <a:cs typeface="Times New Roman" panose="02020603050405020304" pitchFamily="18" charset="0"/>
                        </a:rPr>
                        <m:t>= </m:t>
                      </m:r>
                      <m:f>
                        <m:fPr>
                          <m:ctrlPr>
                            <a:rPr lang="vi-VN" sz="2800" i="1" kern="100">
                              <a:solidFill>
                                <a:prstClr val="white"/>
                              </a:solidFill>
                              <a:latin typeface="Cambria Math" panose="02040503050406030204" pitchFamily="18" charset="0"/>
                              <a:cs typeface="Times New Roman" panose="02020603050405020304" pitchFamily="18" charset="0"/>
                            </a:rPr>
                          </m:ctrlPr>
                        </m:fPr>
                        <m:num>
                          <m:r>
                            <a:rPr lang="vi-VN" sz="2800" kern="100">
                              <a:solidFill>
                                <a:prstClr val="white"/>
                              </a:solidFill>
                              <a:latin typeface="Cambria Math" panose="02040503050406030204" pitchFamily="18" charset="0"/>
                              <a:cs typeface="Times New Roman" panose="02020603050405020304" pitchFamily="18" charset="0"/>
                            </a:rPr>
                            <m:t>20</m:t>
                          </m:r>
                        </m:num>
                        <m:den>
                          <m:r>
                            <a:rPr lang="vi-VN" sz="2800" kern="100">
                              <a:solidFill>
                                <a:prstClr val="white"/>
                              </a:solidFill>
                              <a:latin typeface="Cambria Math" panose="02040503050406030204" pitchFamily="18" charset="0"/>
                              <a:cs typeface="Times New Roman" panose="02020603050405020304" pitchFamily="18" charset="0"/>
                            </a:rPr>
                            <m:t>100</m:t>
                          </m:r>
                        </m:den>
                      </m:f>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E6B2AB0-C7AE-E312-9040-8918E9E34431}"/>
                  </a:ext>
                </a:extLst>
              </p:cNvPr>
              <p:cNvSpPr txBox="1">
                <a:spLocks noRot="1" noChangeAspect="1" noMove="1" noResize="1" noEditPoints="1" noAdjustHandles="1" noChangeArrowheads="1" noChangeShapeType="1" noTextEdit="1"/>
              </p:cNvSpPr>
              <p:nvPr/>
            </p:nvSpPr>
            <p:spPr>
              <a:xfrm>
                <a:off x="1118549" y="1092247"/>
                <a:ext cx="6155140" cy="9089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487DA19-F410-C7BA-65C1-0A329B54EE6E}"/>
                  </a:ext>
                </a:extLst>
              </p:cNvPr>
              <p:cNvSpPr txBox="1"/>
              <p:nvPr/>
            </p:nvSpPr>
            <p:spPr>
              <a:xfrm>
                <a:off x="1118549" y="3256069"/>
                <a:ext cx="61551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100 . </m:t>
                      </m:r>
                      <m:d>
                        <m:dPr>
                          <m:ctrlPr>
                            <a:rPr lang="vi-VN" sz="2800" i="1" kern="100">
                              <a:solidFill>
                                <a:prstClr val="white"/>
                              </a:solidFill>
                              <a:latin typeface="Cambria Math" panose="02040503050406030204" pitchFamily="18" charset="0"/>
                              <a:cs typeface="Times New Roman" panose="02020603050405020304" pitchFamily="18" charset="0"/>
                            </a:rPr>
                          </m:ctrlPr>
                        </m:dPr>
                        <m:e>
                          <m:r>
                            <a:rPr lang="vi-VN" sz="2800" kern="100">
                              <a:solidFill>
                                <a:prstClr val="white"/>
                              </a:solidFill>
                              <a:latin typeface="Cambria Math" panose="02040503050406030204" pitchFamily="18" charset="0"/>
                              <a:cs typeface="Times New Roman" panose="02020603050405020304" pitchFamily="18" charset="0"/>
                            </a:rPr>
                            <m:t>71</m:t>
                          </m:r>
                          <m:r>
                            <a:rPr lang="en-US" sz="2800" kern="100">
                              <a:solidFill>
                                <a:prstClr val="white"/>
                              </a:solidFill>
                              <a:latin typeface="Cambria Math" panose="02040503050406030204" pitchFamily="18" charset="0"/>
                              <a:cs typeface="Times New Roman" panose="02020603050405020304" pitchFamily="18" charset="0"/>
                            </a:rPr>
                            <m:t>,</m:t>
                          </m:r>
                          <m:r>
                            <a:rPr lang="vi-VN" sz="2800" kern="100">
                              <a:solidFill>
                                <a:prstClr val="white"/>
                              </a:solidFill>
                              <a:latin typeface="Cambria Math" panose="02040503050406030204" pitchFamily="18" charset="0"/>
                              <a:cs typeface="Times New Roman" panose="02020603050405020304" pitchFamily="18" charset="0"/>
                            </a:rPr>
                            <m:t>4 + </m:t>
                          </m:r>
                          <m:r>
                            <a:rPr lang="vi-VN" sz="2800" kern="100">
                              <a:solidFill>
                                <a:prstClr val="white"/>
                              </a:solidFill>
                              <a:latin typeface="Cambria Math" panose="02040503050406030204" pitchFamily="18" charset="0"/>
                              <a:cs typeface="Times New Roman" panose="02020603050405020304" pitchFamily="18" charset="0"/>
                            </a:rPr>
                            <m:t>𝑥</m:t>
                          </m:r>
                        </m:e>
                      </m:d>
                      <m:r>
                        <a:rPr lang="vi-VN" sz="2800" kern="100">
                          <a:solidFill>
                            <a:prstClr val="white"/>
                          </a:solidFill>
                          <a:latin typeface="Cambria Math" panose="02040503050406030204" pitchFamily="18" charset="0"/>
                          <a:cs typeface="Times New Roman" panose="02020603050405020304" pitchFamily="18" charset="0"/>
                        </a:rPr>
                        <m:t>= 20 . (2 040+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m:t>
                      </m:r>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7487DA19-F410-C7BA-65C1-0A329B54EE6E}"/>
                  </a:ext>
                </a:extLst>
              </p:cNvPr>
              <p:cNvSpPr txBox="1">
                <a:spLocks noRot="1" noChangeAspect="1" noMove="1" noResize="1" noEditPoints="1" noAdjustHandles="1" noChangeArrowheads="1" noChangeShapeType="1" noTextEdit="1"/>
              </p:cNvSpPr>
              <p:nvPr/>
            </p:nvSpPr>
            <p:spPr>
              <a:xfrm>
                <a:off x="1118549" y="3256069"/>
                <a:ext cx="6155140"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BEB411-4E1D-6CB4-5EC1-08394B22CCE4}"/>
                  </a:ext>
                </a:extLst>
              </p:cNvPr>
              <p:cNvSpPr txBox="1"/>
              <p:nvPr/>
            </p:nvSpPr>
            <p:spPr>
              <a:xfrm>
                <a:off x="1419367" y="4016852"/>
                <a:ext cx="61551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100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−20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=40 800−7 140</m:t>
                      </m:r>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BEB411-4E1D-6CB4-5EC1-08394B22CCE4}"/>
                  </a:ext>
                </a:extLst>
              </p:cNvPr>
              <p:cNvSpPr txBox="1">
                <a:spLocks noRot="1" noChangeAspect="1" noMove="1" noResize="1" noEditPoints="1" noAdjustHandles="1" noChangeArrowheads="1" noChangeShapeType="1" noTextEdit="1"/>
              </p:cNvSpPr>
              <p:nvPr/>
            </p:nvSpPr>
            <p:spPr>
              <a:xfrm>
                <a:off x="1419367" y="4016852"/>
                <a:ext cx="615514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63AABFE-7160-608B-7CF2-5F82484D9358}"/>
                  </a:ext>
                </a:extLst>
              </p:cNvPr>
              <p:cNvSpPr txBox="1"/>
              <p:nvPr/>
            </p:nvSpPr>
            <p:spPr>
              <a:xfrm>
                <a:off x="1315303" y="4669347"/>
                <a:ext cx="61551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80</m:t>
                      </m:r>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=33 660</m:t>
                      </m:r>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E63AABFE-7160-608B-7CF2-5F82484D9358}"/>
                  </a:ext>
                </a:extLst>
              </p:cNvPr>
              <p:cNvSpPr txBox="1">
                <a:spLocks noRot="1" noChangeAspect="1" noMove="1" noResize="1" noEditPoints="1" noAdjustHandles="1" noChangeArrowheads="1" noChangeShapeType="1" noTextEdit="1"/>
              </p:cNvSpPr>
              <p:nvPr/>
            </p:nvSpPr>
            <p:spPr>
              <a:xfrm>
                <a:off x="1315303" y="4669347"/>
                <a:ext cx="615514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302AAE-0F38-B2E6-78DF-CCB572906839}"/>
                  </a:ext>
                </a:extLst>
              </p:cNvPr>
              <p:cNvSpPr txBox="1"/>
              <p:nvPr/>
            </p:nvSpPr>
            <p:spPr>
              <a:xfrm>
                <a:off x="1451780" y="5353322"/>
                <a:ext cx="61551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=420,75</m:t>
                      </m:r>
                    </m:oMath>
                  </m:oMathPara>
                </a14:m>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5302AAE-0F38-B2E6-78DF-CCB572906839}"/>
                  </a:ext>
                </a:extLst>
              </p:cNvPr>
              <p:cNvSpPr txBox="1">
                <a:spLocks noRot="1" noChangeAspect="1" noMove="1" noResize="1" noEditPoints="1" noAdjustHandles="1" noChangeArrowheads="1" noChangeShapeType="1" noTextEdit="1"/>
              </p:cNvSpPr>
              <p:nvPr/>
            </p:nvSpPr>
            <p:spPr>
              <a:xfrm>
                <a:off x="1451780" y="5353322"/>
                <a:ext cx="615514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E88A0FD-274C-0ECB-B909-94366E256C7F}"/>
                  </a:ext>
                </a:extLst>
              </p:cNvPr>
              <p:cNvSpPr txBox="1"/>
              <p:nvPr/>
            </p:nvSpPr>
            <p:spPr>
              <a:xfrm>
                <a:off x="5693390" y="5321843"/>
                <a:ext cx="3213103" cy="523220"/>
              </a:xfrm>
              <a:prstGeom prst="rect">
                <a:avLst/>
              </a:prstGeom>
              <a:noFill/>
            </p:spPr>
            <p:txBody>
              <a:bodyPr wrap="square">
                <a:spAutoFit/>
              </a:bodyPr>
              <a:lstStyle/>
              <a:p>
                <a:pPr lvl="0"/>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(thỏa mãn </a:t>
                </a:r>
                <a14:m>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𝑥</m:t>
                    </m:r>
                    <m:r>
                      <a:rPr lang="vi-VN" sz="2800" kern="100">
                        <a:solidFill>
                          <a:prstClr val="white"/>
                        </a:solidFill>
                        <a:latin typeface="Cambria Math" panose="02040503050406030204" pitchFamily="18" charset="0"/>
                        <a:cs typeface="Times New Roman" panose="02020603050405020304" pitchFamily="18" charset="0"/>
                      </a:rPr>
                      <m:t> &gt; 0</m:t>
                    </m:r>
                  </m:oMath>
                </a14:m>
                <a:r>
                  <a:rPr lang="vi-VN" sz="2800" kern="100">
                    <a:solidFill>
                      <a:prstClr val="white"/>
                    </a:solidFill>
                    <a:latin typeface="Times New Roman" panose="02020603050405020304" pitchFamily="18" charset="0"/>
                    <a:cs typeface="Times New Roman" panose="02020603050405020304" pitchFamily="18" charset="0"/>
                  </a:rPr>
                  <a:t>)</a:t>
                </a:r>
                <a:endParaRPr lang="en-US" sz="2800" kern="100">
                  <a:solidFill>
                    <a:prstClr val="white"/>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E88A0FD-274C-0ECB-B909-94366E256C7F}"/>
                  </a:ext>
                </a:extLst>
              </p:cNvPr>
              <p:cNvSpPr txBox="1">
                <a:spLocks noRot="1" noChangeAspect="1" noMove="1" noResize="1" noEditPoints="1" noAdjustHandles="1" noChangeArrowheads="1" noChangeShapeType="1" noTextEdit="1"/>
              </p:cNvSpPr>
              <p:nvPr/>
            </p:nvSpPr>
            <p:spPr>
              <a:xfrm>
                <a:off x="5693390" y="5321843"/>
                <a:ext cx="3213103" cy="523220"/>
              </a:xfrm>
              <a:prstGeom prst="rect">
                <a:avLst/>
              </a:prstGeom>
              <a:blipFill>
                <a:blip r:embed="rId8"/>
                <a:stretch>
                  <a:fillRect l="-3985"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14F4DAD-F6A7-012F-8C27-068BCB2318C8}"/>
                  </a:ext>
                </a:extLst>
              </p:cNvPr>
              <p:cNvSpPr txBox="1"/>
              <p:nvPr/>
            </p:nvSpPr>
            <p:spPr>
              <a:xfrm>
                <a:off x="918948" y="5928576"/>
                <a:ext cx="11432275" cy="954107"/>
              </a:xfrm>
              <a:prstGeom prst="rect">
                <a:avLst/>
              </a:prstGeom>
              <a:noFill/>
            </p:spPr>
            <p:txBody>
              <a:bodyPr wrap="square">
                <a:spAutoFit/>
              </a:bodyPr>
              <a:lstStyle/>
              <a:p>
                <a:pPr lvl="0"/>
                <a:r>
                  <a:rPr kumimoji="0" lang="vi-VN" sz="2800" b="0" i="0" u="none" strike="noStrike" kern="1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Vậy cần hòa thêm </a:t>
                </a:r>
                <a14:m>
                  <m:oMath xmlns:m="http://schemas.openxmlformats.org/officeDocument/2006/math">
                    <m:r>
                      <a:rPr lang="vi-VN" sz="2800" i="0" kern="100">
                        <a:solidFill>
                          <a:prstClr val="white"/>
                        </a:solidFill>
                        <a:latin typeface="Cambria Math" panose="02040503050406030204" pitchFamily="18" charset="0"/>
                        <a:cs typeface="Times New Roman" panose="02020603050405020304" pitchFamily="18" charset="0"/>
                      </a:rPr>
                      <m:t>420,75 </m:t>
                    </m:r>
                    <m:r>
                      <m:rPr>
                        <m:sty m:val="p"/>
                      </m:rPr>
                      <a:rPr lang="vi-VN" sz="2800" i="0" kern="100">
                        <a:solidFill>
                          <a:prstClr val="white"/>
                        </a:solidFill>
                        <a:latin typeface="Cambria Math" panose="02040503050406030204" pitchFamily="18" charset="0"/>
                        <a:cs typeface="Times New Roman" panose="02020603050405020304" pitchFamily="18" charset="0"/>
                      </a:rPr>
                      <m:t>g</m:t>
                    </m:r>
                  </m:oMath>
                </a14:m>
                <a:r>
                  <a:rPr lang="vi-VN" sz="2800" kern="100" dirty="0">
                    <a:solidFill>
                      <a:prstClr val="white"/>
                    </a:solidFill>
                    <a:latin typeface="Times New Roman" panose="02020603050405020304" pitchFamily="18" charset="0"/>
                    <a:cs typeface="Times New Roman" panose="02020603050405020304" pitchFamily="18" charset="0"/>
                  </a:rPr>
                  <a:t> muối vào </a:t>
                </a:r>
                <a14:m>
                  <m:oMath xmlns:m="http://schemas.openxmlformats.org/officeDocument/2006/math">
                    <m:r>
                      <a:rPr lang="vi-VN" sz="2800" i="0" kern="100">
                        <a:solidFill>
                          <a:prstClr val="white"/>
                        </a:solidFill>
                        <a:latin typeface="Cambria Math" panose="02040503050406030204" pitchFamily="18" charset="0"/>
                        <a:cs typeface="Times New Roman" panose="02020603050405020304" pitchFamily="18" charset="0"/>
                      </a:rPr>
                      <m:t>2 </m:t>
                    </m:r>
                    <m:r>
                      <m:rPr>
                        <m:sty m:val="p"/>
                      </m:rPr>
                      <a:rPr lang="en-US" sz="2800" i="0" kern="100">
                        <a:solidFill>
                          <a:prstClr val="white"/>
                        </a:solidFill>
                        <a:latin typeface="Cambria Math" panose="02040503050406030204" pitchFamily="18" charset="0"/>
                        <a:cs typeface="Times New Roman" panose="02020603050405020304" pitchFamily="18" charset="0"/>
                      </a:rPr>
                      <m:t>l</m:t>
                    </m:r>
                  </m:oMath>
                </a14:m>
                <a:r>
                  <a:rPr lang="vi-VN" sz="2800" kern="100" dirty="0">
                    <a:solidFill>
                      <a:prstClr val="white"/>
                    </a:solidFill>
                    <a:latin typeface="Times New Roman" panose="02020603050405020304" pitchFamily="18" charset="0"/>
                    <a:cs typeface="Times New Roman" panose="02020603050405020304" pitchFamily="18" charset="0"/>
                  </a:rPr>
                  <a:t> </a:t>
                </a:r>
                <a:r>
                  <a:rPr kumimoji="0" lang="vi-VN" sz="2800" b="0" i="0" u="none" strike="noStrike" kern="1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nước biển ban đầu để được một dung dịch có nồng độ muối là </a:t>
                </a:r>
                <a14:m>
                  <m:oMath xmlns:m="http://schemas.openxmlformats.org/officeDocument/2006/math">
                    <m:r>
                      <a:rPr lang="vi-VN" sz="2800" kern="100">
                        <a:solidFill>
                          <a:prstClr val="white"/>
                        </a:solidFill>
                        <a:latin typeface="Cambria Math" panose="02040503050406030204" pitchFamily="18" charset="0"/>
                        <a:cs typeface="Times New Roman" panose="02020603050405020304" pitchFamily="18" charset="0"/>
                      </a:rPr>
                      <m:t>20%</m:t>
                    </m:r>
                  </m:oMath>
                </a14:m>
                <a:r>
                  <a:rPr lang="vi-VN" sz="2800" kern="100" dirty="0">
                    <a:solidFill>
                      <a:prstClr val="white"/>
                    </a:solidFill>
                    <a:latin typeface="Times New Roman" panose="02020603050405020304" pitchFamily="18" charset="0"/>
                    <a:cs typeface="Times New Roman" panose="02020603050405020304" pitchFamily="18" charset="0"/>
                  </a:rPr>
                  <a:t>. </a:t>
                </a:r>
                <a:endParaRPr lang="en-US" sz="2800" kern="100"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A14F4DAD-F6A7-012F-8C27-068BCB2318C8}"/>
                  </a:ext>
                </a:extLst>
              </p:cNvPr>
              <p:cNvSpPr txBox="1">
                <a:spLocks noRot="1" noChangeAspect="1" noMove="1" noResize="1" noEditPoints="1" noAdjustHandles="1" noChangeArrowheads="1" noChangeShapeType="1" noTextEdit="1"/>
              </p:cNvSpPr>
              <p:nvPr/>
            </p:nvSpPr>
            <p:spPr>
              <a:xfrm>
                <a:off x="918948" y="5928576"/>
                <a:ext cx="11432275" cy="954107"/>
              </a:xfrm>
              <a:prstGeom prst="rect">
                <a:avLst/>
              </a:prstGeom>
              <a:blipFill>
                <a:blip r:embed="rId9"/>
                <a:stretch>
                  <a:fillRect l="-1120" t="-7051" r="-1707" b="-17308"/>
                </a:stretch>
              </a:blipFill>
            </p:spPr>
            <p:txBody>
              <a:bodyPr/>
              <a:lstStyle/>
              <a:p>
                <a:r>
                  <a:rPr lang="en-US">
                    <a:noFill/>
                  </a:rPr>
                  <a:t> </a:t>
                </a:r>
              </a:p>
            </p:txBody>
          </p:sp>
        </mc:Fallback>
      </mc:AlternateContent>
    </p:spTree>
    <p:extLst>
      <p:ext uri="{BB962C8B-B14F-4D97-AF65-F5344CB8AC3E}">
        <p14:creationId xmlns:p14="http://schemas.microsoft.com/office/powerpoint/2010/main" val="321031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5287767" y="-1066585"/>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453699" y="660862"/>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AFCDBBFB-81FD-F0E5-C755-AA3981A0A242}"/>
              </a:ext>
            </a:extLst>
          </p:cNvPr>
          <p:cNvSpPr txBox="1"/>
          <p:nvPr/>
        </p:nvSpPr>
        <p:spPr>
          <a:xfrm>
            <a:off x="0" y="1992684"/>
            <a:ext cx="10536071" cy="2846292"/>
          </a:xfrm>
          <a:prstGeom prst="rect">
            <a:avLst/>
          </a:prstGeom>
          <a:noFill/>
        </p:spPr>
        <p:txBody>
          <a:bodyPr wrap="square">
            <a:spAutoFit/>
          </a:bodyPr>
          <a:lstStyle/>
          <a:p>
            <a:pPr algn="just">
              <a:lnSpc>
                <a:spcPct val="115000"/>
              </a:lnSpc>
              <a:spcAft>
                <a:spcPts val="800"/>
              </a:spcAft>
            </a:pPr>
            <a:r>
              <a:rPr lang="vi-VN"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Học thuộc cách giải phương trình tích, phương trình chứa ẩn ở mẫu.</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Xem lại bài đã học để hiểu rõ hơn về việc ứng dụng giải phương trình để giải quyết các bài toán thực tế.</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Vẽ sơ đồ tư duy về phương trình tích và phương trình chứa ẩn ở mẫu.</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 1; 2 trang 11 SGK</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OPL20U25GSXzBJYl68kk8uQGfFKzs7yb1M4KJWUiLk6ZEvGF+qCIPSnY57AbBFCvTW(2023.15.105)105+K4lPs7H94VUqPe2XwIsfPRnrXQE//QTEXxb8/8N4CNc6FpgZahzpTjFhMzSA7T/nHJa11DE8Ng2TP3iAmRczFlmslSuUNOgUeb6yRvs0="/>
          <p:cNvSpPr/>
          <p:nvPr/>
        </p:nvSpPr>
        <p:spPr>
          <a:xfrm>
            <a:off x="-283028" y="-261257"/>
            <a:ext cx="12714515" cy="7445828"/>
          </a:xfrm>
          <a:prstGeom prst="rect">
            <a:avLst/>
          </a:prstGeom>
          <a:solidFill>
            <a:srgbClr val="00C4C5"/>
          </a:solidFill>
        </p:spPr>
        <p:style>
          <a:lnRef idx="2">
            <a:schemeClr val="accent1">
              <a:shade val="50000"/>
            </a:schemeClr>
          </a:lnRef>
          <a:fillRef idx="1">
            <a:schemeClr val="accent1"/>
          </a:fillRef>
          <a:effectRef idx="0">
            <a:schemeClr val="accent1"/>
          </a:effectRef>
          <a:fontRef idx="minor">
            <a:schemeClr val="lt1"/>
          </a:fontRef>
        </p:style>
        <p:txBody>
          <a:bodyPr lIns="104884" tIns="52441" rIns="104884" bIns="5244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descr="OPL20U25GSXzBJYl68kk8uQGfFKzs7yb1M4KJWUiLk6ZEvGF+qCIPSnY57AbBFCvTW(2023.15.105)105+K4lPs7H94VUqPe2XwIsfPRnrXQE//QTEXxb8/8N4CNc6FpgZahzpTjFhMzSA7T/nHJa11DE8Ng2TP3iAmRczFlmslSuUNOgUeb6yRvs0="/>
          <p:cNvSpPr>
            <a:spLocks noChangeArrowheads="1"/>
          </p:cNvSpPr>
          <p:nvPr/>
        </p:nvSpPr>
        <p:spPr bwMode="auto">
          <a:xfrm>
            <a:off x="-848635" y="1418614"/>
            <a:ext cx="12192000" cy="13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884" tIns="52441" rIns="104884" bIns="52441">
            <a:spAutoFit/>
          </a:bodyPr>
          <a:lstStyle/>
          <a:p>
            <a:pPr marL="0" marR="0" lvl="0" indent="0" algn="ctr" defTabSz="78663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Trò chơi:Ai là triệu phú</a:t>
            </a:r>
            <a:endParaRPr kumimoji="0" lang="en-US" sz="8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3" name="Rectangle 2" descr="OPL20U25GSXzBJYl68kk8uQGfFKzs7yb1M4KJWUiLk6ZEvGF+qCIPSnY57AbBFCvTW(2023.15.105)105+K4lPs7H94VUqPe2XwIsfPRnrXQE//QTEXxb8/8N4CNc6FpgZahzpTjFhMzSA7T/nHJa11DE8Ng2TP3iAmRczFlmslSuUNOgUeb6yRvs0="/>
          <p:cNvSpPr/>
          <p:nvPr/>
        </p:nvSpPr>
        <p:spPr>
          <a:xfrm>
            <a:off x="2394787" y="8756"/>
            <a:ext cx="6681537" cy="1337012"/>
          </a:xfrm>
          <a:prstGeom prst="rect">
            <a:avLst/>
          </a:prstGeom>
          <a:noFill/>
        </p:spPr>
        <p:txBody>
          <a:bodyPr wrap="none" lIns="104884" tIns="52441" rIns="104884" bIns="5244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31550" cmpd="sng">
                  <a:gradFill>
                    <a:gsLst>
                      <a:gs pos="70000">
                        <a:srgbClr val="70AD47">
                          <a:shade val="50000"/>
                          <a:satMod val="190000"/>
                        </a:srgbClr>
                      </a:gs>
                      <a:gs pos="0">
                        <a:srgbClr val="70AD47">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Times New Roman" pitchFamily="18" charset="0"/>
                <a:ea typeface="+mn-ea"/>
                <a:cs typeface="Times New Roman" pitchFamily="18" charset="0"/>
              </a:rPr>
              <a:t>KHỞI ĐỘNG:</a:t>
            </a:r>
            <a:endParaRPr kumimoji="0" lang="en-US" sz="80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Times New Roman" pitchFamily="18" charset="0"/>
              <a:ea typeface="+mn-ea"/>
              <a:cs typeface="Times New Roman" pitchFamily="18" charset="0"/>
            </a:endParaRPr>
          </a:p>
        </p:txBody>
      </p:sp>
      <p:pic>
        <p:nvPicPr>
          <p:cNvPr id="6" name="Picture 5" descr="OPL20U25GSXzBJYl68kk8uQGfFKzs7yb1M4KJWUiLk6ZEvGF+qCIPSnY57AbBFCvTW(2023.15.105)105+K4lPs7H94VUqPe2XwIsfPRnrXQE//QTEXxb8/8N4CNc6FpgZahzpTjFhMzSA7T/nHJa11DE8Ng2TP3iAmRczFlmslSuUNOgUeb6yRvs0="/>
          <p:cNvPicPr>
            <a:picLocks noChangeAspect="1"/>
          </p:cNvPicPr>
          <p:nvPr/>
        </p:nvPicPr>
        <p:blipFill>
          <a:blip r:embed="rId2"/>
          <a:stretch>
            <a:fillRect/>
          </a:stretch>
        </p:blipFill>
        <p:spPr>
          <a:xfrm>
            <a:off x="2884512" y="3209106"/>
            <a:ext cx="6422985" cy="2990011"/>
          </a:xfrm>
          <a:prstGeom prst="rect">
            <a:avLst/>
          </a:prstGeom>
        </p:spPr>
      </p:pic>
      <p:pic>
        <p:nvPicPr>
          <p:cNvPr id="7" name="Picture 6"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F94FC382-4BA2-4172-A7C1-D4F43E2A8C58}"/>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10081917" y="-187176"/>
            <a:ext cx="2320780" cy="232078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73C0ACC4-FF71-4481-88B5-BB39D4F334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9837" y="-27589"/>
            <a:ext cx="1595139" cy="1595137"/>
          </a:xfrm>
          <a:prstGeom prst="rect">
            <a:avLst/>
          </a:prstGeom>
        </p:spPr>
      </p:pic>
    </p:spTree>
    <p:extLst>
      <p:ext uri="{BB962C8B-B14F-4D97-AF65-F5344CB8AC3E}">
        <p14:creationId xmlns:p14="http://schemas.microsoft.com/office/powerpoint/2010/main" val="3882101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1.875E-6 3.33333E-6 L 1.875E-6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450"/>
                            </p:stCondLst>
                            <p:childTnLst>
                              <p:par>
                                <p:cTn id="12" presetID="6"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3450"/>
                            </p:stCondLst>
                            <p:childTnLst>
                              <p:par>
                                <p:cTn id="16" presetID="6"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2AB8A841-494C-4C05-B559-B83B93E270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bang a"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dap an a"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9897B1B9-EB78-41AF-AC33-1E8F7714B11F}"/>
                  </a:ext>
                </a:extLst>
              </p:cNvPr>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vi-VN" sz="2800">
                        <a:solidFill>
                          <a:srgbClr val="FFC000"/>
                        </a:solidFill>
                        <a:latin typeface="Cambria Math" panose="02040503050406030204" pitchFamily="18" charset="0"/>
                        <a:ea typeface="Tahoma" panose="020B0604030504040204" pitchFamily="34" charset="0"/>
                        <a:cs typeface="Times New Roman" panose="02020603050405020304" pitchFamily="18" charset="0"/>
                      </a:rPr>
                      <m:t>1; 3</m:t>
                    </m:r>
                  </m:oMath>
                </a14:m>
                <a:endPar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5" name="dap an a"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06008" y="5197163"/>
                <a:ext cx="4650419" cy="523220"/>
              </a:xfrm>
              <a:prstGeom prst="rect">
                <a:avLst/>
              </a:prstGeom>
              <a:blipFill>
                <a:blip r:embed="rId14"/>
                <a:stretch>
                  <a:fillRect l="-2228"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D96707EC-5A82-4050-B897-6DBAB63AC957}"/>
                  </a:ext>
                </a:extLst>
              </p:cNvPr>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r>
                      <a:rPr lang="vi-VN" sz="2800">
                        <a:solidFill>
                          <a:srgbClr val="FFC000"/>
                        </a:solidFill>
                        <a:latin typeface="Cambria Math" panose="02040503050406030204" pitchFamily="18" charset="0"/>
                        <a:ea typeface="Tahoma" panose="020B0604030504040204" pitchFamily="34" charset="0"/>
                        <a:cs typeface="Times New Roman" panose="02020603050405020304" pitchFamily="18" charset="0"/>
                      </a:rPr>
                      <m:t>1; −3</m:t>
                    </m:r>
                  </m:oMath>
                </a14:m>
                <a:endParaRPr lang="en-US" sz="280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dap an c"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6008" y="6060425"/>
                <a:ext cx="4650419" cy="523220"/>
              </a:xfrm>
              <a:prstGeom prst="rect">
                <a:avLst/>
              </a:prstGeom>
              <a:blipFill>
                <a:blip r:embed="rId15"/>
                <a:stretch>
                  <a:fillRect l="-2228" t="-11628" b="-31395"/>
                </a:stretch>
              </a:blipFill>
            </p:spPr>
            <p:txBody>
              <a:bodyPr/>
              <a:lstStyle/>
              <a:p>
                <a:r>
                  <a:rPr lang="en-US">
                    <a:noFill/>
                  </a:rPr>
                  <a:t> </a:t>
                </a:r>
              </a:p>
            </p:txBody>
          </p:sp>
        </mc:Fallback>
      </mc:AlternateContent>
      <p:sp>
        <p:nvSpPr>
          <p:cNvPr id="31" name="bang b"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r>
                      <a:rPr lang="vi-VN" sz="2800">
                        <a:solidFill>
                          <a:srgbClr val="FFC000"/>
                        </a:solidFill>
                        <a:latin typeface="Cambria Math" panose="02040503050406030204" pitchFamily="18" charset="0"/>
                        <a:ea typeface="Tahoma" panose="020B0604030504040204" pitchFamily="34" charset="0"/>
                        <a:cs typeface="Times New Roman" panose="02020603050405020304" pitchFamily="18" charset="0"/>
                      </a:rPr>
                      <m:t>−1; 3</m:t>
                    </m:r>
                  </m:oMath>
                </a14:m>
                <a:endParaRPr lang="en-US" sz="280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435571" y="5197163"/>
                <a:ext cx="4650419" cy="523220"/>
              </a:xfrm>
              <a:prstGeom prst="rect">
                <a:avLst/>
              </a:prstGeom>
              <a:blipFill>
                <a:blip r:embed="rId16"/>
                <a:stretch>
                  <a:fillRect l="-2359"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r>
                      <a:rPr lang="vi-VN" sz="2800">
                        <a:solidFill>
                          <a:srgbClr val="FFC000"/>
                        </a:solidFill>
                        <a:latin typeface="Cambria Math" panose="02040503050406030204" pitchFamily="18" charset="0"/>
                        <a:ea typeface="Tahoma" panose="020B0604030504040204" pitchFamily="34" charset="0"/>
                        <a:cs typeface="Times New Roman" panose="02020603050405020304" pitchFamily="18" charset="0"/>
                      </a:rPr>
                      <m:t>−1; −3</m:t>
                    </m:r>
                  </m:oMath>
                </a14:m>
                <a:endParaRPr lang="en-US" sz="280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435571" y="6060425"/>
                <a:ext cx="4650419" cy="523220"/>
              </a:xfrm>
              <a:prstGeom prst="rect">
                <a:avLst/>
              </a:prstGeom>
              <a:blipFill>
                <a:blip r:embed="rId17"/>
                <a:stretch>
                  <a:fillRect l="-2359" t="-11628" b="-3139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202905" y="2630411"/>
            <a:ext cx="487363" cy="487363"/>
          </a:xfrm>
          <a:prstGeom prst="rect">
            <a:avLst/>
          </a:prstGeom>
        </p:spPr>
      </p:pic>
      <p:pic>
        <p:nvPicPr>
          <p:cNvPr id="20" name="10CA8DF">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7710488" y="0"/>
            <a:ext cx="4438650" cy="1028700"/>
          </a:xfrm>
          <a:prstGeom prst="rect">
            <a:avLst/>
          </a:prstGeom>
        </p:spPr>
      </p:pic>
      <p:sp>
        <p:nvSpPr>
          <p:cNvPr id="24" name="Left Arrow 23">
            <a:hlinkClick r:id="rId20" action="ppaction://hlinksldjump"/>
          </p:cNvPr>
          <p:cNvSpPr/>
          <p:nvPr/>
        </p:nvSpPr>
        <p:spPr>
          <a:xfrm>
            <a:off x="0" y="57743"/>
            <a:ext cx="854242" cy="806116"/>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DD1E06-F725-62D7-AD24-EBB48F561CA4}"/>
                  </a:ext>
                </a:extLst>
              </p:cNvPr>
              <p:cNvSpPr txBox="1"/>
              <p:nvPr/>
            </p:nvSpPr>
            <p:spPr>
              <a:xfrm>
                <a:off x="985655" y="3735935"/>
                <a:ext cx="11385668" cy="1120563"/>
              </a:xfrm>
              <a:prstGeom prst="rect">
                <a:avLst/>
              </a:prstGeom>
              <a:noFill/>
            </p:spPr>
            <p:txBody>
              <a:bodyPr wrap="square">
                <a:spAutoFit/>
              </a:bodyPr>
              <a:lstStyle/>
              <a:p>
                <a:pPr>
                  <a:lnSpc>
                    <a:spcPct val="115000"/>
                  </a:lnSpc>
                  <a:spcBef>
                    <a:spcPts val="600"/>
                  </a:spcBef>
                </a:pP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 trình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d>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d>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=0</m:t>
                    </m:r>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d>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d>
                    <m: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pP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nghiệm là</a:t>
                </a:r>
                <a:endPar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8ADD1E06-F725-62D7-AD24-EBB48F561CA4}"/>
                  </a:ext>
                </a:extLst>
              </p:cNvPr>
              <p:cNvSpPr txBox="1">
                <a:spLocks noRot="1" noChangeAspect="1" noMove="1" noResize="1" noEditPoints="1" noAdjustHandles="1" noChangeArrowheads="1" noChangeShapeType="1" noTextEdit="1"/>
              </p:cNvSpPr>
              <p:nvPr/>
            </p:nvSpPr>
            <p:spPr>
              <a:xfrm>
                <a:off x="985655" y="3735935"/>
                <a:ext cx="11385668" cy="1120563"/>
              </a:xfrm>
              <a:prstGeom prst="rect">
                <a:avLst/>
              </a:prstGeom>
              <a:blipFill>
                <a:blip r:embed="rId21"/>
                <a:stretch>
                  <a:fillRect l="-1125" t="-3804" b="-14130"/>
                </a:stretch>
              </a:blipFill>
            </p:spPr>
            <p:txBody>
              <a:bodyPr/>
              <a:lstStyle/>
              <a:p>
                <a:r>
                  <a:rPr lang="en-US">
                    <a:noFill/>
                  </a:rPr>
                  <a:t> </a:t>
                </a:r>
              </a:p>
            </p:txBody>
          </p:sp>
        </mc:Fallback>
      </mc:AlternateContent>
    </p:spTree>
    <p:extLst>
      <p:ext uri="{BB962C8B-B14F-4D97-AF65-F5344CB8AC3E}">
        <p14:creationId xmlns:p14="http://schemas.microsoft.com/office/powerpoint/2010/main" val="33204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mediacall" presetSubtype="0" fill="hold" nodeType="clickEffect">
                                  <p:stCondLst>
                                    <p:cond delay="0"/>
                                  </p:stCondLst>
                                  <p:childTnLst>
                                    <p:cmd type="call" cmd="togglePause">
                                      <p:cBhvr>
                                        <p:cTn id="189" dur="1" fill="hold"/>
                                        <p:tgtEl>
                                          <p:spTgt spid="20"/>
                                        </p:tgtEl>
                                      </p:cBhvr>
                                    </p:cmd>
                                  </p:childTnLst>
                                </p:cTn>
                              </p:par>
                            </p:childTnLst>
                          </p:cTn>
                        </p:par>
                      </p:childTnLst>
                    </p:cTn>
                  </p:par>
                </p:childTnLst>
              </p:cTn>
              <p:nextCondLst>
                <p:cond evt="onClick" delay="0">
                  <p:tgtEl>
                    <p:spTgt spid="20"/>
                  </p:tgtEl>
                </p:cond>
              </p:nextCondLst>
            </p:seq>
            <p:video>
              <p:cMediaNode vol="80000">
                <p:cTn id="190" fill="hold" display="0">
                  <p:stCondLst>
                    <p:cond delay="indefinite"/>
                  </p:stCondLst>
                </p:cTn>
                <p:tgtEl>
                  <p:spTgt spid="20"/>
                </p:tgtEl>
              </p:cMediaNode>
            </p:vide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34294F01-75A2-47C6-8975-F699C21E23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4859" y="-45098"/>
            <a:ext cx="3468041" cy="3468041"/>
          </a:xfrm>
          <a:prstGeom prst="rect">
            <a:avLst/>
          </a:prstGeom>
        </p:spPr>
      </p:pic>
      <p:cxnSp>
        <p:nvCxnSpPr>
          <p:cNvPr id="23" name="Straight Connector 22"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bang b"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9897B1B9-EB78-41AF-AC33-1E8F7714B11F}"/>
              </a:ext>
            </a:extLst>
          </p:cNvPr>
          <p:cNvSpPr txBox="1"/>
          <p:nvPr/>
        </p:nvSpPr>
        <p:spPr>
          <a:xfrm>
            <a:off x="6435571" y="5074640"/>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vi-VN"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hai nghiệm</a:t>
            </a:r>
            <a:endParaRPr kumimoji="0" lang="en-US" sz="32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D96707EC-5A82-4050-B897-6DBAB63AC957}"/>
              </a:ext>
            </a:extLst>
          </p:cNvPr>
          <p:cNvSpPr txBox="1"/>
          <p:nvPr/>
        </p:nvSpPr>
        <p:spPr>
          <a:xfrm>
            <a:off x="1106008" y="596731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3200" noProof="0">
                <a:solidFill>
                  <a:srgbClr val="FFC000"/>
                </a:solidFill>
                <a:latin typeface="Times New Roman" panose="02020603050405020304" pitchFamily="18" charset="0"/>
                <a:ea typeface="Tahoma" panose="020B0604030504040204" pitchFamily="34" charset="0"/>
                <a:cs typeface="Times New Roman" panose="02020603050405020304" pitchFamily="18" charset="0"/>
              </a:rPr>
              <a:t>k</a:t>
            </a:r>
            <a:r>
              <a:rPr lang="vi-VN" sz="3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hông có nghiệm</a:t>
            </a:r>
            <a:endPar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descr="OPL20U25GSXzBJYl68kk8uQGfFKzs7yb1M4KJWUiLk6ZEvGF+qCIPSnY57AbBFCvTW(2023.15.105)105+K4lPs7H94VUqPe2XwIsfPRnrXQE//QTEXxb8/8N4CNc6FpgZahzpTjFhMzSA7T/nHJa11DE8Ng2TP3iAmRczFlmslSuUNOgUeb6yRvs0=">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7184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noProof="0">
                <a:solidFill>
                  <a:srgbClr val="FFC000"/>
                </a:solidFill>
                <a:latin typeface="Times New Roman" panose="02020603050405020304" pitchFamily="18" charset="0"/>
                <a:ea typeface="Tahoma" panose="020B0604030504040204" pitchFamily="34" charset="0"/>
                <a:cs typeface="Times New Roman" panose="02020603050405020304" pitchFamily="18" charset="0"/>
              </a:rPr>
              <a:t>m</a:t>
            </a:r>
            <a:r>
              <a:rPr lang="vi-VN" sz="3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ột nghiệm</a:t>
            </a:r>
            <a:endParaRPr kumimoji="0" lang="en-US" sz="32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98761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3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v</a:t>
            </a:r>
            <a:r>
              <a:rPr kumimoji="0" lang="vi-VN"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ô</a:t>
            </a:r>
            <a:r>
              <a:rPr kumimoji="0" lang="vi-VN" sz="3200" b="0" i="0" u="none" strike="noStrike" kern="1200" cap="none" spc="0" normalizeH="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nghiệm</a:t>
            </a:r>
            <a:endPar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pic>
        <p:nvPicPr>
          <p:cNvPr id="5" name="10CA8DF">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5"/>
          <a:stretch>
            <a:fillRect/>
          </a:stretch>
        </p:blipFill>
        <p:spPr>
          <a:xfrm>
            <a:off x="7710488" y="0"/>
            <a:ext cx="4438650" cy="1028700"/>
          </a:xfrm>
          <a:prstGeom prst="rect">
            <a:avLst/>
          </a:prstGeom>
        </p:spPr>
      </p:pic>
      <p:sp>
        <p:nvSpPr>
          <p:cNvPr id="8" name="Left Arrow 7">
            <a:hlinkClick r:id="rId16" action="ppaction://hlinksldjump"/>
          </p:cNvPr>
          <p:cNvSpPr/>
          <p:nvPr/>
        </p:nvSpPr>
        <p:spPr>
          <a:xfrm>
            <a:off x="0" y="57743"/>
            <a:ext cx="854242" cy="806116"/>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Object 1">
            <a:extLst>
              <a:ext uri="{FF2B5EF4-FFF2-40B4-BE49-F238E27FC236}">
                <a16:creationId xmlns:a16="http://schemas.microsoft.com/office/drawing/2014/main" id="{EBFD0764-09AC-5D00-D4E7-70C1E4D6E6E3}"/>
              </a:ext>
            </a:extLst>
          </p:cNvPr>
          <p:cNvGraphicFramePr>
            <a:graphicFrameLocks noChangeAspect="1"/>
          </p:cNvGraphicFramePr>
          <p:nvPr/>
        </p:nvGraphicFramePr>
        <p:xfrm>
          <a:off x="4470400" y="2184400"/>
          <a:ext cx="203200" cy="266700"/>
        </p:xfrm>
        <a:graphic>
          <a:graphicData uri="http://schemas.openxmlformats.org/presentationml/2006/ole">
            <mc:AlternateContent xmlns:mc="http://schemas.openxmlformats.org/markup-compatibility/2006">
              <mc:Choice xmlns:v="urn:schemas-microsoft-com:vml" Requires="v">
                <p:oleObj name="Equation" r:id="rId17" imgW="203040" imgH="266400" progId="Equation.DSMT4">
                  <p:embed/>
                </p:oleObj>
              </mc:Choice>
              <mc:Fallback>
                <p:oleObj name="Equation" r:id="rId17" imgW="203040" imgH="266400" progId="Equation.DSMT4">
                  <p:embed/>
                  <p:pic>
                    <p:nvPicPr>
                      <p:cNvPr id="2" name="Object 1">
                        <a:extLst>
                          <a:ext uri="{FF2B5EF4-FFF2-40B4-BE49-F238E27FC236}">
                            <a16:creationId xmlns:a16="http://schemas.microsoft.com/office/drawing/2014/main" id="{EBFD0764-09AC-5D00-D4E7-70C1E4D6E6E3}"/>
                          </a:ext>
                        </a:extLst>
                      </p:cNvPr>
                      <p:cNvPicPr/>
                      <p:nvPr/>
                    </p:nvPicPr>
                    <p:blipFill>
                      <a:blip r:embed="rId18"/>
                      <a:stretch>
                        <a:fillRect/>
                      </a:stretch>
                    </p:blipFill>
                    <p:spPr>
                      <a:xfrm>
                        <a:off x="4470400" y="2184400"/>
                        <a:ext cx="203200" cy="2667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A87C86E-B7F6-6163-9582-CC74D237DAA7}"/>
              </a:ext>
            </a:extLst>
          </p:cNvPr>
          <p:cNvGraphicFramePr>
            <a:graphicFrameLocks noChangeAspect="1"/>
          </p:cNvGraphicFramePr>
          <p:nvPr/>
        </p:nvGraphicFramePr>
        <p:xfrm>
          <a:off x="4114800" y="2209800"/>
          <a:ext cx="914400" cy="215900"/>
        </p:xfrm>
        <a:graphic>
          <a:graphicData uri="http://schemas.openxmlformats.org/presentationml/2006/ole">
            <mc:AlternateContent xmlns:mc="http://schemas.openxmlformats.org/markup-compatibility/2006">
              <mc:Choice xmlns:v="urn:schemas-microsoft-com:vml" Requires="v">
                <p:oleObj name="Equation" r:id="rId19" imgW="914400" imgH="216000" progId="Equation.DSMT4">
                  <p:embed/>
                </p:oleObj>
              </mc:Choice>
              <mc:Fallback>
                <p:oleObj name="Equation" r:id="rId19" imgW="914400" imgH="216000" progId="Equation.DSMT4">
                  <p:embed/>
                  <p:pic>
                    <p:nvPicPr>
                      <p:cNvPr id="3" name="Object 2">
                        <a:extLst>
                          <a:ext uri="{FF2B5EF4-FFF2-40B4-BE49-F238E27FC236}">
                            <a16:creationId xmlns:a16="http://schemas.microsoft.com/office/drawing/2014/main" id="{BA87C86E-B7F6-6163-9582-CC74D237DAA7}"/>
                          </a:ext>
                        </a:extLst>
                      </p:cNvPr>
                      <p:cNvPicPr/>
                      <p:nvPr/>
                    </p:nvPicPr>
                    <p:blipFill>
                      <a:blip r:embed="rId20"/>
                      <a:stretch>
                        <a:fillRect/>
                      </a:stretch>
                    </p:blipFill>
                    <p:spPr>
                      <a:xfrm>
                        <a:off x="4114800" y="2209800"/>
                        <a:ext cx="914400" cy="2159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ABCFAD-FBA7-DA05-50BC-B4E66D86FB0D}"/>
                  </a:ext>
                </a:extLst>
              </p:cNvPr>
              <p:cNvSpPr txBox="1"/>
              <p:nvPr/>
            </p:nvSpPr>
            <p:spPr>
              <a:xfrm>
                <a:off x="1318161" y="3833245"/>
                <a:ext cx="8214756" cy="564065"/>
              </a:xfrm>
              <a:prstGeom prst="rect">
                <a:avLst/>
              </a:prstGeom>
              <a:noFill/>
            </p:spPr>
            <p:txBody>
              <a:bodyPr wrap="square">
                <a:spAutoFit/>
              </a:bodyPr>
              <a:lstStyle/>
              <a:p>
                <a:pPr algn="just">
                  <a:lnSpc>
                    <a:spcPct val="115000"/>
                  </a:lnSpc>
                  <a:spcBef>
                    <a:spcPts val="600"/>
                  </a:spcBef>
                </a:pPr>
                <a:r>
                  <a:rPr lang="vi-VN" sz="2800" b="1">
                    <a:solidFill>
                      <a:schemeClr val="bg1"/>
                    </a:solidFill>
                    <a:effectLst/>
                    <a:latin typeface="+mj-lt"/>
                    <a:ea typeface="Times New Roman" panose="02020603050405020304" pitchFamily="18" charset="0"/>
                  </a:rPr>
                  <a:t>Câu 3. </a:t>
                </a:r>
                <a:r>
                  <a:rPr lang="vi-VN" sz="2800">
                    <a:solidFill>
                      <a:schemeClr val="bg1"/>
                    </a:solidFill>
                    <a:effectLst/>
                    <a:latin typeface="+mj-lt"/>
                    <a:ea typeface="Times New Roman" panose="02020603050405020304" pitchFamily="18" charset="0"/>
                  </a:rPr>
                  <a:t>Phương trình </a:t>
                </a:r>
                <a14:m>
                  <m:oMath xmlns:m="http://schemas.openxmlformats.org/officeDocument/2006/math">
                    <m:sSup>
                      <m:sSupPr>
                        <m:ctrlPr>
                          <a:rPr lang="en-US" sz="2800" i="1" smtClean="0">
                            <a:solidFill>
                              <a:schemeClr val="bg1"/>
                            </a:solidFill>
                            <a:latin typeface="Cambria Math" panose="02040503050406030204" pitchFamily="18" charset="0"/>
                            <a:ea typeface="Tahoma" panose="020B0604030504040204" pitchFamily="34" charset="0"/>
                            <a:cs typeface="Times New Roman" panose="02020603050405020304" pitchFamily="18" charset="0"/>
                          </a:rPr>
                        </m:ctrlPr>
                      </m:sSupPr>
                      <m:e>
                        <m:r>
                          <a:rPr lang="en-US" sz="2800">
                            <a:solidFill>
                              <a:schemeClr val="bg1"/>
                            </a:solidFill>
                            <a:latin typeface="Cambria Math" panose="02040503050406030204" pitchFamily="18" charset="0"/>
                            <a:ea typeface="Tahoma" panose="020B0604030504040204" pitchFamily="34" charset="0"/>
                            <a:cs typeface="Times New Roman" panose="02020603050405020304" pitchFamily="18" charset="0"/>
                          </a:rPr>
                          <m:t>𝑥</m:t>
                        </m:r>
                      </m:e>
                      <m:sup>
                        <m:r>
                          <a:rPr lang="en-US" sz="2800">
                            <a:solidFill>
                              <a:schemeClr val="bg1"/>
                            </a:solidFill>
                            <a:latin typeface="Cambria Math" panose="02040503050406030204" pitchFamily="18" charset="0"/>
                            <a:ea typeface="Tahoma" panose="020B0604030504040204" pitchFamily="34" charset="0"/>
                            <a:cs typeface="Times New Roman" panose="02020603050405020304" pitchFamily="18" charset="0"/>
                          </a:rPr>
                          <m:t>2</m:t>
                        </m:r>
                      </m:sup>
                    </m:sSup>
                    <m:r>
                      <a:rPr lang="en-US" sz="2800">
                        <a:solidFill>
                          <a:schemeClr val="bg1"/>
                        </a:solidFill>
                        <a:latin typeface="Cambria Math" panose="02040503050406030204" pitchFamily="18" charset="0"/>
                        <a:ea typeface="Tahoma" panose="020B0604030504040204" pitchFamily="34" charset="0"/>
                        <a:cs typeface="Times New Roman" panose="02020603050405020304" pitchFamily="18" charset="0"/>
                      </a:rPr>
                      <m:t>−4=0</m:t>
                    </m:r>
                  </m:oMath>
                </a14:m>
                <a:r>
                  <a:rPr lang="vi-VN"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800">
                    <a:solidFill>
                      <a:schemeClr val="bg1"/>
                    </a:solidFill>
                    <a:effectLst/>
                    <a:latin typeface="+mj-lt"/>
                    <a:ea typeface="Times New Roman" panose="02020603050405020304" pitchFamily="18" charset="0"/>
                  </a:rPr>
                  <a:t>có số nghiệm là</a:t>
                </a:r>
                <a:r>
                  <a:rPr lang="en-US" sz="2800">
                    <a:solidFill>
                      <a:schemeClr val="bg1"/>
                    </a:solidFill>
                    <a:effectLst/>
                    <a:latin typeface="+mj-lt"/>
                    <a:ea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1CABCFAD-FBA7-DA05-50BC-B4E66D86FB0D}"/>
                  </a:ext>
                </a:extLst>
              </p:cNvPr>
              <p:cNvSpPr txBox="1">
                <a:spLocks noRot="1" noChangeAspect="1" noMove="1" noResize="1" noEditPoints="1" noAdjustHandles="1" noChangeArrowheads="1" noChangeShapeType="1" noTextEdit="1"/>
              </p:cNvSpPr>
              <p:nvPr/>
            </p:nvSpPr>
            <p:spPr>
              <a:xfrm>
                <a:off x="1318161" y="3833245"/>
                <a:ext cx="8214756" cy="564065"/>
              </a:xfrm>
              <a:prstGeom prst="rect">
                <a:avLst/>
              </a:prstGeom>
              <a:blipFill>
                <a:blip r:embed="rId22"/>
                <a:stretch>
                  <a:fillRect l="-1484" t="-5435" b="-31522"/>
                </a:stretch>
              </a:blipFill>
            </p:spPr>
            <p:txBody>
              <a:bodyPr/>
              <a:lstStyle/>
              <a:p>
                <a:r>
                  <a:rPr lang="en-US">
                    <a:noFill/>
                  </a:rPr>
                  <a:t> </a:t>
                </a:r>
              </a:p>
            </p:txBody>
          </p:sp>
        </mc:Fallback>
      </mc:AlternateContent>
    </p:spTree>
    <p:extLst>
      <p:ext uri="{BB962C8B-B14F-4D97-AF65-F5344CB8AC3E}">
        <p14:creationId xmlns:p14="http://schemas.microsoft.com/office/powerpoint/2010/main" val="28709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seq concurrent="1" nextAc="seek">
              <p:cTn id="185" restart="whenNotActive" fill="hold" evtFilter="cancelBubble" nodeType="interactiveSeq">
                <p:stCondLst>
                  <p:cond evt="onClick" delay="0">
                    <p:tgtEl>
                      <p:spTgt spid="5"/>
                    </p:tgtEl>
                  </p:cond>
                </p:stCondLst>
                <p:endSync evt="end" delay="0">
                  <p:rtn val="all"/>
                </p:endSync>
                <p:childTnLst>
                  <p:par>
                    <p:cTn id="186" fill="hold">
                      <p:stCondLst>
                        <p:cond delay="0"/>
                      </p:stCondLst>
                      <p:childTnLst>
                        <p:par>
                          <p:cTn id="187" fill="hold">
                            <p:stCondLst>
                              <p:cond delay="0"/>
                            </p:stCondLst>
                            <p:childTnLst>
                              <p:par>
                                <p:cTn id="188" presetID="2" presetClass="mediacall" presetSubtype="0" fill="hold" nodeType="clickEffect">
                                  <p:stCondLst>
                                    <p:cond delay="0"/>
                                  </p:stCondLst>
                                  <p:childTnLst>
                                    <p:cmd type="call" cmd="togglePause">
                                      <p:cBhvr>
                                        <p:cTn id="189" dur="1" fill="hold"/>
                                        <p:tgtEl>
                                          <p:spTgt spid="5"/>
                                        </p:tgtEl>
                                      </p:cBhvr>
                                    </p:cmd>
                                  </p:childTnLst>
                                </p:cTn>
                              </p:par>
                            </p:childTnLst>
                          </p:cTn>
                        </p:par>
                      </p:childTnLst>
                    </p:cTn>
                  </p:par>
                </p:childTnLst>
              </p:cTn>
              <p:nextCondLst>
                <p:cond evt="onClick" delay="0">
                  <p:tgtEl>
                    <p:spTgt spid="5"/>
                  </p:tgtEl>
                </p:cond>
              </p:nextCondLst>
            </p:seq>
            <p:video>
              <p:cMediaNode vol="80000">
                <p:cTn id="190" fill="hold" display="0">
                  <p:stCondLst>
                    <p:cond delay="indefinite"/>
                  </p:stCondLst>
                </p:cTn>
                <p:tgtEl>
                  <p:spTgt spid="5"/>
                </p:tgtEl>
              </p:cMediaNode>
            </p:vide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lang="en-US" sz="280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5241235" cy="684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800"/>
              </a:spcBef>
              <a:buNone/>
            </a:pPr>
            <a:r>
              <a:rPr lang="en-US" sz="3000">
                <a:solidFill>
                  <a:prstClr val="white"/>
                </a:solidFill>
                <a:latin typeface="Times New Roman" panose="02020603050405020304" pitchFamily="18" charset="0"/>
                <a:cs typeface="Times New Roman" panose="02020603050405020304" pitchFamily="18" charset="0"/>
              </a:rPr>
              <a:t>Ví dụ 6, luyện tập 5, ví dụ 7</a:t>
            </a:r>
            <a:r>
              <a:rPr lang="en-US">
                <a:solidFill>
                  <a:schemeClr val="bg1"/>
                </a:solidFill>
                <a:latin typeface="Times New Roman" panose="02020603050405020304" pitchFamily="18" charset="0"/>
                <a:ea typeface="Times New Roman" panose="02020603050405020304" pitchFamily="18" charset="0"/>
              </a:rPr>
              <a:t>.</a:t>
            </a:r>
            <a:endParaRPr lang="en-US">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606217"/>
                <a:ext cx="12083216" cy="196220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Ví</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dụ 6 (SGK trang 9)</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lang="en-US" sz="2800" b="1">
                    <a:solidFill>
                      <a:srgbClr val="FFC000"/>
                    </a:solidFill>
                    <a:latin typeface="Times New Roman" panose="02020603050405020304" pitchFamily="18" charset="0"/>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bạn Phong và Khang cùng hẹn nhau đạp xe đến một vị trí cách vị trí bạn Phong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6 </m:t>
                    </m:r>
                    <m:r>
                      <m:rPr>
                        <m:sty m:val="p"/>
                      </m:rP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km</m:t>
                    </m:r>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 cách vị trí bạn Khang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7</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km. Hai bạn cùng xuất phát và đến địa điểm đã hẹn cùng một lúc. Tính tốc độ của mỗi bạn, biết tốc độ của bạn Khang hơn tốc độ bạn Phong là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km/h. </a:t>
                </a:r>
                <a:endParaRPr lang="en-US" sz="2000"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606217"/>
                <a:ext cx="12083216" cy="1962204"/>
              </a:xfrm>
              <a:prstGeom prst="rect">
                <a:avLst/>
              </a:prstGeom>
              <a:blipFill>
                <a:blip r:embed="rId4"/>
                <a:stretch>
                  <a:fillRect l="-1009" t="-2484" r="-1009" b="-7453"/>
                </a:stretch>
              </a:blipFill>
            </p:spPr>
            <p:txBody>
              <a:bodyPr/>
              <a:lstStyle/>
              <a:p>
                <a:r>
                  <a:rPr lang="en-US">
                    <a:noFill/>
                  </a:rPr>
                  <a:t> </a:t>
                </a:r>
              </a:p>
            </p:txBody>
          </p:sp>
        </mc:Fallback>
      </mc:AlternateContent>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05733" y="2538348"/>
            <a:ext cx="12698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Bài</a:t>
            </a:r>
            <a:r>
              <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giải</a:t>
            </a:r>
            <a:endPar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9703A36-0B9A-2602-6F39-9CF03ECE62B1}"/>
                  </a:ext>
                </a:extLst>
              </p:cNvPr>
              <p:cNvSpPr txBox="1"/>
              <p:nvPr/>
            </p:nvSpPr>
            <p:spPr>
              <a:xfrm>
                <a:off x="1560347" y="2584770"/>
                <a:ext cx="10364658" cy="3328412"/>
              </a:xfrm>
              <a:prstGeom prst="rect">
                <a:avLst/>
              </a:prstGeom>
              <a:noFill/>
            </p:spPr>
            <p:txBody>
              <a:bodyPr wrap="square" rtlCol="0">
                <a:spAutoFit/>
              </a:bodyPr>
              <a:lstStyle/>
              <a:p>
                <a:pPr>
                  <a:lnSpc>
                    <a:spcPct val="107000"/>
                  </a:lnSpc>
                  <a:spcAft>
                    <a:spcPts val="800"/>
                  </a:spcAft>
                </a:pPr>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Gọi tốc độ của bạn Phong là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i="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km</m:t>
                    </m:r>
                    <m:r>
                      <a:rPr lang="en-US" sz="2800" i="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h</m:t>
                    </m:r>
                    <m:r>
                      <a:rPr lang="en-US" sz="2800" i="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&gt; 0</m:t>
                    </m:r>
                  </m:oMath>
                </a14:m>
                <a:r>
                  <a:rPr lang="en-US" sz="28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Khi đó, tốc độ của bạn Khang là  </a:t>
                </a:r>
                <a14:m>
                  <m:oMath xmlns:m="http://schemas.openxmlformats.org/officeDocument/2006/math">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+ 2 </m:t>
                    </m:r>
                  </m:oMath>
                </a14:m>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(km/h). </a:t>
                </a:r>
              </a:p>
              <a:p>
                <a:pPr>
                  <a:lnSpc>
                    <a:spcPct val="107000"/>
                  </a:lnSpc>
                  <a:spcAft>
                    <a:spcPts val="800"/>
                  </a:spcAft>
                </a:pPr>
                <a:r>
                  <a:rPr lang="fr-FR"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Thời gian đi của bạn Phong là  </a:t>
                </a:r>
                <a14:m>
                  <m:oMath xmlns:m="http://schemas.openxmlformats.org/officeDocument/2006/math">
                    <m:f>
                      <m:f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b="0" kern="100" smtClean="0">
                            <a:solidFill>
                              <a:prstClr val="white"/>
                            </a:solidFill>
                            <a:latin typeface="Times New Roman" panose="02020603050405020304" pitchFamily="18" charset="0"/>
                            <a:ea typeface="Calibri" panose="020F0502020204030204" pitchFamily="34" charset="0"/>
                            <a:cs typeface="Times New Roman" panose="02020603050405020304" pitchFamily="18" charset="0"/>
                          </a:rPr>
                          <m:t>6</m:t>
                        </m:r>
                      </m:num>
                      <m:den>
                        <m:r>
                          <m:rPr>
                            <m:nor/>
                          </m:rPr>
                          <a:rPr lang="en-US" sz="2800" b="0" i="1" kern="100" smtClean="0">
                            <a:solidFill>
                              <a:prstClr val="white"/>
                            </a:solidFill>
                            <a:latin typeface="Times New Roman" panose="02020603050405020304" pitchFamily="18" charset="0"/>
                            <a:ea typeface="Calibri" panose="020F0502020204030204" pitchFamily="34" charset="0"/>
                            <a:cs typeface="Times New Roman" panose="02020603050405020304" pitchFamily="18" charset="0"/>
                          </a:rPr>
                          <m:t>x</m:t>
                        </m:r>
                      </m:den>
                    </m:f>
                  </m:oMath>
                </a14:m>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fr-FR"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(giờ). </a:t>
                </a:r>
                <a:endPar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Thời gian đi của bạn Khang là  </a:t>
                </a:r>
                <a14:m>
                  <m:oMath xmlns:m="http://schemas.openxmlformats.org/officeDocument/2006/math">
                    <m:f>
                      <m:f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b="0"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7</m:t>
                        </m:r>
                      </m:num>
                      <m:den>
                        <m:r>
                          <m:rPr>
                            <m:nor/>
                          </m:rPr>
                          <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m:t>x</m:t>
                        </m:r>
                        <m:r>
                          <m:rPr>
                            <m:nor/>
                          </m:rPr>
                          <a:rPr lang="en-US" sz="2800" b="0" i="1" kern="100" smtClean="0">
                            <a:solidFill>
                              <a:prstClr val="white"/>
                            </a:solidFill>
                            <a:latin typeface="Times New Roman" panose="02020603050405020304" pitchFamily="18" charset="0"/>
                            <a:ea typeface="Calibri" panose="020F0502020204030204" pitchFamily="34" charset="0"/>
                            <a:cs typeface="Times New Roman" panose="02020603050405020304" pitchFamily="18" charset="0"/>
                          </a:rPr>
                          <m:t> + </m:t>
                        </m:r>
                        <m:r>
                          <m:rPr>
                            <m:nor/>
                          </m:rPr>
                          <a:rPr lang="en-US" sz="2800" b="0" kern="100" smtClean="0">
                            <a:solidFill>
                              <a:prstClr val="white"/>
                            </a:solidFill>
                            <a:latin typeface="Times New Roman" panose="02020603050405020304" pitchFamily="18" charset="0"/>
                            <a:ea typeface="Calibri" panose="020F0502020204030204" pitchFamily="34" charset="0"/>
                            <a:cs typeface="Times New Roman" panose="02020603050405020304" pitchFamily="18" charset="0"/>
                          </a:rPr>
                          <m:t>2</m:t>
                        </m:r>
                      </m:den>
                    </m:f>
                  </m:oMath>
                </a14:m>
                <a:r>
                  <a:rPr lang="fr-FR"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(giờ).</a:t>
                </a:r>
              </a:p>
              <a:p>
                <a:pPr>
                  <a:lnSpc>
                    <a:spcPct val="107000"/>
                  </a:lnSpc>
                  <a:spcAft>
                    <a:spcPts val="800"/>
                  </a:spcAft>
                </a:pPr>
                <a:r>
                  <a:rPr lang="fr-FR"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9703A36-0B9A-2602-6F39-9CF03ECE62B1}"/>
                  </a:ext>
                </a:extLst>
              </p:cNvPr>
              <p:cNvSpPr txBox="1">
                <a:spLocks noRot="1" noChangeAspect="1" noMove="1" noResize="1" noEditPoints="1" noAdjustHandles="1" noChangeArrowheads="1" noChangeShapeType="1" noTextEdit="1"/>
              </p:cNvSpPr>
              <p:nvPr/>
            </p:nvSpPr>
            <p:spPr>
              <a:xfrm>
                <a:off x="1560347" y="2584770"/>
                <a:ext cx="10364658" cy="3328412"/>
              </a:xfrm>
              <a:prstGeom prst="rect">
                <a:avLst/>
              </a:prstGeom>
              <a:blipFill>
                <a:blip r:embed="rId5"/>
                <a:stretch>
                  <a:fillRect l="-1235" t="-1832"/>
                </a:stretch>
              </a:blipFill>
            </p:spPr>
            <p:txBody>
              <a:bodyPr/>
              <a:lstStyle/>
              <a:p>
                <a:r>
                  <a:rPr lang="en-US">
                    <a:noFill/>
                  </a:rPr>
                  <a:t> </a:t>
                </a:r>
              </a:p>
            </p:txBody>
          </p:sp>
        </mc:Fallback>
      </mc:AlternateContent>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7218" y="1956857"/>
            <a:ext cx="1561730" cy="156173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0B48B9-2DFC-5FAF-FFB4-1BA39E193E9B}"/>
                  </a:ext>
                </a:extLst>
              </p:cNvPr>
              <p:cNvSpPr txBox="1"/>
              <p:nvPr/>
            </p:nvSpPr>
            <p:spPr>
              <a:xfrm>
                <a:off x="686049" y="5521053"/>
                <a:ext cx="11225704" cy="1213537"/>
              </a:xfrm>
              <a:prstGeom prst="rect">
                <a:avLst/>
              </a:prstGeom>
              <a:noFill/>
            </p:spPr>
            <p:txBody>
              <a:bodyPr wrap="square">
                <a:spAutoFit/>
              </a:bodyPr>
              <a:lstStyle/>
              <a:p>
                <a:r>
                  <a:rPr lang="fr-FR" sz="2800" kern="100" dirty="0">
                    <a:solidFill>
                      <a:prstClr val="white"/>
                    </a:solidFill>
                    <a:latin typeface="Times New Roman" panose="02020603050405020304" pitchFamily="18" charset="0"/>
                    <a:cs typeface="Times New Roman" panose="02020603050405020304" pitchFamily="18" charset="0"/>
                  </a:rPr>
                  <a:t>Do hai bạn cùng xuất phát và đến địa điểm đã hẹn cùng một lúc nên thời gian đi của hai bạn là như nhau. </a:t>
                </a:r>
                <a:r>
                  <a:rPr lang="en-US" sz="2800" kern="100" dirty="0">
                    <a:solidFill>
                      <a:prstClr val="white"/>
                    </a:solidFill>
                    <a:latin typeface="Times New Roman" panose="02020603050405020304" pitchFamily="18" charset="0"/>
                    <a:cs typeface="Times New Roman" panose="02020603050405020304" pitchFamily="18" charset="0"/>
                  </a:rPr>
                  <a:t>Ta có phương trình    </a:t>
                </a:r>
                <a14:m>
                  <m:oMath xmlns:m="http://schemas.openxmlformats.org/officeDocument/2006/math">
                    <m:f>
                      <m:fPr>
                        <m:ctrlPr>
                          <a:rPr lang="en-US" sz="2800" i="1" kern="100">
                            <a:solidFill>
                              <a:prstClr val="white"/>
                            </a:solidFill>
                            <a:latin typeface="Cambria Math" panose="02040503050406030204" pitchFamily="18" charset="0"/>
                            <a:cs typeface="Times New Roman" panose="02020603050405020304" pitchFamily="18" charset="0"/>
                          </a:rPr>
                        </m:ctrlPr>
                      </m:fPr>
                      <m:num>
                        <m:r>
                          <m:rPr>
                            <m:nor/>
                          </m:rPr>
                          <a:rPr lang="en-US" sz="2800" kern="100">
                            <a:solidFill>
                              <a:prstClr val="white"/>
                            </a:solidFill>
                            <a:latin typeface="Times New Roman" panose="02020603050405020304" pitchFamily="18" charset="0"/>
                            <a:cs typeface="Times New Roman" panose="02020603050405020304" pitchFamily="18" charset="0"/>
                          </a:rPr>
                          <m:t>6</m:t>
                        </m:r>
                      </m:num>
                      <m:den>
                        <m:r>
                          <m:rPr>
                            <m:nor/>
                          </m:rPr>
                          <a:rPr lang="en-US" sz="2800" i="1" kern="100">
                            <a:solidFill>
                              <a:prstClr val="white"/>
                            </a:solidFill>
                            <a:latin typeface="Times New Roman" panose="02020603050405020304" pitchFamily="18" charset="0"/>
                            <a:cs typeface="Times New Roman" panose="02020603050405020304" pitchFamily="18" charset="0"/>
                          </a:rPr>
                          <m:t>x</m:t>
                        </m:r>
                      </m:den>
                    </m:f>
                    <m:r>
                      <a:rPr lang="en-US" sz="2800" i="1" kern="100">
                        <a:solidFill>
                          <a:prstClr val="white"/>
                        </a:solidFill>
                        <a:latin typeface="Cambria Math" panose="02040503050406030204" pitchFamily="18" charset="0"/>
                        <a:cs typeface="Times New Roman" panose="02020603050405020304" pitchFamily="18" charset="0"/>
                      </a:rPr>
                      <m:t>=</m:t>
                    </m:r>
                    <m:f>
                      <m:fPr>
                        <m:ctrlPr>
                          <a:rPr lang="en-US" sz="2800" i="1" kern="100">
                            <a:solidFill>
                              <a:prstClr val="white"/>
                            </a:solidFill>
                            <a:latin typeface="Cambria Math" panose="02040503050406030204" pitchFamily="18" charset="0"/>
                            <a:cs typeface="Times New Roman" panose="02020603050405020304" pitchFamily="18" charset="0"/>
                          </a:rPr>
                        </m:ctrlPr>
                      </m:fPr>
                      <m:num>
                        <m:r>
                          <m:rPr>
                            <m:nor/>
                          </m:rPr>
                          <a:rPr lang="en-US" sz="2800" kern="100">
                            <a:solidFill>
                              <a:prstClr val="white"/>
                            </a:solidFill>
                            <a:latin typeface="Times New Roman" panose="02020603050405020304" pitchFamily="18" charset="0"/>
                            <a:cs typeface="Times New Roman" panose="02020603050405020304" pitchFamily="18" charset="0"/>
                          </a:rPr>
                          <m:t>7</m:t>
                        </m:r>
                      </m:num>
                      <m:den>
                        <m:r>
                          <m:rPr>
                            <m:nor/>
                          </m:rPr>
                          <a:rPr lang="en-US" sz="2800" i="1" kern="100">
                            <a:solidFill>
                              <a:prstClr val="white"/>
                            </a:solidFill>
                            <a:latin typeface="Times New Roman" panose="02020603050405020304" pitchFamily="18" charset="0"/>
                            <a:cs typeface="Times New Roman" panose="02020603050405020304" pitchFamily="18" charset="0"/>
                          </a:rPr>
                          <m:t>x</m:t>
                        </m:r>
                        <m:r>
                          <m:rPr>
                            <m:nor/>
                          </m:rPr>
                          <a:rPr lang="en-US" sz="2800" b="0" i="1" kern="100" smtClean="0">
                            <a:solidFill>
                              <a:prstClr val="white"/>
                            </a:solidFill>
                            <a:latin typeface="Times New Roman" panose="02020603050405020304" pitchFamily="18" charset="0"/>
                            <a:cs typeface="Times New Roman" panose="02020603050405020304" pitchFamily="18" charset="0"/>
                          </a:rPr>
                          <m:t> </m:t>
                        </m:r>
                        <m:r>
                          <m:rPr>
                            <m:nor/>
                          </m:rPr>
                          <a:rPr lang="en-US" sz="2800" i="1" kern="100">
                            <a:solidFill>
                              <a:prstClr val="white"/>
                            </a:solidFill>
                            <a:latin typeface="Times New Roman" panose="02020603050405020304" pitchFamily="18" charset="0"/>
                            <a:cs typeface="Times New Roman" panose="02020603050405020304" pitchFamily="18" charset="0"/>
                          </a:rPr>
                          <m:t>+</m:t>
                        </m:r>
                        <m:r>
                          <m:rPr>
                            <m:nor/>
                          </m:rPr>
                          <a:rPr lang="en-US" sz="2800" b="0" i="1" kern="100" smtClean="0">
                            <a:solidFill>
                              <a:prstClr val="white"/>
                            </a:solidFill>
                            <a:latin typeface="Times New Roman" panose="02020603050405020304" pitchFamily="18" charset="0"/>
                            <a:cs typeface="Times New Roman" panose="02020603050405020304" pitchFamily="18" charset="0"/>
                          </a:rPr>
                          <m:t> </m:t>
                        </m:r>
                        <m:r>
                          <m:rPr>
                            <m:nor/>
                          </m:rPr>
                          <a:rPr lang="en-US" sz="2800" i="1" kern="100">
                            <a:solidFill>
                              <a:prstClr val="white"/>
                            </a:solidFill>
                            <a:latin typeface="Times New Roman" panose="02020603050405020304" pitchFamily="18" charset="0"/>
                            <a:cs typeface="Times New Roman" panose="02020603050405020304" pitchFamily="18" charset="0"/>
                          </a:rPr>
                          <m:t>2</m:t>
                        </m:r>
                      </m:den>
                    </m:f>
                  </m:oMath>
                </a14:m>
                <a:endParaRPr lang="en-US" sz="2800" i="1" kern="100"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A0B48B9-2DFC-5FAF-FFB4-1BA39E193E9B}"/>
                  </a:ext>
                </a:extLst>
              </p:cNvPr>
              <p:cNvSpPr txBox="1">
                <a:spLocks noRot="1" noChangeAspect="1" noMove="1" noResize="1" noEditPoints="1" noAdjustHandles="1" noChangeArrowheads="1" noChangeShapeType="1" noTextEdit="1"/>
              </p:cNvSpPr>
              <p:nvPr/>
            </p:nvSpPr>
            <p:spPr>
              <a:xfrm>
                <a:off x="686049" y="5521053"/>
                <a:ext cx="11225704" cy="1213537"/>
              </a:xfrm>
              <a:prstGeom prst="rect">
                <a:avLst/>
              </a:prstGeom>
              <a:blipFill>
                <a:blip r:embed="rId8"/>
                <a:stretch>
                  <a:fillRect l="-1141" t="-5528" r="-1575" b="-5025"/>
                </a:stretch>
              </a:blipFill>
            </p:spPr>
            <p:txBody>
              <a:bodyPr/>
              <a:lstStyle/>
              <a:p>
                <a:r>
                  <a:rPr lang="en-US">
                    <a:noFill/>
                  </a:rPr>
                  <a:t> </a:t>
                </a:r>
              </a:p>
            </p:txBody>
          </p:sp>
        </mc:Fallback>
      </mc:AlternateContent>
    </p:spTree>
    <p:extLst>
      <p:ext uri="{BB962C8B-B14F-4D97-AF65-F5344CB8AC3E}">
        <p14:creationId xmlns:p14="http://schemas.microsoft.com/office/powerpoint/2010/main" val="45023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left)">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4392" y="2517907"/>
            <a:ext cx="12698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Bài</a:t>
            </a:r>
            <a:r>
              <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giải</a:t>
            </a:r>
            <a:endPar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103F63-28EC-14FC-D2FC-CE3C69E9AB88}"/>
                  </a:ext>
                </a:extLst>
              </p:cNvPr>
              <p:cNvSpPr txBox="1"/>
              <p:nvPr/>
            </p:nvSpPr>
            <p:spPr>
              <a:xfrm>
                <a:off x="1977272" y="2694571"/>
                <a:ext cx="6168886" cy="778483"/>
              </a:xfrm>
              <a:prstGeom prst="rect">
                <a:avLst/>
              </a:prstGeom>
              <a:noFill/>
            </p:spPr>
            <p:txBody>
              <a:bodyPr wrap="square">
                <a:spAutoFit/>
              </a:bodyPr>
              <a:lstStyle/>
              <a:p>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Giải phương trình    </a:t>
                </a:r>
                <a14:m>
                  <m:oMath xmlns:m="http://schemas.openxmlformats.org/officeDocument/2006/math">
                    <m:f>
                      <m:f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6</m:t>
                        </m:r>
                      </m:num>
                      <m:den>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den>
                    </m:f>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7</m:t>
                        </m:r>
                      </m:num>
                      <m:den>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 + </m:t>
                        </m:r>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2</m:t>
                        </m:r>
                      </m:den>
                    </m:f>
                  </m:oMath>
                </a14:m>
                <a:endParaRPr lang="en-US" sz="2800"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E103F63-28EC-14FC-D2FC-CE3C69E9AB88}"/>
                  </a:ext>
                </a:extLst>
              </p:cNvPr>
              <p:cNvSpPr txBox="1">
                <a:spLocks noRot="1" noChangeAspect="1" noMove="1" noResize="1" noEditPoints="1" noAdjustHandles="1" noChangeArrowheads="1" noChangeShapeType="1" noTextEdit="1"/>
              </p:cNvSpPr>
              <p:nvPr/>
            </p:nvSpPr>
            <p:spPr>
              <a:xfrm>
                <a:off x="1977272" y="2694571"/>
                <a:ext cx="6168886" cy="778483"/>
              </a:xfrm>
              <a:prstGeom prst="rect">
                <a:avLst/>
              </a:prstGeom>
              <a:blipFill>
                <a:blip r:embed="rId2"/>
                <a:stretch>
                  <a:fillRect l="-1976"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98CE92-5BE6-6600-697B-DE28063E8629}"/>
                  </a:ext>
                </a:extLst>
              </p:cNvPr>
              <p:cNvSpPr txBox="1"/>
              <p:nvPr/>
            </p:nvSpPr>
            <p:spPr>
              <a:xfrm>
                <a:off x="2308377" y="3536369"/>
                <a:ext cx="6168886" cy="10049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6</m:t>
                          </m:r>
                          <m:d>
                            <m:d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num>
                        <m:den>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d>
                            <m:d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den>
                      </m:f>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7</m:t>
                          </m:r>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num>
                        <m:den>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d>
                            <m:d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den>
                      </m:f>
                    </m:oMath>
                  </m:oMathPara>
                </a14:m>
                <a:endParaRPr lang="en-US" sz="2800"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798CE92-5BE6-6600-697B-DE28063E8629}"/>
                  </a:ext>
                </a:extLst>
              </p:cNvPr>
              <p:cNvSpPr txBox="1">
                <a:spLocks noRot="1" noChangeAspect="1" noMove="1" noResize="1" noEditPoints="1" noAdjustHandles="1" noChangeArrowheads="1" noChangeShapeType="1" noTextEdit="1"/>
              </p:cNvSpPr>
              <p:nvPr/>
            </p:nvSpPr>
            <p:spPr>
              <a:xfrm>
                <a:off x="2308377" y="3536369"/>
                <a:ext cx="6168886" cy="10049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DE20B7-91DA-83CF-B7D8-087E4B9E006F}"/>
                  </a:ext>
                </a:extLst>
              </p:cNvPr>
              <p:cNvSpPr txBox="1"/>
              <p:nvPr/>
            </p:nvSpPr>
            <p:spPr>
              <a:xfrm>
                <a:off x="1844751" y="4448454"/>
                <a:ext cx="616888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6</m:t>
                      </m:r>
                      <m:d>
                        <m:d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7</m:t>
                      </m:r>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oMath>
                  </m:oMathPara>
                </a14:m>
                <a:endParaRPr lang="en-US" sz="2800"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8DE20B7-91DA-83CF-B7D8-087E4B9E006F}"/>
                  </a:ext>
                </a:extLst>
              </p:cNvPr>
              <p:cNvSpPr txBox="1">
                <a:spLocks noRot="1" noChangeAspect="1" noMove="1" noResize="1" noEditPoints="1" noAdjustHandles="1" noChangeArrowheads="1" noChangeShapeType="1" noTextEdit="1"/>
              </p:cNvSpPr>
              <p:nvPr/>
            </p:nvSpPr>
            <p:spPr>
              <a:xfrm>
                <a:off x="1844751" y="4448454"/>
                <a:ext cx="6168886"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ABA036-1205-A629-46E4-89F18121D8E5}"/>
                  </a:ext>
                </a:extLst>
              </p:cNvPr>
              <p:cNvSpPr txBox="1"/>
              <p:nvPr/>
            </p:nvSpPr>
            <p:spPr>
              <a:xfrm>
                <a:off x="1844751" y="5025383"/>
                <a:ext cx="616888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6</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+12=</m:t>
                      </m:r>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7</m:t>
                      </m:r>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oMath>
                  </m:oMathPara>
                </a14:m>
                <a:endParaRPr lang="en-US" sz="2800"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9ABA036-1205-A629-46E4-89F18121D8E5}"/>
                  </a:ext>
                </a:extLst>
              </p:cNvPr>
              <p:cNvSpPr txBox="1">
                <a:spLocks noRot="1" noChangeAspect="1" noMove="1" noResize="1" noEditPoints="1" noAdjustHandles="1" noChangeArrowheads="1" noChangeShapeType="1" noTextEdit="1"/>
              </p:cNvSpPr>
              <p:nvPr/>
            </p:nvSpPr>
            <p:spPr>
              <a:xfrm>
                <a:off x="1844751" y="5025383"/>
                <a:ext cx="6168886"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7E31B5A-9FBC-D47C-39BD-4F3F9CF7CE98}"/>
                  </a:ext>
                </a:extLst>
              </p:cNvPr>
              <p:cNvSpPr txBox="1"/>
              <p:nvPr/>
            </p:nvSpPr>
            <p:spPr>
              <a:xfrm>
                <a:off x="3643785" y="5423854"/>
                <a:ext cx="6168886" cy="523220"/>
              </a:xfrm>
              <a:prstGeom prst="rect">
                <a:avLst/>
              </a:prstGeom>
              <a:noFill/>
            </p:spPr>
            <p:txBody>
              <a:bodyPr wrap="square">
                <a:spAutoFit/>
              </a:bodyPr>
              <a:lstStyle/>
              <a:p>
                <a:pPr algn="ctr"/>
                <a14:m>
                  <m:oMath xmlns:m="http://schemas.openxmlformats.org/officeDocument/2006/math">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m:t>12</m:t>
                    </m:r>
                  </m:oMath>
                </a14:m>
                <a:r>
                  <a:rPr lang="en-US" sz="2800"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(thỏa mãn </a:t>
                </a:r>
                <a:r>
                  <a:rPr lang="en-US" sz="2800" i="1"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x &gt; 0</a:t>
                </a:r>
                <a:r>
                  <a:rPr lang="en-US" sz="28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7E31B5A-9FBC-D47C-39BD-4F3F9CF7CE98}"/>
                  </a:ext>
                </a:extLst>
              </p:cNvPr>
              <p:cNvSpPr txBox="1">
                <a:spLocks noRot="1" noChangeAspect="1" noMove="1" noResize="1" noEditPoints="1" noAdjustHandles="1" noChangeArrowheads="1" noChangeShapeType="1" noTextEdit="1"/>
              </p:cNvSpPr>
              <p:nvPr/>
            </p:nvSpPr>
            <p:spPr>
              <a:xfrm>
                <a:off x="3643785" y="5423854"/>
                <a:ext cx="6168886" cy="523220"/>
              </a:xfrm>
              <a:prstGeom prst="rect">
                <a:avLst/>
              </a:prstGeom>
              <a:blipFill>
                <a:blip r:embed="rId6"/>
                <a:stretch>
                  <a:fillRect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E68F39-6B7D-2991-18F1-9AEB37F3D7EB}"/>
                  </a:ext>
                </a:extLst>
              </p:cNvPr>
              <p:cNvSpPr txBox="1"/>
              <p:nvPr/>
            </p:nvSpPr>
            <p:spPr>
              <a:xfrm>
                <a:off x="1069498" y="6064713"/>
                <a:ext cx="10791198" cy="523220"/>
              </a:xfrm>
              <a:prstGeom prst="rect">
                <a:avLst/>
              </a:prstGeom>
              <a:noFill/>
            </p:spPr>
            <p:txBody>
              <a:bodyPr wrap="square">
                <a:spAutoFit/>
              </a:bodyPr>
              <a:lstStyle/>
              <a:p>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Vậy tốc độ của bạn Phong là </a:t>
                </a:r>
                <a14:m>
                  <m:oMath xmlns:m="http://schemas.openxmlformats.org/officeDocument/2006/math">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12</m:t>
                    </m:r>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km/h, tốc độ của bạn Khang là </a:t>
                </a:r>
                <a14:m>
                  <m:oMath xmlns:m="http://schemas.openxmlformats.org/officeDocument/2006/math">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14 </m:t>
                    </m:r>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km/h</a:t>
                </a:r>
                <a:endPar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73E68F39-6B7D-2991-18F1-9AEB37F3D7EB}"/>
                  </a:ext>
                </a:extLst>
              </p:cNvPr>
              <p:cNvSpPr txBox="1">
                <a:spLocks noRot="1" noChangeAspect="1" noMove="1" noResize="1" noEditPoints="1" noAdjustHandles="1" noChangeArrowheads="1" noChangeShapeType="1" noTextEdit="1"/>
              </p:cNvSpPr>
              <p:nvPr/>
            </p:nvSpPr>
            <p:spPr>
              <a:xfrm>
                <a:off x="1069498" y="6064713"/>
                <a:ext cx="10791198" cy="523220"/>
              </a:xfrm>
              <a:prstGeom prst="rect">
                <a:avLst/>
              </a:prstGeom>
              <a:blipFill>
                <a:blip r:embed="rId7"/>
                <a:stretch>
                  <a:fillRect l="-1129"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A9846F3-103F-6E15-181D-E2B2202A3163}"/>
                  </a:ext>
                </a:extLst>
              </p:cNvPr>
              <p:cNvSpPr txBox="1"/>
              <p:nvPr/>
            </p:nvSpPr>
            <p:spPr>
              <a:xfrm>
                <a:off x="0" y="606217"/>
                <a:ext cx="12083216" cy="196220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Ví</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dụ 6 (SGK trang 9)</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lang="en-US" sz="2800" b="1">
                    <a:solidFill>
                      <a:srgbClr val="FFC000"/>
                    </a:solidFill>
                    <a:latin typeface="Times New Roman" panose="02020603050405020304" pitchFamily="18" charset="0"/>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bạn Phong và Khang cùng hẹn nhau đạp xe đến một vị trí cách vị trí bạn Phong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6 </m:t>
                    </m:r>
                    <m:r>
                      <m:rPr>
                        <m:sty m:val="p"/>
                      </m:rP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km</m:t>
                    </m:r>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 cách vị trí bạn Khang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7</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km. Hai bạn cùng xuất phát và đến địa điểm đã hẹn cùng một lúc. Tính tốc độ của mỗi bạn, biết tốc độ của bạn Khang hơn tốc độ bạn Phong là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km/h. </a:t>
                </a: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A9846F3-103F-6E15-181D-E2B2202A3163}"/>
                  </a:ext>
                </a:extLst>
              </p:cNvPr>
              <p:cNvSpPr txBox="1">
                <a:spLocks noRot="1" noChangeAspect="1" noMove="1" noResize="1" noEditPoints="1" noAdjustHandles="1" noChangeArrowheads="1" noChangeShapeType="1" noTextEdit="1"/>
              </p:cNvSpPr>
              <p:nvPr/>
            </p:nvSpPr>
            <p:spPr>
              <a:xfrm>
                <a:off x="0" y="606217"/>
                <a:ext cx="12083216" cy="1962204"/>
              </a:xfrm>
              <a:prstGeom prst="rect">
                <a:avLst/>
              </a:prstGeom>
              <a:blipFill>
                <a:blip r:embed="rId8"/>
                <a:stretch>
                  <a:fillRect l="-1009" t="-2484" r="-1009" b="-7453"/>
                </a:stretch>
              </a:blipFill>
            </p:spPr>
            <p:txBody>
              <a:bodyPr/>
              <a:lstStyle/>
              <a:p>
                <a:r>
                  <a:rPr lang="en-US">
                    <a:noFill/>
                  </a:rPr>
                  <a:t> </a:t>
                </a:r>
              </a:p>
            </p:txBody>
          </p:sp>
        </mc:Fallback>
      </mc:AlternateContent>
    </p:spTree>
    <p:extLst>
      <p:ext uri="{BB962C8B-B14F-4D97-AF65-F5344CB8AC3E}">
        <p14:creationId xmlns:p14="http://schemas.microsoft.com/office/powerpoint/2010/main" val="31761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892821"/>
                <a:ext cx="12083216" cy="2912529"/>
              </a:xfrm>
              <a:prstGeom prst="rect">
                <a:avLst/>
              </a:prstGeom>
              <a:noFill/>
            </p:spPr>
            <p:txBody>
              <a:bodyPr wrap="square" rtlCol="0">
                <a:spAutoFit/>
              </a:bodyPr>
              <a:lstStyle/>
              <a:p>
                <a:pPr lvl="0" algn="just">
                  <a:lnSpc>
                    <a:spcPct val="110000"/>
                  </a:lnSpc>
                  <a:defRPr/>
                </a:pP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tập 5</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10</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lang="en-US" sz="2800" b="1">
                    <a:solidFill>
                      <a:srgbClr val="FFC000"/>
                    </a:solidFill>
                    <a:latin typeface="Times New Roman" panose="02020603050405020304" pitchFamily="18" charset="0"/>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đội công nhân làm đường nhận nhiệm vụ trải nhựa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8 100 </m:t>
                    </m:r>
                    <m:sSup>
                      <m:sSup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m:t>
                        </m:r>
                      </m:e>
                      <m:sup>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kern="10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mặt đường. Ở giai đoạn đầu, đội trải được  3 600 </a:t>
                </a:r>
                <a14:m>
                  <m:oMath xmlns:m="http://schemas.openxmlformats.org/officeDocument/2006/math">
                    <m:sSup>
                      <m:sSup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m:t>
                        </m:r>
                      </m:e>
                      <m:sup>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mặt đường. Ở giai đoạn hai, đội công nhân tăng năng suất thêm  </a:t>
                </a:r>
                <a14:m>
                  <m:oMath xmlns:m="http://schemas.openxmlformats.org/officeDocument/2006/math">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300</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m:t>
                        </m:r>
                      </m:e>
                      <m:sup>
                        <m:r>
                          <a:rPr lang="en-US"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/ngày rồi hoàn thành công việc. Hỏi đội công nhân đã hoàn thành công việc trong bao nhiêu ngày? Biết rằng thời gian làm việc của của hai giai đoạn là như nhau và năng suất lao động của đội  là không thay đổi ở mỗi giai đoạn. </a:t>
                </a: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892821"/>
                <a:ext cx="12083216" cy="2912529"/>
              </a:xfrm>
              <a:prstGeom prst="rect">
                <a:avLst/>
              </a:prstGeom>
              <a:blipFill>
                <a:blip r:embed="rId2"/>
                <a:stretch>
                  <a:fillRect l="-1009" t="-1674" r="-1009" b="-5230"/>
                </a:stretch>
              </a:blipFill>
            </p:spPr>
            <p:txBody>
              <a:bodyPr/>
              <a:lstStyle/>
              <a:p>
                <a:r>
                  <a:rPr lang="en-US">
                    <a:noFill/>
                  </a:rPr>
                  <a:t> </a:t>
                </a:r>
              </a:p>
            </p:txBody>
          </p:sp>
        </mc:Fallback>
      </mc:AlternateContent>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pic>
        <p:nvPicPr>
          <p:cNvPr id="38" name="Picture 3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327719-AD8A-9EDD-E20C-D55D65BE1D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594722" y="5122271"/>
            <a:ext cx="1709086" cy="1709086"/>
          </a:xfrm>
          <a:prstGeom prst="rect">
            <a:avLst/>
          </a:prstGeom>
        </p:spPr>
      </p:pic>
    </p:spTree>
    <p:extLst>
      <p:ext uri="{BB962C8B-B14F-4D97-AF65-F5344CB8AC3E}">
        <p14:creationId xmlns:p14="http://schemas.microsoft.com/office/powerpoint/2010/main" val="383527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606217"/>
            <a:ext cx="12083216" cy="53194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Luyện tập 5</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10</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461050" y="630280"/>
            <a:ext cx="12698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Bài</a:t>
            </a:r>
            <a:r>
              <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0"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giải</a:t>
            </a:r>
            <a:endParaRPr kumimoji="0" lang="en-US" sz="2600" b="1" i="0"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138191-DFB0-D01F-E2FC-07BDB69527B9}"/>
                  </a:ext>
                </a:extLst>
              </p:cNvPr>
              <p:cNvSpPr txBox="1"/>
              <p:nvPr/>
            </p:nvSpPr>
            <p:spPr>
              <a:xfrm>
                <a:off x="554173" y="3200169"/>
                <a:ext cx="11168543" cy="758221"/>
              </a:xfrm>
              <a:prstGeom prst="rect">
                <a:avLst/>
              </a:prstGeom>
              <a:noFill/>
            </p:spPr>
            <p:txBody>
              <a:bodyPr wrap="square">
                <a:spAutoFit/>
              </a:bodyPr>
              <a:lstStyle/>
              <a:p>
                <a:pPr lvl="0">
                  <a:lnSpc>
                    <a:spcPct val="107000"/>
                  </a:lnSpc>
                  <a:spcAft>
                    <a:spcPts val="800"/>
                  </a:spcAft>
                  <a:defRPr/>
                </a:pPr>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 suất lao động của đội ở giai đoạn 2 là: </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4 500 : </m:t>
                    </m:r>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num>
                      <m:den>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den>
                    </m:f>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9 000</m:t>
                        </m:r>
                      </m:num>
                      <m:den>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en>
                    </m:f>
                  </m:oMath>
                </a14:m>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p>
                      <m:sSup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F138191-DFB0-D01F-E2FC-07BDB69527B9}"/>
                  </a:ext>
                </a:extLst>
              </p:cNvPr>
              <p:cNvSpPr txBox="1">
                <a:spLocks noRot="1" noChangeAspect="1" noMove="1" noResize="1" noEditPoints="1" noAdjustHandles="1" noChangeArrowheads="1" noChangeShapeType="1" noTextEdit="1"/>
              </p:cNvSpPr>
              <p:nvPr/>
            </p:nvSpPr>
            <p:spPr>
              <a:xfrm>
                <a:off x="554173" y="3200169"/>
                <a:ext cx="11168543" cy="758221"/>
              </a:xfrm>
              <a:prstGeom prst="rect">
                <a:avLst/>
              </a:prstGeom>
              <a:blipFill>
                <a:blip r:embed="rId3"/>
                <a:stretch>
                  <a:fillRect l="-1146"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155B68-707F-F387-239A-1B2780A1139C}"/>
                  </a:ext>
                </a:extLst>
              </p:cNvPr>
              <p:cNvSpPr txBox="1"/>
              <p:nvPr/>
            </p:nvSpPr>
            <p:spPr>
              <a:xfrm>
                <a:off x="554173" y="3947142"/>
                <a:ext cx="12083216" cy="529247"/>
              </a:xfrm>
              <a:prstGeom prst="rect">
                <a:avLst/>
              </a:prstGeom>
              <a:noFill/>
            </p:spPr>
            <p:txBody>
              <a:bodyPr wrap="square">
                <a:spAutoFit/>
              </a:bodyPr>
              <a:lstStyle/>
              <a:p>
                <a:pPr lvl="0">
                  <a:lnSpc>
                    <a:spcPct val="107000"/>
                  </a:lnSpc>
                  <a:spcAft>
                    <a:spcPts val="800"/>
                  </a:spcAft>
                  <a:defRPr/>
                </a:pPr>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Do giai</a:t>
                </a:r>
                <a:r>
                  <a:rPr kumimoji="0" lang="vi-VN" sz="2800" b="0" i="0" u="none" strike="noStrike" kern="100" cap="none" spc="0" normalizeH="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đoạn 2, đội công nhân tăng năng suất thêm </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300</m:t>
                    </m:r>
                  </m:oMath>
                </a14:m>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p>
                      <m:sSup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Ta có PT:</a:t>
                </a:r>
                <a:endPar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1155B68-707F-F387-239A-1B2780A1139C}"/>
                  </a:ext>
                </a:extLst>
              </p:cNvPr>
              <p:cNvSpPr txBox="1">
                <a:spLocks noRot="1" noChangeAspect="1" noMove="1" noResize="1" noEditPoints="1" noAdjustHandles="1" noChangeArrowheads="1" noChangeShapeType="1" noTextEdit="1"/>
              </p:cNvSpPr>
              <p:nvPr/>
            </p:nvSpPr>
            <p:spPr>
              <a:xfrm>
                <a:off x="554173" y="3947142"/>
                <a:ext cx="12083216" cy="529247"/>
              </a:xfrm>
              <a:prstGeom prst="rect">
                <a:avLst/>
              </a:prstGeom>
              <a:blipFill>
                <a:blip r:embed="rId4"/>
                <a:stretch>
                  <a:fillRect l="-1060" t="-10345"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3FCE48-8B1B-441F-3DCE-67958D0D01FF}"/>
                  </a:ext>
                </a:extLst>
              </p:cNvPr>
              <p:cNvSpPr txBox="1"/>
              <p:nvPr/>
            </p:nvSpPr>
            <p:spPr>
              <a:xfrm>
                <a:off x="2603331" y="4546136"/>
                <a:ext cx="2885405" cy="622606"/>
              </a:xfrm>
              <a:prstGeom prst="rect">
                <a:avLst/>
              </a:prstGeom>
              <a:noFill/>
            </p:spPr>
            <p:txBody>
              <a:bodyPr wrap="none" lIns="0" tIns="0" rIns="0" bIns="0" rtlCol="0">
                <a:spAutoFit/>
              </a:bodyPr>
              <a:lstStyle/>
              <a:p>
                <a14:m>
                  <m:oMath xmlns:m="http://schemas.openxmlformats.org/officeDocument/2006/math">
                    <m:f>
                      <m:f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9 000</m:t>
                        </m:r>
                      </m:num>
                      <m:den>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en>
                    </m:f>
                  </m:oMath>
                </a14:m>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7 200</m:t>
                        </m:r>
                      </m:num>
                      <m:den>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en>
                    </m:f>
                  </m:oMath>
                </a14:m>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 300  </a:t>
                </a:r>
                <a:endPar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73FCE48-8B1B-441F-3DCE-67958D0D01FF}"/>
                  </a:ext>
                </a:extLst>
              </p:cNvPr>
              <p:cNvSpPr txBox="1">
                <a:spLocks noRot="1" noChangeAspect="1" noMove="1" noResize="1" noEditPoints="1" noAdjustHandles="1" noChangeArrowheads="1" noChangeShapeType="1" noTextEdit="1"/>
              </p:cNvSpPr>
              <p:nvPr/>
            </p:nvSpPr>
            <p:spPr>
              <a:xfrm>
                <a:off x="2603331" y="4546136"/>
                <a:ext cx="2885405" cy="622606"/>
              </a:xfrm>
              <a:prstGeom prst="rect">
                <a:avLst/>
              </a:prstGeom>
              <a:blipFill>
                <a:blip r:embed="rId5"/>
                <a:stretch>
                  <a:fillRect t="-2941" r="-7188"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171490-C04C-5658-F0E5-CB2D5CA9B87B}"/>
                  </a:ext>
                </a:extLst>
              </p:cNvPr>
              <p:cNvSpPr txBox="1"/>
              <p:nvPr/>
            </p:nvSpPr>
            <p:spPr>
              <a:xfrm>
                <a:off x="3737201" y="5186810"/>
                <a:ext cx="1780937" cy="622350"/>
              </a:xfrm>
              <a:prstGeom prst="rect">
                <a:avLst/>
              </a:prstGeom>
              <a:noFill/>
            </p:spPr>
            <p:txBody>
              <a:bodyPr wrap="none" lIns="0" tIns="0" rIns="0" bIns="0" rtlCol="0">
                <a:spAutoFit/>
              </a:bodyPr>
              <a:lstStyle/>
              <a:p>
                <a14:m>
                  <m:oMath xmlns:m="http://schemas.openxmlformats.org/officeDocument/2006/math">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1 800</m:t>
                        </m:r>
                      </m:num>
                      <m:den>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en>
                    </m:f>
                  </m:oMath>
                </a14:m>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 300  </a:t>
                </a:r>
                <a:endPar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D171490-C04C-5658-F0E5-CB2D5CA9B87B}"/>
                  </a:ext>
                </a:extLst>
              </p:cNvPr>
              <p:cNvSpPr txBox="1">
                <a:spLocks noRot="1" noChangeAspect="1" noMove="1" noResize="1" noEditPoints="1" noAdjustHandles="1" noChangeArrowheads="1" noChangeShapeType="1" noTextEdit="1"/>
              </p:cNvSpPr>
              <p:nvPr/>
            </p:nvSpPr>
            <p:spPr>
              <a:xfrm>
                <a:off x="3737201" y="5186810"/>
                <a:ext cx="1780937" cy="622350"/>
              </a:xfrm>
              <a:prstGeom prst="rect">
                <a:avLst/>
              </a:prstGeom>
              <a:blipFill>
                <a:blip r:embed="rId6"/>
                <a:stretch>
                  <a:fillRect t="-2941" r="-11301"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B77F162-5C75-E966-F603-8F34A8214166}"/>
                  </a:ext>
                </a:extLst>
              </p:cNvPr>
              <p:cNvSpPr txBox="1"/>
              <p:nvPr/>
            </p:nvSpPr>
            <p:spPr>
              <a:xfrm>
                <a:off x="4122331" y="5820896"/>
                <a:ext cx="4511235" cy="430887"/>
              </a:xfrm>
              <a:prstGeom prst="rect">
                <a:avLst/>
              </a:prstGeom>
              <a:noFill/>
            </p:spPr>
            <p:txBody>
              <a:bodyPr wrap="none" lIns="0" tIns="0" rIns="0" bIns="0" rtlCol="0">
                <a:spAutoFit/>
              </a:bodyPr>
              <a:lstStyle/>
              <a:p>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oMath>
                </a14:m>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chemeClr val="bg1"/>
                    </a:solidFill>
                    <a:latin typeface="+mj-lt"/>
                    <a:cs typeface="Times New Roman" panose="02020603050405020304" pitchFamily="18" charset="0"/>
                  </a:rPr>
                  <a:t>( Thỏa điều kiện </a:t>
                </a:r>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x &gt; 0</a:t>
                </a:r>
                <a:r>
                  <a:rPr lang="vi-VN" sz="2800">
                    <a:solidFill>
                      <a:schemeClr val="bg1"/>
                    </a:solidFill>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B77F162-5C75-E966-F603-8F34A8214166}"/>
                  </a:ext>
                </a:extLst>
              </p:cNvPr>
              <p:cNvSpPr txBox="1">
                <a:spLocks noRot="1" noChangeAspect="1" noMove="1" noResize="1" noEditPoints="1" noAdjustHandles="1" noChangeArrowheads="1" noChangeShapeType="1" noTextEdit="1"/>
              </p:cNvSpPr>
              <p:nvPr/>
            </p:nvSpPr>
            <p:spPr>
              <a:xfrm>
                <a:off x="4122331" y="5820896"/>
                <a:ext cx="4511235" cy="430887"/>
              </a:xfrm>
              <a:prstGeom prst="rect">
                <a:avLst/>
              </a:prstGeom>
              <a:blipFill>
                <a:blip r:embed="rId7"/>
                <a:stretch>
                  <a:fillRect t="-25352" r="-2703" b="-47887"/>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703A1D88-7EE6-FF35-FB3C-1A623BDE3215}"/>
              </a:ext>
            </a:extLst>
          </p:cNvPr>
          <p:cNvSpPr txBox="1"/>
          <p:nvPr/>
        </p:nvSpPr>
        <p:spPr>
          <a:xfrm>
            <a:off x="361802" y="6335741"/>
            <a:ext cx="11168543" cy="522259"/>
          </a:xfrm>
          <a:prstGeom prst="rect">
            <a:avLst/>
          </a:prstGeom>
          <a:noFill/>
        </p:spPr>
        <p:txBody>
          <a:bodyPr wrap="square">
            <a:spAutoFit/>
          </a:bodyPr>
          <a:lstStyle/>
          <a:p>
            <a:pPr lvl="0">
              <a:lnSpc>
                <a:spcPct val="107000"/>
              </a:lnSpc>
              <a:spcAft>
                <a:spcPts val="800"/>
              </a:spcAft>
              <a:defRPr/>
            </a:pPr>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 đội công nhân hoàn thành công việc trong </a:t>
            </a:r>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6</a:t>
            </a:r>
            <a:r>
              <a:rPr kumimoji="0" lang="vi-VN"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0" name="TextBox 3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605362-83E1-E456-367D-9DA2261518D3}"/>
                  </a:ext>
                </a:extLst>
              </p:cNvPr>
              <p:cNvSpPr txBox="1"/>
              <p:nvPr/>
            </p:nvSpPr>
            <p:spPr>
              <a:xfrm>
                <a:off x="554173" y="2725017"/>
                <a:ext cx="11034916" cy="529247"/>
              </a:xfrm>
              <a:prstGeom prst="rect">
                <a:avLst/>
              </a:prstGeom>
              <a:noFill/>
            </p:spPr>
            <p:txBody>
              <a:bodyPr wrap="square" rtlCol="0">
                <a:spAutoFit/>
              </a:bodyPr>
              <a:lstStyle/>
              <a:p>
                <a:pPr>
                  <a:lnSpc>
                    <a:spcPct val="107000"/>
                  </a:lnSpc>
                  <a:spcAft>
                    <a:spcPts val="800"/>
                  </a:spcAft>
                </a:pP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Giai đoạn 2 đội trải được: </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8 100 −3 600=4 500 </m:t>
                    </m:r>
                  </m:oMath>
                </a14:m>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p>
                      <m:sSup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40" name="TextBox 3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605362-83E1-E456-367D-9DA2261518D3}"/>
                  </a:ext>
                </a:extLst>
              </p:cNvPr>
              <p:cNvSpPr txBox="1">
                <a:spLocks noRot="1" noChangeAspect="1" noMove="1" noResize="1" noEditPoints="1" noAdjustHandles="1" noChangeArrowheads="1" noChangeShapeType="1" noTextEdit="1"/>
              </p:cNvSpPr>
              <p:nvPr/>
            </p:nvSpPr>
            <p:spPr>
              <a:xfrm>
                <a:off x="554173" y="2725017"/>
                <a:ext cx="11034916" cy="529247"/>
              </a:xfrm>
              <a:prstGeom prst="rect">
                <a:avLst/>
              </a:prstGeom>
              <a:blipFill>
                <a:blip r:embed="rId8"/>
                <a:stretch>
                  <a:fillRect l="-1160" t="-10345"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13160DB-EEA4-A615-E742-F315DEBB0F00}"/>
                  </a:ext>
                </a:extLst>
              </p:cNvPr>
              <p:cNvSpPr txBox="1"/>
              <p:nvPr/>
            </p:nvSpPr>
            <p:spPr>
              <a:xfrm>
                <a:off x="626352" y="1130751"/>
                <a:ext cx="10750209" cy="522259"/>
              </a:xfrm>
              <a:prstGeom prst="rect">
                <a:avLst/>
              </a:prstGeom>
              <a:noFill/>
            </p:spPr>
            <p:txBody>
              <a:bodyPr wrap="square">
                <a:spAutoFit/>
              </a:bodyPr>
              <a:lstStyle/>
              <a:p>
                <a:pPr>
                  <a:lnSpc>
                    <a:spcPct val="107000"/>
                  </a:lnSpc>
                  <a:spcAft>
                    <a:spcPts val="800"/>
                  </a:spcAft>
                </a:pP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Gọi </a:t>
                </a: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số ngày đội công nhân hoàn thành công việc</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là </a:t>
                </a:r>
                <a14:m>
                  <m:oMath xmlns:m="http://schemas.openxmlformats.org/officeDocument/2006/math">
                    <m:r>
                      <a:rPr lang="vi-VN" sz="280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a:t>
                </a:r>
                <a14:m>
                  <m:oMath xmlns:m="http://schemas.openxmlformats.org/officeDocument/2006/math">
                    <m:r>
                      <a:rPr lang="en-US" sz="280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280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 &gt; 0</m:t>
                    </m:r>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42" name="TextBox 41">
                <a:extLst>
                  <a:ext uri="{FF2B5EF4-FFF2-40B4-BE49-F238E27FC236}">
                    <a16:creationId xmlns:a16="http://schemas.microsoft.com/office/drawing/2014/main" id="{A13160DB-EEA4-A615-E742-F315DEBB0F00}"/>
                  </a:ext>
                </a:extLst>
              </p:cNvPr>
              <p:cNvSpPr txBox="1">
                <a:spLocks noRot="1" noChangeAspect="1" noMove="1" noResize="1" noEditPoints="1" noAdjustHandles="1" noChangeArrowheads="1" noChangeShapeType="1" noTextEdit="1"/>
              </p:cNvSpPr>
              <p:nvPr/>
            </p:nvSpPr>
            <p:spPr>
              <a:xfrm>
                <a:off x="626352" y="1130751"/>
                <a:ext cx="10750209" cy="522259"/>
              </a:xfrm>
              <a:prstGeom prst="rect">
                <a:avLst/>
              </a:prstGeom>
              <a:blipFill>
                <a:blip r:embed="rId9"/>
                <a:stretch>
                  <a:fillRect l="-119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363F44E-75BA-3C2D-8224-2F6E3AD175F1}"/>
                  </a:ext>
                </a:extLst>
              </p:cNvPr>
              <p:cNvSpPr txBox="1"/>
              <p:nvPr/>
            </p:nvSpPr>
            <p:spPr>
              <a:xfrm>
                <a:off x="554173" y="1547860"/>
                <a:ext cx="10919859" cy="706732"/>
              </a:xfrm>
              <a:prstGeom prst="rect">
                <a:avLst/>
              </a:prstGeom>
              <a:noFill/>
            </p:spPr>
            <p:txBody>
              <a:bodyPr wrap="square">
                <a:spAutoFit/>
              </a:bodyPr>
              <a:lstStyle/>
              <a:p>
                <a:pPr>
                  <a:lnSpc>
                    <a:spcPct val="107000"/>
                  </a:lnSpc>
                  <a:spcAft>
                    <a:spcPts val="800"/>
                  </a:spcAft>
                </a:pP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Thời gian làm việc của đội ở mỗi giai đoạn là </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là </a:t>
                </a: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num>
                      <m:den>
                        <m:r>
                          <m:rPr>
                            <m:nor/>
                          </m:rP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m:t>2</m:t>
                        </m:r>
                      </m:den>
                    </m:f>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(ngày)</a:t>
                </a:r>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44" name="TextBox 43">
                <a:extLst>
                  <a:ext uri="{FF2B5EF4-FFF2-40B4-BE49-F238E27FC236}">
                    <a16:creationId xmlns:a16="http://schemas.microsoft.com/office/drawing/2014/main" id="{B363F44E-75BA-3C2D-8224-2F6E3AD175F1}"/>
                  </a:ext>
                </a:extLst>
              </p:cNvPr>
              <p:cNvSpPr txBox="1">
                <a:spLocks noRot="1" noChangeAspect="1" noMove="1" noResize="1" noEditPoints="1" noAdjustHandles="1" noChangeArrowheads="1" noChangeShapeType="1" noTextEdit="1"/>
              </p:cNvSpPr>
              <p:nvPr/>
            </p:nvSpPr>
            <p:spPr>
              <a:xfrm>
                <a:off x="554173" y="1547860"/>
                <a:ext cx="10919859" cy="706732"/>
              </a:xfrm>
              <a:prstGeom prst="rect">
                <a:avLst/>
              </a:prstGeom>
              <a:blipFill>
                <a:blip r:embed="rId10"/>
                <a:stretch>
                  <a:fillRect l="-1173" b="-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F1ACB41-2B0E-EEC5-CB18-5DA1254F7349}"/>
                  </a:ext>
                </a:extLst>
              </p:cNvPr>
              <p:cNvSpPr txBox="1"/>
              <p:nvPr/>
            </p:nvSpPr>
            <p:spPr>
              <a:xfrm>
                <a:off x="613612" y="2020859"/>
                <a:ext cx="12083216" cy="758221"/>
              </a:xfrm>
              <a:prstGeom prst="rect">
                <a:avLst/>
              </a:prstGeom>
              <a:noFill/>
            </p:spPr>
            <p:txBody>
              <a:bodyPr wrap="square">
                <a:spAutoFit/>
              </a:bodyPr>
              <a:lstStyle/>
              <a:p>
                <a:pPr>
                  <a:lnSpc>
                    <a:spcPct val="107000"/>
                  </a:lnSpc>
                  <a:spcAft>
                    <a:spcPts val="800"/>
                  </a:spcAft>
                </a:pPr>
                <a:r>
                  <a:rPr lang="vi-VN"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Năng suất lao động của đội ở giai đoạn 1 là </a:t>
                </a:r>
                <a14:m>
                  <m:oMath xmlns:m="http://schemas.openxmlformats.org/officeDocument/2006/math">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3 600 : </m:t>
                    </m:r>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num>
                      <m:den>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den>
                    </m:f>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f>
                      <m:fPr>
                        <m:ctrlPr>
                          <a:rPr lang="vi-VN"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7 200</m:t>
                        </m:r>
                      </m:num>
                      <m:den>
                        <m:r>
                          <a:rPr lang="vi-VN"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en>
                    </m:f>
                  </m:oMath>
                </a14:m>
                <a:r>
                  <a:rPr lang="vi-VN"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p>
                      <m:sSupPr>
                        <m:ctrlPr>
                          <a:rPr lang="en-US" sz="28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2800"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a:t>
                </a:r>
                <a:r>
                  <a:rPr lang="fr-FR"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5F1ACB41-2B0E-EEC5-CB18-5DA1254F7349}"/>
                  </a:ext>
                </a:extLst>
              </p:cNvPr>
              <p:cNvSpPr txBox="1">
                <a:spLocks noRot="1" noChangeAspect="1" noMove="1" noResize="1" noEditPoints="1" noAdjustHandles="1" noChangeArrowheads="1" noChangeShapeType="1" noTextEdit="1"/>
              </p:cNvSpPr>
              <p:nvPr/>
            </p:nvSpPr>
            <p:spPr>
              <a:xfrm>
                <a:off x="613612" y="2020859"/>
                <a:ext cx="12083216" cy="758221"/>
              </a:xfrm>
              <a:prstGeom prst="rect">
                <a:avLst/>
              </a:prstGeom>
              <a:blipFill>
                <a:blip r:embed="rId11"/>
                <a:stretch>
                  <a:fillRect l="-1060" b="-9677"/>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1993814328"/>
              </p:ext>
            </p:extLst>
          </p:nvPr>
        </p:nvGraphicFramePr>
        <p:xfrm>
          <a:off x="5043908" y="2362200"/>
          <a:ext cx="914400" cy="198438"/>
        </p:xfrm>
        <a:graphic>
          <a:graphicData uri="http://schemas.openxmlformats.org/presentationml/2006/ole">
            <mc:AlternateContent xmlns:mc="http://schemas.openxmlformats.org/markup-compatibility/2006">
              <mc:Choice xmlns:v="urn:schemas-microsoft-com:vml" Requires="v">
                <p:oleObj name="Equation" r:id="rId12" imgW="914400" imgH="198720" progId="Equation.DSMT4">
                  <p:embed/>
                </p:oleObj>
              </mc:Choice>
              <mc:Fallback>
                <p:oleObj name="Equation" r:id="rId12" imgW="914400" imgH="198720" progId="Equation.DSMT4">
                  <p:embed/>
                  <p:pic>
                    <p:nvPicPr>
                      <p:cNvPr id="0" name=""/>
                      <p:cNvPicPr/>
                      <p:nvPr/>
                    </p:nvPicPr>
                    <p:blipFill>
                      <a:blip r:embed="rId13"/>
                      <a:stretch>
                        <a:fillRect/>
                      </a:stretch>
                    </p:blipFill>
                    <p:spPr>
                      <a:xfrm>
                        <a:off x="5043908" y="23622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291586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39" grpId="0"/>
      <p:bldP spid="40" grpId="0"/>
      <p:bldP spid="42" grpId="0"/>
      <p:bldP spid="44" grpId="0"/>
      <p:bldP spid="4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10989</TotalTime>
  <Words>1139</Words>
  <Application>Microsoft Office PowerPoint</Application>
  <PresentationFormat>Widescreen</PresentationFormat>
  <Paragraphs>80</Paragraphs>
  <Slides>12</Slides>
  <Notes>2</Notes>
  <HiddenSlides>0</HiddenSlides>
  <MMClips>11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12</vt:i4>
      </vt:variant>
    </vt:vector>
  </HeadingPairs>
  <TitlesOfParts>
    <vt:vector size="23" baseType="lpstr">
      <vt:lpstr>Arial</vt:lpstr>
      <vt:lpstr>Calibri</vt:lpstr>
      <vt:lpstr>Calibri Light</vt:lpstr>
      <vt:lpstr>Cambria Math</vt:lpstr>
      <vt:lpstr>Times New Roman</vt:lpstr>
      <vt:lpstr>Times New Roman </vt:lpstr>
      <vt:lpstr>Wingdings</vt:lpstr>
      <vt:lpstr>1_Office Theme</vt:lpstr>
      <vt:lpstr>Chủ đề Office</vt:lpstr>
      <vt:lpstr>Office Theme</vt:lpstr>
      <vt:lpstr>Equation</vt:lpstr>
      <vt:lpstr>TIẾT 5- Bài 1: PHƯƠNG TRÌNH QUY VỀ PHƯƠNG TRÌNH  BẬC NHẤT MỘT ẨN</vt:lpstr>
      <vt:lpstr>PowerPoint Presentation</vt:lpstr>
      <vt:lpstr>PowerPoint Presentation</vt:lpstr>
      <vt:lpstr>PowerPoint Presentation</vt:lpstr>
      <vt:lpstr>BÀI 1. PHƯƠNG TRÌNH QUY VỀ PHƯƠNG TRÌNH BẬC NHẤT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Thanh Tran Kim</cp:lastModifiedBy>
  <cp:revision>491</cp:revision>
  <dcterms:created xsi:type="dcterms:W3CDTF">2022-08-03T11:07:12Z</dcterms:created>
  <dcterms:modified xsi:type="dcterms:W3CDTF">2026-04-02T02:59:09Z</dcterms:modified>
</cp:coreProperties>
</file>