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602" r:id="rId2"/>
    <p:sldId id="605" r:id="rId3"/>
    <p:sldId id="604" r:id="rId4"/>
    <p:sldId id="3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55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834672-C9AE-4AF8-8873-02476A6530F3}" v="10" dt="2024-03-30T02:43:15.8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04" autoAdjust="0"/>
    <p:restoredTop sz="94660"/>
  </p:normalViewPr>
  <p:slideViewPr>
    <p:cSldViewPr snapToGrid="0">
      <p:cViewPr varScale="1">
        <p:scale>
          <a:sx n="75" d="100"/>
          <a:sy n="75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I PHAN BA" userId="53738a3e669c7264" providerId="LiveId" clId="{EC834672-C9AE-4AF8-8873-02476A6530F3}"/>
    <pc:docChg chg="modSld">
      <pc:chgData name="TAI PHAN BA" userId="53738a3e669c7264" providerId="LiveId" clId="{EC834672-C9AE-4AF8-8873-02476A6530F3}" dt="2024-03-30T02:43:15.882" v="9"/>
      <pc:docMkLst>
        <pc:docMk/>
      </pc:docMkLst>
      <pc:sldChg chg="modAnim">
        <pc:chgData name="TAI PHAN BA" userId="53738a3e669c7264" providerId="LiveId" clId="{EC834672-C9AE-4AF8-8873-02476A6530F3}" dt="2024-03-30T02:42:33.140" v="0"/>
        <pc:sldMkLst>
          <pc:docMk/>
          <pc:sldMk cId="3696891292" sldId="368"/>
        </pc:sldMkLst>
      </pc:sldChg>
      <pc:sldChg chg="modAnim">
        <pc:chgData name="TAI PHAN BA" userId="53738a3e669c7264" providerId="LiveId" clId="{EC834672-C9AE-4AF8-8873-02476A6530F3}" dt="2024-03-30T02:43:15.882" v="9"/>
        <pc:sldMkLst>
          <pc:docMk/>
          <pc:sldMk cId="305540504" sldId="5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C036D-D39A-4A1D-A550-A4E860F3166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B6167-AE63-4A7F-9190-C7ED5E18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3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DB6167-AE63-4A7F-9190-C7ED5E18C9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29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US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/>
                  <a:t>Chữ b hiệu ứng ra sau khi giải 2 pt</a:t>
                </a:r>
                <a:r>
                  <a:rPr lang="en-US" smtClean="0"/>
                  <a:t>?</a:t>
                </a:r>
              </a:p>
              <a:p>
                <a:r>
                  <a:rPr lang="en-US" b="1" smtClean="0"/>
                  <a:t>+ dấu</a:t>
                </a:r>
                <a:r>
                  <a:rPr lang="en-US" b="1" baseline="0" smtClean="0"/>
                  <a:t> cách không đều nhưng mình sửa hết rồi nhé</a:t>
                </a:r>
                <a:endParaRPr lang="en-US" b="1" smtClean="0"/>
              </a:p>
              <a:p>
                <a:r>
                  <a:rPr lang="en-US" b="1" smtClean="0"/>
                  <a:t>Nghiệm</a:t>
                </a:r>
                <a:r>
                  <a:rPr lang="en-US" b="1" baseline="0" smtClean="0"/>
                  <a:t> của P/t 2 : </a:t>
                </a:r>
                <a:r>
                  <a:rPr lang="en-US" sz="1200" b="1" i="0" smtClean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"x</a:t>
                </a:r>
                <a:r>
                  <a:rPr lang="fr-FR" sz="1200" b="1" i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"</a:t>
                </a:r>
                <a:r>
                  <a:rPr lang="fr-FR" sz="1200" b="1" i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=</a:t>
                </a:r>
                <a:r>
                  <a:rPr lang="en-US" sz="1200" b="1" i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(</a:t>
                </a:r>
                <a:r>
                  <a:rPr lang="fr-FR" sz="1200" b="1" i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−𝟏</a:t>
                </a:r>
                <a:r>
                  <a:rPr lang="en-US" sz="1200" b="1" i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)/</a:t>
                </a:r>
                <a:r>
                  <a:rPr lang="fr-FR" sz="1200" b="1" i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𝟐</a:t>
                </a:r>
                <a:r>
                  <a:rPr lang="en-US" b="1" smtClean="0"/>
                  <a:t> bị</a:t>
                </a:r>
                <a:r>
                  <a:rPr lang="en-US" b="1" baseline="0" smtClean="0"/>
                  <a:t> chèn vào chữa của dòng dưới </a:t>
                </a:r>
                <a:endParaRPr lang="en-US" b="1" smtClean="0"/>
              </a:p>
              <a:p>
                <a:endParaRPr lang="en-US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DB6167-AE63-4A7F-9190-C7ED5E18C9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97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B8378-F559-472D-F9EA-31B30E670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D9B4DF-6A92-CAC9-A15B-CDC9BCBBB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24EDD-2B2E-F89B-1D8B-BA1C75552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65322-A1D8-74E5-062F-0E7AE7066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A7E54-4EFF-9F08-143F-1E5DBB27F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3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B8EC1-0160-AA65-711D-558D171A0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D091F-E809-BAF9-EC6F-5B42B9AEDB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010A3-92B8-1228-D06D-426BE53D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F41D4-BF82-4B13-9167-5CC38BB42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A8B59-4DA1-1334-3519-7989CE550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9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5A110F-46AA-43C0-4A07-D828AF709B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3FFA82-575C-6014-9341-22A270BBA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D9136-4565-6831-4598-5E93874C9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B276B-BF60-FB9B-0D56-1B8FB243E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B33C1-DB90-7891-E3B0-9C60DCAC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8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B8B37-C30A-7B06-9689-F676C1456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868BA-364B-9D50-1E12-0BC82B634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78757-E364-2A98-E843-AEF998AD2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62154-1270-62DE-3E8E-8469FD42D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CF567-E0E0-44C7-C979-5991E2353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67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7D51D-2D62-A083-FBED-BB8869189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F40951-58AD-296F-AA11-8A8B6F07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F4CF5-1E2E-A296-D7A7-270007D7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98D2D-E5A0-831E-DDEF-A5FD5C2F5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64852-E238-CDB0-6A73-53F8AA2EC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75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BACC4-841D-13AC-4E30-62D533340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796EF-DF88-DBC8-5AA5-C8EBF17E38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79EF35-2199-3D86-A663-24983FA68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B1FFB-4268-68D1-1A78-E475F580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5E08D9-BD4A-8952-977C-8E7F12D0E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89665-1F95-8251-4E7B-07791B26C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1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A35DC-53B4-BC58-45A4-438E4DBEA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F3514-0CF9-5212-4897-6D2ECF6FB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8D8FAE-3B7A-09D5-806D-71D6735E8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7B4B00-E4EE-4FC8-68C7-D4B64FDE39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92DF3B-00DD-5391-9E84-DED9E8C795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4AB645-282C-C1CF-36AA-1F1E521F8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489E40-85D1-BB37-68FF-5DD97584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B10DF2-C2CE-B47F-AC7B-EC1A19C74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98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76CDC-D144-054E-D142-AB8277A4F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2F439F-44AE-3DEA-9A5A-38BF39336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F3FD8-9EDE-F91B-8414-DAA86AD2E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3200E-4515-78B6-8D9A-CD2F693ED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4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63CBDC-ADCB-76A8-6D03-AD4A796F6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FD82AD-274A-F01E-C2CA-A81904A7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95A55A-652E-8D15-A05E-3BF589EE6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1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424D-2E45-2318-6E1A-BF2BD3E38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D32F1-D9A3-899C-A409-09881EF65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37670C-5C69-12C3-EC0D-C26C32183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CB5C35-658D-B998-093A-3AAF345D1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8F1F7-B1D3-E246-A1CB-B09C2B599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D06AB-62D2-9A41-38D5-E0EFF4464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1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80BDE-319A-3208-9B70-1223FCAFD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1F7613-C57D-262B-E9CC-4F6102599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51EF5F-E350-DC98-7D5F-D1F6D00A45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9244F-BE28-7762-46CF-1E19B798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16E80-EBBA-2BF7-AC50-2DDA3B13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FC8A4-B8E8-DE2A-CFED-7AAB5548D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21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55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5DD4F8-BDC0-007E-A045-C3921A259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E8BBD-36F0-DE36-6FB8-E07D4DB53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D3C41-6DBA-0DEA-035B-F9E7EC359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AF0A23-CC52-499A-9BE9-A6D3919F7C00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1E0A3-4EC2-917F-98A3-BA86DE058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27B35-B9D1-1EFA-C57F-310596CCF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96603E-1268-4156-BC66-52EEB3396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9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image" Target="../media/image1.png"/><Relationship Id="rId12" Type="http://schemas.openxmlformats.org/officeDocument/2006/relationships/image" Target="../media/image4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0.png"/><Relationship Id="rId10" Type="http://schemas.openxmlformats.org/officeDocument/2006/relationships/image" Target="../media/image41.png"/><Relationship Id="rId9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7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2.png"/><Relationship Id="rId5" Type="http://schemas.openxmlformats.org/officeDocument/2006/relationships/image" Target="../media/image61.png"/><Relationship Id="rId10" Type="http://schemas.openxmlformats.org/officeDocument/2006/relationships/image" Target="../media/image67.png"/><Relationship Id="rId4" Type="http://schemas.openxmlformats.org/officeDocument/2006/relationships/image" Target="../media/image540.png"/><Relationship Id="rId9" Type="http://schemas.openxmlformats.org/officeDocument/2006/relationships/image" Target="../media/image6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ADDA1E83-A68C-1238-82A7-A36E7F0E8F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0422" y="500770"/>
                <a:ext cx="10308937" cy="79905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I.  </a:t>
                </a:r>
                <a:r>
                  <a:rPr lang="en-US" b="1" dirty="0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</a:t>
                </a: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ax</m:t>
                        </m:r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b</m:t>
                        </m:r>
                      </m:e>
                    </m:d>
                    <m:r>
                      <m:rPr>
                        <m:nor/>
                      </m:rPr>
                      <a:rPr lang="en-US" i="1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cx</m:t>
                        </m:r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d>
                    <m:r>
                      <m:rPr>
                        <m:nor/>
                      </m:rPr>
                      <a:rPr lang="en-US" i="1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1" smtClean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0</m:t>
                    </m:r>
                    <m:r>
                      <m:rPr>
                        <m:nor/>
                      </m:rPr>
                      <a:rPr lang="en-US" i="1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≠</m:t>
                        </m:r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≠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</m:oMath>
                </a14:m>
                <a:endParaRPr lang="en-US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ADDA1E83-A68C-1238-82A7-A36E7F0E8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22" y="500770"/>
                <a:ext cx="10308937" cy="799051"/>
              </a:xfrm>
              <a:prstGeom prst="rect">
                <a:avLst/>
              </a:prstGeom>
              <a:blipFill>
                <a:blip r:embed="rId5"/>
                <a:stretch>
                  <a:fillRect l="-1183" b="-3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F9FC6E6D-6FB1-05A1-A49A-707C593B7A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7281" y="1182166"/>
                <a:ext cx="11724298" cy="58125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HĐ 1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Cho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u</m:t>
                    </m:r>
                    <m:r>
                      <m:rPr>
                        <m:nor/>
                      </m:rPr>
                      <a:rPr lang="en-US" b="0" i="1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; </m:t>
                    </m:r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v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1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u</m:t>
                    </m:r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v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i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i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gì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trị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u</m:t>
                    </m:r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; </m:t>
                    </m:r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v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lphaLcParenR"/>
                </a:pPr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F9FC6E6D-6FB1-05A1-A49A-707C593B7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81" y="1182166"/>
                <a:ext cx="11724298" cy="581251"/>
              </a:xfrm>
              <a:prstGeom prst="rect">
                <a:avLst/>
              </a:prstGeom>
              <a:blipFill>
                <a:blip r:embed="rId6"/>
                <a:stretch>
                  <a:fillRect l="-1040" b="-4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F6753465-0EED-45C3-B93B-B10C647F3928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0278" y="-132284"/>
            <a:ext cx="1278832" cy="13144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ADDA1E83-A68C-1238-82A7-A36E7F0E8F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7753" y="1766171"/>
                <a:ext cx="6299997" cy="826208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Cho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i="1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i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–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i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d>
                    <m:d>
                      <m:d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i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i="1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i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i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</m:d>
                    <m:r>
                      <m:rPr>
                        <m:nor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i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i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ADDA1E83-A68C-1238-82A7-A36E7F0E8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753" y="1766171"/>
                <a:ext cx="6299997" cy="826208"/>
              </a:xfrm>
              <a:prstGeom prst="rect">
                <a:avLst/>
              </a:prstGeom>
              <a:blipFill>
                <a:blip r:embed="rId9"/>
                <a:stretch>
                  <a:fillRect l="-581" b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ADDA1E83-A68C-1238-82A7-A36E7F0E8F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7281" y="2346708"/>
                <a:ext cx="9563229" cy="79905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3 = 0; 2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+ 1= 0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ADDA1E83-A68C-1238-82A7-A36E7F0E8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81" y="2346708"/>
                <a:ext cx="9563229" cy="799051"/>
              </a:xfrm>
              <a:prstGeom prst="rect">
                <a:avLst/>
              </a:prstGeom>
              <a:blipFill>
                <a:blip r:embed="rId10"/>
                <a:stretch>
                  <a:fillRect l="-319" b="-3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ADDA1E83-A68C-1238-82A7-A36E7F0E8F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7281" y="2937667"/>
                <a:ext cx="11724298" cy="79905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Chứng tỏ rằng nghiệm của phương trình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3 = 0 và 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nghiệm của phương trình 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+ 1= 0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đều là nghiệm của phương trình 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3)(2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+ 1) = 0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9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ADDA1E83-A68C-1238-82A7-A36E7F0E8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81" y="2937667"/>
                <a:ext cx="11724298" cy="799051"/>
              </a:xfrm>
              <a:prstGeom prst="rect">
                <a:avLst/>
              </a:prstGeom>
              <a:blipFill>
                <a:blip r:embed="rId11"/>
                <a:stretch>
                  <a:fillRect l="-1040" r="-1715" b="-83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ADDA1E83-A68C-1238-82A7-A36E7F0E8F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7281" y="4246477"/>
                <a:ext cx="11724298" cy="79905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sử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</m:t>
                    </m:r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i="1" baseline="-250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– 3)(2</m:t>
                    </m:r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+ 1) = 0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trị </a:t>
                </a:r>
                <a:r>
                  <a:rPr lang="en-US" i="1">
                    <a:solidFill>
                      <a:schemeClr val="bg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 = x</a:t>
                </a:r>
                <a:r>
                  <a:rPr lang="en-US" i="1" baseline="-25000">
                    <a:solidFill>
                      <a:schemeClr val="bg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3 = 0 hoặc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+ 1= 0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ADDA1E83-A68C-1238-82A7-A36E7F0E8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81" y="4246477"/>
                <a:ext cx="11724298" cy="799051"/>
              </a:xfrm>
              <a:prstGeom prst="rect">
                <a:avLst/>
              </a:prstGeom>
              <a:blipFill>
                <a:blip r:embed="rId12"/>
                <a:stretch>
                  <a:fillRect l="-1040" b="-1641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518C466D-EFE4-3CEB-0CDA-068A66786D90}"/>
              </a:ext>
            </a:extLst>
          </p:cNvPr>
          <p:cNvSpPr txBox="1"/>
          <p:nvPr/>
        </p:nvSpPr>
        <p:spPr>
          <a:xfrm>
            <a:off x="1541987" y="218034"/>
            <a:ext cx="75458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77">
              <a:spcAft>
                <a:spcPts val="600"/>
              </a:spcAft>
            </a:pP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 PHƯƠNG TRÌNH QUY VỀ PHƯƠNG TRÌNH BẬC NHẤT 1 ẨN</a:t>
            </a:r>
          </a:p>
        </p:txBody>
      </p:sp>
    </p:spTree>
    <p:extLst>
      <p:ext uri="{BB962C8B-B14F-4D97-AF65-F5344CB8AC3E}">
        <p14:creationId xmlns:p14="http://schemas.microsoft.com/office/powerpoint/2010/main" val="143444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6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F9FC6E6D-6FB1-05A1-A49A-707C593B7A37}"/>
              </a:ext>
            </a:extLst>
          </p:cNvPr>
          <p:cNvSpPr txBox="1">
            <a:spLocks/>
          </p:cNvSpPr>
          <p:nvPr/>
        </p:nvSpPr>
        <p:spPr>
          <a:xfrm>
            <a:off x="1" y="-100208"/>
            <a:ext cx="12320336" cy="68580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5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fr-FR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5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5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5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A0DC34-DD4B-4129-B060-E98C1211D077}"/>
              </a:ext>
            </a:extLst>
          </p:cNvPr>
          <p:cNvSpPr txBox="1"/>
          <p:nvPr/>
        </p:nvSpPr>
        <p:spPr>
          <a:xfrm>
            <a:off x="5121439" y="373613"/>
            <a:ext cx="1363578" cy="596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725917-8A1A-4D29-A883-42C936C47031}"/>
              </a:ext>
            </a:extLst>
          </p:cNvPr>
          <p:cNvSpPr txBox="1"/>
          <p:nvPr/>
        </p:nvSpPr>
        <p:spPr>
          <a:xfrm>
            <a:off x="213491" y="117620"/>
            <a:ext cx="1556084" cy="596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HĐ 1:</a:t>
            </a:r>
            <a:endParaRPr lang="en-US" sz="28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2AE0DA-07D6-49AB-B975-3C2287C0ECCA}"/>
              </a:ext>
            </a:extLst>
          </p:cNvPr>
          <p:cNvSpPr txBox="1"/>
          <p:nvPr/>
        </p:nvSpPr>
        <p:spPr>
          <a:xfrm>
            <a:off x="486034" y="1068933"/>
            <a:ext cx="3064043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fr-F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fr-FR" sz="28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fr-FR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fr-F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fr-F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fr-F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fr-F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4A2775-3ACF-49B6-A267-2B25A4274A0D}"/>
              </a:ext>
            </a:extLst>
          </p:cNvPr>
          <p:cNvSpPr txBox="1"/>
          <p:nvPr/>
        </p:nvSpPr>
        <p:spPr>
          <a:xfrm flipH="1">
            <a:off x="1982391" y="2006560"/>
            <a:ext cx="1132470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7105CE1-3CAD-4FC3-BC86-654F616ACA6C}"/>
                  </a:ext>
                </a:extLst>
              </p:cNvPr>
              <p:cNvSpPr txBox="1"/>
              <p:nvPr/>
            </p:nvSpPr>
            <p:spPr>
              <a:xfrm flipH="1">
                <a:off x="1031467" y="1603121"/>
                <a:ext cx="2121570" cy="652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0000"/>
                  </a:lnSpc>
                </a:pPr>
                <a:r>
                  <a:rPr lang="fr-FR" sz="2800" dirty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∗</a:t>
                </a:r>
                <a:r>
                  <a:rPr lang="fr-FR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fr-FR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− 3 = 0</a:t>
                </a:r>
                <a:endParaRPr lang="en-US" sz="28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7105CE1-3CAD-4FC3-BC86-654F616ACA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031467" y="1603121"/>
                <a:ext cx="2121570" cy="652486"/>
              </a:xfrm>
              <a:prstGeom prst="rect">
                <a:avLst/>
              </a:prstGeom>
              <a:blipFill>
                <a:blip r:embed="rId3"/>
                <a:stretch>
                  <a:fillRect l="-5747" b="-168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B809259-6834-418A-AE68-82F533E526BA}"/>
                  </a:ext>
                </a:extLst>
              </p:cNvPr>
              <p:cNvSpPr txBox="1"/>
              <p:nvPr/>
            </p:nvSpPr>
            <p:spPr>
              <a:xfrm flipH="1">
                <a:off x="6108027" y="1601857"/>
                <a:ext cx="2548780" cy="652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FR" sz="280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∗)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sz="2800" i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sz="2800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sz="2800" i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sz="2800" i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1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sz="2800" i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sz="2800" i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B809259-6834-418A-AE68-82F533E526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108027" y="1601857"/>
                <a:ext cx="2548780" cy="652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FDA7784-39EA-4FFB-881E-F1E035589674}"/>
                  </a:ext>
                </a:extLst>
              </p:cNvPr>
              <p:cNvSpPr txBox="1"/>
              <p:nvPr/>
            </p:nvSpPr>
            <p:spPr>
              <a:xfrm flipH="1">
                <a:off x="7076884" y="2083030"/>
                <a:ext cx="1782888" cy="652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FR" sz="280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sz="2800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sz="280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sz="280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FDA7784-39EA-4FFB-881E-F1E0355896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076884" y="2083030"/>
                <a:ext cx="1782888" cy="6524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87164" y="1663919"/>
            <a:ext cx="641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sz="2800" b="1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747996" y="5385961"/>
                <a:ext cx="5937336" cy="11215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14:m>
                  <m:oMath xmlns:m="http://schemas.openxmlformats.org/officeDocument/2006/math">
                    <m:r>
                      <a:rPr lang="en-US" sz="28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7996" y="5385961"/>
                <a:ext cx="5937336" cy="1121589"/>
              </a:xfrm>
              <a:prstGeom prst="rect">
                <a:avLst/>
              </a:prstGeom>
              <a:blipFill>
                <a:blip r:embed="rId6"/>
                <a:stretch>
                  <a:fillRect l="-1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-49729" y="4860341"/>
                <a:ext cx="12192000" cy="778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Thay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0" i="1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= 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sz="26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vế</a:t>
                </a:r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trái</a:t>
                </a:r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– 3)(2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+ 1) = 0</m:t>
                    </m:r>
                  </m:oMath>
                </a14:m>
                <a:r>
                  <a:rPr lang="en-US" sz="2600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26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được:</a:t>
                </a:r>
                <a:endParaRPr lang="en-US" sz="26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9729" y="4860341"/>
                <a:ext cx="12192000" cy="778483"/>
              </a:xfrm>
              <a:prstGeom prst="rect">
                <a:avLst/>
              </a:prstGeom>
              <a:blipFill>
                <a:blip r:embed="rId7"/>
                <a:stretch>
                  <a:fillRect l="-900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058" y="4321721"/>
                <a:ext cx="821707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</a:t>
                </a:r>
                <a14:m>
                  <m:oMath xmlns:m="http://schemas.openxmlformats.org/officeDocument/2006/math">
                    <m:r>
                      <a:rPr lang="en-US" sz="280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ậ</m:t>
                    </m:r>
                    <m:r>
                      <m:rPr>
                        <m:sty m:val="p"/>
                      </m:rPr>
                      <a:rPr lang="en-US" sz="280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sz="280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3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26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58" y="4321721"/>
                <a:ext cx="8217073" cy="523220"/>
              </a:xfrm>
              <a:prstGeom prst="rect">
                <a:avLst/>
              </a:prstGeom>
              <a:blipFill>
                <a:blip r:embed="rId8"/>
                <a:stretch>
                  <a:fillRect l="-371" t="-5814" b="-267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-49728" y="3695419"/>
                <a:ext cx="1219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Thay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3</m:t>
                    </m:r>
                  </m:oMath>
                </a14:m>
                <a:r>
                  <a:rPr lang="fr-FR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vế</a:t>
                </a:r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trái</a:t>
                </a:r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6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fr-FR" sz="2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– 3)(2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+ 1) = 0</m:t>
                    </m:r>
                  </m:oMath>
                </a14:m>
                <a:r>
                  <a:rPr lang="en-US" sz="2600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60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được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sz="2800" b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– 3)(2</m:t>
                    </m:r>
                    <m:r>
                      <m:rPr>
                        <m:nor/>
                      </m:rPr>
                      <a:rPr lang="en-US" sz="2800" b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.3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+ 1) = 0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9728" y="3695419"/>
                <a:ext cx="12192000" cy="523220"/>
              </a:xfrm>
              <a:prstGeom prst="rect">
                <a:avLst/>
              </a:prstGeom>
              <a:blipFill>
                <a:blip r:embed="rId9"/>
                <a:stretch>
                  <a:fillRect l="-900" t="-5814" b="-27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567282" y="2701797"/>
                <a:ext cx="1054408" cy="8071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b="0" i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800" b="0" i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7282" y="2701797"/>
                <a:ext cx="1054408" cy="80714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88058" y="5606724"/>
                <a:ext cx="3788666" cy="8994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− 3</m:t>
                      </m:r>
                      <m:r>
                        <m:rPr>
                          <m:nor/>
                        </m:rPr>
                        <a:rPr lang="en-US" sz="2800" i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)(2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sz="2800" i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+ 1) = 0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58" y="5606724"/>
                <a:ext cx="3788666" cy="8994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41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  <p:bldP spid="9" grpId="0"/>
      <p:bldP spid="10" grpId="0"/>
      <p:bldP spid="11" grpId="0"/>
      <p:bldP spid="7" grpId="0"/>
      <p:bldP spid="14" grpId="0"/>
      <p:bldP spid="15" grpId="0"/>
      <p:bldP spid="16" grpId="0"/>
      <p:bldP spid="17" grpId="0"/>
      <p:bldP spid="18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F9FC6E6D-6FB1-05A1-A49A-707C593B7A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7476" y="106962"/>
                <a:ext cx="11057453" cy="1064112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Luyện </a:t>
                </a:r>
                <a:r>
                  <a:rPr lang="en-US" b="1" dirty="0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SGK/Trang 6</a:t>
                </a:r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dirty="0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trình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vi-VN" b="0" i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vi-VN" b="0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vi-VN" b="0" i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vi-VN" b="0" i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d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vi-VN" b="0" i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vi-VN" b="0" i="1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vi-VN" b="0" i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vi-VN" b="0" i="0">
                            <a:solidFill>
                              <a:srgbClr val="FFFF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vi-VN" b="0" i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vi-VN" b="0" i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endParaRPr lang="en-US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F9FC6E6D-6FB1-05A1-A49A-707C593B7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476" y="106962"/>
                <a:ext cx="11057453" cy="1064112"/>
              </a:xfrm>
              <a:prstGeom prst="rect">
                <a:avLst/>
              </a:prstGeom>
              <a:blipFill>
                <a:blip r:embed="rId4"/>
                <a:stretch>
                  <a:fillRect l="-1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 Placeholder 3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730AC1A1-6C8A-17D8-CC31-48FE8292F35A}"/>
              </a:ext>
            </a:extLst>
          </p:cNvPr>
          <p:cNvSpPr txBox="1">
            <a:spLocks/>
          </p:cNvSpPr>
          <p:nvPr/>
        </p:nvSpPr>
        <p:spPr>
          <a:xfrm>
            <a:off x="527474" y="1497097"/>
            <a:ext cx="11057453" cy="14475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BDB24F3-55A6-433C-BA56-82D4A01BE22E}"/>
                  </a:ext>
                </a:extLst>
              </p:cNvPr>
              <p:cNvSpPr txBox="1"/>
              <p:nvPr/>
            </p:nvSpPr>
            <p:spPr>
              <a:xfrm>
                <a:off x="527475" y="3814976"/>
                <a:ext cx="11137047" cy="10416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Vậy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−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0" i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b="0" i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 x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0" i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0" i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b="0" i="0"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BDB24F3-55A6-433C-BA56-82D4A01BE2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475" y="3814976"/>
                <a:ext cx="11137047" cy="1041632"/>
              </a:xfrm>
              <a:prstGeom prst="rect">
                <a:avLst/>
              </a:prstGeom>
              <a:blipFill>
                <a:blip r:embed="rId5"/>
                <a:stretch>
                  <a:fillRect l="-1150" b="-5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Placeholder 3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FB1F6A69-087A-47CE-97DF-312BE301CA0B}"/>
              </a:ext>
            </a:extLst>
          </p:cNvPr>
          <p:cNvSpPr txBox="1">
            <a:spLocks/>
          </p:cNvSpPr>
          <p:nvPr/>
        </p:nvSpPr>
        <p:spPr>
          <a:xfrm>
            <a:off x="5358370" y="776861"/>
            <a:ext cx="1395663" cy="56278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D64BDADD-E3C4-4266-AA82-0E1C321FA3C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50970" y="2514338"/>
                <a:ext cx="1891056" cy="562783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vi-VN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4</m:t>
                      </m:r>
                      <m:r>
                        <m:rPr>
                          <m:nor/>
                        </m:rPr>
                        <a:rPr lang="vi-VN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= −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5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D64BDADD-E3C4-4266-AA82-0E1C321FA3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0970" y="2514338"/>
                <a:ext cx="1891056" cy="5627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7114D791-979A-4423-B816-96D3DB68AD7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02339" y="2061716"/>
                <a:ext cx="1891056" cy="562783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vi-VN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vi-VN" i="1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vi-VN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vi-VN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5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7114D791-979A-4423-B816-96D3DB68AD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2339" y="2061716"/>
                <a:ext cx="1891056" cy="562783"/>
              </a:xfrm>
              <a:prstGeom prst="rect">
                <a:avLst/>
              </a:prstGeom>
              <a:blipFill>
                <a:blip r:embed="rId7"/>
                <a:stretch>
                  <a:fillRect b="-462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EDCB6309-55C9-4C77-BCEA-34D3C2D5CA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29764" y="2514337"/>
                <a:ext cx="1891056" cy="562783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m:rPr>
                          <m:nor/>
                        </m:rPr>
                        <a:rPr lang="en-US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 = 2</m:t>
                      </m:r>
                    </m:oMath>
                  </m:oMathPara>
                </a14:m>
                <a:endPara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EDCB6309-55C9-4C77-BCEA-34D3C2D5CA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9764" y="2514337"/>
                <a:ext cx="1891056" cy="5627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28992443-DEBB-4FAC-9306-3A90213E09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56200" y="2077774"/>
                <a:ext cx="1970650" cy="562783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m:rPr>
                          <m:nor/>
                        </m:rPr>
                        <a:rPr lang="en-US" b="0" i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−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0</m:t>
                      </m:r>
                    </m:oMath>
                  </m:oMathPara>
                </a14:m>
                <a:endPara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28992443-DEBB-4FAC-9306-3A90213E09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6200" y="2077774"/>
                <a:ext cx="1970650" cy="56278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0809AA81-54AC-4798-B6DA-F6FD338DE24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51899" y="2888274"/>
                <a:ext cx="1526371" cy="1101595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i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i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i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 Placeholder 3" descr="OPL20U25GSXzBJYl68kk8uQGfFKzs7yb1M4KJWUiLk6ZEvGF+qCIPSnY57AbBFCvTW(2023.15.83.Nguyen Hien)83+K4lPs7H94VUqPe2XwIsfPRnrXQE//QTEXxb8/8N4CNc6FpgZahzpTjFhMzSA7T/nHJa11DE8Ng2TP3iAmRczFlmslSuUNOgUeb6yRvs0=">
                <a:extLst>
                  <a:ext uri="{FF2B5EF4-FFF2-40B4-BE49-F238E27FC236}">
                    <a16:creationId xmlns:a16="http://schemas.microsoft.com/office/drawing/2014/main" id="{0809AA81-54AC-4798-B6DA-F6FD338DE2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1899" y="2888274"/>
                <a:ext cx="1526371" cy="1101595"/>
              </a:xfrm>
              <a:prstGeom prst="rect">
                <a:avLst/>
              </a:prstGeom>
              <a:blipFill>
                <a:blip r:embed="rId10"/>
                <a:stretch>
                  <a:fillRect l="-79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6493E6E4-01F7-4B11-A37F-EF505E93A0CF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10903318" y="-1198"/>
            <a:ext cx="1522409" cy="80210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01715" y="3206814"/>
                <a:ext cx="989566" cy="8022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b="0" i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800" b="0" i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1715" y="3206814"/>
                <a:ext cx="989566" cy="802271"/>
              </a:xfrm>
              <a:prstGeom prst="rect">
                <a:avLst/>
              </a:prstGeom>
              <a:blipFill>
                <a:blip r:embed="rId13"/>
                <a:stretch>
                  <a:fillRect l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85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14" grpId="0"/>
      <p:bldP spid="6" grpId="0"/>
      <p:bldP spid="8" grpId="0"/>
      <p:bldP spid="9" grpId="0"/>
      <p:bldP spid="10" grpId="0"/>
      <p:bldP spid="11" grpId="0"/>
      <p:bldP spid="13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98ACB5EE-A090-077A-3735-B1A142BA828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5241" b="27407"/>
          <a:stretch/>
        </p:blipFill>
        <p:spPr>
          <a:xfrm rot="5400000" flipH="1">
            <a:off x="7543587" y="-989008"/>
            <a:ext cx="5837648" cy="7970818"/>
          </a:xfrm>
          <a:custGeom>
            <a:avLst/>
            <a:gdLst>
              <a:gd name="connsiteX0" fmla="*/ 0 w 10489406"/>
              <a:gd name="connsiteY0" fmla="*/ 0 h 4924926"/>
              <a:gd name="connsiteX1" fmla="*/ 10489406 w 10489406"/>
              <a:gd name="connsiteY1" fmla="*/ 0 h 4924926"/>
              <a:gd name="connsiteX2" fmla="*/ 10489406 w 10489406"/>
              <a:gd name="connsiteY2" fmla="*/ 4924926 h 4924926"/>
              <a:gd name="connsiteX3" fmla="*/ 3121009 w 10489406"/>
              <a:gd name="connsiteY3" fmla="*/ 4924926 h 4924926"/>
              <a:gd name="connsiteX4" fmla="*/ 3140441 w 10489406"/>
              <a:gd name="connsiteY4" fmla="*/ 4862327 h 4924926"/>
              <a:gd name="connsiteX5" fmla="*/ 3155759 w 10489406"/>
              <a:gd name="connsiteY5" fmla="*/ 4710374 h 4924926"/>
              <a:gd name="connsiteX6" fmla="*/ 2401780 w 10489406"/>
              <a:gd name="connsiteY6" fmla="*/ 3956395 h 4924926"/>
              <a:gd name="connsiteX7" fmla="*/ 1647801 w 10489406"/>
              <a:gd name="connsiteY7" fmla="*/ 4710374 h 4924926"/>
              <a:gd name="connsiteX8" fmla="*/ 1663119 w 10489406"/>
              <a:gd name="connsiteY8" fmla="*/ 4862327 h 4924926"/>
              <a:gd name="connsiteX9" fmla="*/ 1682551 w 10489406"/>
              <a:gd name="connsiteY9" fmla="*/ 4924926 h 4924926"/>
              <a:gd name="connsiteX10" fmla="*/ 0 w 10489406"/>
              <a:gd name="connsiteY10" fmla="*/ 4924926 h 4924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89406" h="4924926">
                <a:moveTo>
                  <a:pt x="0" y="0"/>
                </a:moveTo>
                <a:lnTo>
                  <a:pt x="10489406" y="0"/>
                </a:lnTo>
                <a:lnTo>
                  <a:pt x="10489406" y="4924926"/>
                </a:lnTo>
                <a:lnTo>
                  <a:pt x="3121009" y="4924926"/>
                </a:lnTo>
                <a:lnTo>
                  <a:pt x="3140441" y="4862327"/>
                </a:lnTo>
                <a:cubicBezTo>
                  <a:pt x="3150485" y="4813245"/>
                  <a:pt x="3155759" y="4762426"/>
                  <a:pt x="3155759" y="4710374"/>
                </a:cubicBezTo>
                <a:cubicBezTo>
                  <a:pt x="3155759" y="4293963"/>
                  <a:pt x="2818191" y="3956395"/>
                  <a:pt x="2401780" y="3956395"/>
                </a:cubicBezTo>
                <a:cubicBezTo>
                  <a:pt x="1985369" y="3956395"/>
                  <a:pt x="1647801" y="4293963"/>
                  <a:pt x="1647801" y="4710374"/>
                </a:cubicBezTo>
                <a:cubicBezTo>
                  <a:pt x="1647801" y="4762426"/>
                  <a:pt x="1653076" y="4813245"/>
                  <a:pt x="1663119" y="4862327"/>
                </a:cubicBezTo>
                <a:lnTo>
                  <a:pt x="1682551" y="4924926"/>
                </a:lnTo>
                <a:lnTo>
                  <a:pt x="0" y="4924926"/>
                </a:lnTo>
                <a:close/>
              </a:path>
            </a:pathLst>
          </a:custGeom>
          <a:effectLst>
            <a:outerShdw blurRad="254000" dist="38100" dir="8100000" algn="tr" rotWithShape="0">
              <a:prstClr val="black">
                <a:alpha val="30000"/>
              </a:prstClr>
            </a:outerShdw>
          </a:effectLst>
        </p:spPr>
      </p:pic>
      <p:sp>
        <p:nvSpPr>
          <p:cNvPr id="4" name="Rectangle: Rounded Corners 3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10AE8C0B-F0B3-F38F-9134-38AB8564D00A}"/>
              </a:ext>
            </a:extLst>
          </p:cNvPr>
          <p:cNvSpPr/>
          <p:nvPr/>
        </p:nvSpPr>
        <p:spPr>
          <a:xfrm>
            <a:off x="907397" y="483738"/>
            <a:ext cx="5569605" cy="91807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467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HƯỚNG DẪN </a:t>
            </a:r>
            <a:r>
              <a:rPr lang="en-US" sz="3467" b="1" kern="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VỀ NHÀ</a:t>
            </a:r>
            <a:endParaRPr kumimoji="0" lang="en-US" sz="3467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" name="TextBox 4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D93BB5D9-B701-B99A-B334-6D8023462F41}"/>
              </a:ext>
            </a:extLst>
          </p:cNvPr>
          <p:cNvSpPr txBox="1"/>
          <p:nvPr/>
        </p:nvSpPr>
        <p:spPr>
          <a:xfrm>
            <a:off x="612911" y="1760595"/>
            <a:ext cx="1073136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indent="-4572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14325" algn="l"/>
              </a:tabLst>
            </a:pP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marR="0" indent="-4572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14325" algn="l"/>
              </a:tabLst>
            </a:pPr>
            <a:r>
              <a:rPr lang="en-US" sz="280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b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ài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(c, d) (</a:t>
            </a:r>
            <a:r>
              <a:rPr lang="en-US" sz="2800" b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SGK Trang 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11)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II.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ẩn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mẫu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b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SGK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800" b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rang 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7,8,9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985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</TotalTime>
  <Words>439</Words>
  <Application>Microsoft Office PowerPoint</Application>
  <PresentationFormat>Widescreen</PresentationFormat>
  <Paragraphs>46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1: PHƯƠNG TRÌNH QUY VỀ  PHƯƠNG TRÌNH BẬC NHẤT MỘT ẨN</dc:title>
  <dc:creator>TAI PHAN BA</dc:creator>
  <cp:lastModifiedBy>Thanh Tran Kim</cp:lastModifiedBy>
  <cp:revision>168</cp:revision>
  <dcterms:created xsi:type="dcterms:W3CDTF">2024-03-30T00:26:59Z</dcterms:created>
  <dcterms:modified xsi:type="dcterms:W3CDTF">2026-04-02T02:50:34Z</dcterms:modified>
</cp:coreProperties>
</file>