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2iRd5sNeomrf+aYI2y4C8+EyE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regular.fntdata"/><Relationship Id="rId25" Type="http://schemas.openxmlformats.org/officeDocument/2006/relationships/slide" Target="slides/slide21.xml"/><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2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4" name="Shape 104"/>
        <p:cNvGrpSpPr/>
        <p:nvPr/>
      </p:nvGrpSpPr>
      <p:grpSpPr>
        <a:xfrm>
          <a:off x="0" y="0"/>
          <a:ext cx="0" cy="0"/>
          <a:chOff x="0" y="0"/>
          <a:chExt cx="0" cy="0"/>
        </a:xfrm>
      </p:grpSpPr>
      <p:sp>
        <p:nvSpPr>
          <p:cNvPr id="105" name="Google Shape;105;p32"/>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2"/>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1" name="Shape 111"/>
        <p:cNvGrpSpPr/>
        <p:nvPr/>
      </p:nvGrpSpPr>
      <p:grpSpPr>
        <a:xfrm>
          <a:off x="0" y="0"/>
          <a:ext cx="0" cy="0"/>
          <a:chOff x="0" y="0"/>
          <a:chExt cx="0" cy="0"/>
        </a:xfrm>
      </p:grpSpPr>
      <p:sp>
        <p:nvSpPr>
          <p:cNvPr id="112" name="Google Shape;112;p33"/>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3"/>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33"/>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33"/>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0" name="Google Shape;120;p33"/>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1" name="Shape 121"/>
        <p:cNvGrpSpPr/>
        <p:nvPr/>
      </p:nvGrpSpPr>
      <p:grpSpPr>
        <a:xfrm>
          <a:off x="0" y="0"/>
          <a:ext cx="0" cy="0"/>
          <a:chOff x="0" y="0"/>
          <a:chExt cx="0" cy="0"/>
        </a:xfrm>
      </p:grpSpPr>
      <p:sp>
        <p:nvSpPr>
          <p:cNvPr id="122" name="Google Shape;122;p34"/>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4"/>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8" name="Shape 128"/>
        <p:cNvGrpSpPr/>
        <p:nvPr/>
      </p:nvGrpSpPr>
      <p:grpSpPr>
        <a:xfrm>
          <a:off x="0" y="0"/>
          <a:ext cx="0" cy="0"/>
          <a:chOff x="0" y="0"/>
          <a:chExt cx="0" cy="0"/>
        </a:xfrm>
      </p:grpSpPr>
      <p:sp>
        <p:nvSpPr>
          <p:cNvPr id="129" name="Google Shape;129;p35"/>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3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35"/>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7" name="Google Shape;137;p35"/>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8" name="Shape 138"/>
        <p:cNvGrpSpPr/>
        <p:nvPr/>
      </p:nvGrpSpPr>
      <p:grpSpPr>
        <a:xfrm>
          <a:off x="0" y="0"/>
          <a:ext cx="0" cy="0"/>
          <a:chOff x="0" y="0"/>
          <a:chExt cx="0" cy="0"/>
        </a:xfrm>
      </p:grpSpPr>
      <p:sp>
        <p:nvSpPr>
          <p:cNvPr id="139" name="Google Shape;139;p36"/>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6"/>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36"/>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3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7"/>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8"/>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8"/>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2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5" name="Google Shape;55;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2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6"/>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2" name="Google Shape;62;p26"/>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3" name="Google Shape;63;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0" name="Google Shape;70;p2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27"/>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2" name="Google Shape;72;p27"/>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3" name="Google Shape;73;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2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30"/>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0"/>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30"/>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31"/>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1"/>
          <p:cNvSpPr/>
          <p:nvPr>
            <p:ph idx="2" type="pic"/>
          </p:nvPr>
        </p:nvSpPr>
        <p:spPr>
          <a:xfrm>
            <a:off x="2589212" y="634965"/>
            <a:ext cx="8915400" cy="3854970"/>
          </a:xfrm>
          <a:prstGeom prst="rect">
            <a:avLst/>
          </a:prstGeom>
          <a:noFill/>
          <a:ln>
            <a:noFill/>
          </a:ln>
        </p:spPr>
      </p:sp>
      <p:sp>
        <p:nvSpPr>
          <p:cNvPr id="99" name="Google Shape;99;p31"/>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22"/>
          <p:cNvGrpSpPr/>
          <p:nvPr/>
        </p:nvGrpSpPr>
        <p:grpSpPr>
          <a:xfrm>
            <a:off x="1" y="228600"/>
            <a:ext cx="2851516" cy="6638628"/>
            <a:chOff x="2487613" y="285750"/>
            <a:chExt cx="2428875" cy="5654676"/>
          </a:xfrm>
        </p:grpSpPr>
        <p:sp>
          <p:nvSpPr>
            <p:cNvPr id="7" name="Google Shape;7;p22"/>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22"/>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22"/>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2"/>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2"/>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2"/>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2"/>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2"/>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2"/>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2"/>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2"/>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2"/>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2"/>
          <p:cNvGrpSpPr/>
          <p:nvPr/>
        </p:nvGrpSpPr>
        <p:grpSpPr>
          <a:xfrm>
            <a:off x="27221" y="-786"/>
            <a:ext cx="2356674" cy="6854039"/>
            <a:chOff x="6627813" y="194833"/>
            <a:chExt cx="1952625" cy="5678918"/>
          </a:xfrm>
        </p:grpSpPr>
        <p:sp>
          <p:nvSpPr>
            <p:cNvPr id="20" name="Google Shape;20;p22"/>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2"/>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2"/>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2"/>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2"/>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2"/>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2"/>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2"/>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2"/>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2"/>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2"/>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2"/>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22"/>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22"/>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2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2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2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p:nvPr/>
        </p:nvSpPr>
        <p:spPr>
          <a:xfrm>
            <a:off x="3472960" y="8060"/>
            <a:ext cx="60842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BÀI 12. BIỆN PHÁP AN TOÀN ĐIỆN</a:t>
            </a:r>
            <a:endParaRPr sz="2400">
              <a:solidFill>
                <a:srgbClr val="FF0000"/>
              </a:solidFill>
              <a:latin typeface="Times New Roman"/>
              <a:ea typeface="Times New Roman"/>
              <a:cs typeface="Times New Roman"/>
              <a:sym typeface="Times New Roman"/>
            </a:endParaRPr>
          </a:p>
        </p:txBody>
      </p:sp>
      <p:pic>
        <p:nvPicPr>
          <p:cNvPr id="165" name="Google Shape;165;p1"/>
          <p:cNvPicPr preferRelativeResize="0"/>
          <p:nvPr/>
        </p:nvPicPr>
        <p:blipFill rotWithShape="1">
          <a:blip r:embed="rId3">
            <a:alphaModFix/>
          </a:blip>
          <a:srcRect b="0" l="0" r="0" t="0"/>
          <a:stretch/>
        </p:blipFill>
        <p:spPr>
          <a:xfrm>
            <a:off x="6095995" y="3428997"/>
            <a:ext cx="9" cy="6"/>
          </a:xfrm>
          <a:prstGeom prst="rect">
            <a:avLst/>
          </a:prstGeom>
          <a:noFill/>
          <a:ln>
            <a:noFill/>
          </a:ln>
        </p:spPr>
      </p:pic>
      <p:pic>
        <p:nvPicPr>
          <p:cNvPr id="166" name="Google Shape;166;p1"/>
          <p:cNvPicPr preferRelativeResize="0"/>
          <p:nvPr/>
        </p:nvPicPr>
        <p:blipFill rotWithShape="1">
          <a:blip r:embed="rId4">
            <a:alphaModFix/>
          </a:blip>
          <a:srcRect b="0" l="0" r="0" t="0"/>
          <a:stretch/>
        </p:blipFill>
        <p:spPr>
          <a:xfrm>
            <a:off x="231531" y="588352"/>
            <a:ext cx="5715000" cy="6146556"/>
          </a:xfrm>
          <a:prstGeom prst="rect">
            <a:avLst/>
          </a:prstGeom>
          <a:noFill/>
          <a:ln>
            <a:noFill/>
          </a:ln>
        </p:spPr>
      </p:pic>
      <p:pic>
        <p:nvPicPr>
          <p:cNvPr id="167" name="Google Shape;167;p1"/>
          <p:cNvPicPr preferRelativeResize="0"/>
          <p:nvPr/>
        </p:nvPicPr>
        <p:blipFill rotWithShape="1">
          <a:blip r:embed="rId5">
            <a:alphaModFix/>
          </a:blip>
          <a:srcRect b="0" l="0" r="0" t="0"/>
          <a:stretch/>
        </p:blipFill>
        <p:spPr>
          <a:xfrm>
            <a:off x="6095995" y="588352"/>
            <a:ext cx="5967051" cy="61465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p:nvPr/>
        </p:nvSpPr>
        <p:spPr>
          <a:xfrm>
            <a:off x="8024326" y="0"/>
            <a:ext cx="407747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12.4 và cho biết tên, công dụng của một số trang bị bảo hộ an toàn điện.</a:t>
            </a:r>
            <a:endParaRPr/>
          </a:p>
        </p:txBody>
      </p:sp>
      <p:pic>
        <p:nvPicPr>
          <p:cNvPr id="231" name="Google Shape;231;p10"/>
          <p:cNvPicPr preferRelativeResize="0"/>
          <p:nvPr/>
        </p:nvPicPr>
        <p:blipFill rotWithShape="1">
          <a:blip r:embed="rId3">
            <a:alphaModFix/>
          </a:blip>
          <a:srcRect b="0" l="0" r="0" t="0"/>
          <a:stretch/>
        </p:blipFill>
        <p:spPr>
          <a:xfrm>
            <a:off x="366351" y="86673"/>
            <a:ext cx="7378058" cy="5987555"/>
          </a:xfrm>
          <a:prstGeom prst="rect">
            <a:avLst/>
          </a:prstGeom>
          <a:noFill/>
          <a:ln>
            <a:noFill/>
          </a:ln>
        </p:spPr>
      </p:pic>
      <p:sp>
        <p:nvSpPr>
          <p:cNvPr id="232" name="Google Shape;232;p10"/>
          <p:cNvSpPr txBox="1"/>
          <p:nvPr/>
        </p:nvSpPr>
        <p:spPr>
          <a:xfrm>
            <a:off x="544166" y="6248137"/>
            <a:ext cx="75734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12.4. Một số trang bị bảo hộ và dụng cụ bảo vệ an toàn điện</a:t>
            </a:r>
            <a:endParaRPr b="1" i="1" sz="2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1"/>
          <p:cNvSpPr/>
          <p:nvPr/>
        </p:nvSpPr>
        <p:spPr>
          <a:xfrm>
            <a:off x="6802018" y="0"/>
            <a:ext cx="529978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12.4 và cho biết tên, công dụng của một số trang bị bảo hộ an toàn điện.</a:t>
            </a:r>
            <a:endParaRPr/>
          </a:p>
        </p:txBody>
      </p:sp>
      <p:pic>
        <p:nvPicPr>
          <p:cNvPr id="238" name="Google Shape;238;p11"/>
          <p:cNvPicPr preferRelativeResize="0"/>
          <p:nvPr/>
        </p:nvPicPr>
        <p:blipFill rotWithShape="1">
          <a:blip r:embed="rId3">
            <a:alphaModFix/>
          </a:blip>
          <a:srcRect b="0" l="0" r="0" t="0"/>
          <a:stretch/>
        </p:blipFill>
        <p:spPr>
          <a:xfrm>
            <a:off x="235724" y="170649"/>
            <a:ext cx="6566294" cy="5810274"/>
          </a:xfrm>
          <a:prstGeom prst="rect">
            <a:avLst/>
          </a:prstGeom>
          <a:noFill/>
          <a:ln>
            <a:noFill/>
          </a:ln>
        </p:spPr>
      </p:pic>
      <p:sp>
        <p:nvSpPr>
          <p:cNvPr id="239" name="Google Shape;239;p11"/>
          <p:cNvSpPr txBox="1"/>
          <p:nvPr/>
        </p:nvSpPr>
        <p:spPr>
          <a:xfrm>
            <a:off x="124289" y="6070857"/>
            <a:ext cx="667772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12.4. Một số trang bị bảo hộ và dụng cụ bảo vệ an toàn điện</a:t>
            </a:r>
            <a:endParaRPr b="1" i="1" sz="2000">
              <a:solidFill>
                <a:schemeClr val="dk1"/>
              </a:solidFill>
              <a:latin typeface="Times New Roman"/>
              <a:ea typeface="Times New Roman"/>
              <a:cs typeface="Times New Roman"/>
              <a:sym typeface="Times New Roman"/>
            </a:endParaRPr>
          </a:p>
        </p:txBody>
      </p:sp>
      <p:sp>
        <p:nvSpPr>
          <p:cNvPr id="240" name="Google Shape;240;p11"/>
          <p:cNvSpPr/>
          <p:nvPr/>
        </p:nvSpPr>
        <p:spPr>
          <a:xfrm>
            <a:off x="6802018" y="1474929"/>
            <a:ext cx="5197149"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Một số trang bị bảo hộ an toàn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1. Quần áo bảo hộ: đảm bảo an toàn thân thể đối với các hoạt động</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2. Mũ bảo hộ: bảo vệ vùng đầu</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3. Găng tay bảo hộ: bảo vệ thân thể cũng như tránh tiếp xúc trực tiếp nguồn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4. Ủng/ Giày cách điện: bảo vệ chân và cơ thể khỏi nguồn điện và các tác nhân khác trong quá trình thi công, sửa chữa hệ thống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5. Thảm cách điện: có khả năng cách điện, chống tĩnh điện siêu ưu việt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2"/>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46" name="Google Shape;246;p12"/>
          <p:cNvSpPr/>
          <p:nvPr/>
        </p:nvSpPr>
        <p:spPr>
          <a:xfrm>
            <a:off x="304789" y="650535"/>
            <a:ext cx="1158240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II.Một số trang bi bảo hộ và dụng cụ bảo vệ an toàn điện</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1.Trang bị bảo hộ</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Trang bị bảo hộ có tác dụng bảo vệ cho người vận hành, sử dụng thiết bị điện, đặc biệt những người lắp đặt, sửa chữa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Trang bị bảo hộ bảo vệ an toàn điện gòm: quần áo bảo hộ, mũ bảo hộ, găng cách điện, ủng cách điện, thảm cách điện….</a:t>
            </a:r>
            <a:endParaRPr/>
          </a:p>
        </p:txBody>
      </p:sp>
      <p:pic>
        <p:nvPicPr>
          <p:cNvPr id="247" name="Google Shape;247;p12"/>
          <p:cNvPicPr preferRelativeResize="0"/>
          <p:nvPr/>
        </p:nvPicPr>
        <p:blipFill rotWithShape="1">
          <a:blip r:embed="rId4">
            <a:alphaModFix/>
          </a:blip>
          <a:srcRect b="0" l="0" r="0" t="0"/>
          <a:stretch/>
        </p:blipFill>
        <p:spPr>
          <a:xfrm>
            <a:off x="3005049" y="92096"/>
            <a:ext cx="6181880"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3"/>
          <p:cNvPicPr preferRelativeResize="0"/>
          <p:nvPr/>
        </p:nvPicPr>
        <p:blipFill rotWithShape="1">
          <a:blip r:embed="rId3">
            <a:alphaModFix/>
          </a:blip>
          <a:srcRect b="0" l="0" r="0" t="0"/>
          <a:stretch/>
        </p:blipFill>
        <p:spPr>
          <a:xfrm>
            <a:off x="336680" y="95639"/>
            <a:ext cx="3712806" cy="1649185"/>
          </a:xfrm>
          <a:prstGeom prst="rect">
            <a:avLst/>
          </a:prstGeom>
          <a:noFill/>
          <a:ln>
            <a:noFill/>
          </a:ln>
        </p:spPr>
      </p:pic>
      <p:pic>
        <p:nvPicPr>
          <p:cNvPr id="253" name="Google Shape;253;p13"/>
          <p:cNvPicPr preferRelativeResize="0"/>
          <p:nvPr/>
        </p:nvPicPr>
        <p:blipFill rotWithShape="1">
          <a:blip r:embed="rId4">
            <a:alphaModFix/>
          </a:blip>
          <a:srcRect b="0" l="0" r="0" t="0"/>
          <a:stretch/>
        </p:blipFill>
        <p:spPr>
          <a:xfrm>
            <a:off x="4264090" y="95642"/>
            <a:ext cx="3536302" cy="1649182"/>
          </a:xfrm>
          <a:prstGeom prst="rect">
            <a:avLst/>
          </a:prstGeom>
          <a:noFill/>
          <a:ln>
            <a:noFill/>
          </a:ln>
        </p:spPr>
      </p:pic>
      <p:pic>
        <p:nvPicPr>
          <p:cNvPr id="254" name="Google Shape;254;p13"/>
          <p:cNvPicPr preferRelativeResize="0"/>
          <p:nvPr/>
        </p:nvPicPr>
        <p:blipFill rotWithShape="1">
          <a:blip r:embed="rId5">
            <a:alphaModFix/>
          </a:blip>
          <a:srcRect b="0" l="0" r="0" t="0"/>
          <a:stretch/>
        </p:blipFill>
        <p:spPr>
          <a:xfrm>
            <a:off x="271366" y="1865354"/>
            <a:ext cx="3843434" cy="1456344"/>
          </a:xfrm>
          <a:prstGeom prst="rect">
            <a:avLst/>
          </a:prstGeom>
          <a:noFill/>
          <a:ln>
            <a:noFill/>
          </a:ln>
        </p:spPr>
      </p:pic>
      <p:pic>
        <p:nvPicPr>
          <p:cNvPr id="255" name="Google Shape;255;p13"/>
          <p:cNvPicPr preferRelativeResize="0"/>
          <p:nvPr/>
        </p:nvPicPr>
        <p:blipFill rotWithShape="1">
          <a:blip r:embed="rId6">
            <a:alphaModFix/>
          </a:blip>
          <a:srcRect b="0" l="0" r="0" t="0"/>
          <a:stretch/>
        </p:blipFill>
        <p:spPr>
          <a:xfrm>
            <a:off x="4264090" y="1947668"/>
            <a:ext cx="3247053" cy="1280724"/>
          </a:xfrm>
          <a:prstGeom prst="rect">
            <a:avLst/>
          </a:prstGeom>
          <a:noFill/>
          <a:ln>
            <a:noFill/>
          </a:ln>
        </p:spPr>
      </p:pic>
      <p:sp>
        <p:nvSpPr>
          <p:cNvPr id="256" name="Google Shape;256;p13"/>
          <p:cNvSpPr txBox="1"/>
          <p:nvPr/>
        </p:nvSpPr>
        <p:spPr>
          <a:xfrm>
            <a:off x="516175" y="3524542"/>
            <a:ext cx="66777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12.5. Một số dụng cụ bảo vệ an toàn điện</a:t>
            </a:r>
            <a:endParaRPr b="1" i="1" sz="2000">
              <a:solidFill>
                <a:schemeClr val="dk1"/>
              </a:solidFill>
              <a:latin typeface="Times New Roman"/>
              <a:ea typeface="Times New Roman"/>
              <a:cs typeface="Times New Roman"/>
              <a:sym typeface="Times New Roman"/>
            </a:endParaRPr>
          </a:p>
        </p:txBody>
      </p:sp>
      <p:sp>
        <p:nvSpPr>
          <p:cNvPr id="257" name="Google Shape;257;p13"/>
          <p:cNvSpPr/>
          <p:nvPr/>
        </p:nvSpPr>
        <p:spPr>
          <a:xfrm>
            <a:off x="8014995" y="95639"/>
            <a:ext cx="3554963"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12.5, cho biết tên và công dụng của một số dụng cụ bảo vệ an toàn điện có trong hình. Đặc điểm nhận biết của các dụng cụ đó là gì?</a:t>
            </a:r>
            <a:endParaRPr/>
          </a:p>
        </p:txBody>
      </p:sp>
      <p:sp>
        <p:nvSpPr>
          <p:cNvPr id="258" name="Google Shape;258;p13"/>
          <p:cNvSpPr/>
          <p:nvPr/>
        </p:nvSpPr>
        <p:spPr>
          <a:xfrm>
            <a:off x="534836" y="4058445"/>
            <a:ext cx="1105378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Một số dụng cụ bảo vệ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Bút thử điện: dụng cụ thông dụng để kiểm tra nhanh tình trạng của các thiết bị.</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Kìm điện: loại kìm chuyên dụng dùng để cắt dây điện, kẹp giữ chi tiết trong quá trình sửa chữa điện, tay cầm được bọc bởi vật liệu cách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Tuốc nơ vít điện: một dụng cụ dùng để siết chặt hoặc gỡ bỏ ốc vít.</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Cờ lê điện: dùng để siết chặt hoặc gỡ bỏ ốc vít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4"/>
          <p:cNvPicPr preferRelativeResize="0"/>
          <p:nvPr/>
        </p:nvPicPr>
        <p:blipFill rotWithShape="1">
          <a:blip r:embed="rId3">
            <a:alphaModFix/>
          </a:blip>
          <a:srcRect b="0" l="0" r="0" t="0"/>
          <a:stretch/>
        </p:blipFill>
        <p:spPr>
          <a:xfrm>
            <a:off x="378562" y="1094066"/>
            <a:ext cx="6096883" cy="3058057"/>
          </a:xfrm>
          <a:prstGeom prst="rect">
            <a:avLst/>
          </a:prstGeom>
          <a:noFill/>
          <a:ln>
            <a:noFill/>
          </a:ln>
        </p:spPr>
      </p:pic>
      <p:pic>
        <p:nvPicPr>
          <p:cNvPr id="264" name="Google Shape;264;p14"/>
          <p:cNvPicPr preferRelativeResize="0"/>
          <p:nvPr/>
        </p:nvPicPr>
        <p:blipFill rotWithShape="1">
          <a:blip r:embed="rId4">
            <a:alphaModFix/>
          </a:blip>
          <a:srcRect b="0" l="0" r="0" t="0"/>
          <a:stretch/>
        </p:blipFill>
        <p:spPr>
          <a:xfrm>
            <a:off x="6642366" y="1094066"/>
            <a:ext cx="5366132" cy="3058057"/>
          </a:xfrm>
          <a:prstGeom prst="rect">
            <a:avLst/>
          </a:prstGeom>
          <a:noFill/>
          <a:ln>
            <a:noFill/>
          </a:ln>
        </p:spPr>
      </p:pic>
      <p:sp>
        <p:nvSpPr>
          <p:cNvPr id="265" name="Google Shape;265;p14"/>
          <p:cNvSpPr txBox="1"/>
          <p:nvPr/>
        </p:nvSpPr>
        <p:spPr>
          <a:xfrm>
            <a:off x="7637464" y="4226638"/>
            <a:ext cx="41969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Times New Roman"/>
                <a:ea typeface="Times New Roman"/>
                <a:cs typeface="Times New Roman"/>
                <a:sym typeface="Times New Roman"/>
              </a:rPr>
              <a:t>Hình 12.6.1. Cách sử dụng bút thử điện</a:t>
            </a:r>
            <a:endParaRPr b="1" i="1" sz="1800">
              <a:solidFill>
                <a:schemeClr val="dk1"/>
              </a:solidFill>
              <a:latin typeface="Times New Roman"/>
              <a:ea typeface="Times New Roman"/>
              <a:cs typeface="Times New Roman"/>
              <a:sym typeface="Times New Roman"/>
            </a:endParaRPr>
          </a:p>
        </p:txBody>
      </p:sp>
      <p:sp>
        <p:nvSpPr>
          <p:cNvPr id="266" name="Google Shape;266;p14"/>
          <p:cNvSpPr txBox="1"/>
          <p:nvPr/>
        </p:nvSpPr>
        <p:spPr>
          <a:xfrm>
            <a:off x="625151" y="139959"/>
            <a:ext cx="105156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12.6 và hình 12.6.1 nêu cấu tạo bút thử điện, cách sử dụng bút thử điện</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5"/>
          <p:cNvPicPr preferRelativeResize="0"/>
          <p:nvPr/>
        </p:nvPicPr>
        <p:blipFill rotWithShape="1">
          <a:blip r:embed="rId3">
            <a:alphaModFix/>
          </a:blip>
          <a:srcRect b="0" l="0" r="0" t="0"/>
          <a:stretch/>
        </p:blipFill>
        <p:spPr>
          <a:xfrm>
            <a:off x="378562" y="1094066"/>
            <a:ext cx="6096883" cy="3058057"/>
          </a:xfrm>
          <a:prstGeom prst="rect">
            <a:avLst/>
          </a:prstGeom>
          <a:noFill/>
          <a:ln>
            <a:noFill/>
          </a:ln>
        </p:spPr>
      </p:pic>
      <p:pic>
        <p:nvPicPr>
          <p:cNvPr id="272" name="Google Shape;272;p15"/>
          <p:cNvPicPr preferRelativeResize="0"/>
          <p:nvPr/>
        </p:nvPicPr>
        <p:blipFill rotWithShape="1">
          <a:blip r:embed="rId4">
            <a:alphaModFix/>
          </a:blip>
          <a:srcRect b="0" l="0" r="0" t="0"/>
          <a:stretch/>
        </p:blipFill>
        <p:spPr>
          <a:xfrm>
            <a:off x="6642366" y="1094066"/>
            <a:ext cx="5366132" cy="3058057"/>
          </a:xfrm>
          <a:prstGeom prst="rect">
            <a:avLst/>
          </a:prstGeom>
          <a:noFill/>
          <a:ln>
            <a:noFill/>
          </a:ln>
        </p:spPr>
      </p:pic>
      <p:sp>
        <p:nvSpPr>
          <p:cNvPr id="273" name="Google Shape;273;p15"/>
          <p:cNvSpPr txBox="1"/>
          <p:nvPr/>
        </p:nvSpPr>
        <p:spPr>
          <a:xfrm>
            <a:off x="7637464" y="4226638"/>
            <a:ext cx="41969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Times New Roman"/>
                <a:ea typeface="Times New Roman"/>
                <a:cs typeface="Times New Roman"/>
                <a:sym typeface="Times New Roman"/>
              </a:rPr>
              <a:t>Hình 12.6.1. Cách sử dụng bút thử điện</a:t>
            </a:r>
            <a:endParaRPr b="1" i="1" sz="1800">
              <a:solidFill>
                <a:schemeClr val="dk1"/>
              </a:solidFill>
              <a:latin typeface="Times New Roman"/>
              <a:ea typeface="Times New Roman"/>
              <a:cs typeface="Times New Roman"/>
              <a:sym typeface="Times New Roman"/>
            </a:endParaRPr>
          </a:p>
        </p:txBody>
      </p:sp>
      <p:sp>
        <p:nvSpPr>
          <p:cNvPr id="274" name="Google Shape;274;p15"/>
          <p:cNvSpPr txBox="1"/>
          <p:nvPr/>
        </p:nvSpPr>
        <p:spPr>
          <a:xfrm>
            <a:off x="625151" y="139959"/>
            <a:ext cx="105156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12.6 và hình 12.6.1 nêu cấu tạo bút thử điện, cách sử dụng bút thử điện</a:t>
            </a:r>
            <a:endParaRPr b="1" sz="2800">
              <a:solidFill>
                <a:schemeClr val="dk1"/>
              </a:solidFill>
              <a:latin typeface="Times New Roman"/>
              <a:ea typeface="Times New Roman"/>
              <a:cs typeface="Times New Roman"/>
              <a:sym typeface="Times New Roman"/>
            </a:endParaRPr>
          </a:p>
        </p:txBody>
      </p:sp>
      <p:sp>
        <p:nvSpPr>
          <p:cNvPr id="275" name="Google Shape;275;p15"/>
          <p:cNvSpPr/>
          <p:nvPr/>
        </p:nvSpPr>
        <p:spPr>
          <a:xfrm>
            <a:off x="625151" y="4611231"/>
            <a:ext cx="10263673"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Bút thử điện cấu tạo gồm các bộ phận là kẹp kim loại, đèn báo và đầu bút.</a:t>
            </a:r>
            <a:endParaRPr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2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6"/>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81" name="Google Shape;281;p16"/>
          <p:cNvSpPr/>
          <p:nvPr/>
        </p:nvSpPr>
        <p:spPr>
          <a:xfrm>
            <a:off x="304789" y="650535"/>
            <a:ext cx="115824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II.Một số trang bi bảo hộ và dụng cụ bảo vệ an toàn điện</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2.Một số dụng cụ bảo vệ an toàn điện</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a.Bút thử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Bút thử điện là dụng cụ thông dụng để kiểm tra nhanh tình trạng của các thiết bị.</a:t>
            </a:r>
            <a:endParaRPr/>
          </a:p>
          <a:p>
            <a:pPr indent="0" lvl="0" marL="0" marR="0" rtl="0" algn="l">
              <a:spcBef>
                <a:spcPts val="0"/>
              </a:spcBef>
              <a:spcAft>
                <a:spcPts val="0"/>
              </a:spcAft>
              <a:buNone/>
            </a:pPr>
            <a:r>
              <a:t/>
            </a:r>
            <a:endParaRPr/>
          </a:p>
        </p:txBody>
      </p:sp>
      <p:pic>
        <p:nvPicPr>
          <p:cNvPr id="282" name="Google Shape;282;p16"/>
          <p:cNvPicPr preferRelativeResize="0"/>
          <p:nvPr/>
        </p:nvPicPr>
        <p:blipFill rotWithShape="1">
          <a:blip r:embed="rId4">
            <a:alphaModFix/>
          </a:blip>
          <a:srcRect b="0" l="0" r="0" t="0"/>
          <a:stretch/>
        </p:blipFill>
        <p:spPr>
          <a:xfrm>
            <a:off x="3005049" y="92096"/>
            <a:ext cx="6181880"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7"/>
          <p:cNvPicPr preferRelativeResize="0"/>
          <p:nvPr/>
        </p:nvPicPr>
        <p:blipFill rotWithShape="1">
          <a:blip r:embed="rId3">
            <a:alphaModFix/>
          </a:blip>
          <a:srcRect b="0" l="0" r="0" t="0"/>
          <a:stretch/>
        </p:blipFill>
        <p:spPr>
          <a:xfrm>
            <a:off x="235878" y="1402511"/>
            <a:ext cx="5838349" cy="2749612"/>
          </a:xfrm>
          <a:prstGeom prst="rect">
            <a:avLst/>
          </a:prstGeom>
          <a:noFill/>
          <a:ln>
            <a:noFill/>
          </a:ln>
        </p:spPr>
      </p:pic>
      <p:pic>
        <p:nvPicPr>
          <p:cNvPr id="288" name="Google Shape;288;p17"/>
          <p:cNvPicPr preferRelativeResize="0"/>
          <p:nvPr/>
        </p:nvPicPr>
        <p:blipFill rotWithShape="1">
          <a:blip r:embed="rId4">
            <a:alphaModFix/>
          </a:blip>
          <a:srcRect b="0" l="0" r="0" t="0"/>
          <a:stretch/>
        </p:blipFill>
        <p:spPr>
          <a:xfrm>
            <a:off x="6289610" y="1402511"/>
            <a:ext cx="5715000" cy="2749612"/>
          </a:xfrm>
          <a:prstGeom prst="rect">
            <a:avLst/>
          </a:prstGeom>
          <a:noFill/>
          <a:ln>
            <a:noFill/>
          </a:ln>
        </p:spPr>
      </p:pic>
      <p:sp>
        <p:nvSpPr>
          <p:cNvPr id="289" name="Google Shape;289;p17"/>
          <p:cNvSpPr txBox="1"/>
          <p:nvPr/>
        </p:nvSpPr>
        <p:spPr>
          <a:xfrm>
            <a:off x="7048619" y="4152123"/>
            <a:ext cx="41969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Times New Roman"/>
                <a:ea typeface="Times New Roman"/>
                <a:cs typeface="Times New Roman"/>
                <a:sym typeface="Times New Roman"/>
              </a:rPr>
              <a:t>Hình 12.7.1. Cách sử dụng kìm điện</a:t>
            </a:r>
            <a:endParaRPr b="1" i="1" sz="1800">
              <a:solidFill>
                <a:schemeClr val="dk1"/>
              </a:solidFill>
              <a:latin typeface="Times New Roman"/>
              <a:ea typeface="Times New Roman"/>
              <a:cs typeface="Times New Roman"/>
              <a:sym typeface="Times New Roman"/>
            </a:endParaRPr>
          </a:p>
        </p:txBody>
      </p:sp>
      <p:sp>
        <p:nvSpPr>
          <p:cNvPr id="290" name="Google Shape;290;p17"/>
          <p:cNvSpPr/>
          <p:nvPr/>
        </p:nvSpPr>
        <p:spPr>
          <a:xfrm>
            <a:off x="500742" y="297321"/>
            <a:ext cx="1150386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12.7 và hình 12.7.1 nêu cấu tạo kìm điện, cách sử dụng kìm điện</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8"/>
          <p:cNvPicPr preferRelativeResize="0"/>
          <p:nvPr/>
        </p:nvPicPr>
        <p:blipFill rotWithShape="1">
          <a:blip r:embed="rId3">
            <a:alphaModFix/>
          </a:blip>
          <a:srcRect b="0" l="0" r="0" t="0"/>
          <a:stretch/>
        </p:blipFill>
        <p:spPr>
          <a:xfrm>
            <a:off x="235878" y="1402511"/>
            <a:ext cx="5838349" cy="2749612"/>
          </a:xfrm>
          <a:prstGeom prst="rect">
            <a:avLst/>
          </a:prstGeom>
          <a:noFill/>
          <a:ln>
            <a:noFill/>
          </a:ln>
        </p:spPr>
      </p:pic>
      <p:pic>
        <p:nvPicPr>
          <p:cNvPr id="296" name="Google Shape;296;p18"/>
          <p:cNvPicPr preferRelativeResize="0"/>
          <p:nvPr/>
        </p:nvPicPr>
        <p:blipFill rotWithShape="1">
          <a:blip r:embed="rId4">
            <a:alphaModFix/>
          </a:blip>
          <a:srcRect b="0" l="0" r="0" t="0"/>
          <a:stretch/>
        </p:blipFill>
        <p:spPr>
          <a:xfrm>
            <a:off x="6289610" y="1402511"/>
            <a:ext cx="5715000" cy="2749612"/>
          </a:xfrm>
          <a:prstGeom prst="rect">
            <a:avLst/>
          </a:prstGeom>
          <a:noFill/>
          <a:ln>
            <a:noFill/>
          </a:ln>
        </p:spPr>
      </p:pic>
      <p:sp>
        <p:nvSpPr>
          <p:cNvPr id="297" name="Google Shape;297;p18"/>
          <p:cNvSpPr txBox="1"/>
          <p:nvPr/>
        </p:nvSpPr>
        <p:spPr>
          <a:xfrm>
            <a:off x="7048619" y="4152123"/>
            <a:ext cx="41969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Times New Roman"/>
                <a:ea typeface="Times New Roman"/>
                <a:cs typeface="Times New Roman"/>
                <a:sym typeface="Times New Roman"/>
              </a:rPr>
              <a:t>Hình 12.7.1. Cách sử dụng kìm điện</a:t>
            </a:r>
            <a:endParaRPr b="1" i="1" sz="1800">
              <a:solidFill>
                <a:schemeClr val="dk1"/>
              </a:solidFill>
              <a:latin typeface="Times New Roman"/>
              <a:ea typeface="Times New Roman"/>
              <a:cs typeface="Times New Roman"/>
              <a:sym typeface="Times New Roman"/>
            </a:endParaRPr>
          </a:p>
        </p:txBody>
      </p:sp>
      <p:sp>
        <p:nvSpPr>
          <p:cNvPr id="298" name="Google Shape;298;p18"/>
          <p:cNvSpPr/>
          <p:nvPr/>
        </p:nvSpPr>
        <p:spPr>
          <a:xfrm>
            <a:off x="500742" y="297321"/>
            <a:ext cx="1150386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12.7 và hình 12.7.1 nêu cấu tạo kìm điện, cách sử dụng kìm điện</a:t>
            </a:r>
            <a:endParaRPr b="1" sz="2800">
              <a:solidFill>
                <a:schemeClr val="dk1"/>
              </a:solidFill>
              <a:latin typeface="Times New Roman"/>
              <a:ea typeface="Times New Roman"/>
              <a:cs typeface="Times New Roman"/>
              <a:sym typeface="Times New Roman"/>
            </a:endParaRPr>
          </a:p>
        </p:txBody>
      </p:sp>
      <p:sp>
        <p:nvSpPr>
          <p:cNvPr id="299" name="Google Shape;299;p18"/>
          <p:cNvSpPr/>
          <p:nvPr/>
        </p:nvSpPr>
        <p:spPr>
          <a:xfrm>
            <a:off x="500742" y="4336789"/>
            <a:ext cx="1084528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Kìm điện cấu tạo gồm đầu kìm và tay cầm.</a:t>
            </a:r>
            <a:endParaRPr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 Cách sử dụng kìm điện: Cầm vào phần tay cầm của kìm. Đưa đầu kìm vào vị trí của dây điện hoặc chi tiết. Sử dụng lực cho phù hợp để giữ hoặc cắt.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20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2000"/>
                                        <p:tgtEl>
                                          <p:spTgt spid="29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9"/>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05" name="Google Shape;305;p19"/>
          <p:cNvSpPr/>
          <p:nvPr/>
        </p:nvSpPr>
        <p:spPr>
          <a:xfrm>
            <a:off x="304789" y="650535"/>
            <a:ext cx="115824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II.Một số trang bi bảo hộ và dụng cụ bảo vệ an toàn điện</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2.Một số dụng cụ bảo vệ an toàn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 Kìm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Kìm điện là loại kìm chuyên dụng dùng để cắt dây điện, kẹp giữ chi tiết trong quá trình sửa chữa điện, tay cầm được bọc bởi vật liệu cách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Cách sử dụng kìm điện: Cầm vào phần tay cầm của kìm. Đưa đầu kìm vào vị trí của dây điện hoặc chi tiết. Sử dụng lực cho phù hợp để giữ hoặc cắt.</a:t>
            </a:r>
            <a:endParaRPr/>
          </a:p>
        </p:txBody>
      </p:sp>
      <p:pic>
        <p:nvPicPr>
          <p:cNvPr id="306" name="Google Shape;306;p19"/>
          <p:cNvPicPr preferRelativeResize="0"/>
          <p:nvPr/>
        </p:nvPicPr>
        <p:blipFill rotWithShape="1">
          <a:blip r:embed="rId4">
            <a:alphaModFix/>
          </a:blip>
          <a:srcRect b="0" l="0" r="0" t="0"/>
          <a:stretch/>
        </p:blipFill>
        <p:spPr>
          <a:xfrm>
            <a:off x="3005049" y="92096"/>
            <a:ext cx="6181880"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2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p:nvPr/>
        </p:nvSpPr>
        <p:spPr>
          <a:xfrm>
            <a:off x="7367954" y="71562"/>
            <a:ext cx="4696825" cy="5939622"/>
          </a:xfrm>
          <a:prstGeom prst="cloudCallout">
            <a:avLst>
              <a:gd fmla="val -84528" name="adj1"/>
              <a:gd fmla="val 58805" name="adj2"/>
            </a:avLst>
          </a:prstGeom>
          <a:solidFill>
            <a:srgbClr val="FFFF00"/>
          </a:solidFill>
          <a:ln cap="rnd"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Quan sát và cho biết tên, mục đích của hành động trong Hình 12.1.</a:t>
            </a:r>
            <a:endParaRPr/>
          </a:p>
        </p:txBody>
      </p:sp>
      <p:sp>
        <p:nvSpPr>
          <p:cNvPr id="173" name="Google Shape;173;p2"/>
          <p:cNvSpPr txBox="1"/>
          <p:nvPr/>
        </p:nvSpPr>
        <p:spPr>
          <a:xfrm>
            <a:off x="1424354" y="5943600"/>
            <a:ext cx="49852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Times New Roman"/>
                <a:ea typeface="Times New Roman"/>
                <a:cs typeface="Times New Roman"/>
                <a:sym typeface="Times New Roman"/>
              </a:rPr>
              <a:t>Hình 12.1. Biện pháp an toàn điện</a:t>
            </a:r>
            <a:endParaRPr b="1" i="1" sz="1800">
              <a:solidFill>
                <a:schemeClr val="dk1"/>
              </a:solidFill>
              <a:latin typeface="Times New Roman"/>
              <a:ea typeface="Times New Roman"/>
              <a:cs typeface="Times New Roman"/>
              <a:sym typeface="Times New Roman"/>
            </a:endParaRPr>
          </a:p>
        </p:txBody>
      </p:sp>
      <p:pic>
        <p:nvPicPr>
          <p:cNvPr id="174" name="Google Shape;174;p2"/>
          <p:cNvPicPr preferRelativeResize="0"/>
          <p:nvPr/>
        </p:nvPicPr>
        <p:blipFill rotWithShape="1">
          <a:blip r:embed="rId3">
            <a:alphaModFix/>
          </a:blip>
          <a:srcRect b="0" l="0" r="0" t="0"/>
          <a:stretch/>
        </p:blipFill>
        <p:spPr>
          <a:xfrm>
            <a:off x="272563" y="167054"/>
            <a:ext cx="7025052" cy="55831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0"/>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12" name="Google Shape;312;p20"/>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13" name="Google Shape;313;p20"/>
          <p:cNvSpPr/>
          <p:nvPr/>
        </p:nvSpPr>
        <p:spPr>
          <a:xfrm>
            <a:off x="249033" y="572391"/>
            <a:ext cx="11693912"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Thực hành sử dụng một số dụng cụ bảo vệ điện</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 Chuẩn bị</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Dụng cụ, thiết bị: bút thử điện, kìm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Nguồn điện 220V.</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II. Nội dung và trình tự thực hành</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-Thực hành thao tác sử dụng bút thử điện để kiểm tra rò điện của một số đồ dùng điện; cách điện của dây dẫn điện. Ghi vào vở một số chú ý khi sử dụng bút thử điện.</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Thực hành thao tác sử dụng kìm điện để cắt dây điện, kẹp giữ đầu dây điện. Ghi vào vở một số lưu ý khi sử dụng kìm diện.</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21"/>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19" name="Google Shape;319;p21"/>
          <p:cNvSpPr txBox="1"/>
          <p:nvPr/>
        </p:nvSpPr>
        <p:spPr>
          <a:xfrm>
            <a:off x="5096107"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VẬN DỤNG</a:t>
            </a:r>
            <a:endParaRPr b="1" sz="3200">
              <a:solidFill>
                <a:srgbClr val="FF0000"/>
              </a:solidFill>
              <a:latin typeface="Times New Roman"/>
              <a:ea typeface="Times New Roman"/>
              <a:cs typeface="Times New Roman"/>
              <a:sym typeface="Times New Roman"/>
            </a:endParaRPr>
          </a:p>
        </p:txBody>
      </p:sp>
      <p:sp>
        <p:nvSpPr>
          <p:cNvPr id="320" name="Google Shape;320;p21"/>
          <p:cNvSpPr/>
          <p:nvPr/>
        </p:nvSpPr>
        <p:spPr>
          <a:xfrm>
            <a:off x="460916" y="584775"/>
            <a:ext cx="1153779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r>
              <a:rPr b="1" lang="en-US" sz="2800">
                <a:solidFill>
                  <a:schemeClr val="dk1"/>
                </a:solidFill>
                <a:latin typeface="Times New Roman"/>
                <a:ea typeface="Times New Roman"/>
                <a:cs typeface="Times New Roman"/>
                <a:sym typeface="Times New Roman"/>
              </a:rPr>
              <a:t>1.Hãy vẽ tranh hoặc áp phích để tuyên truyền về các nguyên tắc đảm bảo an toàn khi sử dụng điện trong gia đình và lớp học.</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Liệt kê các dụng cụ an toàn điện có trong gia đình em. </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nvSpPr>
        <p:spPr>
          <a:xfrm>
            <a:off x="1424354" y="5943600"/>
            <a:ext cx="49852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Times New Roman"/>
                <a:ea typeface="Times New Roman"/>
                <a:cs typeface="Times New Roman"/>
                <a:sym typeface="Times New Roman"/>
              </a:rPr>
              <a:t>Hình 12.1. Biện pháp an toàn điện</a:t>
            </a:r>
            <a:endParaRPr b="1" i="1" sz="1800">
              <a:solidFill>
                <a:schemeClr val="dk1"/>
              </a:solidFill>
              <a:latin typeface="Times New Roman"/>
              <a:ea typeface="Times New Roman"/>
              <a:cs typeface="Times New Roman"/>
              <a:sym typeface="Times New Roman"/>
            </a:endParaRPr>
          </a:p>
        </p:txBody>
      </p:sp>
      <p:pic>
        <p:nvPicPr>
          <p:cNvPr id="180" name="Google Shape;180;p3"/>
          <p:cNvPicPr preferRelativeResize="0"/>
          <p:nvPr/>
        </p:nvPicPr>
        <p:blipFill rotWithShape="1">
          <a:blip r:embed="rId3">
            <a:alphaModFix/>
          </a:blip>
          <a:srcRect b="0" l="0" r="0" t="0"/>
          <a:stretch/>
        </p:blipFill>
        <p:spPr>
          <a:xfrm>
            <a:off x="272563" y="167054"/>
            <a:ext cx="7025052" cy="5583115"/>
          </a:xfrm>
          <a:prstGeom prst="rect">
            <a:avLst/>
          </a:prstGeom>
          <a:noFill/>
          <a:ln>
            <a:noFill/>
          </a:ln>
        </p:spPr>
      </p:pic>
      <p:sp>
        <p:nvSpPr>
          <p:cNvPr id="181" name="Google Shape;181;p3"/>
          <p:cNvSpPr/>
          <p:nvPr/>
        </p:nvSpPr>
        <p:spPr>
          <a:xfrm>
            <a:off x="7473820" y="448069"/>
            <a:ext cx="391885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Người ta đang dùng bút thử điện kiểm tra bàn là điện nhằm mục đích xem điện có bị rò ra ở bàn là điện hay không.</a:t>
            </a:r>
            <a:endParaRPr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txBox="1"/>
          <p:nvPr/>
        </p:nvSpPr>
        <p:spPr>
          <a:xfrm>
            <a:off x="432199" y="6232849"/>
            <a:ext cx="75734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12.2. Một số biện pháp đảm bảo an toàn điện khi sử dụng</a:t>
            </a:r>
            <a:endParaRPr b="1" i="1" sz="2000">
              <a:solidFill>
                <a:schemeClr val="dk1"/>
              </a:solidFill>
              <a:latin typeface="Times New Roman"/>
              <a:ea typeface="Times New Roman"/>
              <a:cs typeface="Times New Roman"/>
              <a:sym typeface="Times New Roman"/>
            </a:endParaRPr>
          </a:p>
        </p:txBody>
      </p:sp>
      <p:pic>
        <p:nvPicPr>
          <p:cNvPr id="187" name="Google Shape;187;p4"/>
          <p:cNvPicPr preferRelativeResize="0"/>
          <p:nvPr/>
        </p:nvPicPr>
        <p:blipFill rotWithShape="1">
          <a:blip r:embed="rId3">
            <a:alphaModFix/>
          </a:blip>
          <a:srcRect b="0" l="0" r="0" t="0"/>
          <a:stretch/>
        </p:blipFill>
        <p:spPr>
          <a:xfrm>
            <a:off x="432199" y="119236"/>
            <a:ext cx="7788070" cy="5917669"/>
          </a:xfrm>
          <a:prstGeom prst="rect">
            <a:avLst/>
          </a:prstGeom>
          <a:noFill/>
          <a:ln>
            <a:noFill/>
          </a:ln>
        </p:spPr>
      </p:pic>
      <p:sp>
        <p:nvSpPr>
          <p:cNvPr id="188" name="Google Shape;188;p4"/>
          <p:cNvSpPr/>
          <p:nvPr/>
        </p:nvSpPr>
        <p:spPr>
          <a:xfrm>
            <a:off x="8602823" y="427949"/>
            <a:ext cx="2873829"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12.2 và cho biết biện pháp đã thực hiện để đảm bảo an toàn điện trong mỗi tình huống.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
          <p:cNvSpPr txBox="1"/>
          <p:nvPr/>
        </p:nvSpPr>
        <p:spPr>
          <a:xfrm>
            <a:off x="432199" y="6232849"/>
            <a:ext cx="75734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12.2. Một số biện pháp đảm bảo an toàn điện khi sử dụng</a:t>
            </a:r>
            <a:endParaRPr b="1" i="1" sz="2000">
              <a:solidFill>
                <a:schemeClr val="dk1"/>
              </a:solidFill>
              <a:latin typeface="Times New Roman"/>
              <a:ea typeface="Times New Roman"/>
              <a:cs typeface="Times New Roman"/>
              <a:sym typeface="Times New Roman"/>
            </a:endParaRPr>
          </a:p>
        </p:txBody>
      </p:sp>
      <p:pic>
        <p:nvPicPr>
          <p:cNvPr id="194" name="Google Shape;194;p5"/>
          <p:cNvPicPr preferRelativeResize="0"/>
          <p:nvPr/>
        </p:nvPicPr>
        <p:blipFill rotWithShape="1">
          <a:blip r:embed="rId3">
            <a:alphaModFix/>
          </a:blip>
          <a:srcRect b="0" l="0" r="0" t="0"/>
          <a:stretch/>
        </p:blipFill>
        <p:spPr>
          <a:xfrm>
            <a:off x="432199" y="119236"/>
            <a:ext cx="7788070" cy="5917669"/>
          </a:xfrm>
          <a:prstGeom prst="rect">
            <a:avLst/>
          </a:prstGeom>
          <a:noFill/>
          <a:ln>
            <a:noFill/>
          </a:ln>
        </p:spPr>
      </p:pic>
      <p:sp>
        <p:nvSpPr>
          <p:cNvPr id="195" name="Google Shape;195;p5"/>
          <p:cNvSpPr/>
          <p:nvPr/>
        </p:nvSpPr>
        <p:spPr>
          <a:xfrm>
            <a:off x="8602823" y="427949"/>
            <a:ext cx="3247055"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12.2 và cho biết biện pháp đã thực hiện để đảm bảo an toàn điện trong mỗi tình huống.</a:t>
            </a:r>
            <a:endParaRPr/>
          </a:p>
        </p:txBody>
      </p:sp>
      <p:sp>
        <p:nvSpPr>
          <p:cNvPr id="196" name="Google Shape;196;p5"/>
          <p:cNvSpPr/>
          <p:nvPr/>
        </p:nvSpPr>
        <p:spPr>
          <a:xfrm>
            <a:off x="8423986" y="3216639"/>
            <a:ext cx="360472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Biện pháp đã thực hiện để đảm bảo an toàn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a) Sử dụng ổ cắm có chân tiếp đất</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b) Khoảng cách và độ cao an toàn với lưới điện cao áp trạm biến áp</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c) Sử dụng thiết bị chống rò điện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6"/>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02" name="Google Shape;202;p6"/>
          <p:cNvSpPr/>
          <p:nvPr/>
        </p:nvSpPr>
        <p:spPr>
          <a:xfrm>
            <a:off x="304789" y="650535"/>
            <a:ext cx="115824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I.Một số biện pháp an toàn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1.Khi sử dụng</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Kiểm tra cách điện của đồ dùng điện trước khi sử dụng.</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Thực hiện nối đất cho các đồ dùng điện có vỏ kim loại thường xuyên tiếp xúc như bình nước nóng, máy giặt, tủ lạnh bằng cách nối vỏ trực tiếp hoặc sử dụng các ổ cắm có chân tiếp đất</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Không vi phạm an toàn với lưới đinệ cao áp và trạm biến áp</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Sử dụng các thiết bị đóng, cắt bảo vệ chống quá tải chống rò điện.</a:t>
            </a:r>
            <a:endParaRPr sz="2800">
              <a:solidFill>
                <a:schemeClr val="dk1"/>
              </a:solidFill>
              <a:latin typeface="Times New Roman"/>
              <a:ea typeface="Times New Roman"/>
              <a:cs typeface="Times New Roman"/>
              <a:sym typeface="Times New Roman"/>
            </a:endParaRPr>
          </a:p>
        </p:txBody>
      </p:sp>
      <p:pic>
        <p:nvPicPr>
          <p:cNvPr id="203" name="Google Shape;203;p6"/>
          <p:cNvPicPr preferRelativeResize="0"/>
          <p:nvPr/>
        </p:nvPicPr>
        <p:blipFill rotWithShape="1">
          <a:blip r:embed="rId4">
            <a:alphaModFix/>
          </a:blip>
          <a:srcRect b="0" l="0" r="0" t="0"/>
          <a:stretch/>
        </p:blipFill>
        <p:spPr>
          <a:xfrm>
            <a:off x="3005049" y="92096"/>
            <a:ext cx="6181880"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7"/>
          <p:cNvPicPr preferRelativeResize="0"/>
          <p:nvPr/>
        </p:nvPicPr>
        <p:blipFill rotWithShape="1">
          <a:blip r:embed="rId3">
            <a:alphaModFix/>
          </a:blip>
          <a:srcRect b="0" l="0" r="0" t="0"/>
          <a:stretch/>
        </p:blipFill>
        <p:spPr>
          <a:xfrm>
            <a:off x="277492" y="74162"/>
            <a:ext cx="7737503" cy="6233332"/>
          </a:xfrm>
          <a:prstGeom prst="rect">
            <a:avLst/>
          </a:prstGeom>
          <a:noFill/>
          <a:ln>
            <a:noFill/>
          </a:ln>
        </p:spPr>
      </p:pic>
      <p:sp>
        <p:nvSpPr>
          <p:cNvPr id="209" name="Google Shape;209;p7"/>
          <p:cNvSpPr txBox="1"/>
          <p:nvPr/>
        </p:nvSpPr>
        <p:spPr>
          <a:xfrm>
            <a:off x="432199" y="6232849"/>
            <a:ext cx="75734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12.2. Sửa chữa điện không đảm bảo an toàn</a:t>
            </a:r>
            <a:endParaRPr b="1" i="1" sz="2000">
              <a:solidFill>
                <a:schemeClr val="dk1"/>
              </a:solidFill>
              <a:latin typeface="Times New Roman"/>
              <a:ea typeface="Times New Roman"/>
              <a:cs typeface="Times New Roman"/>
              <a:sym typeface="Times New Roman"/>
            </a:endParaRPr>
          </a:p>
        </p:txBody>
      </p:sp>
      <p:sp>
        <p:nvSpPr>
          <p:cNvPr id="210" name="Google Shape;210;p7"/>
          <p:cNvSpPr/>
          <p:nvPr/>
        </p:nvSpPr>
        <p:spPr>
          <a:xfrm>
            <a:off x="8014994" y="74162"/>
            <a:ext cx="4030825"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12.3, em hãy:</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Chỉ ra các nguyên nhân gây mất an toàn điện có trong hình.</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Đề xuất các công việc cần làm để đảm bảo an toàn điện khi sửa chữa ở các tình có trong hình.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8"/>
          <p:cNvPicPr preferRelativeResize="0"/>
          <p:nvPr/>
        </p:nvPicPr>
        <p:blipFill rotWithShape="1">
          <a:blip r:embed="rId3">
            <a:alphaModFix/>
          </a:blip>
          <a:srcRect b="0" l="0" r="0" t="0"/>
          <a:stretch/>
        </p:blipFill>
        <p:spPr>
          <a:xfrm>
            <a:off x="277492" y="74162"/>
            <a:ext cx="7737503" cy="3779381"/>
          </a:xfrm>
          <a:prstGeom prst="rect">
            <a:avLst/>
          </a:prstGeom>
          <a:noFill/>
          <a:ln>
            <a:noFill/>
          </a:ln>
        </p:spPr>
      </p:pic>
      <p:sp>
        <p:nvSpPr>
          <p:cNvPr id="216" name="Google Shape;216;p8"/>
          <p:cNvSpPr txBox="1"/>
          <p:nvPr/>
        </p:nvSpPr>
        <p:spPr>
          <a:xfrm>
            <a:off x="544166" y="3887492"/>
            <a:ext cx="75734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12.2. Sửa chữa điện không đảm bảo an toàn</a:t>
            </a:r>
            <a:endParaRPr b="1" i="1" sz="2000">
              <a:solidFill>
                <a:schemeClr val="dk1"/>
              </a:solidFill>
              <a:latin typeface="Times New Roman"/>
              <a:ea typeface="Times New Roman"/>
              <a:cs typeface="Times New Roman"/>
              <a:sym typeface="Times New Roman"/>
            </a:endParaRPr>
          </a:p>
        </p:txBody>
      </p:sp>
      <p:sp>
        <p:nvSpPr>
          <p:cNvPr id="217" name="Google Shape;217;p8"/>
          <p:cNvSpPr/>
          <p:nvPr/>
        </p:nvSpPr>
        <p:spPr>
          <a:xfrm>
            <a:off x="8014994" y="74162"/>
            <a:ext cx="4030825"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12.3, em hãy:</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Chỉ ra các nguyên nhân gây mất an toàn điện có trong hình.</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Đề xuất các công việc cần làm để đảm bảo an toàn điện khi sửa chữa ở các tình có trong hình.</a:t>
            </a:r>
            <a:endParaRPr/>
          </a:p>
        </p:txBody>
      </p:sp>
      <p:sp>
        <p:nvSpPr>
          <p:cNvPr id="218" name="Google Shape;218;p8"/>
          <p:cNvSpPr/>
          <p:nvPr/>
        </p:nvSpPr>
        <p:spPr>
          <a:xfrm>
            <a:off x="277491" y="4272677"/>
            <a:ext cx="11227153"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1. Các nguyên nhân gây mất an toàn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a) Chạm trực tiếp vào bóng đèn đang hoạt động</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b) Chạm trực tiếp vào dây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c) Kiểm tra ổ điện mà không có trang bị bảo hộ hay dụng cụ bảo vệ an toàn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2. Một số việc cần làm để đảm bảo an toàn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Cắt nguồn điện trước khi chạm vào đồ vật hoặc cần sửa chữa</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Có đồ trang bị bảo hộ và dụng cụ bảo vệ an toàn điện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20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2000"/>
                                        <p:tgtEl>
                                          <p:spTgt spid="2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Effect filter="fade" transition="in">
                                      <p:cBhvr>
                                        <p:cTn dur="2000"/>
                                        <p:tgtEl>
                                          <p:spTgt spid="2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animEffect filter="fade" transition="in">
                                      <p:cBhvr>
                                        <p:cTn dur="2000"/>
                                        <p:tgtEl>
                                          <p:spTgt spid="2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animEffect filter="fade" transition="in">
                                      <p:cBhvr>
                                        <p:cTn dur="2000"/>
                                        <p:tgtEl>
                                          <p:spTgt spid="2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animEffect filter="fade" transition="in">
                                      <p:cBhvr>
                                        <p:cTn dur="2000"/>
                                        <p:tgtEl>
                                          <p:spTgt spid="2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animEffect filter="fade" transition="in">
                                      <p:cBhvr>
                                        <p:cTn dur="2000"/>
                                        <p:tgtEl>
                                          <p:spTgt spid="21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9"/>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24" name="Google Shape;224;p9"/>
          <p:cNvSpPr/>
          <p:nvPr/>
        </p:nvSpPr>
        <p:spPr>
          <a:xfrm>
            <a:off x="304789" y="650535"/>
            <a:ext cx="115824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I.Một số biện pháp an toàn điện</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Khi sửa chữa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Cắt nguồn điện và treo biển thông báo trước khi sửa chữa</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Sử dụng đúng cách trang bị bảo hộ và dụng cụ bảo vệ an toàn điện cho mỗi công việc</a:t>
            </a:r>
            <a:endParaRPr/>
          </a:p>
        </p:txBody>
      </p:sp>
      <p:pic>
        <p:nvPicPr>
          <p:cNvPr id="225" name="Google Shape;225;p9"/>
          <p:cNvPicPr preferRelativeResize="0"/>
          <p:nvPr/>
        </p:nvPicPr>
        <p:blipFill rotWithShape="1">
          <a:blip r:embed="rId4">
            <a:alphaModFix/>
          </a:blip>
          <a:srcRect b="0" l="0" r="0" t="0"/>
          <a:stretch/>
        </p:blipFill>
        <p:spPr>
          <a:xfrm>
            <a:off x="3005049" y="92096"/>
            <a:ext cx="6181880"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2023-06-21T22:05:51Z</dcterms:created>
  <dc:creator>DELL</dc:creator>
</cp:coreProperties>
</file>