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38" r:id="rId4"/>
    <p:sldId id="339" r:id="rId5"/>
    <p:sldId id="340" r:id="rId6"/>
    <p:sldId id="326" r:id="rId7"/>
    <p:sldId id="258" r:id="rId8"/>
    <p:sldId id="341" r:id="rId9"/>
    <p:sldId id="342" r:id="rId10"/>
    <p:sldId id="343" r:id="rId11"/>
    <p:sldId id="345" r:id="rId12"/>
    <p:sldId id="344" r:id="rId13"/>
    <p:sldId id="346" r:id="rId14"/>
    <p:sldId id="347" r:id="rId15"/>
    <p:sldId id="325" r:id="rId16"/>
    <p:sldId id="348" r:id="rId17"/>
    <p:sldId id="349" r:id="rId18"/>
    <p:sldId id="351" r:id="rId19"/>
    <p:sldId id="356" r:id="rId20"/>
    <p:sldId id="357" r:id="rId21"/>
    <p:sldId id="358" r:id="rId22"/>
    <p:sldId id="359" r:id="rId23"/>
    <p:sldId id="350" r:id="rId24"/>
    <p:sldId id="352" r:id="rId25"/>
    <p:sldId id="353" r:id="rId26"/>
    <p:sldId id="354" r:id="rId27"/>
    <p:sldId id="355" r:id="rId28"/>
    <p:sldId id="320" r:id="rId29"/>
    <p:sldId id="360" r:id="rId30"/>
    <p:sldId id="361" r:id="rId31"/>
    <p:sldId id="362" r:id="rId32"/>
    <p:sldId id="311" r:id="rId33"/>
    <p:sldId id="335" r:id="rId34"/>
    <p:sldId id="276" r:id="rId35"/>
    <p:sldId id="33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p:cViewPr varScale="1">
        <p:scale>
          <a:sx n="72" d="100"/>
          <a:sy n="72" d="100"/>
        </p:scale>
        <p:origin x="58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2/11/2025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9915" y="126687"/>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71840" y="685801"/>
            <a:ext cx="11339514" cy="607548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2"/>
            <a:ext cx="6218974" cy="6065369"/>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Tree>
    <p:extLst>
      <p:ext uri="{BB962C8B-B14F-4D97-AF65-F5344CB8AC3E}">
        <p14:creationId xmlns:p14="http://schemas.microsoft.com/office/powerpoint/2010/main" val="8064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3"/>
            <a:ext cx="6218974" cy="2267810"/>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
        <p:nvSpPr>
          <p:cNvPr id="2" name="Rectangle 1"/>
          <p:cNvSpPr/>
          <p:nvPr/>
        </p:nvSpPr>
        <p:spPr>
          <a:xfrm>
            <a:off x="3047999" y="3105835"/>
            <a:ext cx="8120743" cy="954107"/>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Bộ truyền xích gồm đĩa  dẫn, đĩa bị dẫn, dây xích.</a:t>
            </a:r>
          </a:p>
          <a:p>
            <a:r>
              <a:rPr lang="en-US" sz="2800">
                <a:solidFill>
                  <a:srgbClr val="FF0000"/>
                </a:solidFill>
                <a:latin typeface="Times New Roman" panose="02020603050405020304" pitchFamily="18" charset="0"/>
                <a:cs typeface="Times New Roman" panose="02020603050405020304" pitchFamily="18" charset="0"/>
              </a:rPr>
              <a:t>- Bộ truyền bánh răng gồm bánh dẫn, bánh bị dẫn</a:t>
            </a:r>
          </a:p>
        </p:txBody>
      </p:sp>
    </p:spTree>
    <p:extLst>
      <p:ext uri="{BB962C8B-B14F-4D97-AF65-F5344CB8AC3E}">
        <p14:creationId xmlns:p14="http://schemas.microsoft.com/office/powerpoint/2010/main" val="36767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11393630" cy="4042343"/>
          </a:xfrm>
          <a:prstGeom prst="rect">
            <a:avLst/>
          </a:prstGeom>
        </p:spPr>
      </p:pic>
      <p:sp>
        <p:nvSpPr>
          <p:cNvPr id="6" name="TextBox 5"/>
          <p:cNvSpPr txBox="1"/>
          <p:nvPr/>
        </p:nvSpPr>
        <p:spPr>
          <a:xfrm>
            <a:off x="5232751" y="5231150"/>
            <a:ext cx="3314090"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 Truyền động ăn khớp</a:t>
            </a:r>
          </a:p>
        </p:txBody>
      </p:sp>
      <p:sp>
        <p:nvSpPr>
          <p:cNvPr id="7" name="Rectangle 6"/>
          <p:cNvSpPr/>
          <p:nvPr/>
        </p:nvSpPr>
        <p:spPr>
          <a:xfrm>
            <a:off x="428256" y="102637"/>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Tree>
    <p:extLst>
      <p:ext uri="{BB962C8B-B14F-4D97-AF65-F5344CB8AC3E}">
        <p14:creationId xmlns:p14="http://schemas.microsoft.com/office/powerpoint/2010/main" val="3350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6093842" cy="4042343"/>
          </a:xfrm>
          <a:prstGeom prst="rect">
            <a:avLst/>
          </a:prstGeom>
        </p:spPr>
      </p:pic>
      <p:sp>
        <p:nvSpPr>
          <p:cNvPr id="6" name="TextBox 5"/>
          <p:cNvSpPr txBox="1"/>
          <p:nvPr/>
        </p:nvSpPr>
        <p:spPr>
          <a:xfrm>
            <a:off x="660751" y="5246129"/>
            <a:ext cx="3314090"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 Truyền động ăn khớp</a:t>
            </a:r>
          </a:p>
        </p:txBody>
      </p:sp>
      <p:sp>
        <p:nvSpPr>
          <p:cNvPr id="7" name="Rectangle 6"/>
          <p:cNvSpPr/>
          <p:nvPr/>
        </p:nvSpPr>
        <p:spPr>
          <a:xfrm>
            <a:off x="733055" y="110926"/>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
        <p:nvSpPr>
          <p:cNvPr id="2" name="Rectangle 1"/>
          <p:cNvSpPr/>
          <p:nvPr/>
        </p:nvSpPr>
        <p:spPr>
          <a:xfrm>
            <a:off x="6624734" y="634146"/>
            <a:ext cx="5131838" cy="3416320"/>
          </a:xfrm>
          <a:prstGeom prst="rect">
            <a:avLst/>
          </a:prstGeom>
        </p:spPr>
        <p:txBody>
          <a:bodyPr wrap="square">
            <a:spAutoFit/>
          </a:bodyPr>
          <a:lstStyle/>
          <a:p>
            <a:r>
              <a:rPr lang="en-US">
                <a:solidFill>
                  <a:srgbClr val="FF0000"/>
                </a:solidFill>
              </a:rPr>
              <a:t>*</a:t>
            </a:r>
            <a:r>
              <a:rPr lang="en-US" sz="2400">
                <a:solidFill>
                  <a:srgbClr val="FF0000"/>
                </a:solidFill>
                <a:latin typeface="Times New Roman" panose="02020603050405020304" pitchFamily="18" charset="0"/>
                <a:cs typeface="Times New Roman" panose="02020603050405020304" pitchFamily="18" charset="0"/>
              </a:rPr>
              <a:t>Nguyên lý hoạt động</a:t>
            </a:r>
          </a:p>
          <a:p>
            <a:r>
              <a:rPr lang="vi-VN" sz="2400">
                <a:solidFill>
                  <a:srgbClr val="FF0000"/>
                </a:solidFill>
                <a:latin typeface="Times New Roman" panose="02020603050405020304" pitchFamily="18" charset="0"/>
                <a:cs typeface="Times New Roman" panose="02020603050405020304" pitchFamily="18" charset="0"/>
              </a:rPr>
              <a:t>- Khi đĩa dẫn 1(hoặc bánh dẫn) có số răng Z1 quay với tốc độ n1(vòng/phút) nhờ ăn khớp giữa hai bánh răng (hoặc giữa xích và đĩa xích), đĩa bị dẫn (hoặc bánh bị dẫn) có số răng Z2 quay với tốc độ n2(vòng/phút)</a:t>
            </a:r>
          </a:p>
          <a:p>
            <a:r>
              <a:rPr lang="vi-VN" sz="24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3" name="Picture 2"/>
          <p:cNvPicPr>
            <a:picLocks noChangeAspect="1"/>
          </p:cNvPicPr>
          <p:nvPr/>
        </p:nvPicPr>
        <p:blipFill>
          <a:blip r:embed="rId3"/>
          <a:stretch>
            <a:fillRect/>
          </a:stretch>
        </p:blipFill>
        <p:spPr>
          <a:xfrm>
            <a:off x="6867330" y="3888665"/>
            <a:ext cx="5187820" cy="1071930"/>
          </a:xfrm>
          <a:prstGeom prst="rect">
            <a:avLst/>
          </a:prstGeom>
        </p:spPr>
      </p:pic>
      <p:sp>
        <p:nvSpPr>
          <p:cNvPr id="5" name="Rectangle 4"/>
          <p:cNvSpPr/>
          <p:nvPr/>
        </p:nvSpPr>
        <p:spPr>
          <a:xfrm>
            <a:off x="5579706" y="4826675"/>
            <a:ext cx="6475444" cy="1938992"/>
          </a:xfrm>
          <a:prstGeom prst="rect">
            <a:avLst/>
          </a:prstGeom>
        </p:spPr>
        <p:txBody>
          <a:bodyPr wrap="square">
            <a:spAutoFit/>
          </a:bodyPr>
          <a:lstStyle/>
          <a:p>
            <a:r>
              <a:rPr lang="en-US" sz="2000">
                <a:solidFill>
                  <a:srgbClr val="FF0000"/>
                </a:solidFill>
                <a:latin typeface="Times New Roman" panose="02020603050405020304" pitchFamily="18" charset="0"/>
                <a:cs typeface="Times New Roman" panose="02020603050405020304" pitchFamily="18" charset="0"/>
              </a:rPr>
              <a:t>+ Khi i = 1 truyền động đẳng tốc,</a:t>
            </a:r>
          </a:p>
          <a:p>
            <a:r>
              <a:rPr lang="en-US" sz="2000">
                <a:solidFill>
                  <a:srgbClr val="FF0000"/>
                </a:solidFill>
                <a:latin typeface="Times New Roman" panose="02020603050405020304" pitchFamily="18" charset="0"/>
                <a:cs typeface="Times New Roman" panose="02020603050405020304" pitchFamily="18" charset="0"/>
              </a:rPr>
              <a:t> + i &lt; 1 truyền động tăng  tốc</a:t>
            </a:r>
          </a:p>
          <a:p>
            <a:r>
              <a:rPr lang="en-US" sz="2000">
                <a:solidFill>
                  <a:srgbClr val="FF0000"/>
                </a:solidFill>
                <a:latin typeface="Times New Roman" panose="02020603050405020304" pitchFamily="18" charset="0"/>
                <a:cs typeface="Times New Roman" panose="02020603050405020304" pitchFamily="18" charset="0"/>
              </a:rPr>
              <a:t> + i &gt; 1 Truyền động giảm tốc</a:t>
            </a:r>
          </a:p>
          <a:p>
            <a:r>
              <a:rPr lang="en-US" sz="2000">
                <a:solidFill>
                  <a:srgbClr val="FF0000"/>
                </a:solidFill>
                <a:latin typeface="Times New Roman" panose="02020603050405020304" pitchFamily="18" charset="0"/>
                <a:cs typeface="Times New Roman" panose="02020603050405020304" pitchFamily="18" charset="0"/>
              </a:rPr>
              <a:t>c. Ứng dụng</a:t>
            </a:r>
          </a:p>
          <a:p>
            <a:r>
              <a:rPr lang="en-US" sz="2000">
                <a:solidFill>
                  <a:srgbClr val="FF0000"/>
                </a:solidFill>
                <a:latin typeface="Times New Roman" panose="02020603050405020304" pitchFamily="18" charset="0"/>
                <a:cs typeface="Times New Roman" panose="02020603050405020304" pitchFamily="18" charset="0"/>
              </a:rPr>
              <a:t>- Bộ truyền xích: xe đạp, xe máy..</a:t>
            </a:r>
          </a:p>
          <a:p>
            <a:r>
              <a:rPr lang="en-US" sz="2000">
                <a:solidFill>
                  <a:srgbClr val="FF0000"/>
                </a:solidFill>
                <a:latin typeface="Times New Roman" panose="02020603050405020304" pitchFamily="18" charset="0"/>
                <a:cs typeface="Times New Roman" panose="02020603050405020304" pitchFamily="18" charset="0"/>
              </a:rPr>
              <a:t>- Bộ truyền bánh răng: đồng hồ, các loại hộp số, xe máy….</a:t>
            </a:r>
          </a:p>
        </p:txBody>
      </p:sp>
    </p:spTree>
    <p:extLst>
      <p:ext uri="{BB962C8B-B14F-4D97-AF65-F5344CB8AC3E}">
        <p14:creationId xmlns:p14="http://schemas.microsoft.com/office/powerpoint/2010/main" val="31389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44145" y="564043"/>
            <a:ext cx="11582400" cy="2862322"/>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2. Truyền động ăn khớp</a:t>
            </a:r>
          </a:p>
          <a:p>
            <a:r>
              <a:rPr lang="en-US" sz="2000">
                <a:latin typeface="Times New Roman" panose="02020603050405020304" pitchFamily="18" charset="0"/>
                <a:cs typeface="Times New Roman" panose="02020603050405020304" pitchFamily="18" charset="0"/>
              </a:rPr>
              <a:t>Truyền động ăn khớp là cơ cấu truyền chuyển động từ vật dẫn tới vật bị dẫn qua các cơ cấu ăn khớp</a:t>
            </a:r>
          </a:p>
          <a:p>
            <a:r>
              <a:rPr lang="en-US" sz="2000">
                <a:latin typeface="Times New Roman" panose="02020603050405020304" pitchFamily="18" charset="0"/>
                <a:cs typeface="Times New Roman" panose="02020603050405020304" pitchFamily="18" charset="0"/>
              </a:rPr>
              <a:t>a. Cấu tạo</a:t>
            </a:r>
          </a:p>
          <a:p>
            <a:r>
              <a:rPr lang="en-US" sz="2000">
                <a:latin typeface="Times New Roman" panose="02020603050405020304" pitchFamily="18" charset="0"/>
                <a:cs typeface="Times New Roman" panose="02020603050405020304" pitchFamily="18" charset="0"/>
              </a:rPr>
              <a:t>- Bộ truyền xích gồm đĩa  dẫn, đĩa bị dẫn, dây xích.</a:t>
            </a:r>
          </a:p>
          <a:p>
            <a:r>
              <a:rPr lang="en-US" sz="2000">
                <a:latin typeface="Times New Roman" panose="02020603050405020304" pitchFamily="18" charset="0"/>
                <a:cs typeface="Times New Roman" panose="02020603050405020304" pitchFamily="18" charset="0"/>
              </a:rPr>
              <a:t>- Bộ truyền bánh răng gồm bánh dẫn, bánh bị dẫn</a:t>
            </a:r>
          </a:p>
          <a:p>
            <a:r>
              <a:rPr lang="en-US" sz="2000">
                <a:latin typeface="Times New Roman" panose="02020603050405020304" pitchFamily="18" charset="0"/>
                <a:cs typeface="Times New Roman" panose="02020603050405020304" pitchFamily="18" charset="0"/>
              </a:rPr>
              <a:t>b. Nguyên lý hoạt động</a:t>
            </a:r>
          </a:p>
          <a:p>
            <a:r>
              <a:rPr lang="en-US" sz="2000">
                <a:latin typeface="Times New Roman" panose="02020603050405020304" pitchFamily="18" charset="0"/>
                <a:cs typeface="Times New Roman" panose="02020603050405020304" pitchFamily="18" charset="0"/>
              </a:rPr>
              <a:t>- Khi đĩa dẫn 1(hoặc bánh dẫn) có số răng Z</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(vòng/phút) nhờ ăn khớp giữa hai bánh răng (hoặc giữa xích và đĩa xích), đĩa bị dẫn (hoặc bánh bị dẫn) có số răng Z</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(vòng/phút)</a:t>
            </a:r>
          </a:p>
          <a:p>
            <a:r>
              <a:rPr lang="en-US" sz="20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2152" y="4551096"/>
            <a:ext cx="11666387"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 Khi i = 1 truyền động đẳng tốc,</a:t>
            </a:r>
          </a:p>
          <a:p>
            <a:r>
              <a:rPr lang="en-US" sz="2000">
                <a:latin typeface="Times New Roman" panose="02020603050405020304" pitchFamily="18" charset="0"/>
                <a:cs typeface="Times New Roman" panose="02020603050405020304" pitchFamily="18" charset="0"/>
              </a:rPr>
              <a:t> + i &lt; 1 truyền động tăng  tốc</a:t>
            </a:r>
          </a:p>
          <a:p>
            <a:r>
              <a:rPr lang="en-US" sz="2000">
                <a:latin typeface="Times New Roman" panose="02020603050405020304" pitchFamily="18" charset="0"/>
                <a:cs typeface="Times New Roman" panose="02020603050405020304" pitchFamily="18" charset="0"/>
              </a:rPr>
              <a:t> + i &gt; 1 Truyền động giảm tốc</a:t>
            </a:r>
          </a:p>
          <a:p>
            <a:r>
              <a:rPr lang="en-US" sz="2000">
                <a:latin typeface="Times New Roman" panose="02020603050405020304" pitchFamily="18" charset="0"/>
                <a:cs typeface="Times New Roman" panose="02020603050405020304" pitchFamily="18" charset="0"/>
              </a:rPr>
              <a:t>c. Ứng dụng</a:t>
            </a:r>
          </a:p>
          <a:p>
            <a:r>
              <a:rPr lang="en-US" sz="2000">
                <a:latin typeface="Times New Roman" panose="02020603050405020304" pitchFamily="18" charset="0"/>
                <a:cs typeface="Times New Roman" panose="02020603050405020304" pitchFamily="18" charset="0"/>
              </a:rPr>
              <a:t>- Bộ truyền xích: xe đạp, xe máy..</a:t>
            </a:r>
          </a:p>
          <a:p>
            <a:r>
              <a:rPr lang="en-US" sz="2000">
                <a:latin typeface="Times New Roman" panose="02020603050405020304" pitchFamily="18" charset="0"/>
                <a:cs typeface="Times New Roman" panose="02020603050405020304" pitchFamily="18" charset="0"/>
              </a:rPr>
              <a:t>- Bộ truyền bánh răng: đồng hồ, các loại hộp số, xe máy….</a:t>
            </a:r>
            <a:endParaRPr lang="vi-VN" sz="2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830122" y="3450917"/>
            <a:ext cx="5188146" cy="1072989"/>
          </a:xfrm>
          <a:prstGeom prst="rect">
            <a:avLst/>
          </a:prstGeom>
        </p:spPr>
      </p:pic>
    </p:spTree>
    <p:extLst>
      <p:ext uri="{BB962C8B-B14F-4D97-AF65-F5344CB8AC3E}">
        <p14:creationId xmlns:p14="http://schemas.microsoft.com/office/powerpoint/2010/main" val="13879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dưới đây cho biết t</a:t>
            </a:r>
            <a:r>
              <a:rPr lang="vi-VN" sz="2800" b="1">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990178"/>
          </a:xfrm>
          <a:prstGeom prst="rect">
            <a:avLst/>
          </a:prstGeom>
        </p:spPr>
      </p:pic>
      <p:sp>
        <p:nvSpPr>
          <p:cNvPr id="14" name="TextBox 13"/>
          <p:cNvSpPr txBox="1"/>
          <p:nvPr/>
        </p:nvSpPr>
        <p:spPr>
          <a:xfrm>
            <a:off x="391887" y="5281127"/>
            <a:ext cx="3760236" cy="1077218"/>
          </a:xfrm>
          <a:prstGeom prst="rect">
            <a:avLst/>
          </a:prstGeom>
          <a:noFill/>
        </p:spPr>
        <p:txBody>
          <a:bodyPr wrap="square" rtlCol="0">
            <a:spAutoFit/>
          </a:bodyPr>
          <a:lstStyle/>
          <a:p>
            <a:r>
              <a:rPr lang="en-US" sz="1600" b="1" i="1">
                <a:latin typeface="Times New Roman" panose="02020603050405020304" pitchFamily="18" charset="0"/>
                <a:cs typeface="Times New Roman" panose="02020603050405020304" pitchFamily="18" charset="0"/>
              </a:rPr>
              <a:t>a). Cơ  cấu tay quay con trượt(a) và mô hình (b)</a:t>
            </a:r>
          </a:p>
          <a:p>
            <a:r>
              <a:rPr lang="en-US" sz="1600" b="1" i="1">
                <a:latin typeface="Times New Roman" panose="02020603050405020304" pitchFamily="18" charset="0"/>
                <a:cs typeface="Times New Roman" panose="02020603050405020304" pitchFamily="18" charset="0"/>
              </a:rPr>
              <a:t>(1) Tay quay; (2) Thanh truyền; (3) Con trượt; (4) giá đỡ</a:t>
            </a:r>
          </a:p>
        </p:txBody>
      </p:sp>
      <p:pic>
        <p:nvPicPr>
          <p:cNvPr id="15" name="Picture 14"/>
          <p:cNvPicPr>
            <a:picLocks noChangeAspect="1"/>
          </p:cNvPicPr>
          <p:nvPr/>
        </p:nvPicPr>
        <p:blipFill>
          <a:blip r:embed="rId3"/>
          <a:stretch>
            <a:fillRect/>
          </a:stretch>
        </p:blipFill>
        <p:spPr>
          <a:xfrm>
            <a:off x="5228321" y="1082351"/>
            <a:ext cx="6649547" cy="3425190"/>
          </a:xfrm>
          <a:prstGeom prst="rect">
            <a:avLst/>
          </a:prstGeom>
        </p:spPr>
      </p:pic>
      <p:sp>
        <p:nvSpPr>
          <p:cNvPr id="16" name="TextBox 15"/>
          <p:cNvSpPr txBox="1"/>
          <p:nvPr/>
        </p:nvSpPr>
        <p:spPr>
          <a:xfrm>
            <a:off x="6557120" y="4913288"/>
            <a:ext cx="3991947" cy="1200329"/>
          </a:xfrm>
          <a:prstGeom prst="rect">
            <a:avLst/>
          </a:prstGeom>
          <a:noFill/>
        </p:spPr>
        <p:txBody>
          <a:bodyPr wrap="square" rtlCol="0">
            <a:spAutoFit/>
          </a:bodyPr>
          <a:lstStyle/>
          <a:p>
            <a:r>
              <a:rPr lang="en-US" b="1" i="1">
                <a:latin typeface="Times New Roman" panose="02020603050405020304" pitchFamily="18" charset="0"/>
                <a:cs typeface="Times New Roman" panose="02020603050405020304" pitchFamily="18" charset="0"/>
              </a:rPr>
              <a:t>b) Cơ  cấu tay quay con lắc(a) và thiết lập tập đi bộ lắc tay(b)</a:t>
            </a:r>
          </a:p>
          <a:p>
            <a:r>
              <a:rPr lang="en-US" b="1" i="1">
                <a:latin typeface="Times New Roman" panose="02020603050405020304" pitchFamily="18" charset="0"/>
                <a:cs typeface="Times New Roman" panose="02020603050405020304" pitchFamily="18" charset="0"/>
              </a:rPr>
              <a:t>(1) Tay quay; (2) Thanh truyền; (3) Thanh lắc; (4) giá đỡ</a:t>
            </a:r>
          </a:p>
        </p:txBody>
      </p:sp>
    </p:spTree>
    <p:extLst>
      <p:ext uri="{BB962C8B-B14F-4D97-AF65-F5344CB8AC3E}">
        <p14:creationId xmlns:p14="http://schemas.microsoft.com/office/powerpoint/2010/main" val="41269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dưới đây cho biết t</a:t>
            </a:r>
            <a:r>
              <a:rPr lang="vi-VN" sz="2800" b="1">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450635"/>
          </a:xfrm>
          <a:prstGeom prst="rect">
            <a:avLst/>
          </a:prstGeom>
        </p:spPr>
      </p:pic>
      <p:sp>
        <p:nvSpPr>
          <p:cNvPr id="14" name="TextBox 13"/>
          <p:cNvSpPr txBox="1"/>
          <p:nvPr/>
        </p:nvSpPr>
        <p:spPr>
          <a:xfrm>
            <a:off x="606491" y="4627984"/>
            <a:ext cx="3760236" cy="1077218"/>
          </a:xfrm>
          <a:prstGeom prst="rect">
            <a:avLst/>
          </a:prstGeom>
          <a:noFill/>
        </p:spPr>
        <p:txBody>
          <a:bodyPr wrap="square" rtlCol="0">
            <a:spAutoFit/>
          </a:bodyPr>
          <a:lstStyle/>
          <a:p>
            <a:r>
              <a:rPr lang="en-US" sz="1600" b="1" i="1">
                <a:latin typeface="Times New Roman" panose="02020603050405020304" pitchFamily="18" charset="0"/>
                <a:cs typeface="Times New Roman" panose="02020603050405020304" pitchFamily="18" charset="0"/>
              </a:rPr>
              <a:t>a). Cơ  cấu tay quay con trượt(a) và mô hình (b)</a:t>
            </a:r>
          </a:p>
          <a:p>
            <a:r>
              <a:rPr lang="en-US" sz="1600" b="1" i="1">
                <a:latin typeface="Times New Roman" panose="02020603050405020304" pitchFamily="18" charset="0"/>
                <a:cs typeface="Times New Roman" panose="02020603050405020304" pitchFamily="18" charset="0"/>
              </a:rPr>
              <a:t>(1) Tay quay; (2) Thanh truyền; (3) Con trượt; (4) giá đỡ</a:t>
            </a:r>
          </a:p>
        </p:txBody>
      </p:sp>
      <p:pic>
        <p:nvPicPr>
          <p:cNvPr id="15" name="Picture 14"/>
          <p:cNvPicPr>
            <a:picLocks noChangeAspect="1"/>
          </p:cNvPicPr>
          <p:nvPr/>
        </p:nvPicPr>
        <p:blipFill>
          <a:blip r:embed="rId3"/>
          <a:stretch>
            <a:fillRect/>
          </a:stretch>
        </p:blipFill>
        <p:spPr>
          <a:xfrm>
            <a:off x="5552526" y="653359"/>
            <a:ext cx="6649547" cy="3284376"/>
          </a:xfrm>
          <a:prstGeom prst="rect">
            <a:avLst/>
          </a:prstGeom>
        </p:spPr>
      </p:pic>
      <p:sp>
        <p:nvSpPr>
          <p:cNvPr id="16" name="TextBox 15"/>
          <p:cNvSpPr txBox="1"/>
          <p:nvPr/>
        </p:nvSpPr>
        <p:spPr>
          <a:xfrm>
            <a:off x="6557120" y="4392172"/>
            <a:ext cx="3991947" cy="1200329"/>
          </a:xfrm>
          <a:prstGeom prst="rect">
            <a:avLst/>
          </a:prstGeom>
          <a:noFill/>
        </p:spPr>
        <p:txBody>
          <a:bodyPr wrap="square" rtlCol="0">
            <a:spAutoFit/>
          </a:bodyPr>
          <a:lstStyle/>
          <a:p>
            <a:r>
              <a:rPr lang="en-US" b="1" i="1">
                <a:latin typeface="Times New Roman" panose="02020603050405020304" pitchFamily="18" charset="0"/>
                <a:cs typeface="Times New Roman" panose="02020603050405020304" pitchFamily="18" charset="0"/>
              </a:rPr>
              <a:t>b) Cơ  cấu tay quay con lắc(a) và thiết lập tập đi bộ lắc tay(b)</a:t>
            </a:r>
          </a:p>
          <a:p>
            <a:r>
              <a:rPr lang="en-US" b="1" i="1">
                <a:latin typeface="Times New Roman" panose="02020603050405020304" pitchFamily="18" charset="0"/>
                <a:cs typeface="Times New Roman" panose="02020603050405020304" pitchFamily="18" charset="0"/>
              </a:rPr>
              <a:t>(1) Tay quay; (2) Thanh truyền; (3) Thanh lắc; (4) giá đỡ</a:t>
            </a:r>
          </a:p>
        </p:txBody>
      </p:sp>
      <p:sp>
        <p:nvSpPr>
          <p:cNvPr id="2" name="Rectangle 1"/>
          <p:cNvSpPr/>
          <p:nvPr/>
        </p:nvSpPr>
        <p:spPr>
          <a:xfrm>
            <a:off x="177282" y="5790410"/>
            <a:ext cx="11812555" cy="830997"/>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vi-VN" sz="2400">
                <a:solidFill>
                  <a:srgbClr val="FF0000"/>
                </a:solidFill>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Tree>
    <p:extLst>
      <p:ext uri="{BB962C8B-B14F-4D97-AF65-F5344CB8AC3E}">
        <p14:creationId xmlns:p14="http://schemas.microsoft.com/office/powerpoint/2010/main" val="838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en-US" sz="2800">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7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a:latin typeface="Times New Roman" panose="02020603050405020304" pitchFamily="18" charset="0"/>
                <a:cs typeface="Times New Roman" panose="02020603050405020304" pitchFamily="18" charset="0"/>
              </a:rPr>
              <a:t>7.4.</a:t>
            </a:r>
            <a:r>
              <a:rPr lang="vi-VN" sz="2800" b="1">
                <a:latin typeface="Times New Roman" panose="02020603050405020304" pitchFamily="18" charset="0"/>
                <a:cs typeface="Times New Roman" panose="02020603050405020304" pitchFamily="18" charset="0"/>
              </a:rPr>
              <a:t>b?</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11625942" cy="5726428"/>
          </a:xfrm>
          <a:prstGeom prst="rect">
            <a:avLst/>
          </a:prstGeom>
        </p:spPr>
      </p:pic>
    </p:spTree>
    <p:extLst>
      <p:ext uri="{BB962C8B-B14F-4D97-AF65-F5344CB8AC3E}">
        <p14:creationId xmlns:p14="http://schemas.microsoft.com/office/powerpoint/2010/main" val="39517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a:latin typeface="Times New Roman" panose="02020603050405020304" pitchFamily="18" charset="0"/>
                <a:cs typeface="Times New Roman" panose="02020603050405020304" pitchFamily="18" charset="0"/>
              </a:rPr>
              <a:t>7.4.</a:t>
            </a:r>
            <a:r>
              <a:rPr lang="vi-VN" sz="2800" b="1">
                <a:latin typeface="Times New Roman" panose="02020603050405020304" pitchFamily="18" charset="0"/>
                <a:cs typeface="Times New Roman" panose="02020603050405020304" pitchFamily="18" charset="0"/>
              </a:rPr>
              <a:t>b?</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7156579" cy="5726428"/>
          </a:xfrm>
          <a:prstGeom prst="rect">
            <a:avLst/>
          </a:prstGeom>
        </p:spPr>
      </p:pic>
      <p:sp>
        <p:nvSpPr>
          <p:cNvPr id="2" name="Rectangle 1"/>
          <p:cNvSpPr/>
          <p:nvPr/>
        </p:nvSpPr>
        <p:spPr>
          <a:xfrm>
            <a:off x="7620000" y="1205310"/>
            <a:ext cx="3847322" cy="2677656"/>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1. Tay quay - Trục khuỷu</a:t>
            </a:r>
          </a:p>
          <a:p>
            <a:r>
              <a:rPr lang="vi-VN" sz="2800" b="1">
                <a:solidFill>
                  <a:srgbClr val="FF0000"/>
                </a:solidFill>
                <a:latin typeface="Times New Roman" panose="02020603050405020304" pitchFamily="18" charset="0"/>
                <a:cs typeface="Times New Roman" panose="02020603050405020304" pitchFamily="18" charset="0"/>
              </a:rPr>
              <a:t>2. Thanh truyền – thanh truyền</a:t>
            </a:r>
          </a:p>
          <a:p>
            <a:r>
              <a:rPr lang="vi-VN" sz="2800" b="1">
                <a:solidFill>
                  <a:srgbClr val="FF0000"/>
                </a:solidFill>
                <a:latin typeface="Times New Roman" panose="02020603050405020304" pitchFamily="18" charset="0"/>
                <a:cs typeface="Times New Roman" panose="02020603050405020304" pitchFamily="18" charset="0"/>
              </a:rPr>
              <a:t>3. Con trượt – pít tông</a:t>
            </a:r>
          </a:p>
          <a:p>
            <a:r>
              <a:rPr lang="vi-VN" sz="2800" b="1">
                <a:solidFill>
                  <a:srgbClr val="FF0000"/>
                </a:solidFill>
                <a:latin typeface="Times New Roman" panose="02020603050405020304" pitchFamily="18" charset="0"/>
                <a:cs typeface="Times New Roman" panose="02020603050405020304" pitchFamily="18" charset="0"/>
              </a:rPr>
              <a:t>4. Giá đỡ - xi lanh</a:t>
            </a:r>
          </a:p>
        </p:txBody>
      </p:sp>
    </p:spTree>
    <p:extLst>
      <p:ext uri="{BB962C8B-B14F-4D97-AF65-F5344CB8AC3E}">
        <p14:creationId xmlns:p14="http://schemas.microsoft.com/office/powerpoint/2010/main" val="37386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heel(1)">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Hình 7.1 và cho biết: Bộ phận nào được dùng để truyền chuyển động từ bàn đạp đến bánh xe?</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Hình 7.1. Bộ phần truyền chuyển động của xe đạp</a:t>
            </a: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1" y="1063690"/>
            <a:ext cx="11544119" cy="5726428"/>
          </a:xfrm>
          <a:prstGeom prst="rect">
            <a:avLst/>
          </a:prstGeom>
        </p:spPr>
      </p:pic>
    </p:spTree>
    <p:extLst>
      <p:ext uri="{BB962C8B-B14F-4D97-AF65-F5344CB8AC3E}">
        <p14:creationId xmlns:p14="http://schemas.microsoft.com/office/powerpoint/2010/main" val="6728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2" y="1063690"/>
            <a:ext cx="5980922" cy="5726428"/>
          </a:xfrm>
          <a:prstGeom prst="rect">
            <a:avLst/>
          </a:prstGeom>
        </p:spPr>
      </p:pic>
      <p:sp>
        <p:nvSpPr>
          <p:cNvPr id="2" name="Rectangle 1"/>
          <p:cNvSpPr/>
          <p:nvPr/>
        </p:nvSpPr>
        <p:spPr>
          <a:xfrm>
            <a:off x="6379028" y="954107"/>
            <a:ext cx="5473002" cy="483209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Cấu tạo</a:t>
            </a:r>
          </a:p>
          <a:p>
            <a:r>
              <a:rPr lang="vi-VN" sz="2800">
                <a:solidFill>
                  <a:srgbClr val="FF0000"/>
                </a:solidFill>
                <a:latin typeface="Times New Roman" panose="02020603050405020304" pitchFamily="18" charset="0"/>
                <a:cs typeface="Times New Roman" panose="02020603050405020304" pitchFamily="18" charset="0"/>
              </a:rPr>
              <a:t>- Gồm tay quay, thanh truyền , con trượt , giá đỡ .</a:t>
            </a:r>
          </a:p>
          <a:p>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Nguyên lý hoạt động</a:t>
            </a:r>
          </a:p>
          <a:p>
            <a:r>
              <a:rPr lang="vi-VN" sz="2800">
                <a:solidFill>
                  <a:srgbClr val="FF0000"/>
                </a:solidFill>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Ứng dụng</a:t>
            </a:r>
          </a:p>
          <a:p>
            <a:r>
              <a:rPr lang="vi-VN" sz="2800">
                <a:solidFill>
                  <a:srgbClr val="FF0000"/>
                </a:solidFill>
                <a:latin typeface="Times New Roman" panose="02020603050405020304" pitchFamily="18" charset="0"/>
                <a:cs typeface="Times New Roman" panose="02020603050405020304" pitchFamily="18" charset="0"/>
              </a:rPr>
              <a:t>- Động cơ đốt trong, máy nén khí, máy cưa gỗ..</a:t>
            </a:r>
          </a:p>
        </p:txBody>
      </p:sp>
    </p:spTree>
    <p:extLst>
      <p:ext uri="{BB962C8B-B14F-4D97-AF65-F5344CB8AC3E}">
        <p14:creationId xmlns:p14="http://schemas.microsoft.com/office/powerpoint/2010/main" val="502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1. Cơ cấu tay quay con trượt</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trượt , giá đỡ .</a:t>
            </a:r>
          </a:p>
          <a:p>
            <a:r>
              <a:rPr lang="en-US" sz="2800">
                <a:latin typeface="Times New Roman" panose="02020603050405020304" pitchFamily="18" charset="0"/>
                <a:cs typeface="Times New Roman" panose="02020603050405020304" pitchFamily="18" charset="0"/>
              </a:rPr>
              <a:t>b. Nguyên lý hoạt động</a:t>
            </a:r>
          </a:p>
          <a:p>
            <a:r>
              <a:rPr lang="en-US" sz="2800">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latin typeface="Times New Roman" panose="02020603050405020304" pitchFamily="18" charset="0"/>
                <a:cs typeface="Times New Roman" panose="02020603050405020304" pitchFamily="18" charset="0"/>
              </a:rPr>
              <a:t>c.Ứng dụng</a:t>
            </a:r>
          </a:p>
          <a:p>
            <a:r>
              <a:rPr lang="en-US" sz="2800">
                <a:latin typeface="Times New Roman" panose="02020603050405020304" pitchFamily="18" charset="0"/>
                <a:cs typeface="Times New Roman" panose="02020603050405020304" pitchFamily="18" charset="0"/>
              </a:rPr>
              <a:t>- Động cơ đốt trong, máy nén khí, máy cưa gỗ..</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0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4" y="1340018"/>
            <a:ext cx="7641622" cy="5396683"/>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8422434" y="1474437"/>
            <a:ext cx="3352800" cy="2677656"/>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 Bàn đạp – thanh lắc</a:t>
            </a:r>
          </a:p>
          <a:p>
            <a:r>
              <a:rPr lang="en-US" sz="2800" b="1">
                <a:solidFill>
                  <a:srgbClr val="FF0000"/>
                </a:solidFill>
                <a:latin typeface="Times New Roman" panose="02020603050405020304" pitchFamily="18" charset="0"/>
                <a:cs typeface="Times New Roman" panose="02020603050405020304" pitchFamily="18" charset="0"/>
              </a:rPr>
              <a:t>- Thanh truyền – thanh truyền</a:t>
            </a:r>
          </a:p>
          <a:p>
            <a:r>
              <a:rPr lang="en-US" sz="2800" b="1">
                <a:solidFill>
                  <a:srgbClr val="FF0000"/>
                </a:solidFill>
                <a:latin typeface="Times New Roman" panose="02020603050405020304" pitchFamily="18" charset="0"/>
                <a:cs typeface="Times New Roman" panose="02020603050405020304" pitchFamily="18" charset="0"/>
              </a:rPr>
              <a:t>- Vô lăng dẫn – tay quay</a:t>
            </a:r>
          </a:p>
        </p:txBody>
      </p:sp>
    </p:spTree>
    <p:extLst>
      <p:ext uri="{BB962C8B-B14F-4D97-AF65-F5344CB8AC3E}">
        <p14:creationId xmlns:p14="http://schemas.microsoft.com/office/powerpoint/2010/main" val="2582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Tree>
    <p:extLst>
      <p:ext uri="{BB962C8B-B14F-4D97-AF65-F5344CB8AC3E}">
        <p14:creationId xmlns:p14="http://schemas.microsoft.com/office/powerpoint/2010/main" val="39321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15" y="1349350"/>
            <a:ext cx="6829858"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
        <p:nvSpPr>
          <p:cNvPr id="3" name="Rectangle 2"/>
          <p:cNvSpPr/>
          <p:nvPr/>
        </p:nvSpPr>
        <p:spPr>
          <a:xfrm>
            <a:off x="7063273" y="1114519"/>
            <a:ext cx="4911012" cy="5693866"/>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Cấu tạo</a:t>
            </a:r>
          </a:p>
          <a:p>
            <a:r>
              <a:rPr lang="en-US" sz="2800">
                <a:solidFill>
                  <a:srgbClr val="FF0000"/>
                </a:solidFill>
                <a:latin typeface="Times New Roman" panose="02020603050405020304" pitchFamily="18" charset="0"/>
                <a:cs typeface="Times New Roman" panose="02020603050405020304" pitchFamily="18" charset="0"/>
              </a:rPr>
              <a:t>- Gồm tay quay, thanh truyền , con lắc , giá đỡ .</a:t>
            </a:r>
          </a:p>
          <a:p>
            <a:r>
              <a:rPr lang="en-US" sz="2800">
                <a:solidFill>
                  <a:srgbClr val="FF0000"/>
                </a:solidFill>
                <a:latin typeface="Times New Roman" panose="02020603050405020304" pitchFamily="18" charset="0"/>
                <a:cs typeface="Times New Roman" panose="02020603050405020304" pitchFamily="18" charset="0"/>
              </a:rPr>
              <a:t>* Nguyên lý làm việc</a:t>
            </a:r>
          </a:p>
          <a:p>
            <a:r>
              <a:rPr lang="en-US" sz="2800">
                <a:solidFill>
                  <a:srgbClr val="FF0000"/>
                </a:solidFill>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a:solidFill>
                  <a:srgbClr val="FF0000"/>
                </a:solidFill>
                <a:latin typeface="Times New Roman" panose="02020603050405020304" pitchFamily="18" charset="0"/>
                <a:cs typeface="Times New Roman" panose="02020603050405020304" pitchFamily="18" charset="0"/>
              </a:rPr>
              <a:t>*. Ứng dụng</a:t>
            </a:r>
          </a:p>
          <a:p>
            <a:r>
              <a:rPr lang="en-US" sz="2800">
                <a:solidFill>
                  <a:srgbClr val="FF0000"/>
                </a:solidFill>
                <a:latin typeface="Times New Roman" panose="02020603050405020304" pitchFamily="18" charset="0"/>
                <a:cs typeface="Times New Roman" panose="02020603050405020304" pitchFamily="18" charset="0"/>
              </a:rPr>
              <a:t>- Máy khâu đạp chân, máy khai thác dầu mỏ, bánh tầu hỏa, xe tự đẩy…..</a:t>
            </a:r>
          </a:p>
        </p:txBody>
      </p:sp>
    </p:spTree>
    <p:extLst>
      <p:ext uri="{BB962C8B-B14F-4D97-AF65-F5344CB8AC3E}">
        <p14:creationId xmlns:p14="http://schemas.microsoft.com/office/powerpoint/2010/main" val="33168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2. Cơ cấu tay quay con lắc</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lắc , giá đỡ .</a:t>
            </a:r>
          </a:p>
          <a:p>
            <a:r>
              <a:rPr lang="en-US" sz="2800">
                <a:latin typeface="Times New Roman" panose="02020603050405020304" pitchFamily="18" charset="0"/>
                <a:cs typeface="Times New Roman" panose="02020603050405020304" pitchFamily="18" charset="0"/>
              </a:rPr>
              <a:t>b. Nguyên lý làm việc</a:t>
            </a:r>
          </a:p>
          <a:p>
            <a:r>
              <a:rPr lang="en-US" sz="2800">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a:latin typeface="Times New Roman" panose="02020603050405020304" pitchFamily="18" charset="0"/>
                <a:cs typeface="Times New Roman" panose="02020603050405020304" pitchFamily="18" charset="0"/>
              </a:rPr>
              <a:t>C. Ứng dụng</a:t>
            </a:r>
          </a:p>
          <a:p>
            <a:r>
              <a:rPr lang="en-US" sz="2800">
                <a:latin typeface="Times New Roman" panose="02020603050405020304" pitchFamily="18" charset="0"/>
                <a:cs typeface="Times New Roman" panose="02020603050405020304" pitchFamily="18" charset="0"/>
              </a:rPr>
              <a:t>- Máy khâu đạp chân, máy khai thác dầu mỏ, bánh tầu hỏa, xe tự đẩy…..</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7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407426" y="0"/>
            <a:ext cx="11582400" cy="954107"/>
          </a:xfrm>
          <a:prstGeom prst="rect">
            <a:avLst/>
          </a:prstGeom>
        </p:spPr>
        <p:txBody>
          <a:bodyPr wrap="square">
            <a:spAutoFit/>
          </a:bodyPr>
          <a:lstStyle/>
          <a:p>
            <a:pPr lvl="0"/>
            <a:r>
              <a:rPr lang="en-US" sz="2800" b="1">
                <a:latin typeface="Times New Roman" panose="02020603050405020304" pitchFamily="18" charset="0"/>
                <a:cs typeface="Times New Roman" panose="02020603050405020304" pitchFamily="18" charset="0"/>
              </a:rPr>
              <a:t>1. Kể tên các dụng cụ và thiết bị cần chuẩn bị.</a:t>
            </a:r>
            <a:endParaRPr lang="en-US" sz="2800">
              <a:latin typeface="Times New Roman" panose="02020603050405020304" pitchFamily="18" charset="0"/>
              <a:cs typeface="Times New Roman" panose="02020603050405020304" pitchFamily="18" charset="0"/>
            </a:endParaRPr>
          </a:p>
          <a:p>
            <a:pPr lvl="0"/>
            <a:r>
              <a:rPr lang="en-US" sz="2800" b="1">
                <a:latin typeface="Times New Roman" panose="02020603050405020304" pitchFamily="18" charset="0"/>
                <a:cs typeface="Times New Roman" panose="02020603050405020304" pitchFamily="18" charset="0"/>
              </a:rPr>
              <a:t>2. Nêu nội dung cần tiến hành.</a:t>
            </a:r>
            <a:endParaRPr lang="en-US" sz="28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18866" y="1113845"/>
            <a:ext cx="11200383" cy="5576204"/>
          </a:xfrm>
          <a:prstGeom prst="rect">
            <a:avLst/>
          </a:prstGeom>
        </p:spPr>
      </p:pic>
    </p:spTree>
    <p:extLst>
      <p:ext uri="{BB962C8B-B14F-4D97-AF65-F5344CB8AC3E}">
        <p14:creationId xmlns:p14="http://schemas.microsoft.com/office/powerpoint/2010/main" val="36833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Rectangle 2"/>
          <p:cNvSpPr/>
          <p:nvPr/>
        </p:nvSpPr>
        <p:spPr>
          <a:xfrm>
            <a:off x="164839" y="0"/>
            <a:ext cx="9772263" cy="6740307"/>
          </a:xfrm>
          <a:prstGeom prst="rect">
            <a:avLst/>
          </a:prstGeom>
        </p:spPr>
        <p:txBody>
          <a:bodyPr wrap="square">
            <a:spAutoFit/>
          </a:bodyPr>
          <a:lstStyle/>
          <a:p>
            <a:r>
              <a:rPr lang="vi-VN" sz="1600">
                <a:solidFill>
                  <a:srgbClr val="FF0000"/>
                </a:solidFill>
                <a:latin typeface="Times New Roman" panose="02020603050405020304" pitchFamily="18" charset="0"/>
                <a:cs typeface="Times New Roman" panose="02020603050405020304" pitchFamily="18" charset="0"/>
              </a:rPr>
              <a:t>1. Chuẩn bị</a:t>
            </a:r>
          </a:p>
          <a:p>
            <a:r>
              <a:rPr lang="vi-VN" sz="1600">
                <a:solidFill>
                  <a:srgbClr val="FF0000"/>
                </a:solidFill>
                <a:latin typeface="Times New Roman" panose="02020603050405020304" pitchFamily="18" charset="0"/>
                <a:cs typeface="Times New Roman" panose="02020603050405020304" pitchFamily="18" charset="0"/>
              </a:rPr>
              <a:t>- Dụng cụ: Kìm, tua vít, mỏ lết, thước cặp, thước lá:</a:t>
            </a:r>
          </a:p>
          <a:p>
            <a:r>
              <a:rPr lang="vi-VN" sz="1600">
                <a:solidFill>
                  <a:srgbClr val="FF0000"/>
                </a:solidFill>
                <a:latin typeface="Times New Roman" panose="02020603050405020304" pitchFamily="18" charset="0"/>
                <a:cs typeface="Times New Roman" panose="02020603050405020304" pitchFamily="18" charset="0"/>
              </a:rPr>
              <a:t>- Bộ mô hình truyền và biến đổi chuyển động: truyền động đai, truyền động bánh răng, cơ cấu tay quay con trượt</a:t>
            </a:r>
          </a:p>
          <a:p>
            <a:r>
              <a:rPr lang="vi-VN" sz="1600">
                <a:solidFill>
                  <a:srgbClr val="FF0000"/>
                </a:solidFill>
                <a:latin typeface="Times New Roman" panose="02020603050405020304" pitchFamily="18" charset="0"/>
                <a:cs typeface="Times New Roman" panose="02020603050405020304" pitchFamily="18" charset="0"/>
              </a:rPr>
              <a:t>2. Nội dung và trình tự thực hành</a:t>
            </a:r>
          </a:p>
          <a:p>
            <a:r>
              <a:rPr lang="vi-VN" sz="1600">
                <a:solidFill>
                  <a:srgbClr val="FF0000"/>
                </a:solidFill>
                <a:latin typeface="Times New Roman" panose="02020603050405020304" pitchFamily="18" charset="0"/>
                <a:cs typeface="Times New Roman" panose="02020603050405020304" pitchFamily="18" charset="0"/>
              </a:rPr>
              <a:t>a.Đo đường kính bánh đai, đếm số răng của các bánh răng</a:t>
            </a:r>
          </a:p>
          <a:p>
            <a:r>
              <a:rPr lang="vi-VN" sz="1600">
                <a:solidFill>
                  <a:srgbClr val="FF0000"/>
                </a:solidFill>
                <a:latin typeface="Times New Roman" panose="02020603050405020304" pitchFamily="18" charset="0"/>
                <a:cs typeface="Times New Roman" panose="02020603050405020304" pitchFamily="18" charset="0"/>
              </a:rPr>
              <a:t>- Dùng thước cặp đo đường kính các bánh đai</a:t>
            </a:r>
          </a:p>
          <a:p>
            <a:pPr marL="285750" indent="-285750">
              <a:buFontTx/>
              <a:buChar char="-"/>
            </a:pPr>
            <a:r>
              <a:rPr lang="vi-VN" sz="1600">
                <a:solidFill>
                  <a:srgbClr val="FF0000"/>
                </a:solidFill>
                <a:latin typeface="Times New Roman" panose="02020603050405020304" pitchFamily="18" charset="0"/>
                <a:cs typeface="Times New Roman" panose="02020603050405020304" pitchFamily="18" charset="0"/>
              </a:rPr>
              <a:t>Đánh dấu đếm số răng của các bánh răng dẫn và bánh răng bị dẫn, ghi số liệu và đếm được vào báo cáo thực hành</a:t>
            </a:r>
            <a:endParaRPr lang="en-US" sz="160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b. Lắp ráp bộ truyền và biến đổi chuyển động</a:t>
            </a:r>
          </a:p>
          <a:p>
            <a:r>
              <a:rPr lang="en-US" sz="1600">
                <a:solidFill>
                  <a:srgbClr val="FF0000"/>
                </a:solidFill>
                <a:latin typeface="Times New Roman" panose="02020603050405020304" pitchFamily="18" charset="0"/>
                <a:cs typeface="Times New Roman" panose="02020603050405020304" pitchFamily="18" charset="0"/>
              </a:rPr>
              <a:t>- Lắp ráp bộ truyền động đai</a:t>
            </a:r>
          </a:p>
          <a:p>
            <a:r>
              <a:rPr lang="en-US" sz="1600">
                <a:solidFill>
                  <a:srgbClr val="FF0000"/>
                </a:solidFill>
                <a:latin typeface="Times New Roman" panose="02020603050405020304" pitchFamily="18" charset="0"/>
                <a:cs typeface="Times New Roman" panose="02020603050405020304" pitchFamily="18" charset="0"/>
              </a:rPr>
              <a:t>+ Bước 1. Lắp bánh đai dẫn vào trục quay</a:t>
            </a:r>
          </a:p>
          <a:p>
            <a:r>
              <a:rPr lang="en-US" sz="1600">
                <a:solidFill>
                  <a:srgbClr val="FF0000"/>
                </a:solidFill>
                <a:latin typeface="Times New Roman" panose="02020603050405020304" pitchFamily="18" charset="0"/>
                <a:cs typeface="Times New Roman" panose="02020603050405020304" pitchFamily="18" charset="0"/>
              </a:rPr>
              <a:t>+ Bước 2. Vặn chặt vít hãm của bánh đai dẫn</a:t>
            </a:r>
          </a:p>
          <a:p>
            <a:r>
              <a:rPr lang="en-US" sz="1600">
                <a:solidFill>
                  <a:srgbClr val="FF0000"/>
                </a:solidFill>
                <a:latin typeface="Times New Roman" panose="02020603050405020304" pitchFamily="18" charset="0"/>
                <a:cs typeface="Times New Roman" panose="02020603050405020304" pitchFamily="18" charset="0"/>
              </a:rPr>
              <a:t>+ Bước 3. Lắp bánh đai bị dẫn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đai bị dẫn</a:t>
            </a:r>
          </a:p>
          <a:p>
            <a:r>
              <a:rPr lang="en-US" sz="1600">
                <a:solidFill>
                  <a:srgbClr val="FF0000"/>
                </a:solidFill>
                <a:latin typeface="Times New Roman" panose="02020603050405020304" pitchFamily="18" charset="0"/>
                <a:cs typeface="Times New Roman" panose="02020603050405020304" pitchFamily="18" charset="0"/>
              </a:rPr>
              <a:t>+ Bước 5. Lắp dây đai</a:t>
            </a:r>
          </a:p>
          <a:p>
            <a:r>
              <a:rPr lang="en-US" sz="1600">
                <a:solidFill>
                  <a:srgbClr val="FF0000"/>
                </a:solidFill>
                <a:latin typeface="Times New Roman" panose="02020603050405020304" pitchFamily="18" charset="0"/>
                <a:cs typeface="Times New Roman" panose="02020603050405020304" pitchFamily="18" charset="0"/>
              </a:rPr>
              <a:t>-Lắp ráp bộ truyền bánh răng</a:t>
            </a:r>
          </a:p>
          <a:p>
            <a:r>
              <a:rPr lang="en-US" sz="1600">
                <a:solidFill>
                  <a:srgbClr val="FF0000"/>
                </a:solidFill>
                <a:latin typeface="Times New Roman" panose="02020603050405020304" pitchFamily="18" charset="0"/>
                <a:cs typeface="Times New Roman" panose="02020603050405020304" pitchFamily="18" charset="0"/>
              </a:rPr>
              <a:t>+ Bước 1. Lắp bánh răng dẫn vào trục quay</a:t>
            </a:r>
          </a:p>
          <a:p>
            <a:r>
              <a:rPr lang="en-US" sz="1600">
                <a:solidFill>
                  <a:srgbClr val="FF0000"/>
                </a:solidFill>
                <a:latin typeface="Times New Roman" panose="02020603050405020304" pitchFamily="18" charset="0"/>
                <a:cs typeface="Times New Roman" panose="02020603050405020304" pitchFamily="18" charset="0"/>
              </a:rPr>
              <a:t>+Bước 2. Vặn chặt vít hãm của bánh răng dẫn</a:t>
            </a:r>
          </a:p>
          <a:p>
            <a:r>
              <a:rPr lang="en-US" sz="1600">
                <a:solidFill>
                  <a:srgbClr val="FF0000"/>
                </a:solidFill>
                <a:latin typeface="Times New Roman" panose="02020603050405020304" pitchFamily="18" charset="0"/>
                <a:cs typeface="Times New Roman" panose="02020603050405020304" pitchFamily="18" charset="0"/>
              </a:rPr>
              <a:t>+ Bước 3. Lắp bánh răng trung gian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răng trung gian</a:t>
            </a:r>
          </a:p>
          <a:p>
            <a:r>
              <a:rPr lang="en-US" sz="1600">
                <a:solidFill>
                  <a:srgbClr val="FF0000"/>
                </a:solidFill>
                <a:latin typeface="Times New Roman" panose="02020603050405020304" pitchFamily="18" charset="0"/>
                <a:cs typeface="Times New Roman" panose="02020603050405020304" pitchFamily="18" charset="0"/>
              </a:rPr>
              <a:t>+ Bước 5, bước 6 lắp bánh răng bị dẫn tương tự bước 3, bước 4.</a:t>
            </a:r>
          </a:p>
          <a:p>
            <a:r>
              <a:rPr lang="en-US" sz="1600">
                <a:solidFill>
                  <a:srgbClr val="FF0000"/>
                </a:solidFill>
                <a:latin typeface="Times New Roman" panose="02020603050405020304" pitchFamily="18" charset="0"/>
                <a:cs typeface="Times New Roman" panose="02020603050405020304" pitchFamily="18" charset="0"/>
              </a:rPr>
              <a:t>-Lắp ráp cơ cấu tay quay con trượt</a:t>
            </a:r>
          </a:p>
          <a:p>
            <a:r>
              <a:rPr lang="en-US" sz="1600">
                <a:solidFill>
                  <a:srgbClr val="FF0000"/>
                </a:solidFill>
                <a:latin typeface="Times New Roman" panose="02020603050405020304" pitchFamily="18" charset="0"/>
                <a:cs typeface="Times New Roman" panose="02020603050405020304" pitchFamily="18" charset="0"/>
              </a:rPr>
              <a:t>+ Bước 1. Lắp ráp giá đỡ lên để gá</a:t>
            </a:r>
          </a:p>
          <a:p>
            <a:r>
              <a:rPr lang="en-US" sz="1600">
                <a:solidFill>
                  <a:srgbClr val="FF0000"/>
                </a:solidFill>
                <a:latin typeface="Times New Roman" panose="02020603050405020304" pitchFamily="18" charset="0"/>
                <a:cs typeface="Times New Roman" panose="02020603050405020304" pitchFamily="18" charset="0"/>
              </a:rPr>
              <a:t>+Bước 2. Lắp con trượt vào thanh truyền</a:t>
            </a:r>
          </a:p>
          <a:p>
            <a:r>
              <a:rPr lang="en-US" sz="1600">
                <a:solidFill>
                  <a:srgbClr val="FF0000"/>
                </a:solidFill>
                <a:latin typeface="Times New Roman" panose="02020603050405020304" pitchFamily="18" charset="0"/>
                <a:cs typeface="Times New Roman" panose="02020603050405020304" pitchFamily="18" charset="0"/>
              </a:rPr>
              <a:t>+Bước 3. Lắp thanh truyền vào đĩa quay</a:t>
            </a:r>
          </a:p>
          <a:p>
            <a:r>
              <a:rPr lang="en-US" sz="1600">
                <a:solidFill>
                  <a:srgbClr val="FF0000"/>
                </a:solidFill>
                <a:latin typeface="Times New Roman" panose="02020603050405020304" pitchFamily="18" charset="0"/>
                <a:cs typeface="Times New Roman" panose="02020603050405020304" pitchFamily="18" charset="0"/>
              </a:rPr>
              <a:t>+Bước 4. Lắp đĩa quay lên để gá đồng thời đưa con trượt vào giá đỡ</a:t>
            </a:r>
          </a:p>
          <a:p>
            <a:r>
              <a:rPr lang="en-US" sz="1600">
                <a:solidFill>
                  <a:srgbClr val="FF0000"/>
                </a:solidFill>
                <a:latin typeface="Times New Roman" panose="02020603050405020304" pitchFamily="18" charset="0"/>
                <a:cs typeface="Times New Roman" panose="02020603050405020304" pitchFamily="18" charset="0"/>
              </a:rPr>
              <a:t>+Bước 5. Vặt chặt vít hãm của đĩa quay.</a:t>
            </a:r>
          </a:p>
          <a:p>
            <a:endParaRPr lang="vi-VN" sz="160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368710" y="2199306"/>
            <a:ext cx="2082621" cy="338554"/>
          </a:xfrm>
          <a:prstGeom prst="rect">
            <a:avLst/>
          </a:prstGeom>
        </p:spPr>
        <p:txBody>
          <a:bodyPr wrap="none">
            <a:spAutoFit/>
          </a:bodyPr>
          <a:lstStyle/>
          <a:p>
            <a:r>
              <a:rPr lang="en-US" sz="1600">
                <a:solidFill>
                  <a:srgbClr val="FF0000"/>
                </a:solidFill>
                <a:latin typeface="Times New Roman" panose="02020603050405020304" pitchFamily="18" charset="0"/>
                <a:cs typeface="Times New Roman" panose="02020603050405020304" pitchFamily="18" charset="0"/>
              </a:rPr>
              <a:t>c. Kiểm tra tỉ số truyền</a:t>
            </a:r>
          </a:p>
        </p:txBody>
      </p:sp>
      <p:graphicFrame>
        <p:nvGraphicFramePr>
          <p:cNvPr id="13" name="Object 12"/>
          <p:cNvGraphicFramePr>
            <a:graphicFrameLocks noChangeAspect="1"/>
          </p:cNvGraphicFramePr>
          <p:nvPr>
            <p:extLst>
              <p:ext uri="{D42A27DB-BD31-4B8C-83A1-F6EECF244321}">
                <p14:modId xmlns:p14="http://schemas.microsoft.com/office/powerpoint/2010/main" val="1023317464"/>
              </p:ext>
            </p:extLst>
          </p:nvPr>
        </p:nvGraphicFramePr>
        <p:xfrm>
          <a:off x="7038133" y="2763092"/>
          <a:ext cx="6121400" cy="2466975"/>
        </p:xfrm>
        <a:graphic>
          <a:graphicData uri="http://schemas.openxmlformats.org/presentationml/2006/ole">
            <mc:AlternateContent xmlns:mc="http://schemas.openxmlformats.org/markup-compatibility/2006">
              <mc:Choice xmlns:v="urn:schemas-microsoft-com:vml" Requires="v">
                <p:oleObj name="Document" r:id="rId3" imgW="6121481" imgH="2467595" progId="Word.Document.12">
                  <p:embed/>
                </p:oleObj>
              </mc:Choice>
              <mc:Fallback>
                <p:oleObj name="Document" r:id="rId3" imgW="6121481" imgH="2467595" progId="Word.Document.12">
                  <p:embed/>
                  <p:pic>
                    <p:nvPicPr>
                      <p:cNvPr id="0" name=""/>
                      <p:cNvPicPr/>
                      <p:nvPr/>
                    </p:nvPicPr>
                    <p:blipFill>
                      <a:blip r:embed="rId4"/>
                      <a:stretch>
                        <a:fillRect/>
                      </a:stretch>
                    </p:blipFill>
                    <p:spPr>
                      <a:xfrm>
                        <a:off x="7038133" y="2763092"/>
                        <a:ext cx="6121400" cy="2466975"/>
                      </a:xfrm>
                      <a:prstGeom prst="rect">
                        <a:avLst/>
                      </a:prstGeom>
                    </p:spPr>
                  </p:pic>
                </p:oleObj>
              </mc:Fallback>
            </mc:AlternateContent>
          </a:graphicData>
        </a:graphic>
      </p:graphicFrame>
      <p:cxnSp>
        <p:nvCxnSpPr>
          <p:cNvPr id="15" name="Straight Connector 14"/>
          <p:cNvCxnSpPr/>
          <p:nvPr/>
        </p:nvCxnSpPr>
        <p:spPr>
          <a:xfrm>
            <a:off x="8898703" y="2763092"/>
            <a:ext cx="0" cy="22766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8359" y="2763092"/>
            <a:ext cx="0" cy="2276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38133" y="5039761"/>
            <a:ext cx="4662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4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Bộ phận được dùng để truyền chuyển động từ bàn đạp đến bánh xe là: thanh kết nối và đĩa nơi xích được kết nối</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Hình 7.1. Bộ phần truyền chuyển động của xe đạp</a:t>
            </a:r>
          </a:p>
        </p:txBody>
      </p:sp>
    </p:spTree>
    <p:extLst>
      <p:ext uri="{BB962C8B-B14F-4D97-AF65-F5344CB8AC3E}">
        <p14:creationId xmlns:p14="http://schemas.microsoft.com/office/powerpoint/2010/main" val="2564030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FE46E-A135-FFDD-67CA-BE2E6FFB4304}"/>
              </a:ext>
            </a:extLst>
          </p:cNvPr>
          <p:cNvSpPr>
            <a:spLocks noGrp="1"/>
          </p:cNvSpPr>
          <p:nvPr>
            <p:ph idx="1"/>
          </p:nvPr>
        </p:nvSpPr>
        <p:spPr>
          <a:xfrm>
            <a:off x="775252" y="1113183"/>
            <a:ext cx="10641496" cy="5872392"/>
          </a:xfrm>
        </p:spPr>
        <p:txBody>
          <a:bodyPr>
            <a:noAutofit/>
          </a:bodyPr>
          <a:lstStyle/>
          <a:p>
            <a:pPr marL="0" marR="0" indent="0">
              <a:lnSpc>
                <a:spcPct val="107000"/>
              </a:lnSpc>
              <a:spcAft>
                <a:spcPts val="800"/>
              </a:spcAft>
              <a:buNone/>
            </a:pPr>
            <a:r>
              <a:rPr lang="en-US" sz="2800" b="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Đĩa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50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đĩa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2800" b="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2.</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Bánh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xích</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70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răng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bánh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quay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tốc</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120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phút</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07000"/>
              </a:lnSpc>
              <a:spcAft>
                <a:spcPts val="800"/>
              </a:spcAft>
              <a:buNone/>
            </a:pP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răng</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bánh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dẫn</a:t>
            </a:r>
            <a:endParaRPr lang="en-US" sz="2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2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quay </a:t>
            </a:r>
            <a:r>
              <a:rPr lang="en-US" sz="28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bánh </a:t>
            </a:r>
            <a:r>
              <a:rPr lang="en-US" sz="28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dẫn</a:t>
            </a:r>
            <a:endParaRPr lang="en-US" sz="2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2800" b="1"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Bánh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20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60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khớp</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300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bánh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nSpc>
                <a:spcPct val="107000"/>
              </a:lnSpc>
              <a:spcAft>
                <a:spcPts val="80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1232300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26537E-C2AA-D7CA-26FD-56009824EB99}"/>
              </a:ext>
            </a:extLst>
          </p:cNvPr>
          <p:cNvSpPr txBox="1"/>
          <p:nvPr/>
        </p:nvSpPr>
        <p:spPr>
          <a:xfrm>
            <a:off x="1119809" y="1198999"/>
            <a:ext cx="9952382" cy="5953938"/>
          </a:xfrm>
          <a:prstGeom prst="rect">
            <a:avLst/>
          </a:prstGeom>
          <a:noFill/>
        </p:spPr>
        <p:txBody>
          <a:bodyPr wrap="square">
            <a:spAutoFit/>
          </a:bodyPr>
          <a:lstStyle/>
          <a:p>
            <a:pPr marL="0" marR="0" indent="0">
              <a:lnSpc>
                <a:spcPct val="107000"/>
              </a:lnSpc>
              <a:spcAft>
                <a:spcPts val="800"/>
              </a:spcAft>
              <a:buNone/>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1</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Bánh 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bánh quay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500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Bánh 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bánh quay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200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bánh 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bánh 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600mm.</a:t>
            </a:r>
          </a:p>
          <a:p>
            <a:pPr>
              <a:lnSpc>
                <a:spcPct val="107000"/>
              </a:lnSpc>
              <a:spcAft>
                <a:spcPts val="800"/>
              </a:spcAft>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quay con </a:t>
            </a:r>
            <a:r>
              <a:rPr lang="en-US" sz="3200" dirty="0" err="1">
                <a:latin typeface="Times New Roman" panose="02020603050405020304" pitchFamily="18" charset="0"/>
                <a:cs typeface="Times New Roman" panose="02020603050405020304" pitchFamily="18" charset="0"/>
              </a:rPr>
              <a:t>trượt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R = 150 mm.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trượt</a:t>
            </a:r>
            <a:r>
              <a:rPr lang="en-US" sz="3200" dirty="0">
                <a:latin typeface="Times New Roman" panose="02020603050405020304" pitchFamily="18" charset="0"/>
                <a:cs typeface="Times New Roman" panose="02020603050405020304" pitchFamily="18" charset="0"/>
              </a:rPr>
              <a:t>?</a:t>
            </a:r>
          </a:p>
          <a:p>
            <a:pPr marL="0" marR="0" indent="0">
              <a:lnSpc>
                <a:spcPct val="107000"/>
              </a:lnSpc>
              <a:spcAft>
                <a:spcPts val="80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D284746-C0ED-BBCA-9C32-BC94A7F54E96}"/>
              </a:ext>
            </a:extLst>
          </p:cNvPr>
          <p:cNvSpPr txBox="1"/>
          <p:nvPr/>
        </p:nvSpPr>
        <p:spPr>
          <a:xfrm>
            <a:off x="2491408" y="490330"/>
            <a:ext cx="6983896"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KIỂM TRA 15 PHÚT</a:t>
            </a:r>
          </a:p>
        </p:txBody>
      </p:sp>
    </p:spTree>
    <p:extLst>
      <p:ext uri="{BB962C8B-B14F-4D97-AF65-F5344CB8AC3E}">
        <p14:creationId xmlns:p14="http://schemas.microsoft.com/office/powerpoint/2010/main" val="629907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304800" y="584775"/>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447868" y="2831543"/>
            <a:ext cx="11448663" cy="3895827"/>
          </a:xfrm>
          <a:prstGeom prst="rect">
            <a:avLst/>
          </a:prstGeom>
        </p:spPr>
      </p:pic>
    </p:spTree>
    <p:extLst>
      <p:ext uri="{BB962C8B-B14F-4D97-AF65-F5344CB8AC3E}">
        <p14:creationId xmlns:p14="http://schemas.microsoft.com/office/powerpoint/2010/main" val="30870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80865" y="234590"/>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223936" y="2480053"/>
            <a:ext cx="2976464" cy="3895827"/>
          </a:xfrm>
          <a:prstGeom prst="rect">
            <a:avLst/>
          </a:prstGeom>
        </p:spPr>
      </p:pic>
      <p:sp>
        <p:nvSpPr>
          <p:cNvPr id="2" name="Rectangle 1"/>
          <p:cNvSpPr/>
          <p:nvPr/>
        </p:nvSpPr>
        <p:spPr>
          <a:xfrm>
            <a:off x="3343471" y="2480053"/>
            <a:ext cx="8798311" cy="4401205"/>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Bài 1.  </a:t>
            </a:r>
          </a:p>
          <a:p>
            <a:r>
              <a:rPr lang="vi-VN" sz="2000">
                <a:solidFill>
                  <a:srgbClr val="FF0000"/>
                </a:solidFill>
                <a:latin typeface="Times New Roman" panose="02020603050405020304" pitchFamily="18" charset="0"/>
                <a:cs typeface="Times New Roman" panose="02020603050405020304" pitchFamily="18" charset="0"/>
              </a:rPr>
              <a:t>* Các bộ truyền động và các cơ cấu biến đối chuyến động trong máy may đạp chân:</a:t>
            </a:r>
          </a:p>
          <a:p>
            <a:r>
              <a:rPr lang="vi-VN" sz="2000">
                <a:solidFill>
                  <a:srgbClr val="FF0000"/>
                </a:solidFill>
                <a:latin typeface="Times New Roman" panose="02020603050405020304" pitchFamily="18" charset="0"/>
                <a:cs typeface="Times New Roman" panose="02020603050405020304" pitchFamily="18" charset="0"/>
              </a:rPr>
              <a:t>- Cơ cấu quay tay thanh lắc</a:t>
            </a:r>
          </a:p>
          <a:p>
            <a:r>
              <a:rPr lang="vi-VN" sz="2000">
                <a:solidFill>
                  <a:srgbClr val="FF0000"/>
                </a:solidFill>
                <a:latin typeface="Times New Roman" panose="02020603050405020304" pitchFamily="18" charset="0"/>
                <a:cs typeface="Times New Roman" panose="02020603050405020304" pitchFamily="18" charset="0"/>
              </a:rPr>
              <a:t>- Bộ truyền động đai</a:t>
            </a:r>
          </a:p>
          <a:p>
            <a:r>
              <a:rPr lang="vi-VN" sz="2000">
                <a:solidFill>
                  <a:srgbClr val="FF0000"/>
                </a:solidFill>
                <a:latin typeface="Times New Roman" panose="02020603050405020304" pitchFamily="18" charset="0"/>
                <a:cs typeface="Times New Roman" panose="02020603050405020304" pitchFamily="18" charset="0"/>
              </a:rPr>
              <a:t>- Cơ cấu quay tay thanh trượt</a:t>
            </a:r>
          </a:p>
          <a:p>
            <a:r>
              <a:rPr lang="vi-VN" sz="2000">
                <a:solidFill>
                  <a:srgbClr val="FF0000"/>
                </a:solidFill>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a:p>
            <a:r>
              <a:rPr lang="vi-VN" sz="2000">
                <a:solidFill>
                  <a:srgbClr val="FF0000"/>
                </a:solidFill>
                <a:latin typeface="Times New Roman" panose="02020603050405020304" pitchFamily="18" charset="0"/>
                <a:cs typeface="Times New Roman" panose="02020603050405020304" pitchFamily="18" charset="0"/>
              </a:rPr>
              <a:t>- Chuyển động của bàn đạp: chuyển động lắc.</a:t>
            </a:r>
          </a:p>
          <a:p>
            <a:r>
              <a:rPr lang="vi-VN" sz="2000">
                <a:solidFill>
                  <a:srgbClr val="FF0000"/>
                </a:solidFill>
                <a:latin typeface="Times New Roman" panose="02020603050405020304" pitchFamily="18" charset="0"/>
                <a:cs typeface="Times New Roman" panose="02020603050405020304" pitchFamily="18" charset="0"/>
              </a:rPr>
              <a:t>- Chuyển động của thanh truyền: toàn thanh chuyển động lên xuống, đầu trên chuyển động theo vòng tròn, đầu dưới chuyển động theo cung tròn có tâm là bàn đạp.</a:t>
            </a:r>
          </a:p>
          <a:p>
            <a:r>
              <a:rPr lang="vi-VN" sz="2000">
                <a:solidFill>
                  <a:srgbClr val="FF0000"/>
                </a:solidFill>
                <a:latin typeface="Times New Roman" panose="02020603050405020304" pitchFamily="18" charset="0"/>
                <a:cs typeface="Times New Roman" panose="02020603050405020304" pitchFamily="18" charset="0"/>
              </a:rPr>
              <a:t>- Nhờ dây đai, bánh đai lớn quay làm bánh đai nhỏ quay theo dẫn đến trục máy may quay, đầu thanh truyền chuyển động tròn làm cho kim may chuyển động tịnh tiến lên xuống.</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2246769"/>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1. Quan sát và mô tả cấu tạo bộ truyền chuyển động của một số máy móc mà em biết</a:t>
            </a:r>
          </a:p>
          <a:p>
            <a:r>
              <a:rPr lang="en-US" sz="2800" b="1">
                <a:latin typeface="Times New Roman" panose="02020603050405020304" pitchFamily="18" charset="0"/>
                <a:cs typeface="Times New Roman" panose="02020603050405020304" pitchFamily="18" charset="0"/>
              </a:rPr>
              <a:t>2. Em hãy nêu một sản phẩm có ứng dụng một trong các cơ cấu biến đổi chuyển động. Xác định loại cơ cấu biến đổi chuyển động và mô tả nguyên lí làm việc của sản phẩm mà em đã chọn</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2. Em hãy nêu một sản phẩm có ứng dụng một trong các cơ cấu biến đổi chuyển động. Xác định loại cơ cấu biến đổi chuyển động và mô tả nguyên lí làm việc của sản phẩm mà em đã chọn</a:t>
            </a:r>
          </a:p>
        </p:txBody>
      </p:sp>
      <p:sp>
        <p:nvSpPr>
          <p:cNvPr id="2" name="Rectangle 1"/>
          <p:cNvSpPr/>
          <p:nvPr/>
        </p:nvSpPr>
        <p:spPr>
          <a:xfrm>
            <a:off x="1688841" y="2298451"/>
            <a:ext cx="9909110" cy="2246769"/>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a:t>
            </a:r>
            <a:r>
              <a:rPr lang="vi-VN" sz="2800">
                <a:solidFill>
                  <a:srgbClr val="FF0000"/>
                </a:solidFill>
                <a:latin typeface="Times New Roman" panose="02020603050405020304" pitchFamily="18" charset="0"/>
                <a:cs typeface="Times New Roman" panose="02020603050405020304" pitchFamily="18" charset="0"/>
              </a:rPr>
              <a:t>Trong quạt máy (có tuốc năng) ứng dụng cơ cấu tay quay thanh lắc</a:t>
            </a:r>
          </a:p>
          <a:p>
            <a:r>
              <a:rPr lang="vi-VN" sz="2800">
                <a:solidFill>
                  <a:srgbClr val="FF0000"/>
                </a:solidFill>
                <a:latin typeface="Times New Roman" panose="02020603050405020304" pitchFamily="18" charset="0"/>
                <a:cs typeface="Times New Roman" panose="02020603050405020304" pitchFamily="18" charset="0"/>
              </a:rPr>
              <a:t>Khi tay quay (màu vàng) quay xung quanh trục, thông qua thanh truyền (xanh lá) làm thanh lắc (màu đỏ) qua lại quanh trục một góc xác định.</a:t>
            </a:r>
          </a:p>
        </p:txBody>
      </p:sp>
    </p:spTree>
    <p:extLst>
      <p:ext uri="{BB962C8B-B14F-4D97-AF65-F5344CB8AC3E}">
        <p14:creationId xmlns:p14="http://schemas.microsoft.com/office/powerpoint/2010/main" val="38665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dưới đây và cho biết t</a:t>
            </a:r>
            <a:r>
              <a:rPr lang="vi-VN" sz="2800" b="1">
                <a:latin typeface="Times New Roman" panose="02020603050405020304" pitchFamily="18" charset="0"/>
                <a:cs typeface="Times New Roman" panose="02020603050405020304" pitchFamily="18" charset="0"/>
              </a:rPr>
              <a:t>hế 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5527238" cy="4525347"/>
          </a:xfrm>
          <a:prstGeom prst="rect">
            <a:avLst/>
          </a:prstGeom>
        </p:spPr>
      </p:pic>
      <p:pic>
        <p:nvPicPr>
          <p:cNvPr id="6" name="Picture 5"/>
          <p:cNvPicPr>
            <a:picLocks noChangeAspect="1"/>
          </p:cNvPicPr>
          <p:nvPr/>
        </p:nvPicPr>
        <p:blipFill>
          <a:blip r:embed="rId3"/>
          <a:stretch>
            <a:fillRect/>
          </a:stretch>
        </p:blipFill>
        <p:spPr>
          <a:xfrm>
            <a:off x="6350372" y="1922107"/>
            <a:ext cx="5686118" cy="4348064"/>
          </a:xfrm>
          <a:prstGeom prst="rect">
            <a:avLst/>
          </a:prstGeom>
        </p:spPr>
      </p:pic>
      <p:sp>
        <p:nvSpPr>
          <p:cNvPr id="7" name="TextBox 6"/>
          <p:cNvSpPr txBox="1"/>
          <p:nvPr/>
        </p:nvSpPr>
        <p:spPr>
          <a:xfrm>
            <a:off x="1033975" y="6270170"/>
            <a:ext cx="4161384"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a) Truyền động ăn khớp</a:t>
            </a:r>
          </a:p>
        </p:txBody>
      </p:sp>
      <p:sp>
        <p:nvSpPr>
          <p:cNvPr id="8" name="TextBox 7"/>
          <p:cNvSpPr txBox="1"/>
          <p:nvPr/>
        </p:nvSpPr>
        <p:spPr>
          <a:xfrm>
            <a:off x="7293929" y="6325046"/>
            <a:ext cx="4276029"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b) Truyền động đai</a:t>
            </a:r>
          </a:p>
        </p:txBody>
      </p:sp>
    </p:spTree>
    <p:extLst>
      <p:ext uri="{BB962C8B-B14F-4D97-AF65-F5344CB8AC3E}">
        <p14:creationId xmlns:p14="http://schemas.microsoft.com/office/powerpoint/2010/main" val="158087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dưới đây và cho biết t</a:t>
            </a:r>
            <a:r>
              <a:rPr lang="vi-VN" sz="2800" b="1">
                <a:latin typeface="Times New Roman" panose="02020603050405020304" pitchFamily="18" charset="0"/>
                <a:cs typeface="Times New Roman" panose="02020603050405020304" pitchFamily="18" charset="0"/>
              </a:rPr>
              <a:t>hế 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3278560" cy="4525347"/>
          </a:xfrm>
          <a:prstGeom prst="rect">
            <a:avLst/>
          </a:prstGeom>
        </p:spPr>
      </p:pic>
      <p:pic>
        <p:nvPicPr>
          <p:cNvPr id="6" name="Picture 5"/>
          <p:cNvPicPr>
            <a:picLocks noChangeAspect="1"/>
          </p:cNvPicPr>
          <p:nvPr/>
        </p:nvPicPr>
        <p:blipFill>
          <a:blip r:embed="rId3"/>
          <a:stretch>
            <a:fillRect/>
          </a:stretch>
        </p:blipFill>
        <p:spPr>
          <a:xfrm>
            <a:off x="3849768" y="1971764"/>
            <a:ext cx="3978616" cy="4348064"/>
          </a:xfrm>
          <a:prstGeom prst="rect">
            <a:avLst/>
          </a:prstGeom>
        </p:spPr>
      </p:pic>
      <p:sp>
        <p:nvSpPr>
          <p:cNvPr id="7" name="TextBox 6"/>
          <p:cNvSpPr txBox="1"/>
          <p:nvPr/>
        </p:nvSpPr>
        <p:spPr>
          <a:xfrm>
            <a:off x="455477" y="6369484"/>
            <a:ext cx="4161384"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a) Truyền động ăn khớp</a:t>
            </a:r>
          </a:p>
        </p:txBody>
      </p:sp>
      <p:sp>
        <p:nvSpPr>
          <p:cNvPr id="8" name="TextBox 7"/>
          <p:cNvSpPr txBox="1"/>
          <p:nvPr/>
        </p:nvSpPr>
        <p:spPr>
          <a:xfrm>
            <a:off x="4205497" y="6344496"/>
            <a:ext cx="3809500" cy="400110"/>
          </a:xfrm>
          <a:prstGeom prst="rect">
            <a:avLst/>
          </a:prstGeom>
          <a:noFill/>
        </p:spPr>
        <p:txBody>
          <a:bodyPr wrap="square" rtlCol="0">
            <a:spAutoFit/>
          </a:bodyPr>
          <a:lstStyle/>
          <a:p>
            <a:r>
              <a:rPr lang="en-US" sz="2000" b="1" i="1">
                <a:latin typeface="Times New Roman" panose="02020603050405020304" pitchFamily="18" charset="0"/>
                <a:cs typeface="Times New Roman" panose="02020603050405020304" pitchFamily="18" charset="0"/>
              </a:rPr>
              <a:t>b) Truyền động đai</a:t>
            </a:r>
          </a:p>
        </p:txBody>
      </p:sp>
      <p:sp>
        <p:nvSpPr>
          <p:cNvPr id="2" name="Rectangle 1"/>
          <p:cNvSpPr/>
          <p:nvPr/>
        </p:nvSpPr>
        <p:spPr>
          <a:xfrm>
            <a:off x="8048544" y="1905106"/>
            <a:ext cx="3838656" cy="2677656"/>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vi-VN" sz="2400">
                <a:solidFill>
                  <a:srgbClr val="FF0000"/>
                </a:solidFill>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Tree>
    <p:extLst>
      <p:ext uri="{BB962C8B-B14F-4D97-AF65-F5344CB8AC3E}">
        <p14:creationId xmlns:p14="http://schemas.microsoft.com/office/powerpoint/2010/main" val="9980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70103" y="611525"/>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I.Một số cơ cấu truyền chuyển động</a:t>
            </a:r>
          </a:p>
          <a:p>
            <a:r>
              <a:rPr lang="en-US" sz="2800">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en-US" sz="2800">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1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3171" y="407120"/>
            <a:ext cx="4818005"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4831" y="324353"/>
            <a:ext cx="6396516" cy="6188414"/>
          </a:xfrm>
          <a:prstGeom prst="rect">
            <a:avLst/>
          </a:prstGeom>
        </p:spPr>
      </p:pic>
      <p:sp>
        <p:nvSpPr>
          <p:cNvPr id="5" name="Rectangle 4"/>
          <p:cNvSpPr/>
          <p:nvPr/>
        </p:nvSpPr>
        <p:spPr>
          <a:xfrm>
            <a:off x="7153171" y="3192497"/>
            <a:ext cx="4258167"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9364" y="123075"/>
            <a:ext cx="7501812"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0897" y="123075"/>
            <a:ext cx="4278467" cy="2530814"/>
          </a:xfrm>
          <a:prstGeom prst="rect">
            <a:avLst/>
          </a:prstGeom>
        </p:spPr>
      </p:pic>
      <p:sp>
        <p:nvSpPr>
          <p:cNvPr id="5" name="Rectangle 4"/>
          <p:cNvSpPr/>
          <p:nvPr/>
        </p:nvSpPr>
        <p:spPr>
          <a:xfrm>
            <a:off x="4469364" y="1781038"/>
            <a:ext cx="75018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
        <p:nvSpPr>
          <p:cNvPr id="4" name="Rectangle 3"/>
          <p:cNvSpPr/>
          <p:nvPr/>
        </p:nvSpPr>
        <p:spPr>
          <a:xfrm>
            <a:off x="190897" y="2596646"/>
            <a:ext cx="11467323"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a:t>
            </a:r>
          </a:p>
          <a:p>
            <a:r>
              <a:rPr lang="vi-VN" sz="200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thẳng cùng chiều nhau.</a:t>
            </a:r>
          </a:p>
          <a:p>
            <a:r>
              <a:rPr lang="vi-VN" sz="200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chéo là ngược chiều nhau</a:t>
            </a:r>
          </a:p>
          <a:p>
            <a:r>
              <a:rPr lang="vi-VN" sz="2000">
                <a:solidFill>
                  <a:srgbClr val="FF0000"/>
                </a:solidFill>
                <a:latin typeface="Times New Roman" panose="02020603050405020304" pitchFamily="18" charset="0"/>
                <a:cs typeface="Times New Roman" panose="02020603050405020304" pitchFamily="18" charset="0"/>
              </a:rPr>
              <a:t>2. Cấu tao và nguyên lý hoạt động của truyền động đai</a:t>
            </a:r>
          </a:p>
          <a:p>
            <a:r>
              <a:rPr lang="vi-VN" sz="2000">
                <a:solidFill>
                  <a:srgbClr val="FF0000"/>
                </a:solidFill>
                <a:latin typeface="Times New Roman" panose="02020603050405020304" pitchFamily="18" charset="0"/>
                <a:cs typeface="Times New Roman" panose="02020603050405020304" pitchFamily="18" charset="0"/>
              </a:rPr>
              <a:t>a. Cấu tạo truyền động đai</a:t>
            </a:r>
          </a:p>
          <a:p>
            <a:r>
              <a:rPr lang="vi-VN" sz="2000">
                <a:solidFill>
                  <a:srgbClr val="FF0000"/>
                </a:solidFill>
                <a:latin typeface="Times New Roman" panose="02020603050405020304" pitchFamily="18" charset="0"/>
                <a:cs typeface="Times New Roman" panose="02020603050405020304" pitchFamily="18" charset="0"/>
              </a:rPr>
              <a:t>- Gồm bánh đai dẫn, bánh đai bị dẫn, dây đai.</a:t>
            </a:r>
          </a:p>
          <a:p>
            <a:r>
              <a:rPr lang="vi-VN" sz="2000">
                <a:solidFill>
                  <a:srgbClr val="FF0000"/>
                </a:solidFill>
                <a:latin typeface="Times New Roman" panose="02020603050405020304" pitchFamily="18" charset="0"/>
                <a:cs typeface="Times New Roman" panose="02020603050405020304" pitchFamily="18" charset="0"/>
              </a:rPr>
              <a:t>b. Nguyên lý làm việc</a:t>
            </a:r>
          </a:p>
          <a:p>
            <a:r>
              <a:rPr lang="vi-VN" sz="2000">
                <a:solidFill>
                  <a:srgbClr val="FF0000"/>
                </a:solidFill>
                <a:latin typeface="Times New Roman" panose="02020603050405020304" pitchFamily="18" charset="0"/>
                <a:cs typeface="Times New Roman" panose="02020603050405020304" pitchFamily="18" charset="0"/>
              </a:rPr>
              <a:t>- Bánh dẫn 1(có đường kính D1) quay với tốc độ n1(vòng/phút) nhờ lực ma sát giữa dây đai và bánh hai đai làm bánh bị dẫn 2(có đường kính D2) quay với tốc độ n2(vòng/phút)</a:t>
            </a:r>
          </a:p>
          <a:p>
            <a:r>
              <a:rPr lang="vi-VN" sz="20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8" name="Picture 7"/>
          <p:cNvPicPr>
            <a:picLocks noChangeAspect="1"/>
          </p:cNvPicPr>
          <p:nvPr/>
        </p:nvPicPr>
        <p:blipFill>
          <a:blip r:embed="rId3"/>
          <a:stretch>
            <a:fillRect/>
          </a:stretch>
        </p:blipFill>
        <p:spPr>
          <a:xfrm>
            <a:off x="549480" y="5839036"/>
            <a:ext cx="6129153" cy="1071930"/>
          </a:xfrm>
          <a:prstGeom prst="rect">
            <a:avLst/>
          </a:prstGeom>
        </p:spPr>
      </p:pic>
      <p:sp>
        <p:nvSpPr>
          <p:cNvPr id="9" name="Rectangle 8"/>
          <p:cNvSpPr/>
          <p:nvPr/>
        </p:nvSpPr>
        <p:spPr>
          <a:xfrm>
            <a:off x="3614056" y="5587527"/>
            <a:ext cx="5909388" cy="132343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 Khi i = 1 tốc độ quay của bánh bị dẫn và bánh dẫn bẳng nhau</a:t>
            </a:r>
          </a:p>
          <a:p>
            <a:r>
              <a:rPr lang="vi-VN" sz="2000">
                <a:solidFill>
                  <a:srgbClr val="FF0000"/>
                </a:solidFill>
                <a:latin typeface="Times New Roman" panose="02020603050405020304" pitchFamily="18" charset="0"/>
                <a:cs typeface="Times New Roman" panose="02020603050405020304" pitchFamily="18" charset="0"/>
              </a:rPr>
              <a:t> + i &lt; 1 bánh bị dẫn quay nhanh hơn bánh dẫn</a:t>
            </a:r>
          </a:p>
          <a:p>
            <a:r>
              <a:rPr lang="vi-VN" sz="2000">
                <a:solidFill>
                  <a:srgbClr val="FF0000"/>
                </a:solidFill>
                <a:latin typeface="Times New Roman" panose="02020603050405020304" pitchFamily="18" charset="0"/>
                <a:cs typeface="Times New Roman" panose="02020603050405020304" pitchFamily="18" charset="0"/>
              </a:rPr>
              <a:t> + i &gt; 1 bánh bị dẫn quay nhanh bơn bánh bị dẫn</a:t>
            </a:r>
          </a:p>
        </p:txBody>
      </p:sp>
    </p:spTree>
    <p:extLst>
      <p:ext uri="{BB962C8B-B14F-4D97-AF65-F5344CB8AC3E}">
        <p14:creationId xmlns:p14="http://schemas.microsoft.com/office/powerpoint/2010/main" val="22753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02152" y="346747"/>
            <a:ext cx="11582400" cy="3416320"/>
          </a:xfrm>
          <a:prstGeom prst="rect">
            <a:avLst/>
          </a:prstGeom>
        </p:spPr>
        <p:txBody>
          <a:bodyPr wrap="square">
            <a:spAutoFit/>
          </a:bodyPr>
          <a:lstStyle/>
          <a:p>
            <a:r>
              <a:rPr lang="en-US" sz="2400" b="1">
                <a:latin typeface="Times New Roman" panose="02020603050405020304" pitchFamily="18" charset="0"/>
                <a:cs typeface="Times New Roman" panose="02020603050405020304" pitchFamily="18" charset="0"/>
              </a:rPr>
              <a:t>1. Truyền động ma sát</a:t>
            </a:r>
          </a:p>
          <a:p>
            <a:r>
              <a:rPr lang="en-US" sz="2400">
                <a:latin typeface="Times New Roman" panose="02020603050405020304" pitchFamily="18" charset="0"/>
                <a:cs typeface="Times New Roman" panose="02020603050405020304" pitchFamily="18" charset="0"/>
              </a:rPr>
              <a:t>Truyền động ma sát là cơ cấu truyền chuyển động từ một vật(vật dẫn) tới một vật khác(vật bị dẫn) nhờ lực ma sát.</a:t>
            </a:r>
          </a:p>
          <a:p>
            <a:r>
              <a:rPr lang="en-US" sz="2400">
                <a:latin typeface="Times New Roman" panose="02020603050405020304" pitchFamily="18" charset="0"/>
                <a:cs typeface="Times New Roman" panose="02020603050405020304" pitchFamily="18" charset="0"/>
              </a:rPr>
              <a:t>a. Cấu tạo truyền động đai</a:t>
            </a:r>
          </a:p>
          <a:p>
            <a:r>
              <a:rPr lang="en-US" sz="2400">
                <a:latin typeface="Times New Roman" panose="02020603050405020304" pitchFamily="18" charset="0"/>
                <a:cs typeface="Times New Roman" panose="02020603050405020304" pitchFamily="18" charset="0"/>
              </a:rPr>
              <a:t>- Gồm bánh đai dẫn, bánh đai bị dẫn, dây đai.</a:t>
            </a:r>
          </a:p>
          <a:p>
            <a:r>
              <a:rPr lang="en-US" sz="2400">
                <a:latin typeface="Times New Roman" panose="02020603050405020304" pitchFamily="18" charset="0"/>
                <a:cs typeface="Times New Roman" panose="02020603050405020304" pitchFamily="18" charset="0"/>
              </a:rPr>
              <a:t>b. Nguyên lý làm việc</a:t>
            </a:r>
          </a:p>
          <a:p>
            <a:r>
              <a:rPr lang="en-US" sz="2400">
                <a:latin typeface="Times New Roman" panose="02020603050405020304" pitchFamily="18" charset="0"/>
                <a:cs typeface="Times New Roman" panose="02020603050405020304" pitchFamily="18" charset="0"/>
              </a:rPr>
              <a:t>- Bánh dẫn 1(có đường kính D</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(vòng/phút) nhờ lực ma sát giữa dây đai và bánh hai đai làm bánh bị dẫn 2(có đường kính D</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(vòng/phút)</a:t>
            </a:r>
          </a:p>
          <a:p>
            <a:r>
              <a:rPr lang="en-US" sz="24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60278" y="3623608"/>
            <a:ext cx="6133108" cy="1072989"/>
          </a:xfrm>
          <a:prstGeom prst="rect">
            <a:avLst/>
          </a:prstGeom>
        </p:spPr>
      </p:pic>
      <p:sp>
        <p:nvSpPr>
          <p:cNvPr id="3" name="Rectangle 2"/>
          <p:cNvSpPr/>
          <p:nvPr/>
        </p:nvSpPr>
        <p:spPr>
          <a:xfrm>
            <a:off x="202152" y="4551096"/>
            <a:ext cx="11666387" cy="2308324"/>
          </a:xfrm>
          <a:prstGeom prst="rect">
            <a:avLst/>
          </a:prstGeom>
        </p:spPr>
        <p:txBody>
          <a:bodyPr wrap="square">
            <a:spAutoFit/>
          </a:bodyPr>
          <a:lstStyle/>
          <a:p>
            <a:r>
              <a:rPr lang="vi-VN" sz="2400">
                <a:latin typeface="Times New Roman" panose="02020603050405020304" pitchFamily="18" charset="0"/>
                <a:cs typeface="Times New Roman" panose="02020603050405020304" pitchFamily="18" charset="0"/>
              </a:rPr>
              <a:t>+ Bánh răng(hoặc đĩa xích) nào có số răng ít hơn thì quay nhanh hơn.</a:t>
            </a:r>
          </a:p>
          <a:p>
            <a:r>
              <a:rPr lang="vi-VN" sz="2400">
                <a:latin typeface="Times New Roman" panose="02020603050405020304" pitchFamily="18" charset="0"/>
                <a:cs typeface="Times New Roman" panose="02020603050405020304" pitchFamily="18" charset="0"/>
              </a:rPr>
              <a:t>+ Chiều quay của đĩa xích bị dẫn 2 cùng chiều với đĩa dẫn 1(truyền động xích); chiều quay của bánh bị dẫn 2 ngược chiều với bánh dẫn 1(truyền động bánh răng)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c. Ứng dụng</a:t>
            </a:r>
          </a:p>
          <a:p>
            <a:r>
              <a:rPr lang="en-US" sz="2400">
                <a:latin typeface="Times New Roman" panose="02020603050405020304" pitchFamily="18" charset="0"/>
                <a:cs typeface="Times New Roman" panose="02020603050405020304" pitchFamily="18" charset="0"/>
              </a:rPr>
              <a:t>- Bộ truyền động bánh răng: đồng hồ, hộp số máy..</a:t>
            </a:r>
          </a:p>
          <a:p>
            <a:r>
              <a:rPr lang="en-US" sz="2400">
                <a:latin typeface="Times New Roman" panose="02020603050405020304" pitchFamily="18" charset="0"/>
                <a:cs typeface="Times New Roman" panose="02020603050405020304" pitchFamily="18" charset="0"/>
              </a:rPr>
              <a:t>- Bộ truyền xích: xe đạp, xe máy, máy nâng chuyền</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9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1028</TotalTime>
  <Words>3173</Words>
  <Application>Microsoft Office PowerPoint</Application>
  <PresentationFormat>Widescreen</PresentationFormat>
  <Paragraphs>204</Paragraphs>
  <Slides>35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2" baseType="lpstr">
      <vt:lpstr>Arial</vt:lpstr>
      <vt:lpstr>Calibri</vt:lpstr>
      <vt:lpstr>Century Gothic</vt:lpstr>
      <vt:lpstr>Times New Roman</vt:lpstr>
      <vt:lpstr>Wingdings 3</vt:lpstr>
      <vt:lpstr>Wisp</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Pham Nhan</cp:lastModifiedBy>
  <cp:revision>99</cp:revision>
  <dcterms:created xsi:type="dcterms:W3CDTF">2023-06-21T22:05:51Z</dcterms:created>
  <dcterms:modified xsi:type="dcterms:W3CDTF">2025-02-11T01:30:22Z</dcterms:modified>
</cp:coreProperties>
</file>