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6LBylccGhBcPhDoGz1+AQXJ6i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B2C7A8-6AAF-4CB1-8190-E8C29A57BB26}">
  <a:tblStyle styleId="{B6B2C7A8-6AAF-4CB1-8190-E8C29A57BB2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enturyGothic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4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4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3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5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5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36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6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6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3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3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7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7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8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3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9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3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27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8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8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1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2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3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3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23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23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23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3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3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3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3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3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3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3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3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3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23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3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3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3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3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3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3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3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3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3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3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3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23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18.png"/><Relationship Id="rId7" Type="http://schemas.openxmlformats.org/officeDocument/2006/relationships/image" Target="../media/image9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5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/>
          <p:nvPr/>
        </p:nvSpPr>
        <p:spPr>
          <a:xfrm>
            <a:off x="3572107" y="126687"/>
            <a:ext cx="56752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6. VẬT LIỆU CƠ KHÍ</a:t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95" y="3428997"/>
            <a:ext cx="9" cy="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331" y="723759"/>
            <a:ext cx="11421207" cy="5938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/>
          <p:nvPr/>
        </p:nvSpPr>
        <p:spPr>
          <a:xfrm>
            <a:off x="99526" y="-20945"/>
            <a:ext cx="118343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2.Quan sát bảng 6.1. Trình bày đặc điểm và ứng dụng của thép, gang, đồng và hợp kim của đồng, nhôm và hợp kim của nhôm.</a:t>
            </a:r>
            <a:endParaRPr/>
          </a:p>
        </p:txBody>
      </p:sp>
      <p:graphicFrame>
        <p:nvGraphicFramePr>
          <p:cNvPr id="232" name="Google Shape;232;p10"/>
          <p:cNvGraphicFramePr/>
          <p:nvPr/>
        </p:nvGraphicFramePr>
        <p:xfrm>
          <a:off x="229670" y="7784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{B6B2C7A8-6AAF-4CB1-8190-E8C29A57BB26}</a:tableStyleId>
              </a:tblPr>
              <a:tblGrid>
                <a:gridCol w="2778300"/>
                <a:gridCol w="3097825"/>
                <a:gridCol w="3150175"/>
              </a:tblGrid>
              <a:tr h="434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liệu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Ứng dụng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2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Thép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 có màu trắng, sáng, cứng, dẻo, dễ gia công, dễ bị ôxy hóa. Khi bị ôxy hóa chuyển sang màu nâu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 có màu xám, cứng, giòn, không thể dát mỏng, chịu mài mòn.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vỏ máy như vỏ động cơ, máy công nghiệp…, các vật dụng gia đình như nồi cơm…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3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Đồng và hợp kim của đồng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Nhôm và hợp kim của nhôm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 có màu trắng sáng, nhẹ, dễ kéo dài, tính dẫn điện dẫn nhiệt tốt, ít bị oxy trong môi trường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dây dẫn điện, chi tiết máy như vỏ máy công nghiệp, vật gia dụng như khung cửa, tủ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33" name="Google Shape;2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697" y="1449616"/>
            <a:ext cx="2416628" cy="97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433" y="2510381"/>
            <a:ext cx="1991892" cy="9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182" y="3877709"/>
            <a:ext cx="2429555" cy="97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0182" y="5198411"/>
            <a:ext cx="2288527" cy="85385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/>
          <p:nvPr/>
        </p:nvSpPr>
        <p:spPr>
          <a:xfrm>
            <a:off x="99526" y="6058622"/>
            <a:ext cx="114056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9396996" y="953556"/>
            <a:ext cx="2612572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Lưỡi kéo cắt giấy: thép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Đầu kìm điện: thép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Lõi dây điện: đồng, nhôm.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Khung xe ô tô: thép.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1"/>
          <p:cNvSpPr/>
          <p:nvPr/>
        </p:nvSpPr>
        <p:spPr>
          <a:xfrm>
            <a:off x="304789" y="650535"/>
            <a:ext cx="115824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II.Một số vật liệu cơ khí thông dụng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1.Vật liệu kim loại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Kim loại đen có thành phần chủ yếu là sắt, carbon.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Dựa vào tỉ lệ carbon, chia kim loại đen thành 2 loại chính là gang và thép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Thép có tỉ lệ carbon ≤2,14%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Gang có tỉ lệ carbon &gt;2,14%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Kim loại màu: kim loại màu được sử dụng chủ yếu dưới dạng hợp kim</a:t>
            </a: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6. VẬT LIỆU CƠ KHÍ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/>
          <p:nvPr/>
        </p:nvSpPr>
        <p:spPr>
          <a:xfrm>
            <a:off x="449765" y="106157"/>
            <a:ext cx="1160538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1.Theo em, các loại sản phẩm làm từ vật liệu phi kim loại nào? Có nguồn gốc từ đâu?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1" name="Google Shape;2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78" y="1135783"/>
            <a:ext cx="4201134" cy="186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0619" y="1060264"/>
            <a:ext cx="3466581" cy="176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778" y="3497868"/>
            <a:ext cx="3949263" cy="247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3237" y="3541309"/>
            <a:ext cx="3887381" cy="218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00168" y="3497868"/>
            <a:ext cx="3287032" cy="2272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2"/>
          <p:cNvSpPr txBox="1"/>
          <p:nvPr/>
        </p:nvSpPr>
        <p:spPr>
          <a:xfrm>
            <a:off x="1336173" y="2961421"/>
            <a:ext cx="18269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Ghế nhựa</a:t>
            </a:r>
            <a:endParaRPr b="1"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9447586" y="2961421"/>
            <a:ext cx="182690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Ống nhựa</a:t>
            </a:r>
            <a:endParaRPr b="1"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58612" y="1135783"/>
            <a:ext cx="3610610" cy="182563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2"/>
          <p:cNvSpPr txBox="1"/>
          <p:nvPr/>
        </p:nvSpPr>
        <p:spPr>
          <a:xfrm>
            <a:off x="6017029" y="3004863"/>
            <a:ext cx="24035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Tay cầm chảo</a:t>
            </a:r>
            <a:endParaRPr b="1"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1255614" y="6152390"/>
            <a:ext cx="24035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Đế giầy</a:t>
            </a:r>
            <a:endParaRPr b="1"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5712229" y="6062890"/>
            <a:ext cx="24035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Rổ nhựa</a:t>
            </a:r>
            <a:endParaRPr b="1"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9285854" y="5971592"/>
            <a:ext cx="24035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g) Ổ cắm điện</a:t>
            </a:r>
            <a:endParaRPr b="1" i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"/>
          <p:cNvSpPr/>
          <p:nvPr/>
        </p:nvSpPr>
        <p:spPr>
          <a:xfrm>
            <a:off x="202163" y="-1746"/>
            <a:ext cx="559647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1.Theo em, các loại sản phẩm làm từ vật liệu phi kim loại (Hình 4.4) có đặc điểm chung như thế nào?</a:t>
            </a:r>
            <a:endParaRPr/>
          </a:p>
        </p:txBody>
      </p:sp>
      <p:pic>
        <p:nvPicPr>
          <p:cNvPr id="268" name="Google Shape;26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610" y="1383249"/>
            <a:ext cx="5675832" cy="413520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3"/>
          <p:cNvSpPr/>
          <p:nvPr/>
        </p:nvSpPr>
        <p:spPr>
          <a:xfrm>
            <a:off x="202163" y="5518457"/>
            <a:ext cx="589072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Hãy kể tên một số sản phẩm trong gia đình được làm từ vật liệu phi kim loại.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3"/>
          <p:cNvSpPr/>
          <p:nvPr/>
        </p:nvSpPr>
        <p:spPr>
          <a:xfrm>
            <a:off x="6461303" y="1895774"/>
            <a:ext cx="491271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Không bị oxy hóa, không dẫn điện, không dẫn nhiệt và ít bị mài mòn.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Ống nước, lốp xe, cốc thủy tinh, ghế, bình nước, rổ, đế giày 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"/>
          <p:cNvSpPr/>
          <p:nvPr/>
        </p:nvSpPr>
        <p:spPr>
          <a:xfrm>
            <a:off x="513184" y="233265"/>
            <a:ext cx="12988211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sản phẩm trên được làm từ chất dẻo và cao su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*Chất dẻo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Chất dẻo là sản phẩm được tổng hợp từ các chất hữu cơ như dầu mỏ, than đá, khí đốt….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Chất dẻo được chia làm 2 loại là chất dẻo nhiệt và chất dẻo nhiệt rắn…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Cao su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Cao su là vật liệu phi kim loại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Cao su gồm hai loại cao su tự nhiên và cao su nhân tạo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>
            <a:off x="202162" y="0"/>
            <a:ext cx="116197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Quan sát bảng 6.2. Trình bày đặc điểm và ứng dụng của một số vật liệu phi kim loại</a:t>
            </a:r>
            <a:endParaRPr/>
          </a:p>
        </p:txBody>
      </p:sp>
      <p:graphicFrame>
        <p:nvGraphicFramePr>
          <p:cNvPr id="281" name="Google Shape;281;p15"/>
          <p:cNvGraphicFramePr/>
          <p:nvPr/>
        </p:nvGraphicFramePr>
        <p:xfrm>
          <a:off x="444272" y="4616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{B6B2C7A8-6AAF-4CB1-8190-E8C29A57BB26}</a:tableStyleId>
              </a:tblPr>
              <a:tblGrid>
                <a:gridCol w="2476700"/>
                <a:gridCol w="4758600"/>
                <a:gridCol w="3900200"/>
              </a:tblGrid>
              <a:tr h="45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liệu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Ứng dụng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nhiệt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nhiệt độ nóng chảy thấp, nhẹ; dẻo, không dẫn điện, không bị oxy hóa, ít bị hóa chất tác dụng, dễ pha màu và khả năng tái chế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các vật dụng trong gia đình như dép, can, rổ, cốc…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nhiệt rắn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Chịu được nhiệt độ cao, có độ bền cao, nhẹ, không dẫn điện, không dẫn nhiệt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chi tiết máy, ổ đỡ, vỏ bút máy…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Cao su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tính đàn hồi cao, khả năng giảm chấn tốt, cách điện và cách âm tốt.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săm, lốp, ống dẫn, đai truyền, vòng đệm..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2" name="Google Shape;282;p15"/>
          <p:cNvSpPr/>
          <p:nvPr/>
        </p:nvSpPr>
        <p:spPr>
          <a:xfrm>
            <a:off x="202162" y="6009115"/>
            <a:ext cx="119898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Từ bảng 6.2 cho biết những sản phẩm sau đây: áo mưa, vỏ ổ lấy điện, vỏ quạt bàn, túi ni lông được làm từ vật liệu gì?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73" y="1286649"/>
            <a:ext cx="2405356" cy="127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474" y="2967135"/>
            <a:ext cx="2312048" cy="134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473" y="4736981"/>
            <a:ext cx="2405356" cy="119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/>
          <p:nvPr/>
        </p:nvSpPr>
        <p:spPr>
          <a:xfrm>
            <a:off x="202162" y="0"/>
            <a:ext cx="116197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Quan sát bảng 6.2. Trình bày đặc điểm và ứng dụng của một số vật liệu phi kim loại</a:t>
            </a:r>
            <a:endParaRPr/>
          </a:p>
        </p:txBody>
      </p:sp>
      <p:graphicFrame>
        <p:nvGraphicFramePr>
          <p:cNvPr id="291" name="Google Shape;291;p16"/>
          <p:cNvGraphicFramePr/>
          <p:nvPr/>
        </p:nvGraphicFramePr>
        <p:xfrm>
          <a:off x="444272" y="4616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{B6B2C7A8-6AAF-4CB1-8190-E8C29A57BB26}</a:tableStyleId>
              </a:tblPr>
              <a:tblGrid>
                <a:gridCol w="3017375"/>
                <a:gridCol w="2944475"/>
                <a:gridCol w="3213750"/>
              </a:tblGrid>
              <a:tr h="4575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liệu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Ứng dụng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5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nhiệt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nhiệt độ nóng chảy thấp, nhẹ; dẻo, không dẫn điện, không bị oxy hóa, ít bị hóa chất tác dụng, dễ pha màu và khả năng tái chế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các vật dụng trong gia đình như dép, can, rổ, cốc…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nhiệt rắn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Chịu được nhiệt độ cao, có độ bền cao, nhẹ, không dẫn điện, không dẫn nhiệt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chi tiết máy, ổ đỡ, vỏ bút máy…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Cao su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tính đàn hồi cao, khả năng giảm chấn tốt, cách điện và cách âm tốt.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săm, lốp, ống dẫn, đai truyền, vòng đệm..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2" name="Google Shape;292;p16"/>
          <p:cNvSpPr/>
          <p:nvPr/>
        </p:nvSpPr>
        <p:spPr>
          <a:xfrm>
            <a:off x="202162" y="6009115"/>
            <a:ext cx="119898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Từ bảng 6.2 cho biết những sản phẩm sau đây: áo mưa, vỏ ổ lấy điện, vỏ quạt bàn, túi ni lông được làm từ vật liệu gì?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73" y="1286649"/>
            <a:ext cx="2405356" cy="127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474" y="2967135"/>
            <a:ext cx="2312048" cy="134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8473" y="4736981"/>
            <a:ext cx="2405356" cy="119728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9644062" y="617481"/>
            <a:ext cx="2027853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Áo mưa: chất dẻo nhiệt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Vỏ ổ lấy điện: chất dẻo nhiệt rắn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Vỏ quạt bàn: chất dẻo nhiệt rắn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Túi ni lông: chất dẻo nhiệt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7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Sau khi quan sát bộ tiêu bản vật liệu cơ khí, em hãy phân biệt các vật liệu cơ khí sau đây: gang, thép, hợp kim đồng, hợp kim nhôm, cao su, chất dẻo.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8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1. Sau khi quan sát bộ tiêu bản vật liệu cơ khí, em hãy phân biệt các vật liệu cơ khí sau đây: gang, thép, hợp kim đồng, hợp kim nhôm, cao su, chất dẻo. </a:t>
            </a:r>
            <a:endParaRPr/>
          </a:p>
        </p:txBody>
      </p:sp>
      <p:graphicFrame>
        <p:nvGraphicFramePr>
          <p:cNvPr id="311" name="Google Shape;311;p18"/>
          <p:cNvGraphicFramePr/>
          <p:nvPr/>
        </p:nvGraphicFramePr>
        <p:xfrm>
          <a:off x="522515" y="19697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{B6B2C7A8-6AAF-4CB1-8190-E8C29A57BB26}</a:tableStyleId>
              </a:tblPr>
              <a:tblGrid>
                <a:gridCol w="1561725"/>
                <a:gridCol w="4829050"/>
                <a:gridCol w="4871275"/>
              </a:tblGrid>
              <a:tr h="18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liệu</a:t>
                      </a:r>
                      <a:endParaRPr sz="1600" u="none" cap="none" strike="noStrik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 sz="1600" u="none" cap="none" strike="noStrik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Ứng dụng</a:t>
                      </a:r>
                      <a:endParaRPr sz="1600" u="none" cap="none" strike="noStrike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5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Thép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 có màu trắng, sáng, cứng, dẻo, dễ gia công, dễ bị ôxy hóa. Khi bị ôxy hóa chuyển sang màu nâu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6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 có màu xám, cứng, giòn, không thể dát mỏng, chịu mài mòn.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vỏ máy như vỏ động cơ, máy công nghiệp…, các vật dụng gia đình như nồi cơm…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4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Đồng và hợp kim của đồng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6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Nhôm và hợp kim của nhôm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 có màu trắng sáng, nhẹ, dễ kéo dài, tính dẫn điện dẫn nhiệt tốt, ít bị oxy trong môi trường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dây dẫn điện, chi tiết máy như vỏ máy công nghiệp, vật gia dụng như khung cửa, tủ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2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nhiệt độ nóng chảy thấp, nhẹ; dẻo, không dẫn điện, không bị oxy hóa, ít bị hóa chất tác dụng, dễ pha màu và khả năng tái chế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Chịu được nhiệt độ cao, có độ bền cao, nhẹ, không dẫn điện, không dẫn nhiệt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các vật dụng trong gia đình như dép, can, rổ, cốc…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chi tiết máy, ổ đỡ, vỏ bút máy…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Cao su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tính đàn hồi cao, khả năng giảm chấn tốt, cách điện và cách âm tốt.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săm, lốp, ống dẫn, đai truyền, vòng đệm..</a:t>
                      </a:r>
                      <a:endParaRPr/>
                    </a:p>
                  </a:txBody>
                  <a:tcPr marT="0" marB="0" marR="49975" marL="499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Các sản phẩm sau thường được chế tạo từ những vật liệu nào?</a:t>
            </a:r>
            <a:endParaRPr/>
          </a:p>
        </p:txBody>
      </p:sp>
      <p:graphicFrame>
        <p:nvGraphicFramePr>
          <p:cNvPr id="319" name="Google Shape;319;p19"/>
          <p:cNvGraphicFramePr/>
          <p:nvPr/>
        </p:nvGraphicFramePr>
        <p:xfrm>
          <a:off x="482071" y="1268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{B6B2C7A8-6AAF-4CB1-8190-E8C29A57BB26}</a:tableStyleId>
              </a:tblPr>
              <a:tblGrid>
                <a:gridCol w="2820950"/>
                <a:gridCol w="1380925"/>
                <a:gridCol w="1412025"/>
                <a:gridCol w="1871300"/>
                <a:gridCol w="1871300"/>
                <a:gridCol w="1871300"/>
              </a:tblGrid>
              <a:tr h="4434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dụng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liệu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434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 loại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 kim loại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373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 loại đen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 loại màu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nhiệt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nhiệt rắn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Cao su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Lưỡi dao, kéo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Nồi, chảo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Khung xe đạp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Vỏ tàu, thuyền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Vỏ ổ cắm điện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Săm (ruột) xe đạp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/>
          <p:nvPr/>
        </p:nvSpPr>
        <p:spPr>
          <a:xfrm>
            <a:off x="8285259" y="71562"/>
            <a:ext cx="3779520" cy="5939622"/>
          </a:xfrm>
          <a:prstGeom prst="cloudCallout">
            <a:avLst>
              <a:gd fmla="val -84528" name="adj1"/>
              <a:gd fmla="val 58805" name="adj2"/>
            </a:avLst>
          </a:prstGeom>
          <a:solidFill>
            <a:srgbClr val="FFFF00"/>
          </a:solidFill>
          <a:ln cap="rnd" cmpd="sng" w="158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hãy quan sát hình 6.1 và cho biết Bộ nồi, chảo nấu ăn thường được làm bằng những vật liệu gì? Tại sao lại sử dụng vật liệu đó?</a:t>
            </a:r>
            <a:endParaRPr/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3348" y="509953"/>
            <a:ext cx="5424121" cy="572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"/>
          <p:cNvSpPr txBox="1"/>
          <p:nvPr/>
        </p:nvSpPr>
        <p:spPr>
          <a:xfrm>
            <a:off x="2479431" y="5328139"/>
            <a:ext cx="4026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6.1. Bộ nồi, chảo nấu ăn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0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20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Các sản phẩm sau thường được chế tạo từ những vật liệu nào?</a:t>
            </a:r>
            <a:endParaRPr/>
          </a:p>
        </p:txBody>
      </p:sp>
      <p:graphicFrame>
        <p:nvGraphicFramePr>
          <p:cNvPr id="327" name="Google Shape;327;p20"/>
          <p:cNvGraphicFramePr/>
          <p:nvPr/>
        </p:nvGraphicFramePr>
        <p:xfrm>
          <a:off x="482071" y="12689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{B6B2C7A8-6AAF-4CB1-8190-E8C29A57BB26}</a:tableStyleId>
              </a:tblPr>
              <a:tblGrid>
                <a:gridCol w="1332350"/>
                <a:gridCol w="652225"/>
                <a:gridCol w="666900"/>
                <a:gridCol w="883825"/>
                <a:gridCol w="883825"/>
                <a:gridCol w="883825"/>
              </a:tblGrid>
              <a:tr h="4434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dụng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liệu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434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 loại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 kim loại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373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 loại đen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 loại màu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nhiệt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nhiệt rắn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Cao su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Lưỡi dao, kéo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Nồi, chảo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Khung xe đạp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Vỏ tàu, thuyền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Vỏ ổ cắm điện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Săm (ruột) xe đạp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28" name="Google Shape;328;p20"/>
          <p:cNvGraphicFramePr/>
          <p:nvPr/>
        </p:nvGraphicFramePr>
        <p:xfrm>
          <a:off x="5943602" y="10620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{B6B2C7A8-6AAF-4CB1-8190-E8C29A57BB26}</a:tableStyleId>
              </a:tblPr>
              <a:tblGrid>
                <a:gridCol w="1246775"/>
                <a:gridCol w="771600"/>
                <a:gridCol w="1009175"/>
                <a:gridCol w="1009175"/>
                <a:gridCol w="1009175"/>
                <a:gridCol w="1009175"/>
              </a:tblGrid>
              <a:tr h="34912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dụng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liệu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49125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 loại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Phi kim loại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9470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 loại đen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 loại màu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nhiệt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Chất dẻo nhiệt rắn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Cao su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Lưỡi dao, kéo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Nồi, chảo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Khung xe đạp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Vỏ tàu, thuyền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Vỏ ổ cắm điện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Săm (ruột) xe đạp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26475" marB="26475" marR="26475" marL="264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1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tên một số đồ dùng trong nhà em được làm từ các loại vật liệu cơ khí mà em đã học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 b="1"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 tên một số đồ dùng trong nhà em được làm từ các loại vật liệu cơ khí mà em đã học</a:t>
            </a:r>
            <a:endParaRPr/>
          </a:p>
        </p:txBody>
      </p:sp>
      <p:sp>
        <p:nvSpPr>
          <p:cNvPr id="343" name="Google Shape;343;p22"/>
          <p:cNvSpPr/>
          <p:nvPr/>
        </p:nvSpPr>
        <p:spPr>
          <a:xfrm>
            <a:off x="460916" y="1538882"/>
            <a:ext cx="11398292" cy="4832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 liệu kim loại đen: Gang, thép có thể sử dụng để làm các đồ dùng như: nồi, chảo, dao, kéo, cày, cuốc, đường ray, các sản phẩm thép trong xây dựng nhà cửa, thân máy, nắp rắn chắc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 liệu kim loại màu: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Đồng: trống, nồi, bộ lư, thau, mâm, cầu dao, bạc lót,....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Nhôm: ấm, cửa, giá sách, chậu, xoong, chậu nhôm, thìa, đũa, mâm, vỏ máy bay, khung cửa..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 dẻo: ống nước, vỏ dây cáp điện, khung cửa sổ, lớp lót ống, băng tải, dép, áo mưa, chai, lọ, đồ chơi, bàn chải, 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 su: ủng đi nước, đệm, lốp xe, sắm xe, ống dẫn, đai truyền, sản phẩm cách điện (găng tay cao su), phao bơi,...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3348" y="509953"/>
            <a:ext cx="5424121" cy="572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"/>
          <p:cNvSpPr txBox="1"/>
          <p:nvPr/>
        </p:nvSpPr>
        <p:spPr>
          <a:xfrm>
            <a:off x="2417885" y="6277708"/>
            <a:ext cx="40268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6.1. Bộ nồi, chảo nấu ăn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7455159" y="1549082"/>
            <a:ext cx="358295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 nồi, chảo nấu ăn thường được làm bằng kim loại.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 chúng có đặc tính dẫn nhiệt rất tốt, giúp thức ăn nhanh chin.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/>
          <p:nvPr/>
        </p:nvSpPr>
        <p:spPr>
          <a:xfrm>
            <a:off x="449765" y="106157"/>
            <a:ext cx="115489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và cho biết: Các chi tiết của xe đạp trong Hình 6.2 được làm từ những vật liệu gì?</a:t>
            </a:r>
            <a:endParaRPr/>
          </a:p>
        </p:txBody>
      </p:sp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765" y="1060264"/>
            <a:ext cx="11456096" cy="480869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/>
        </p:nvSpPr>
        <p:spPr>
          <a:xfrm>
            <a:off x="4582049" y="5934828"/>
            <a:ext cx="29658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6.2. Xe đạp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/>
          <p:nvPr/>
        </p:nvSpPr>
        <p:spPr>
          <a:xfrm>
            <a:off x="449765" y="106157"/>
            <a:ext cx="115489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và cho biết: Các chi tiết của xe đạp trong Hình 6.2 được làm từ những vật liệu gì?</a:t>
            </a:r>
            <a:endParaRPr/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765" y="1060264"/>
            <a:ext cx="11456096" cy="480869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 txBox="1"/>
          <p:nvPr/>
        </p:nvSpPr>
        <p:spPr>
          <a:xfrm>
            <a:off x="4573257" y="5997789"/>
            <a:ext cx="29658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6.2. Xe đạp</a:t>
            </a:r>
            <a:endParaRPr b="1" i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7632505" y="6043955"/>
            <a:ext cx="42082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Thép, nhôm, cao su, nhựa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89" y="3428998"/>
            <a:ext cx="21" cy="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/>
          <p:nvPr/>
        </p:nvSpPr>
        <p:spPr>
          <a:xfrm>
            <a:off x="304789" y="650535"/>
            <a:ext cx="115824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I.Khái quát  về vật liệu cơ khí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Vật liệu cơ khí bao gồm các nguyên vật liệu dùng trong ngành cơ khí để tạo nên các sản phẩm.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Vật liệu cơ khí rất đa dạng và phong phú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Vật liệu cơ khí có tính chất cơ bản như tính chất cơ học, tính chất vật lý, tính chất hóa học và tính chất công nghệ.</a:t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6. VẬT LIỆU CƠ KHÍ</a:t>
            </a:r>
            <a:endParaRPr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/>
          <p:nvPr/>
        </p:nvSpPr>
        <p:spPr>
          <a:xfrm>
            <a:off x="482082" y="65514"/>
            <a:ext cx="115544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1.Quan sát Hình 6.3 và cho biết: Vật liệu kim loại được chia thành mấy loại, là những loại nào? Mỗi loại gồm những vật liệu (hợp kim) gì?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34" y="1187571"/>
            <a:ext cx="10226350" cy="4802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/>
          <p:nvPr/>
        </p:nvSpPr>
        <p:spPr>
          <a:xfrm>
            <a:off x="482082" y="65514"/>
            <a:ext cx="115544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1.Quan sát Hình 6.3 và cho biết: Vật liệu kim loại được chia thành mấy loại, là những loại nào? Mỗi loại gồm những vật liệu (hợp kim) gì?</a:t>
            </a:r>
            <a:endParaRPr b="1"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82" y="1439498"/>
            <a:ext cx="7147248" cy="480268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"/>
          <p:cNvSpPr/>
          <p:nvPr/>
        </p:nvSpPr>
        <p:spPr>
          <a:xfrm>
            <a:off x="7629330" y="1603034"/>
            <a:ext cx="4603102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1.Vật liệu kim loại được chia làm 2 loại: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Kim loại đen: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Thép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Gang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Kim loại màu: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Đồng và hợp kim của đồng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Nhôm và hợp kim của nhôm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99526" y="-20945"/>
            <a:ext cx="118343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2.Quan sát bảng 6.1. Trình bày đặc điểm và ứng dụng của thép, gang, đồng và hợp kim của đồng, nhôm và hợp kim của nhôm.</a:t>
            </a:r>
            <a:endParaRPr/>
          </a:p>
        </p:txBody>
      </p:sp>
      <p:graphicFrame>
        <p:nvGraphicFramePr>
          <p:cNvPr id="221" name="Google Shape;221;p9"/>
          <p:cNvGraphicFramePr/>
          <p:nvPr/>
        </p:nvGraphicFramePr>
        <p:xfrm>
          <a:off x="229669" y="7784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{B6B2C7A8-6AAF-4CB1-8190-E8C29A57BB26}</a:tableStyleId>
              </a:tblPr>
              <a:tblGrid>
                <a:gridCol w="2719300"/>
                <a:gridCol w="3848525"/>
                <a:gridCol w="5006225"/>
              </a:tblGrid>
              <a:tr h="434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 liệu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Đặc điểm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Ứng dụng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42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Thép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 có màu trắng, sáng, cứng, dẻo, dễ gia công, dễ bị ôxy hóa. Khi bị ôxy hóa chuyển sang màu nâu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 có màu xám, cứng, giòn, không thể dát mỏng, chịu mài mòn.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vỏ máy như vỏ động cơ, máy công nghiệp…, các vật dụng gia đình như nồi cơm…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03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Đồng và hợp kim của đồng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Nhôm và hợp kim của nhôm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Thường có màu trắng sáng, nhẹ, dễ kéo dài, tính dẫn điện dẫn nhiệt tốt, ít bị oxy trong môi trường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 dây dẫn điện, chi tiết máy như vỏ máy công nghiệp, vật gia dụng như khung cửa, tủ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870" y="1440725"/>
            <a:ext cx="2416628" cy="97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969" y="2505936"/>
            <a:ext cx="1991892" cy="9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2306" y="3841007"/>
            <a:ext cx="2429555" cy="97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8310" y="5117739"/>
            <a:ext cx="2288527" cy="85385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99526" y="6058622"/>
            <a:ext cx="114056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2023-06-21T22:05:51Z</dcterms:created>
  <dc:creator>DELL</dc:creator>
</cp:coreProperties>
</file>