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61" r:id="rId5"/>
    <p:sldId id="308" r:id="rId6"/>
    <p:sldId id="309" r:id="rId7"/>
    <p:sldId id="313" r:id="rId8"/>
    <p:sldId id="317" r:id="rId9"/>
    <p:sldId id="283" r:id="rId10"/>
    <p:sldId id="318" r:id="rId11"/>
    <p:sldId id="274" r:id="rId12"/>
    <p:sldId id="319" r:id="rId13"/>
    <p:sldId id="276" r:id="rId14"/>
    <p:sldId id="32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8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892" y="123246"/>
            <a:ext cx="33826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5. BẢN VẼ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36330" y="584911"/>
            <a:ext cx="11192608" cy="59532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III. Đọc bản vẽ nhà</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của ngôi nhà</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Đơn vị thiết kế</a:t>
            </a:r>
          </a:p>
          <a:p>
            <a:r>
              <a:rPr lang="en-US" sz="2400">
                <a:latin typeface="Times New Roman" panose="02020603050405020304" pitchFamily="18" charset="0"/>
                <a:cs typeface="Times New Roman" panose="02020603050405020304" pitchFamily="18" charset="0"/>
              </a:rPr>
              <a:t>- Bước 2. Hình biểu diễn: tên gọi các hình biểu diễn; vị trí đặt các hình biểu diễn</a:t>
            </a:r>
          </a:p>
          <a:p>
            <a:r>
              <a:rPr lang="en-US" sz="2400">
                <a:latin typeface="Times New Roman" panose="02020603050405020304" pitchFamily="18" charset="0"/>
                <a:cs typeface="Times New Roman" panose="02020603050405020304" pitchFamily="18" charset="0"/>
              </a:rPr>
              <a:t>- Bước 3. Kích thước:</a:t>
            </a:r>
          </a:p>
          <a:p>
            <a:r>
              <a:rPr lang="en-US" sz="2400">
                <a:latin typeface="Times New Roman" panose="02020603050405020304" pitchFamily="18" charset="0"/>
                <a:cs typeface="Times New Roman" panose="02020603050405020304" pitchFamily="18" charset="0"/>
              </a:rPr>
              <a:t>+ Kích thước chung của ngôi nhà</a:t>
            </a:r>
          </a:p>
          <a:p>
            <a:r>
              <a:rPr lang="en-US" sz="2400">
                <a:latin typeface="Times New Roman" panose="02020603050405020304" pitchFamily="18" charset="0"/>
                <a:cs typeface="Times New Roman" panose="02020603050405020304" pitchFamily="18" charset="0"/>
              </a:rPr>
              <a:t>+ Kích thước từng phòng</a:t>
            </a:r>
          </a:p>
          <a:p>
            <a:r>
              <a:rPr lang="en-US" sz="2400">
                <a:latin typeface="Times New Roman" panose="02020603050405020304" pitchFamily="18" charset="0"/>
                <a:cs typeface="Times New Roman" panose="02020603050405020304" pitchFamily="18" charset="0"/>
              </a:rPr>
              <a:t>+ Kích thước của từng loại cửa.</a:t>
            </a:r>
          </a:p>
          <a:p>
            <a:r>
              <a:rPr lang="en-US" sz="2400">
                <a:latin typeface="Times New Roman" panose="02020603050405020304" pitchFamily="18" charset="0"/>
                <a:cs typeface="Times New Roman" panose="02020603050405020304" pitchFamily="18" charset="0"/>
              </a:rPr>
              <a:t>- Bước 4. Các bộ phận chính</a:t>
            </a:r>
          </a:p>
          <a:p>
            <a:r>
              <a:rPr lang="en-US" sz="2400">
                <a:latin typeface="Times New Roman" panose="02020603050405020304" pitchFamily="18" charset="0"/>
                <a:cs typeface="Times New Roman" panose="02020603050405020304" pitchFamily="18" charset="0"/>
              </a:rPr>
              <a:t>+ Số phòng</a:t>
            </a:r>
          </a:p>
          <a:p>
            <a:r>
              <a:rPr lang="en-US" sz="2400">
                <a:latin typeface="Times New Roman" panose="02020603050405020304" pitchFamily="18" charset="0"/>
                <a:cs typeface="Times New Roman" panose="02020603050405020304" pitchFamily="18" charset="0"/>
              </a:rPr>
              <a:t>+ Số lượng cửa đi và cửa sổ.</a:t>
            </a:r>
          </a:p>
          <a:p>
            <a:r>
              <a:rPr lang="en-US" sz="2400">
                <a:latin typeface="Times New Roman" panose="02020603050405020304" pitchFamily="18" charset="0"/>
                <a:cs typeface="Times New Roman" panose="02020603050405020304" pitchFamily="18" charset="0"/>
              </a:rPr>
              <a:t>+ Các loại cửa được sử dụng</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41675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1270052" y="1169550"/>
            <a:ext cx="8770763" cy="5424021"/>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164842" y="1234864"/>
            <a:ext cx="5125615" cy="5424021"/>
          </a:xfrm>
          <a:prstGeom prst="rect">
            <a:avLst/>
          </a:prstGeom>
        </p:spPr>
      </p:pic>
      <p:sp>
        <p:nvSpPr>
          <p:cNvPr id="5" name="Rectangle 4"/>
          <p:cNvSpPr/>
          <p:nvPr/>
        </p:nvSpPr>
        <p:spPr>
          <a:xfrm>
            <a:off x="5175380" y="979973"/>
            <a:ext cx="6674498" cy="5324535"/>
          </a:xfrm>
          <a:prstGeom prst="rect">
            <a:avLst/>
          </a:prstGeom>
        </p:spPr>
        <p:txBody>
          <a:bodyPr wrap="square">
            <a:spAutoFit/>
          </a:bodyPr>
          <a:lstStyle/>
          <a:p>
            <a:r>
              <a:rPr lang="vi-VN" sz="2000" dirty="0">
                <a:solidFill>
                  <a:srgbClr val="0000FF"/>
                </a:solidFill>
                <a:latin typeface="Times New Roman" panose="02020603050405020304" pitchFamily="18" charset="0"/>
                <a:cs typeface="Times New Roman" panose="02020603050405020304" pitchFamily="18" charset="0"/>
              </a:rPr>
              <a:t>1. Khung tên:</a:t>
            </a:r>
          </a:p>
          <a:p>
            <a:r>
              <a:rPr lang="vi-VN" sz="2000" dirty="0">
                <a:solidFill>
                  <a:srgbClr val="0000FF"/>
                </a:solidFill>
                <a:latin typeface="Times New Roman" panose="02020603050405020304" pitchFamily="18" charset="0"/>
                <a:cs typeface="Times New Roman" panose="02020603050405020304" pitchFamily="18" charset="0"/>
              </a:rPr>
              <a:t>Nhà mái bằng </a:t>
            </a:r>
          </a:p>
          <a:p>
            <a:r>
              <a:rPr lang="vi-VN" sz="2000" dirty="0">
                <a:solidFill>
                  <a:srgbClr val="0000FF"/>
                </a:solidFill>
                <a:latin typeface="Times New Roman" panose="02020603050405020304" pitchFamily="18" charset="0"/>
                <a:cs typeface="Times New Roman" panose="02020603050405020304" pitchFamily="18" charset="0"/>
              </a:rPr>
              <a:t>1 : 100</a:t>
            </a:r>
          </a:p>
          <a:p>
            <a:r>
              <a:rPr lang="vi-VN" sz="2000" dirty="0">
                <a:solidFill>
                  <a:srgbClr val="0000FF"/>
                </a:solidFill>
                <a:latin typeface="Times New Roman" panose="02020603050405020304" pitchFamily="18" charset="0"/>
                <a:cs typeface="Times New Roman" panose="02020603050405020304" pitchFamily="18" charset="0"/>
              </a:rPr>
              <a:t>2. Hình biểu diễn:</a:t>
            </a:r>
          </a:p>
          <a:p>
            <a:r>
              <a:rPr lang="vi-VN" sz="2000" dirty="0">
                <a:solidFill>
                  <a:srgbClr val="0000FF"/>
                </a:solidFill>
                <a:latin typeface="Times New Roman" panose="02020603050405020304" pitchFamily="18" charset="0"/>
                <a:cs typeface="Times New Roman" panose="02020603050405020304" pitchFamily="18" charset="0"/>
              </a:rPr>
              <a:t>Mặt đứng</a:t>
            </a:r>
          </a:p>
          <a:p>
            <a:r>
              <a:rPr lang="vi-VN" sz="2000" dirty="0">
                <a:solidFill>
                  <a:srgbClr val="0000FF"/>
                </a:solidFill>
                <a:latin typeface="Times New Roman" panose="02020603050405020304" pitchFamily="18" charset="0"/>
                <a:cs typeface="Times New Roman" panose="02020603050405020304" pitchFamily="18" charset="0"/>
              </a:rPr>
              <a:t>Mặt cắt</a:t>
            </a:r>
          </a:p>
          <a:p>
            <a:r>
              <a:rPr lang="vi-VN" sz="2000" dirty="0">
                <a:solidFill>
                  <a:srgbClr val="0000FF"/>
                </a:solidFill>
                <a:latin typeface="Times New Roman" panose="02020603050405020304" pitchFamily="18" charset="0"/>
                <a:cs typeface="Times New Roman" panose="02020603050405020304" pitchFamily="18" charset="0"/>
              </a:rPr>
              <a:t>Mặt bằng</a:t>
            </a:r>
          </a:p>
          <a:p>
            <a:r>
              <a:rPr lang="vi-VN" sz="2000" dirty="0">
                <a:solidFill>
                  <a:srgbClr val="0000FF"/>
                </a:solidFill>
                <a:latin typeface="Times New Roman" panose="02020603050405020304" pitchFamily="18" charset="0"/>
                <a:cs typeface="Times New Roman" panose="02020603050405020304" pitchFamily="18" charset="0"/>
              </a:rPr>
              <a:t>3. Kích thước:</a:t>
            </a:r>
          </a:p>
          <a:p>
            <a:r>
              <a:rPr lang="vi-VN" sz="2000" dirty="0">
                <a:solidFill>
                  <a:srgbClr val="0000FF"/>
                </a:solidFill>
                <a:latin typeface="Times New Roman" panose="02020603050405020304" pitchFamily="18" charset="0"/>
                <a:cs typeface="Times New Roman" panose="02020603050405020304" pitchFamily="18" charset="0"/>
              </a:rPr>
              <a:t>14 400 - 7 000 - 4 200</a:t>
            </a:r>
          </a:p>
          <a:p>
            <a:r>
              <a:rPr lang="vi-VN" sz="2000" dirty="0">
                <a:solidFill>
                  <a:srgbClr val="0000FF"/>
                </a:solidFill>
                <a:latin typeface="Times New Roman" panose="02020603050405020304" pitchFamily="18" charset="0"/>
                <a:cs typeface="Times New Roman" panose="02020603050405020304" pitchFamily="18" charset="0"/>
              </a:rPr>
              <a:t>Phòng khách, phòng bếp: 6 200 - 4 800</a:t>
            </a:r>
          </a:p>
          <a:p>
            <a:r>
              <a:rPr lang="vi-VN" sz="2000" dirty="0">
                <a:solidFill>
                  <a:srgbClr val="0000FF"/>
                </a:solidFill>
                <a:latin typeface="Times New Roman" panose="02020603050405020304" pitchFamily="18" charset="0"/>
                <a:cs typeface="Times New Roman" panose="02020603050405020304" pitchFamily="18" charset="0"/>
              </a:rPr>
              <a:t>Nhà vệ sinh: 4 800 - 2 200</a:t>
            </a:r>
          </a:p>
          <a:p>
            <a:r>
              <a:rPr lang="vi-VN" sz="2000" dirty="0">
                <a:solidFill>
                  <a:srgbClr val="0000FF"/>
                </a:solidFill>
                <a:latin typeface="Times New Roman" panose="02020603050405020304" pitchFamily="18" charset="0"/>
                <a:cs typeface="Times New Roman" panose="02020603050405020304" pitchFamily="18" charset="0"/>
              </a:rPr>
              <a:t>Phòng ngủ 1: 4 800 - 3 000</a:t>
            </a:r>
          </a:p>
          <a:p>
            <a:r>
              <a:rPr lang="vi-VN" sz="2000" dirty="0">
                <a:solidFill>
                  <a:srgbClr val="0000FF"/>
                </a:solidFill>
                <a:latin typeface="Times New Roman" panose="02020603050405020304" pitchFamily="18" charset="0"/>
                <a:cs typeface="Times New Roman" panose="02020603050405020304" pitchFamily="18" charset="0"/>
              </a:rPr>
              <a:t>Phòng ngủ 2: 7 000 - 3 000</a:t>
            </a:r>
          </a:p>
          <a:p>
            <a:r>
              <a:rPr lang="vi-VN" sz="2000" dirty="0">
                <a:solidFill>
                  <a:srgbClr val="0000FF"/>
                </a:solidFill>
                <a:latin typeface="Times New Roman" panose="02020603050405020304" pitchFamily="18" charset="0"/>
                <a:cs typeface="Times New Roman" panose="02020603050405020304" pitchFamily="18" charset="0"/>
              </a:rPr>
              <a:t>Hành lang: 9 400 - 2 200</a:t>
            </a:r>
          </a:p>
          <a:p>
            <a:r>
              <a:rPr lang="vi-VN" sz="2000" dirty="0">
                <a:solidFill>
                  <a:srgbClr val="0000FF"/>
                </a:solidFill>
                <a:latin typeface="Times New Roman" panose="02020603050405020304" pitchFamily="18" charset="0"/>
                <a:cs typeface="Times New Roman" panose="02020603050405020304" pitchFamily="18" charset="0"/>
              </a:rPr>
              <a:t>4. Các bộ phận:</a:t>
            </a:r>
          </a:p>
          <a:p>
            <a:r>
              <a:rPr lang="vi-VN" sz="2000" dirty="0">
                <a:solidFill>
                  <a:srgbClr val="0000FF"/>
                </a:solidFill>
                <a:latin typeface="Times New Roman" panose="02020603050405020304" pitchFamily="18" charset="0"/>
                <a:cs typeface="Times New Roman" panose="02020603050405020304" pitchFamily="18" charset="0"/>
              </a:rPr>
              <a:t>- 1 phòng khách + phòng bếp, 1 nhà vệ sinh, 2 phòng ngủ</a:t>
            </a:r>
          </a:p>
          <a:p>
            <a:r>
              <a:rPr lang="vi-VN" sz="2000" dirty="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2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circle(in)">
                                      <p:cBhvr>
                                        <p:cTn id="46" dur="2000"/>
                                        <p:tgtEl>
                                          <p:spTgt spid="5">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circle(in)">
                                      <p:cBhvr>
                                        <p:cTn id="49" dur="2000"/>
                                        <p:tgtEl>
                                          <p:spTgt spid="5">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circle(in)">
                                      <p:cBhvr>
                                        <p:cTn id="52" dur="2000"/>
                                        <p:tgtEl>
                                          <p:spTgt spid="5">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circle(in)">
                                      <p:cBhvr>
                                        <p:cTn id="55"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3"/>
          <a:stretch>
            <a:fillRect/>
          </a:stretch>
        </p:blipFill>
        <p:spPr>
          <a:xfrm>
            <a:off x="1041020" y="1107995"/>
            <a:ext cx="9343951" cy="5644534"/>
          </a:xfrm>
          <a:prstGeom prst="rect">
            <a:avLst/>
          </a:prstGeom>
        </p:spPr>
      </p:pic>
    </p:spTree>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2"/>
          <a:stretch>
            <a:fillRect/>
          </a:stretch>
        </p:blipFill>
        <p:spPr>
          <a:xfrm>
            <a:off x="499387" y="450846"/>
            <a:ext cx="8134659" cy="59563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2"/>
          <a:stretch>
            <a:fillRect/>
          </a:stretch>
        </p:blipFill>
        <p:spPr>
          <a:xfrm>
            <a:off x="499388" y="450846"/>
            <a:ext cx="7070790" cy="5956308"/>
          </a:xfrm>
          <a:prstGeom prst="rect">
            <a:avLst/>
          </a:prstGeom>
        </p:spPr>
      </p:pic>
    </p:spTree>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a:solidFill>
                  <a:srgbClr val="FF0000"/>
                </a:solidFill>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200">
                <a:solidFill>
                  <a:srgbClr val="FF0000"/>
                </a:solidFill>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20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I.Nội dung bản vẽ nhà</a:t>
            </a:r>
          </a:p>
          <a:p>
            <a:r>
              <a:rPr lang="en-US" sz="2800">
                <a:latin typeface="Times New Roman" panose="02020603050405020304" pitchFamily="18" charset="0"/>
                <a:cs typeface="Times New Roman" panose="02020603050405020304" pitchFamily="18" charset="0"/>
              </a:rPr>
              <a:t>- Bản vẽ nhà là bản vẽ kỹ thuật dùng trong xây dựng</a:t>
            </a:r>
          </a:p>
          <a:p>
            <a:r>
              <a:rPr lang="en-US" sz="2800">
                <a:latin typeface="Times New Roman" panose="02020603050405020304" pitchFamily="18" charset="0"/>
                <a:cs typeface="Times New Roman" panose="02020603050405020304" pitchFamily="18" charset="0"/>
              </a:rPr>
              <a:t>- Bản vẽ nhà gồm các hình biểu diễn và các số liệu xác định hình dạng, kích thước các bộ phận của ngôi nhà.</a:t>
            </a:r>
          </a:p>
          <a:p>
            <a:r>
              <a:rPr lang="en-US" sz="2800">
                <a:latin typeface="Times New Roman" panose="02020603050405020304" pitchFamily="18" charset="0"/>
                <a:cs typeface="Times New Roman" panose="02020603050405020304" pitchFamily="18" charset="0"/>
              </a:rPr>
              <a:t>- Bản vẽ nhà thường có các bình biểu diễn sau:</a:t>
            </a:r>
          </a:p>
          <a:p>
            <a:r>
              <a:rPr lang="en-US" sz="2800">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en-US" sz="2800">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en-US" sz="2800">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422" y="844061"/>
            <a:ext cx="11539025" cy="5662247"/>
          </a:xfrm>
          <a:prstGeom prst="rect">
            <a:avLst/>
          </a:prstGeom>
        </p:spPr>
      </p:pic>
      <p:sp>
        <p:nvSpPr>
          <p:cNvPr id="3" name="TextBox 2"/>
          <p:cNvSpPr txBox="1"/>
          <p:nvPr/>
        </p:nvSpPr>
        <p:spPr>
          <a:xfrm>
            <a:off x="1099039" y="114300"/>
            <a:ext cx="10295792" cy="46166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Bảng 5.1. Kí hiệu quy ước một số bộ phận của ngôi nhà(theo TCVN 4609:1998)</a:t>
            </a:r>
          </a:p>
        </p:txBody>
      </p:sp>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II.Kí hiệu quy ước một số bộ phận của ngôi nhà</a:t>
            </a:r>
          </a:p>
          <a:p>
            <a:r>
              <a:rPr lang="en-US" sz="2800" b="1">
                <a:latin typeface="Times New Roman" panose="02020603050405020304" pitchFamily="18" charset="0"/>
                <a:cs typeface="Times New Roman" panose="02020603050405020304" pitchFamily="18" charset="0"/>
              </a:rPr>
              <a:t>Bảng 5.1. SGK - T29</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453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bảng 5.2. Trình bày trình tự đọc bản vẽ nhà</a:t>
            </a:r>
          </a:p>
          <a:p>
            <a:r>
              <a:rPr lang="en-US" sz="2800" b="1">
                <a:latin typeface="Times New Roman" panose="02020603050405020304" pitchFamily="18" charset="0"/>
                <a:cs typeface="Times New Roman" panose="02020603050405020304" pitchFamily="18" charset="0"/>
              </a:rPr>
              <a:t>2. Đọc bảng nhà một tầng hình 5.3 theo trình tự đọc bản vẽ nhà theo bảng 5.2</a:t>
            </a:r>
          </a:p>
          <a:p>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66353961"/>
              </p:ext>
            </p:extLst>
          </p:nvPr>
        </p:nvGraphicFramePr>
        <p:xfrm>
          <a:off x="406989" y="1620667"/>
          <a:ext cx="11613172" cy="4732909"/>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3107423">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5.4)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bắng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1:120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bằng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đứng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cắt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000" dirty="0">
                          <a:solidFill>
                            <a:srgbClr val="0000FF"/>
                          </a:solidFill>
                          <a:latin typeface="Times New Roman" panose="02020603050405020304" pitchFamily="18" charset="0"/>
                          <a:cs typeface="Times New Roman" panose="02020603050405020304" pitchFamily="18" charset="0"/>
                        </a:rPr>
                        <a:t>14 400 - 7 000 - 4 200</a:t>
                      </a:r>
                    </a:p>
                    <a:p>
                      <a:r>
                        <a:rPr lang="vi-VN" sz="2000" dirty="0">
                          <a:solidFill>
                            <a:srgbClr val="0000FF"/>
                          </a:solidFill>
                          <a:latin typeface="Times New Roman" panose="02020603050405020304" pitchFamily="18" charset="0"/>
                          <a:cs typeface="Times New Roman" panose="02020603050405020304" pitchFamily="18" charset="0"/>
                        </a:rPr>
                        <a:t>Phòng khách, phòng bếp: 6 200 - 4 800</a:t>
                      </a:r>
                    </a:p>
                    <a:p>
                      <a:r>
                        <a:rPr lang="vi-VN" sz="2000" dirty="0">
                          <a:solidFill>
                            <a:srgbClr val="0000FF"/>
                          </a:solidFill>
                          <a:latin typeface="Times New Roman" panose="02020603050405020304" pitchFamily="18" charset="0"/>
                          <a:cs typeface="Times New Roman" panose="02020603050405020304" pitchFamily="18" charset="0"/>
                        </a:rPr>
                        <a:t>Nhà vệ sinh: 4 800 - 2 200</a:t>
                      </a:r>
                    </a:p>
                    <a:p>
                      <a:r>
                        <a:rPr lang="vi-VN" sz="2000" dirty="0">
                          <a:solidFill>
                            <a:srgbClr val="0000FF"/>
                          </a:solidFill>
                          <a:latin typeface="Times New Roman" panose="02020603050405020304" pitchFamily="18" charset="0"/>
                          <a:cs typeface="Times New Roman" panose="02020603050405020304" pitchFamily="18" charset="0"/>
                        </a:rPr>
                        <a:t>Phòng ngủ 1: 4 800 - 3 000</a:t>
                      </a:r>
                    </a:p>
                    <a:p>
                      <a:r>
                        <a:rPr lang="vi-VN" sz="2000" dirty="0">
                          <a:solidFill>
                            <a:srgbClr val="0000FF"/>
                          </a:solidFill>
                          <a:latin typeface="Times New Roman" panose="02020603050405020304" pitchFamily="18" charset="0"/>
                          <a:cs typeface="Times New Roman" panose="02020603050405020304" pitchFamily="18" charset="0"/>
                        </a:rPr>
                        <a:t>Phòng ngủ 2: 7 000 - 3 000</a:t>
                      </a:r>
                    </a:p>
                    <a:p>
                      <a:r>
                        <a:rPr lang="vi-VN" sz="2000" dirty="0">
                          <a:solidFill>
                            <a:srgbClr val="0000FF"/>
                          </a:solidFill>
                          <a:latin typeface="Times New Roman" panose="02020603050405020304" pitchFamily="18" charset="0"/>
                          <a:cs typeface="Times New Roman" panose="02020603050405020304" pitchFamily="18" charset="0"/>
                        </a:rPr>
                        <a:t>Hành lang: 9 400 - 2 200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000" dirty="0">
                          <a:solidFill>
                            <a:srgbClr val="0000FF"/>
                          </a:solidFill>
                          <a:latin typeface="Times New Roman" panose="02020603050405020304" pitchFamily="18" charset="0"/>
                          <a:cs typeface="Times New Roman" panose="02020603050405020304" pitchFamily="18" charset="0"/>
                        </a:rPr>
                        <a:t>- 1 phòng khách + phòng bếp, 1 nhà vệ sinh, 2 phòng ngủ</a:t>
                      </a:r>
                    </a:p>
                    <a:p>
                      <a:r>
                        <a:rPr lang="vi-VN" sz="2000" dirty="0">
                          <a:solidFill>
                            <a:srgbClr val="0000FF"/>
                          </a:solidFill>
                          <a:latin typeface="Times New Roman" panose="02020603050405020304" pitchFamily="18" charset="0"/>
                          <a:cs typeface="Times New Roman" panose="02020603050405020304" pitchFamily="18" charset="0"/>
                        </a:rPr>
                        <a:t>- 1 cửa đi 2 cánh, 3 cửa đi 1 cánh, </a:t>
                      </a:r>
                      <a:r>
                        <a:rPr lang="en-US" sz="2000" dirty="0">
                          <a:solidFill>
                            <a:srgbClr val="0000FF"/>
                          </a:solidFill>
                          <a:latin typeface="Times New Roman" panose="02020603050405020304" pitchFamily="18" charset="0"/>
                          <a:cs typeface="Times New Roman" panose="02020603050405020304" pitchFamily="18" charset="0"/>
                        </a:rPr>
                        <a:t>5 </a:t>
                      </a:r>
                      <a:r>
                        <a:rPr lang="en-US" sz="2000" dirty="0" err="1">
                          <a:solidFill>
                            <a:srgbClr val="0000FF"/>
                          </a:solidFill>
                          <a:latin typeface="Times New Roman" panose="02020603050405020304" pitchFamily="18" charset="0"/>
                          <a:cs typeface="Times New Roman" panose="02020603050405020304" pitchFamily="18" charset="0"/>
                        </a:rPr>
                        <a:t>cửa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đơn</a:t>
                      </a:r>
                      <a:endParaRPr lang="en-US" sz="2000" dirty="0">
                        <a:solidFill>
                          <a:srgbClr val="0000FF"/>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653</TotalTime>
  <Words>1118</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Pham Nhan</cp:lastModifiedBy>
  <cp:revision>50</cp:revision>
  <dcterms:created xsi:type="dcterms:W3CDTF">2023-06-21T22:05:51Z</dcterms:created>
  <dcterms:modified xsi:type="dcterms:W3CDTF">2024-12-11T03:50:10Z</dcterms:modified>
</cp:coreProperties>
</file>