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LqW9FjTxVEH+/W2h5v8aniSiL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7.xml"/><Relationship Id="rId33" Type="http://schemas.openxmlformats.org/officeDocument/2006/relationships/font" Target="fonts/CenturyGothic-boldItalic.fntdata"/><Relationship Id="rId10" Type="http://schemas.openxmlformats.org/officeDocument/2006/relationships/slide" Target="slides/slide6.xml"/><Relationship Id="rId32"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7"/>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7"/>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7"/>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36"/>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3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7"/>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37"/>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3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0" name="Google Shape;120;p3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38"/>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8"/>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3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9"/>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9"/>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9"/>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9"/>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7" name="Google Shape;137;p3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40"/>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0"/>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40"/>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4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1"/>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2"/>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2"/>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9"/>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5" name="Google Shape;55;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30"/>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3" name="Google Shape;63;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3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0" name="Google Shape;70;p31"/>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31"/>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2" name="Google Shape;72;p31"/>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3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3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3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35"/>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p:nvPr>
            <p:ph idx="2" type="pic"/>
          </p:nvPr>
        </p:nvSpPr>
        <p:spPr>
          <a:xfrm>
            <a:off x="2589212" y="634965"/>
            <a:ext cx="8915400" cy="3854970"/>
          </a:xfrm>
          <a:prstGeom prst="rect">
            <a:avLst/>
          </a:prstGeom>
          <a:noFill/>
          <a:ln>
            <a:noFill/>
          </a:ln>
        </p:spPr>
      </p:sp>
      <p:sp>
        <p:nvSpPr>
          <p:cNvPr id="99" name="Google Shape;99;p35"/>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26"/>
          <p:cNvGrpSpPr/>
          <p:nvPr/>
        </p:nvGrpSpPr>
        <p:grpSpPr>
          <a:xfrm>
            <a:off x="1" y="228600"/>
            <a:ext cx="2851516" cy="6638628"/>
            <a:chOff x="2487613" y="285750"/>
            <a:chExt cx="2428875" cy="5654676"/>
          </a:xfrm>
        </p:grpSpPr>
        <p:sp>
          <p:nvSpPr>
            <p:cNvPr id="7" name="Google Shape;7;p26"/>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26"/>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6"/>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6"/>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6"/>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6"/>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6"/>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6"/>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6"/>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6"/>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6"/>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6"/>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6"/>
          <p:cNvGrpSpPr/>
          <p:nvPr/>
        </p:nvGrpSpPr>
        <p:grpSpPr>
          <a:xfrm>
            <a:off x="27221" y="-786"/>
            <a:ext cx="2356674" cy="6854039"/>
            <a:chOff x="6627813" y="194833"/>
            <a:chExt cx="1952625" cy="5678918"/>
          </a:xfrm>
        </p:grpSpPr>
        <p:sp>
          <p:nvSpPr>
            <p:cNvPr id="20" name="Google Shape;20;p26"/>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6"/>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6"/>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6"/>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6"/>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6"/>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6"/>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6"/>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6"/>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6"/>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6"/>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6"/>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26"/>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26"/>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p:nvPr/>
        </p:nvSpPr>
        <p:spPr>
          <a:xfrm>
            <a:off x="1538654" y="150541"/>
            <a:ext cx="90791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BÀI 1. MỘT SỐ TIÊU CHUẨN TRÌNH BÀY BẢN VẼ KỸ THUẬT</a:t>
            </a:r>
            <a:endParaRPr sz="2400">
              <a:solidFill>
                <a:srgbClr val="FF0000"/>
              </a:solidFill>
              <a:latin typeface="Times New Roman"/>
              <a:ea typeface="Times New Roman"/>
              <a:cs typeface="Times New Roman"/>
              <a:sym typeface="Times New Roman"/>
            </a:endParaRPr>
          </a:p>
        </p:txBody>
      </p:sp>
      <p:pic>
        <p:nvPicPr>
          <p:cNvPr id="165" name="Google Shape;165;p1"/>
          <p:cNvPicPr preferRelativeResize="0"/>
          <p:nvPr/>
        </p:nvPicPr>
        <p:blipFill rotWithShape="1">
          <a:blip r:embed="rId3">
            <a:alphaModFix/>
          </a:blip>
          <a:srcRect b="0" l="0" r="0" t="0"/>
          <a:stretch/>
        </p:blipFill>
        <p:spPr>
          <a:xfrm>
            <a:off x="1052789" y="789092"/>
            <a:ext cx="9775902" cy="571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0"/>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27" name="Google Shape;227;p10"/>
          <p:cNvSpPr/>
          <p:nvPr/>
        </p:nvSpPr>
        <p:spPr>
          <a:xfrm>
            <a:off x="211873" y="134925"/>
            <a:ext cx="1159726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1. Quan sát hình dưới đây và hãy nhận xét các kích thước đo được trên hình biểu diễn ở mỗi trường hợp so với kích thước tương ứng của đai ốc</a:t>
            </a:r>
            <a:endParaRPr b="1" sz="2400">
              <a:solidFill>
                <a:schemeClr val="dk1"/>
              </a:solidFill>
              <a:latin typeface="Times New Roman"/>
              <a:ea typeface="Times New Roman"/>
              <a:cs typeface="Times New Roman"/>
              <a:sym typeface="Times New Roman"/>
            </a:endParaRPr>
          </a:p>
        </p:txBody>
      </p:sp>
      <p:pic>
        <p:nvPicPr>
          <p:cNvPr id="228" name="Google Shape;228;p10"/>
          <p:cNvPicPr preferRelativeResize="0"/>
          <p:nvPr/>
        </p:nvPicPr>
        <p:blipFill rotWithShape="1">
          <a:blip r:embed="rId4">
            <a:alphaModFix/>
          </a:blip>
          <a:srcRect b="0" l="0" r="0" t="0"/>
          <a:stretch/>
        </p:blipFill>
        <p:spPr>
          <a:xfrm>
            <a:off x="447869" y="965921"/>
            <a:ext cx="11523307" cy="4585993"/>
          </a:xfrm>
          <a:prstGeom prst="rect">
            <a:avLst/>
          </a:prstGeom>
          <a:noFill/>
          <a:ln>
            <a:noFill/>
          </a:ln>
        </p:spPr>
      </p:pic>
      <p:sp>
        <p:nvSpPr>
          <p:cNvPr id="229" name="Google Shape;229;p10"/>
          <p:cNvSpPr/>
          <p:nvPr/>
        </p:nvSpPr>
        <p:spPr>
          <a:xfrm>
            <a:off x="351452" y="5551915"/>
            <a:ext cx="1145768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Vì sao phải sử dụng tỉ lệ khi lập bản vẽ kĩ thuật?</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 So sánh kích thước của bản vẽ và kích thước vật thể nếu bản vẽ sử dụng tỉ lệ 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35" name="Google Shape;235;p11"/>
          <p:cNvSpPr/>
          <p:nvPr/>
        </p:nvSpPr>
        <p:spPr>
          <a:xfrm>
            <a:off x="211873" y="134925"/>
            <a:ext cx="1159726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1. Quan sát hình dưới đây và hãy nhận xét các kích thước đo được trên hình biểu diễn ở mỗi trường hợp so với kích thước tương ứng của đai ốc</a:t>
            </a:r>
            <a:endParaRPr b="1" sz="2400">
              <a:solidFill>
                <a:schemeClr val="dk1"/>
              </a:solidFill>
              <a:latin typeface="Times New Roman"/>
              <a:ea typeface="Times New Roman"/>
              <a:cs typeface="Times New Roman"/>
              <a:sym typeface="Times New Roman"/>
            </a:endParaRPr>
          </a:p>
        </p:txBody>
      </p:sp>
      <p:pic>
        <p:nvPicPr>
          <p:cNvPr id="236" name="Google Shape;236;p11"/>
          <p:cNvPicPr preferRelativeResize="0"/>
          <p:nvPr/>
        </p:nvPicPr>
        <p:blipFill rotWithShape="1">
          <a:blip r:embed="rId4">
            <a:alphaModFix/>
          </a:blip>
          <a:srcRect b="0" l="0" r="0" t="0"/>
          <a:stretch/>
        </p:blipFill>
        <p:spPr>
          <a:xfrm>
            <a:off x="447870" y="965921"/>
            <a:ext cx="4254759" cy="4585993"/>
          </a:xfrm>
          <a:prstGeom prst="rect">
            <a:avLst/>
          </a:prstGeom>
          <a:noFill/>
          <a:ln>
            <a:noFill/>
          </a:ln>
        </p:spPr>
      </p:pic>
      <p:sp>
        <p:nvSpPr>
          <p:cNvPr id="237" name="Google Shape;237;p11"/>
          <p:cNvSpPr/>
          <p:nvPr/>
        </p:nvSpPr>
        <p:spPr>
          <a:xfrm>
            <a:off x="351452" y="5551915"/>
            <a:ext cx="1145768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Vì sao phải sử dụng tỉ lệ khi lập bản vẽ kĩ thuật?</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 So sánh kích thước của bản vẽ và kích thước vật thể nếu bản vẽ sử dụng tỉ lệ 2:1.</a:t>
            </a:r>
            <a:endParaRPr/>
          </a:p>
        </p:txBody>
      </p:sp>
      <p:sp>
        <p:nvSpPr>
          <p:cNvPr id="238" name="Google Shape;238;p11"/>
          <p:cNvSpPr/>
          <p:nvPr/>
        </p:nvSpPr>
        <p:spPr>
          <a:xfrm>
            <a:off x="4799047" y="965921"/>
            <a:ext cx="7106511"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1.- Hình b: kích thước trên hình biểu diễn lớn gấp đôi kích thước tương ứng của đai ốc hình a</a:t>
            </a:r>
            <a:endParaRPr b="1"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 Hình c: kích thước trên hình biểu diễn bằng kích thước tương ứng của đai ốc hình a</a:t>
            </a:r>
            <a:endParaRPr b="1"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 Hình d: kích thước trên hình biểu diễn bằng 1/2 kích thước tương ứng của đai ốc hình a</a:t>
            </a:r>
            <a:endParaRPr b="1"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2.</a:t>
            </a:r>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Phải sử dụng tỉ lệ trên bản vẽ kĩ thuật vì kích thước vật thể thực tế nếu quá lớn hay quá nhỏ sẽ không thể biểu diễn đúng y chang chính xác vào trong bản vẽ.</a:t>
            </a:r>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3. Tỉ lệ phóng to 2:1.</a:t>
            </a:r>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Kích thước bản vẽ gấp 2 lần kích thước của vật thể.</a:t>
            </a:r>
            <a:endParaRPr/>
          </a:p>
          <a:p>
            <a:pPr indent="-215900" lvl="0" marL="342900" marR="0" rtl="0" algn="l">
              <a:spcBef>
                <a:spcPts val="0"/>
              </a:spcBef>
              <a:spcAft>
                <a:spcPts val="0"/>
              </a:spcAft>
              <a:buClr>
                <a:schemeClr val="dk1"/>
              </a:buClr>
              <a:buSzPts val="2000"/>
              <a:buFont typeface="Century Gothic"/>
              <a:buNone/>
            </a:pPr>
            <a:r>
              <a:t/>
            </a:r>
            <a:endParaRPr b="1" sz="20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2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2"/>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44" name="Google Shape;244;p12"/>
          <p:cNvSpPr/>
          <p:nvPr/>
        </p:nvSpPr>
        <p:spPr>
          <a:xfrm>
            <a:off x="819651" y="58849"/>
            <a:ext cx="106865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BÀI 1. MỘT SỐ TIÊU CHUẨN TRÌNH BÀY BẢN VẼ KỸ THUẬT</a:t>
            </a:r>
            <a:endParaRPr sz="2800">
              <a:solidFill>
                <a:srgbClr val="FF0000"/>
              </a:solidFill>
              <a:latin typeface="Times New Roman"/>
              <a:ea typeface="Times New Roman"/>
              <a:cs typeface="Times New Roman"/>
              <a:sym typeface="Times New Roman"/>
            </a:endParaRPr>
          </a:p>
        </p:txBody>
      </p:sp>
      <p:sp>
        <p:nvSpPr>
          <p:cNvPr id="245" name="Google Shape;245;p12"/>
          <p:cNvSpPr/>
          <p:nvPr/>
        </p:nvSpPr>
        <p:spPr>
          <a:xfrm>
            <a:off x="706243" y="802877"/>
            <a:ext cx="10913327"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II. Tỉ lệ</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Tỉ lệ là tỉ số giữa kích thước dài đo được trên hình biểu diễn của vật thể và kích thước thực tương ứng trên vật thể đó.</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Gồm các tỉ lệ</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Tỉ lệ thu nhỏ</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Tỉ lệ nguyên hình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Tỉ lệ phóng 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5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5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500"/>
                                        <p:tgtEl>
                                          <p:spTgt spid="2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animEffect filter="fade" transition="in">
                                      <p:cBhvr>
                                        <p:cTn dur="500"/>
                                        <p:tgtEl>
                                          <p:spTgt spid="2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5" st="5"/>
                                            </p:txEl>
                                          </p:spTgt>
                                        </p:tgtEl>
                                        <p:attrNameLst>
                                          <p:attrName>style.visibility</p:attrName>
                                        </p:attrNameLst>
                                      </p:cBhvr>
                                      <p:to>
                                        <p:strVal val="visible"/>
                                      </p:to>
                                    </p:set>
                                    <p:animEffect filter="fade" transition="in">
                                      <p:cBhvr>
                                        <p:cTn dur="500"/>
                                        <p:tgtEl>
                                          <p:spTgt spid="24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3"/>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51" name="Google Shape;251;p13"/>
          <p:cNvSpPr/>
          <p:nvPr/>
        </p:nvSpPr>
        <p:spPr>
          <a:xfrm>
            <a:off x="3981440" y="312234"/>
            <a:ext cx="65528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Một số loại nét vẽ thường dùng</a:t>
            </a:r>
            <a:endParaRPr b="1" sz="2800">
              <a:solidFill>
                <a:schemeClr val="dk1"/>
              </a:solidFill>
              <a:latin typeface="Times New Roman"/>
              <a:ea typeface="Times New Roman"/>
              <a:cs typeface="Times New Roman"/>
              <a:sym typeface="Times New Roman"/>
            </a:endParaRPr>
          </a:p>
        </p:txBody>
      </p:sp>
      <p:pic>
        <p:nvPicPr>
          <p:cNvPr id="252" name="Google Shape;252;p13"/>
          <p:cNvPicPr preferRelativeResize="0"/>
          <p:nvPr/>
        </p:nvPicPr>
        <p:blipFill rotWithShape="1">
          <a:blip r:embed="rId4">
            <a:alphaModFix/>
          </a:blip>
          <a:srcRect b="0" l="0" r="0" t="0"/>
          <a:stretch/>
        </p:blipFill>
        <p:spPr>
          <a:xfrm>
            <a:off x="6248385" y="3581393"/>
            <a:ext cx="30" cy="13"/>
          </a:xfrm>
          <a:prstGeom prst="rect">
            <a:avLst/>
          </a:prstGeom>
          <a:noFill/>
          <a:ln>
            <a:noFill/>
          </a:ln>
        </p:spPr>
      </p:pic>
      <p:pic>
        <p:nvPicPr>
          <p:cNvPr id="253" name="Google Shape;253;p13"/>
          <p:cNvPicPr preferRelativeResize="0"/>
          <p:nvPr/>
        </p:nvPicPr>
        <p:blipFill rotWithShape="1">
          <a:blip r:embed="rId5">
            <a:alphaModFix/>
          </a:blip>
          <a:srcRect b="0" l="0" r="0" t="0"/>
          <a:stretch/>
        </p:blipFill>
        <p:spPr>
          <a:xfrm>
            <a:off x="312895" y="1089032"/>
            <a:ext cx="11496246" cy="54567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p:nvPr/>
        </p:nvSpPr>
        <p:spPr>
          <a:xfrm>
            <a:off x="360782" y="129370"/>
            <a:ext cx="118312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và cho biết tên gọi của các nét vẽ được sử dụng trong Hình 1.4</a:t>
            </a:r>
            <a:endParaRPr b="1" sz="2800">
              <a:solidFill>
                <a:schemeClr val="dk1"/>
              </a:solidFill>
              <a:latin typeface="Times New Roman"/>
              <a:ea typeface="Times New Roman"/>
              <a:cs typeface="Times New Roman"/>
              <a:sym typeface="Times New Roman"/>
            </a:endParaRPr>
          </a:p>
        </p:txBody>
      </p:sp>
      <p:pic>
        <p:nvPicPr>
          <p:cNvPr id="259" name="Google Shape;259;p14"/>
          <p:cNvPicPr preferRelativeResize="0"/>
          <p:nvPr/>
        </p:nvPicPr>
        <p:blipFill rotWithShape="1">
          <a:blip r:embed="rId3">
            <a:alphaModFix/>
          </a:blip>
          <a:srcRect b="0" l="0" r="0" t="0"/>
          <a:stretch/>
        </p:blipFill>
        <p:spPr>
          <a:xfrm>
            <a:off x="724789" y="736462"/>
            <a:ext cx="10369309" cy="57389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5"/>
          <p:cNvSpPr/>
          <p:nvPr/>
        </p:nvSpPr>
        <p:spPr>
          <a:xfrm>
            <a:off x="360782" y="129370"/>
            <a:ext cx="118312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và cho biết tên gọi của các nét vẽ được sử dụng trong Hình 1.4</a:t>
            </a:r>
            <a:endParaRPr b="1" sz="2800">
              <a:solidFill>
                <a:schemeClr val="dk1"/>
              </a:solidFill>
              <a:latin typeface="Times New Roman"/>
              <a:ea typeface="Times New Roman"/>
              <a:cs typeface="Times New Roman"/>
              <a:sym typeface="Times New Roman"/>
            </a:endParaRPr>
          </a:p>
        </p:txBody>
      </p:sp>
      <p:pic>
        <p:nvPicPr>
          <p:cNvPr id="265" name="Google Shape;265;p15"/>
          <p:cNvPicPr preferRelativeResize="0"/>
          <p:nvPr/>
        </p:nvPicPr>
        <p:blipFill rotWithShape="1">
          <a:blip r:embed="rId3">
            <a:alphaModFix/>
          </a:blip>
          <a:srcRect b="0" l="0" r="0" t="0"/>
          <a:stretch/>
        </p:blipFill>
        <p:spPr>
          <a:xfrm>
            <a:off x="360783" y="885752"/>
            <a:ext cx="5228254" cy="5738983"/>
          </a:xfrm>
          <a:prstGeom prst="rect">
            <a:avLst/>
          </a:prstGeom>
          <a:noFill/>
          <a:ln>
            <a:noFill/>
          </a:ln>
        </p:spPr>
      </p:pic>
      <p:sp>
        <p:nvSpPr>
          <p:cNvPr id="266" name="Google Shape;266;p15"/>
          <p:cNvSpPr/>
          <p:nvPr/>
        </p:nvSpPr>
        <p:spPr>
          <a:xfrm>
            <a:off x="5775649" y="986325"/>
            <a:ext cx="531147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Tên gọi của các nét vẽ được sử dụng trong Hình 1.4:</a:t>
            </a:r>
            <a:endParaRPr b="1" sz="2800">
              <a:solidFill>
                <a:srgbClr val="FF0000"/>
              </a:solidFill>
              <a:latin typeface="Times New Roman"/>
              <a:ea typeface="Times New Roman"/>
              <a:cs typeface="Times New Roman"/>
              <a:sym typeface="Times New Roman"/>
            </a:endParaRPr>
          </a:p>
        </p:txBody>
      </p:sp>
      <p:pic>
        <p:nvPicPr>
          <p:cNvPr id="267" name="Google Shape;267;p15"/>
          <p:cNvPicPr preferRelativeResize="0"/>
          <p:nvPr/>
        </p:nvPicPr>
        <p:blipFill rotWithShape="1">
          <a:blip r:embed="rId4">
            <a:alphaModFix/>
          </a:blip>
          <a:srcRect b="0" l="0" r="0" t="0"/>
          <a:stretch/>
        </p:blipFill>
        <p:spPr>
          <a:xfrm>
            <a:off x="4957967" y="1940432"/>
            <a:ext cx="6686637" cy="42177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73" name="Google Shape;273;p16"/>
          <p:cNvSpPr/>
          <p:nvPr/>
        </p:nvSpPr>
        <p:spPr>
          <a:xfrm>
            <a:off x="819651" y="58849"/>
            <a:ext cx="106865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BÀI 1. MỘT SỐ TIÊU CHUẨN TRÌNH BÀY BẢN VẼ KỸ THUẬT</a:t>
            </a:r>
            <a:endParaRPr sz="2800">
              <a:solidFill>
                <a:srgbClr val="FF0000"/>
              </a:solidFill>
              <a:latin typeface="Times New Roman"/>
              <a:ea typeface="Times New Roman"/>
              <a:cs typeface="Times New Roman"/>
              <a:sym typeface="Times New Roman"/>
            </a:endParaRPr>
          </a:p>
        </p:txBody>
      </p:sp>
      <p:sp>
        <p:nvSpPr>
          <p:cNvPr id="274" name="Google Shape;274;p16"/>
          <p:cNvSpPr/>
          <p:nvPr/>
        </p:nvSpPr>
        <p:spPr>
          <a:xfrm>
            <a:off x="706243" y="802877"/>
            <a:ext cx="10913327"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III.Nét vẽ</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Các nét vẽ trong bản vẽ kỹ thuật được quy định trong TCVN8-24:2002</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Gồm các nét: Nét liền đậm, nét liền mảnh, nét đứt mảnh, nét gạch dài - chấm - mảnh.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Nét liền đậm: cạnh thấy, đường bao thấy</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Nét liền mảnh: đường kích thước, đường gióng….</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Nét đứt mảnh: cạnh khuất, đường bao khuất.</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Nét gạch dài - chấm - mảnh: đường tâm, đường trụ đối xứng.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500"/>
                                        <p:tgtEl>
                                          <p:spTgt spid="2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500"/>
                                        <p:tgtEl>
                                          <p:spTgt spid="2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500"/>
                                        <p:tgtEl>
                                          <p:spTgt spid="2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500"/>
                                        <p:tgtEl>
                                          <p:spTgt spid="2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animEffect filter="fade" transition="in">
                                      <p:cBhvr>
                                        <p:cTn dur="500"/>
                                        <p:tgtEl>
                                          <p:spTgt spid="2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6" st="6"/>
                                            </p:txEl>
                                          </p:spTgt>
                                        </p:tgtEl>
                                        <p:attrNameLst>
                                          <p:attrName>style.visibility</p:attrName>
                                        </p:attrNameLst>
                                      </p:cBhvr>
                                      <p:to>
                                        <p:strVal val="visible"/>
                                      </p:to>
                                    </p:set>
                                    <p:animEffect filter="fade" transition="in">
                                      <p:cBhvr>
                                        <p:cTn dur="500"/>
                                        <p:tgtEl>
                                          <p:spTgt spid="27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p:nvPr/>
        </p:nvSpPr>
        <p:spPr>
          <a:xfrm>
            <a:off x="454090" y="104297"/>
            <a:ext cx="1173791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1.5 và thực hiện các yêu cầu sau:</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Nhận biết các đường gióng, đường kích thước và giá trị kích thước</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Mô tả vị trí và hướng của các giá trị kích thước</a:t>
            </a:r>
            <a:endParaRPr/>
          </a:p>
        </p:txBody>
      </p:sp>
      <p:pic>
        <p:nvPicPr>
          <p:cNvPr id="280" name="Google Shape;280;p17"/>
          <p:cNvPicPr preferRelativeResize="0"/>
          <p:nvPr/>
        </p:nvPicPr>
        <p:blipFill rotWithShape="1">
          <a:blip r:embed="rId3">
            <a:alphaModFix/>
          </a:blip>
          <a:srcRect b="0" l="0" r="0" t="0"/>
          <a:stretch/>
        </p:blipFill>
        <p:spPr>
          <a:xfrm>
            <a:off x="454091" y="1617406"/>
            <a:ext cx="7803502" cy="48953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p:nvPr/>
        </p:nvSpPr>
        <p:spPr>
          <a:xfrm>
            <a:off x="454090" y="104297"/>
            <a:ext cx="1173791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1.5 và thực hiện các yêu cầu sau:</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Nhận biết các đường gióng, đường kích thước và giá trị kích thước</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Mô tả vị trí và hướng của các giá trị kích thước</a:t>
            </a:r>
            <a:endParaRPr/>
          </a:p>
        </p:txBody>
      </p:sp>
      <p:pic>
        <p:nvPicPr>
          <p:cNvPr id="286" name="Google Shape;286;p18"/>
          <p:cNvPicPr preferRelativeResize="0"/>
          <p:nvPr/>
        </p:nvPicPr>
        <p:blipFill rotWithShape="1">
          <a:blip r:embed="rId3">
            <a:alphaModFix/>
          </a:blip>
          <a:srcRect b="0" l="0" r="0" t="0"/>
          <a:stretch/>
        </p:blipFill>
        <p:spPr>
          <a:xfrm>
            <a:off x="454091" y="1617406"/>
            <a:ext cx="4883019" cy="4895361"/>
          </a:xfrm>
          <a:prstGeom prst="rect">
            <a:avLst/>
          </a:prstGeom>
          <a:noFill/>
          <a:ln>
            <a:noFill/>
          </a:ln>
        </p:spPr>
      </p:pic>
      <p:sp>
        <p:nvSpPr>
          <p:cNvPr id="287" name="Google Shape;287;p18"/>
          <p:cNvSpPr/>
          <p:nvPr/>
        </p:nvSpPr>
        <p:spPr>
          <a:xfrm>
            <a:off x="5464628" y="1617406"/>
            <a:ext cx="6478555"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1. Nhận biết các đường gióng, đường kích thước và giá trị kích thước</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Đường gióng: là các đường có màu xanh lá cây</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Đường kích thước: là các đường có màu đỏ</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Giá trị kích thước: là các chữ số ghi trên đường kích thước</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2. Mô tả vị trí và hướng của các giá trị kích thước</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Với đường kích thước nằm ngang: giá trị kích thước có vị trí nằm trên đường kích thước, hướng từ trái sang phải.</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Với đường kích thước thẳng đứng: giá trị kích thước nằm bên trái đường kích thước, hướng từ dưới lên.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5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500"/>
                                        <p:tgtEl>
                                          <p:spTgt spid="2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500"/>
                                        <p:tgtEl>
                                          <p:spTgt spid="2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animEffect filter="fade" transition="in">
                                      <p:cBhvr>
                                        <p:cTn dur="500"/>
                                        <p:tgtEl>
                                          <p:spTgt spid="2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animEffect filter="fade" transition="in">
                                      <p:cBhvr>
                                        <p:cTn dur="500"/>
                                        <p:tgtEl>
                                          <p:spTgt spid="28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9"/>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93" name="Google Shape;293;p19"/>
          <p:cNvSpPr/>
          <p:nvPr/>
        </p:nvSpPr>
        <p:spPr>
          <a:xfrm>
            <a:off x="819651" y="58849"/>
            <a:ext cx="106865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BÀI 1. MỘT SỐ TIÊU CHUẨN TRÌNH BÀY BẢN VẼ KỸ THUẬT</a:t>
            </a:r>
            <a:endParaRPr sz="2800">
              <a:solidFill>
                <a:srgbClr val="FF0000"/>
              </a:solidFill>
              <a:latin typeface="Times New Roman"/>
              <a:ea typeface="Times New Roman"/>
              <a:cs typeface="Times New Roman"/>
              <a:sym typeface="Times New Roman"/>
            </a:endParaRPr>
          </a:p>
        </p:txBody>
      </p:sp>
      <p:sp>
        <p:nvSpPr>
          <p:cNvPr id="294" name="Google Shape;294;p19"/>
          <p:cNvSpPr/>
          <p:nvPr/>
        </p:nvSpPr>
        <p:spPr>
          <a:xfrm>
            <a:off x="706243" y="802877"/>
            <a:ext cx="10913327"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IV.Kích thước</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Các quy định về kích thước được trình bày trong TCVN 7583-1:2006</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Các thành phần của kích thước: đường gióng, đường kích thước và chữ số kích thước</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Đường kích thước xác định đối tượng được ghi kích thước, được vẽ bằng nét liền mảnh và thường có vẽ mũi tên ở 2 đầu.</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Đường gióng giới hạn phần được khi kích thước, được vẽ bằng nét liền mảnh và vượt quá đường kích thước từ 2-4 mm.</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Giá trị kích thước chỉ trị số kích thước thực, không phụ thuộc vào tỉ lệ bản vẽ.</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Dùng mm làm đơn vị đo kích thước dài. Dùng độ, phút, giây làm đơn vị góc.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500"/>
                                        <p:tgtEl>
                                          <p:spTgt spid="2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animEffect filter="fade" transition="in">
                                      <p:cBhvr>
                                        <p:cTn dur="500"/>
                                        <p:tgtEl>
                                          <p:spTgt spid="2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animEffect filter="fade" transition="in">
                                      <p:cBhvr>
                                        <p:cTn dur="500"/>
                                        <p:tgtEl>
                                          <p:spTgt spid="2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animEffect filter="fade" transition="in">
                                      <p:cBhvr>
                                        <p:cTn dur="500"/>
                                        <p:tgtEl>
                                          <p:spTgt spid="2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4" st="4"/>
                                            </p:txEl>
                                          </p:spTgt>
                                        </p:tgtEl>
                                        <p:attrNameLst>
                                          <p:attrName>style.visibility</p:attrName>
                                        </p:attrNameLst>
                                      </p:cBhvr>
                                      <p:to>
                                        <p:strVal val="visible"/>
                                      </p:to>
                                    </p:set>
                                    <p:animEffect filter="fade" transition="in">
                                      <p:cBhvr>
                                        <p:cTn dur="500"/>
                                        <p:tgtEl>
                                          <p:spTgt spid="2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5" st="5"/>
                                            </p:txEl>
                                          </p:spTgt>
                                        </p:tgtEl>
                                        <p:attrNameLst>
                                          <p:attrName>style.visibility</p:attrName>
                                        </p:attrNameLst>
                                      </p:cBhvr>
                                      <p:to>
                                        <p:strVal val="visible"/>
                                      </p:to>
                                    </p:set>
                                    <p:animEffect filter="fade" transition="in">
                                      <p:cBhvr>
                                        <p:cTn dur="500"/>
                                        <p:tgtEl>
                                          <p:spTgt spid="2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6" st="6"/>
                                            </p:txEl>
                                          </p:spTgt>
                                        </p:tgtEl>
                                        <p:attrNameLst>
                                          <p:attrName>style.visibility</p:attrName>
                                        </p:attrNameLst>
                                      </p:cBhvr>
                                      <p:to>
                                        <p:strVal val="visible"/>
                                      </p:to>
                                    </p:set>
                                    <p:animEffect filter="fade" transition="in">
                                      <p:cBhvr>
                                        <p:cTn dur="500"/>
                                        <p:tgtEl>
                                          <p:spTgt spid="29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p:nvPr/>
        </p:nvSpPr>
        <p:spPr>
          <a:xfrm>
            <a:off x="7280031" y="390293"/>
            <a:ext cx="4911969" cy="5363736"/>
          </a:xfrm>
          <a:prstGeom prst="cloudCallout">
            <a:avLst>
              <a:gd fmla="val -64855" name="adj1"/>
              <a:gd fmla="val 61326" name="adj2"/>
            </a:avLst>
          </a:prstGeom>
          <a:solidFill>
            <a:srgbClr val="FFFF00"/>
          </a:solidFill>
          <a:ln cap="rnd"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Hình 1.1 a, b là hai hình biểu diễn cùng một vật thể, hình a được vẽ theo tiêu chuẩn, hình b vẽ không tiêu chuẩn. Hãy nhận xét về hai hình biểu diễn này.</a:t>
            </a:r>
            <a:endParaRPr/>
          </a:p>
        </p:txBody>
      </p:sp>
      <p:pic>
        <p:nvPicPr>
          <p:cNvPr id="171" name="Google Shape;171;p2"/>
          <p:cNvPicPr preferRelativeResize="0"/>
          <p:nvPr/>
        </p:nvPicPr>
        <p:blipFill rotWithShape="1">
          <a:blip r:embed="rId3">
            <a:alphaModFix/>
          </a:blip>
          <a:srcRect b="0" l="0" r="0" t="0"/>
          <a:stretch/>
        </p:blipFill>
        <p:spPr>
          <a:xfrm>
            <a:off x="703383" y="390293"/>
            <a:ext cx="6093069" cy="61160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20"/>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00" name="Google Shape;300;p20"/>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01" name="Google Shape;301;p20"/>
          <p:cNvSpPr/>
          <p:nvPr/>
        </p:nvSpPr>
        <p:spPr>
          <a:xfrm>
            <a:off x="304800" y="584775"/>
            <a:ext cx="116939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1. Người ta đã sử dụng các tiêu chuẩn nào để vẽ Hình 1.6?</a:t>
            </a:r>
            <a:endParaRPr/>
          </a:p>
        </p:txBody>
      </p:sp>
      <p:pic>
        <p:nvPicPr>
          <p:cNvPr id="302" name="Google Shape;302;p20"/>
          <p:cNvPicPr preferRelativeResize="0"/>
          <p:nvPr/>
        </p:nvPicPr>
        <p:blipFill rotWithShape="1">
          <a:blip r:embed="rId4">
            <a:alphaModFix/>
          </a:blip>
          <a:srcRect b="0" l="0" r="0" t="0"/>
          <a:stretch/>
        </p:blipFill>
        <p:spPr>
          <a:xfrm>
            <a:off x="1304237" y="1169550"/>
            <a:ext cx="7643819" cy="32251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21"/>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08" name="Google Shape;308;p21"/>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09" name="Google Shape;309;p21"/>
          <p:cNvSpPr/>
          <p:nvPr/>
        </p:nvSpPr>
        <p:spPr>
          <a:xfrm>
            <a:off x="304800" y="584775"/>
            <a:ext cx="116939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1. Người ta đã sử dụng các tiêu chuẩn nào để vẽ Hình 1.6?</a:t>
            </a:r>
            <a:endParaRPr/>
          </a:p>
        </p:txBody>
      </p:sp>
      <p:pic>
        <p:nvPicPr>
          <p:cNvPr id="310" name="Google Shape;310;p21"/>
          <p:cNvPicPr preferRelativeResize="0"/>
          <p:nvPr/>
        </p:nvPicPr>
        <p:blipFill rotWithShape="1">
          <a:blip r:embed="rId4">
            <a:alphaModFix/>
          </a:blip>
          <a:srcRect b="0" l="0" r="0" t="0"/>
          <a:stretch/>
        </p:blipFill>
        <p:spPr>
          <a:xfrm>
            <a:off x="1304237" y="1169550"/>
            <a:ext cx="7643819" cy="3225168"/>
          </a:xfrm>
          <a:prstGeom prst="rect">
            <a:avLst/>
          </a:prstGeom>
          <a:noFill/>
          <a:ln>
            <a:noFill/>
          </a:ln>
        </p:spPr>
      </p:pic>
      <p:sp>
        <p:nvSpPr>
          <p:cNvPr id="311" name="Google Shape;311;p21"/>
          <p:cNvSpPr/>
          <p:nvPr/>
        </p:nvSpPr>
        <p:spPr>
          <a:xfrm>
            <a:off x="3710474" y="5186561"/>
            <a:ext cx="6096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Trên Hình 1.6, người ta sử dụng các tiêu chuẩn về: tỉ lệ, nét vẽ, ghi kích thước.</a:t>
            </a:r>
            <a:endParaRPr sz="28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2"/>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17" name="Google Shape;317;p22"/>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18" name="Google Shape;318;p22"/>
          <p:cNvSpPr/>
          <p:nvPr/>
        </p:nvSpPr>
        <p:spPr>
          <a:xfrm>
            <a:off x="304800" y="584775"/>
            <a:ext cx="116939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2. Hãy vẽ lại Hình 1.6 với tỉ lệ 1:1 trên giấy A4.</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2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2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3"/>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24" name="Google Shape;324;p23"/>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25" name="Google Shape;325;p23"/>
          <p:cNvSpPr/>
          <p:nvPr/>
        </p:nvSpPr>
        <p:spPr>
          <a:xfrm>
            <a:off x="304800" y="584775"/>
            <a:ext cx="116939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2. Hãy vẽ lại Hình 1.6 với tỉ lệ 1:1 trên giấy A4.</a:t>
            </a:r>
            <a:endParaRPr b="1" sz="2800">
              <a:solidFill>
                <a:schemeClr val="dk1"/>
              </a:solidFill>
              <a:latin typeface="Times New Roman"/>
              <a:ea typeface="Times New Roman"/>
              <a:cs typeface="Times New Roman"/>
              <a:sym typeface="Times New Roman"/>
            </a:endParaRPr>
          </a:p>
        </p:txBody>
      </p:sp>
      <p:pic>
        <p:nvPicPr>
          <p:cNvPr id="326" name="Google Shape;326;p23"/>
          <p:cNvPicPr preferRelativeResize="0"/>
          <p:nvPr/>
        </p:nvPicPr>
        <p:blipFill rotWithShape="1">
          <a:blip r:embed="rId4">
            <a:alphaModFix/>
          </a:blip>
          <a:srcRect b="0" l="0" r="0" t="0"/>
          <a:stretch/>
        </p:blipFill>
        <p:spPr>
          <a:xfrm>
            <a:off x="1796216" y="1466925"/>
            <a:ext cx="5304379" cy="36649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4"/>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32" name="Google Shape;332;p24"/>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333" name="Google Shape;333;p24"/>
          <p:cNvSpPr/>
          <p:nvPr/>
        </p:nvSpPr>
        <p:spPr>
          <a:xfrm>
            <a:off x="460916" y="584775"/>
            <a:ext cx="11537795"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1.Các bài thực hành yêu cầu vẽ trên giấy khổ A4, nhưng em chỉ có tờ giấy vẽ khổ A0. Em hãy chia tờ giấy khổ A0 thành các tờ giấy khổ A4 để vẽ các bài thực hành.</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Hãy sưu tầm một bản vẽ kĩ thuật, nêu các thông tin và các tiêu chuẩn mà người thiết kế áp dụng để vẽ bản vẽ đó.</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 Hãy chia khổ giấy A0 thành các khổ A1, A2, A3, A4 và trình bày khung bảng vẽ, khung tên trên một khổ giấy A4.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25"/>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39" name="Google Shape;339;p25"/>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340" name="Google Shape;340;p25"/>
          <p:cNvSpPr/>
          <p:nvPr/>
        </p:nvSpPr>
        <p:spPr>
          <a:xfrm>
            <a:off x="317241" y="584775"/>
            <a:ext cx="11355355" cy="6124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endParaRPr/>
          </a:p>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2.HS tự sưu tầm: Bản vẽ nhà, bản vẽ vòng đai….</a:t>
            </a:r>
            <a:endParaRPr/>
          </a:p>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3. - Em có thể làm theo cách sau để chia khổ giấy A0 thành các khổ A1, A2, A3, A4:</a:t>
            </a:r>
            <a:endParaRPr/>
          </a:p>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Từ khổ giấy A0 em gập đôi lại và cắt theo đường gập ta được 2 khổ giấy A1.</a:t>
            </a:r>
            <a:endParaRPr/>
          </a:p>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Từ mỗi khổ giấy A1 em gập đôi lại và cắt theo đường gập ta được 2 khổ giấy A2.</a:t>
            </a:r>
            <a:endParaRPr/>
          </a:p>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Từ mỗi khổ giấy A2 em gập đôi lại và cắt theo đường gập ta được 2 khổ giấy A3.</a:t>
            </a:r>
            <a:endParaRPr/>
          </a:p>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Từ mỗi khổ giấy A3 em gập đôi lại và cắt theo đường gập ta được 2 khổ giấy A4.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animEffect filter="fade" transition="in">
                                      <p:cBhvr>
                                        <p:cTn dur="500"/>
                                        <p:tgtEl>
                                          <p:spTgt spid="3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animEffect filter="fade" transition="in">
                                      <p:cBhvr>
                                        <p:cTn dur="500"/>
                                        <p:tgtEl>
                                          <p:spTgt spid="3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animEffect filter="fade" transition="in">
                                      <p:cBhvr>
                                        <p:cTn dur="500"/>
                                        <p:tgtEl>
                                          <p:spTgt spid="3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4" st="4"/>
                                            </p:txEl>
                                          </p:spTgt>
                                        </p:tgtEl>
                                        <p:attrNameLst>
                                          <p:attrName>style.visibility</p:attrName>
                                        </p:attrNameLst>
                                      </p:cBhvr>
                                      <p:to>
                                        <p:strVal val="visible"/>
                                      </p:to>
                                    </p:set>
                                    <p:animEffect filter="fade" transition="in">
                                      <p:cBhvr>
                                        <p:cTn dur="500"/>
                                        <p:tgtEl>
                                          <p:spTgt spid="3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5" st="5"/>
                                            </p:txEl>
                                          </p:spTgt>
                                        </p:tgtEl>
                                        <p:attrNameLst>
                                          <p:attrName>style.visibility</p:attrName>
                                        </p:attrNameLst>
                                      </p:cBhvr>
                                      <p:to>
                                        <p:strVal val="visible"/>
                                      </p:to>
                                    </p:set>
                                    <p:animEffect filter="fade" transition="in">
                                      <p:cBhvr>
                                        <p:cTn dur="500"/>
                                        <p:tgtEl>
                                          <p:spTgt spid="3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6" st="6"/>
                                            </p:txEl>
                                          </p:spTgt>
                                        </p:tgtEl>
                                        <p:attrNameLst>
                                          <p:attrName>style.visibility</p:attrName>
                                        </p:attrNameLst>
                                      </p:cBhvr>
                                      <p:to>
                                        <p:strVal val="visible"/>
                                      </p:to>
                                    </p:set>
                                    <p:animEffect filter="fade" transition="in">
                                      <p:cBhvr>
                                        <p:cTn dur="500"/>
                                        <p:tgtEl>
                                          <p:spTgt spid="3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p:nvPr/>
        </p:nvSpPr>
        <p:spPr>
          <a:xfrm>
            <a:off x="6441889" y="390293"/>
            <a:ext cx="5750111" cy="5963854"/>
          </a:xfrm>
          <a:prstGeom prst="cloudCallout">
            <a:avLst>
              <a:gd fmla="val -68100" name="adj1"/>
              <a:gd fmla="val 50531" name="adj2"/>
            </a:avLst>
          </a:prstGeom>
          <a:solidFill>
            <a:srgbClr val="FFFF00"/>
          </a:solidFill>
          <a:ln cap="rnd"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 Hình 1.1a: thể hiện hình dạng, kích thước các phần của vật thể; thể hiện phần rỗng, đường kính khoét theo một quy tắc.</a:t>
            </a:r>
            <a:endParaRPr/>
          </a:p>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 Hình 1.1b: thể hiện vật thể nhưng không thấy được vị trí khoét, không xác định được kích thước từng phần.</a:t>
            </a:r>
            <a:br>
              <a:rPr b="1" lang="en-US" sz="2800">
                <a:solidFill>
                  <a:srgbClr val="0000FF"/>
                </a:solidFill>
                <a:latin typeface="Times New Roman"/>
                <a:ea typeface="Times New Roman"/>
                <a:cs typeface="Times New Roman"/>
                <a:sym typeface="Times New Roman"/>
              </a:rPr>
            </a:br>
            <a:endParaRPr b="1" sz="2800">
              <a:solidFill>
                <a:srgbClr val="0000FF"/>
              </a:solidFill>
              <a:latin typeface="Times New Roman"/>
              <a:ea typeface="Times New Roman"/>
              <a:cs typeface="Times New Roman"/>
              <a:sym typeface="Times New Roman"/>
            </a:endParaRPr>
          </a:p>
        </p:txBody>
      </p:sp>
      <p:pic>
        <p:nvPicPr>
          <p:cNvPr id="177" name="Google Shape;177;p3"/>
          <p:cNvPicPr preferRelativeResize="0"/>
          <p:nvPr/>
        </p:nvPicPr>
        <p:blipFill rotWithShape="1">
          <a:blip r:embed="rId3">
            <a:alphaModFix/>
          </a:blip>
          <a:srcRect b="0" l="0" r="0" t="0"/>
          <a:stretch/>
        </p:blipFill>
        <p:spPr>
          <a:xfrm>
            <a:off x="348820" y="604897"/>
            <a:ext cx="6093069" cy="61160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2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2000"/>
                                        <p:tgtEl>
                                          <p:spTgt spid="1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p:nvPr/>
        </p:nvSpPr>
        <p:spPr>
          <a:xfrm>
            <a:off x="449765" y="106157"/>
            <a:ext cx="1154894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Mỗi trường hợp ở hình dưới đâytrình bày những thông tin gì của sản phẩm?</a:t>
            </a:r>
            <a:endParaRPr b="1" sz="2800">
              <a:solidFill>
                <a:schemeClr val="dk1"/>
              </a:solidFill>
              <a:latin typeface="Times New Roman"/>
              <a:ea typeface="Times New Roman"/>
              <a:cs typeface="Times New Roman"/>
              <a:sym typeface="Times New Roman"/>
            </a:endParaRPr>
          </a:p>
        </p:txBody>
      </p:sp>
      <p:sp>
        <p:nvSpPr>
          <p:cNvPr id="183" name="Google Shape;183;p4"/>
          <p:cNvSpPr/>
          <p:nvPr/>
        </p:nvSpPr>
        <p:spPr>
          <a:xfrm>
            <a:off x="449765" y="6284694"/>
            <a:ext cx="110805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2</a:t>
            </a:r>
            <a:r>
              <a:rPr b="1" lang="en-US" sz="2800">
                <a:solidFill>
                  <a:schemeClr val="dk1"/>
                </a:solidFill>
                <a:latin typeface="Times New Roman"/>
                <a:ea typeface="Times New Roman"/>
                <a:cs typeface="Times New Roman"/>
                <a:sym typeface="Times New Roman"/>
              </a:rPr>
              <a:t>. Kể tên một số lĩnh vực sử dụng bản vẽ kĩ thuật mà em biết.</a:t>
            </a:r>
            <a:endParaRPr/>
          </a:p>
        </p:txBody>
      </p:sp>
      <p:pic>
        <p:nvPicPr>
          <p:cNvPr id="184" name="Google Shape;184;p4"/>
          <p:cNvPicPr preferRelativeResize="0"/>
          <p:nvPr/>
        </p:nvPicPr>
        <p:blipFill rotWithShape="1">
          <a:blip r:embed="rId3">
            <a:alphaModFix/>
          </a:blip>
          <a:srcRect b="0" l="0" r="0" t="0"/>
          <a:stretch/>
        </p:blipFill>
        <p:spPr>
          <a:xfrm>
            <a:off x="606489" y="1240971"/>
            <a:ext cx="10923871" cy="48938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p:nvPr/>
        </p:nvSpPr>
        <p:spPr>
          <a:xfrm>
            <a:off x="449766" y="106157"/>
            <a:ext cx="669816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Mỗi trường hợp ở hình dưới đây trình bày những thông tin gì của sản phẩm?</a:t>
            </a:r>
            <a:endParaRPr b="1" sz="2800">
              <a:solidFill>
                <a:schemeClr val="dk1"/>
              </a:solidFill>
              <a:latin typeface="Times New Roman"/>
              <a:ea typeface="Times New Roman"/>
              <a:cs typeface="Times New Roman"/>
              <a:sym typeface="Times New Roman"/>
            </a:endParaRPr>
          </a:p>
        </p:txBody>
      </p:sp>
      <p:sp>
        <p:nvSpPr>
          <p:cNvPr id="190" name="Google Shape;190;p5"/>
          <p:cNvSpPr/>
          <p:nvPr/>
        </p:nvSpPr>
        <p:spPr>
          <a:xfrm>
            <a:off x="338252" y="5903893"/>
            <a:ext cx="695464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2</a:t>
            </a:r>
            <a:r>
              <a:rPr b="1" lang="en-US" sz="2800">
                <a:solidFill>
                  <a:schemeClr val="dk1"/>
                </a:solidFill>
                <a:latin typeface="Times New Roman"/>
                <a:ea typeface="Times New Roman"/>
                <a:cs typeface="Times New Roman"/>
                <a:sym typeface="Times New Roman"/>
              </a:rPr>
              <a:t>. Kể tên một số lĩnh vực sử dụng bản vẽ kĩ thuật mà em biết.</a:t>
            </a:r>
            <a:endParaRPr/>
          </a:p>
        </p:txBody>
      </p:sp>
      <p:sp>
        <p:nvSpPr>
          <p:cNvPr id="191" name="Google Shape;191;p5"/>
          <p:cNvSpPr/>
          <p:nvPr/>
        </p:nvSpPr>
        <p:spPr>
          <a:xfrm>
            <a:off x="7292898" y="419702"/>
            <a:ext cx="4516243" cy="6124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1. - Hình.a trình bày mặt bằng tầng 1 của ngôi nhà gồm có: phòng ngủ, phòng ăn, phòng khách, bếp, nhà vệ sinh cùng với kích thước từng khu vực.</a:t>
            </a:r>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Hình b trình bày sơ đồ mạch điện chiếu sáng có 3 bóng đèn, khóa điện, nguồn điện.</a:t>
            </a:r>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2. Một số lĩnh vực: Xây dựng, kiến trúc, chế tạo linh kiện, các ngành kĩ thuật, cơ khí, điện lực,...</a:t>
            </a:r>
            <a:endParaRPr/>
          </a:p>
        </p:txBody>
      </p:sp>
      <p:pic>
        <p:nvPicPr>
          <p:cNvPr id="192" name="Google Shape;192;p5"/>
          <p:cNvPicPr preferRelativeResize="0"/>
          <p:nvPr/>
        </p:nvPicPr>
        <p:blipFill rotWithShape="1">
          <a:blip r:embed="rId3">
            <a:alphaModFix/>
          </a:blip>
          <a:srcRect b="0" l="0" r="0" t="0"/>
          <a:stretch/>
        </p:blipFill>
        <p:spPr>
          <a:xfrm>
            <a:off x="338252" y="1060264"/>
            <a:ext cx="6755364" cy="46574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198" name="Google Shape;198;p6"/>
          <p:cNvSpPr/>
          <p:nvPr/>
        </p:nvSpPr>
        <p:spPr>
          <a:xfrm>
            <a:off x="360556" y="874470"/>
            <a:ext cx="115824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*Bản vẽ kỹ thuật</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Bản vẽ kỹ thuật là tài liệu kỹ thuật được trình bày dưới dạng hình vẽ, hình dạng, kích thước và yêu cầu kỹ thuật của sản phẩm.</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Bản vẽ kỹ thuật được lập theo các quy định thống nhất, được quy định trong các Tiêu chuẩn Việt Nam(TCVN) về bản vẽ kỹ thuật.</a:t>
            </a:r>
            <a:endParaRPr/>
          </a:p>
        </p:txBody>
      </p:sp>
      <p:sp>
        <p:nvSpPr>
          <p:cNvPr id="199" name="Google Shape;199;p6"/>
          <p:cNvSpPr/>
          <p:nvPr/>
        </p:nvSpPr>
        <p:spPr>
          <a:xfrm>
            <a:off x="905068" y="150541"/>
            <a:ext cx="112869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BÀI 1. MỘT SỐ TIÊU CHUẨN TRÌNH BÀY BẢN VẼ KỸ THUẬT</a:t>
            </a:r>
            <a:endParaRPr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p:nvPr/>
        </p:nvSpPr>
        <p:spPr>
          <a:xfrm>
            <a:off x="167268" y="195367"/>
            <a:ext cx="120247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 và nêu cách tạo ra các khổ giấy chính từ khổ giấy A0.</a:t>
            </a:r>
            <a:endParaRPr b="1" sz="2800">
              <a:solidFill>
                <a:schemeClr val="dk1"/>
              </a:solidFill>
              <a:latin typeface="Times New Roman"/>
              <a:ea typeface="Times New Roman"/>
              <a:cs typeface="Times New Roman"/>
              <a:sym typeface="Times New Roman"/>
            </a:endParaRPr>
          </a:p>
        </p:txBody>
      </p:sp>
      <p:pic>
        <p:nvPicPr>
          <p:cNvPr id="205" name="Google Shape;205;p7"/>
          <p:cNvPicPr preferRelativeResize="0"/>
          <p:nvPr/>
        </p:nvPicPr>
        <p:blipFill rotWithShape="1">
          <a:blip r:embed="rId3">
            <a:alphaModFix/>
          </a:blip>
          <a:srcRect b="0" l="0" r="0" t="0"/>
          <a:stretch/>
        </p:blipFill>
        <p:spPr>
          <a:xfrm>
            <a:off x="6095989" y="3428998"/>
            <a:ext cx="21" cy="4"/>
          </a:xfrm>
          <a:prstGeom prst="rect">
            <a:avLst/>
          </a:prstGeom>
          <a:noFill/>
          <a:ln>
            <a:noFill/>
          </a:ln>
        </p:spPr>
      </p:pic>
      <p:pic>
        <p:nvPicPr>
          <p:cNvPr id="206" name="Google Shape;206;p7"/>
          <p:cNvPicPr preferRelativeResize="0"/>
          <p:nvPr/>
        </p:nvPicPr>
        <p:blipFill rotWithShape="1">
          <a:blip r:embed="rId4">
            <a:alphaModFix/>
          </a:blip>
          <a:srcRect b="0" l="0" r="0" t="0"/>
          <a:stretch/>
        </p:blipFill>
        <p:spPr>
          <a:xfrm>
            <a:off x="485192" y="925674"/>
            <a:ext cx="10982130" cy="5559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p:nvPr/>
        </p:nvSpPr>
        <p:spPr>
          <a:xfrm>
            <a:off x="167268" y="195367"/>
            <a:ext cx="120247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 và nêu cách tạo ra các khổ giấy chính từ khổ giấy A0.</a:t>
            </a:r>
            <a:endParaRPr b="1" sz="2800">
              <a:solidFill>
                <a:schemeClr val="dk1"/>
              </a:solidFill>
              <a:latin typeface="Times New Roman"/>
              <a:ea typeface="Times New Roman"/>
              <a:cs typeface="Times New Roman"/>
              <a:sym typeface="Times New Roman"/>
            </a:endParaRPr>
          </a:p>
        </p:txBody>
      </p:sp>
      <p:pic>
        <p:nvPicPr>
          <p:cNvPr id="212" name="Google Shape;212;p8"/>
          <p:cNvPicPr preferRelativeResize="0"/>
          <p:nvPr/>
        </p:nvPicPr>
        <p:blipFill rotWithShape="1">
          <a:blip r:embed="rId3">
            <a:alphaModFix/>
          </a:blip>
          <a:srcRect b="0" l="0" r="0" t="0"/>
          <a:stretch/>
        </p:blipFill>
        <p:spPr>
          <a:xfrm>
            <a:off x="6095989" y="3428998"/>
            <a:ext cx="21" cy="4"/>
          </a:xfrm>
          <a:prstGeom prst="rect">
            <a:avLst/>
          </a:prstGeom>
          <a:noFill/>
          <a:ln>
            <a:noFill/>
          </a:ln>
        </p:spPr>
      </p:pic>
      <p:pic>
        <p:nvPicPr>
          <p:cNvPr id="213" name="Google Shape;213;p8"/>
          <p:cNvPicPr preferRelativeResize="0"/>
          <p:nvPr/>
        </p:nvPicPr>
        <p:blipFill rotWithShape="1">
          <a:blip r:embed="rId4">
            <a:alphaModFix/>
          </a:blip>
          <a:srcRect b="0" l="0" r="0" t="0"/>
          <a:stretch/>
        </p:blipFill>
        <p:spPr>
          <a:xfrm>
            <a:off x="485193" y="925674"/>
            <a:ext cx="5542384" cy="5559101"/>
          </a:xfrm>
          <a:prstGeom prst="rect">
            <a:avLst/>
          </a:prstGeom>
          <a:noFill/>
          <a:ln>
            <a:noFill/>
          </a:ln>
        </p:spPr>
      </p:pic>
      <p:sp>
        <p:nvSpPr>
          <p:cNvPr id="214" name="Google Shape;214;p8"/>
          <p:cNvSpPr/>
          <p:nvPr/>
        </p:nvSpPr>
        <p:spPr>
          <a:xfrm>
            <a:off x="6419460" y="1324576"/>
            <a:ext cx="5318449"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Cách tạo ra các khổ giấy chính từ khổ giấy A0:</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Khổ A1: Chia đôi chiều dài khổ giấy A0, ta được khổ giấy A1</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Khổ A2: Chia đôi chiều dài khổ giấy A1, ta được khổ giấy A2</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Khổ A3: Chia đôi chiều dài khổ giấy A2, ta được khổ giấy A3</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Khổ A4: Chia đôi chiều dài khổ giấy A3, ta được khổ giấy A4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20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2000"/>
                                        <p:tgtEl>
                                          <p:spTgt spid="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2000"/>
                                        <p:tgtEl>
                                          <p:spTgt spid="2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animEffect filter="fade" transition="in">
                                      <p:cBhvr>
                                        <p:cTn dur="2000"/>
                                        <p:tgtEl>
                                          <p:spTgt spid="2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4" st="4"/>
                                            </p:txEl>
                                          </p:spTgt>
                                        </p:tgtEl>
                                        <p:attrNameLst>
                                          <p:attrName>style.visibility</p:attrName>
                                        </p:attrNameLst>
                                      </p:cBhvr>
                                      <p:to>
                                        <p:strVal val="visible"/>
                                      </p:to>
                                    </p:set>
                                    <p:animEffect filter="fade" transition="in">
                                      <p:cBhvr>
                                        <p:cTn dur="2000"/>
                                        <p:tgtEl>
                                          <p:spTgt spid="21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9"/>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20" name="Google Shape;220;p9"/>
          <p:cNvSpPr/>
          <p:nvPr/>
        </p:nvSpPr>
        <p:spPr>
          <a:xfrm>
            <a:off x="819651" y="58849"/>
            <a:ext cx="106865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BÀI 1. MỘT SỐ TIÊU CHUẨN TRÌNH BÀY BẢN VẼ KỸ THUẬT</a:t>
            </a:r>
            <a:endParaRPr sz="2800">
              <a:solidFill>
                <a:srgbClr val="FF0000"/>
              </a:solidFill>
              <a:latin typeface="Times New Roman"/>
              <a:ea typeface="Times New Roman"/>
              <a:cs typeface="Times New Roman"/>
              <a:sym typeface="Times New Roman"/>
            </a:endParaRPr>
          </a:p>
        </p:txBody>
      </p:sp>
      <p:sp>
        <p:nvSpPr>
          <p:cNvPr id="221" name="Google Shape;221;p9"/>
          <p:cNvSpPr/>
          <p:nvPr/>
        </p:nvSpPr>
        <p:spPr>
          <a:xfrm>
            <a:off x="706243" y="802877"/>
            <a:ext cx="1091332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1.Khổ giấy</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Khổ giấy của các bản vẽ kỹ thuật được quy định trong tiêu chuẩn TCVN 7285:2003</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Khổ giấy dùng để vẽ kỹ thuật bao gồm các khổ giấy từ A0 đến A4</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5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500"/>
                                        <p:tgtEl>
                                          <p:spTgt spid="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500"/>
                                        <p:tgtEl>
                                          <p:spTgt spid="22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2023-06-21T22:05:51Z</dcterms:created>
  <dc:creator>DELL</dc:creator>
</cp:coreProperties>
</file>