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9"/>
  </p:notesMasterIdLst>
  <p:sldIdLst>
    <p:sldId id="271" r:id="rId2"/>
    <p:sldId id="270" r:id="rId3"/>
    <p:sldId id="278" r:id="rId4"/>
    <p:sldId id="283" r:id="rId5"/>
    <p:sldId id="280" r:id="rId6"/>
    <p:sldId id="282" r:id="rId7"/>
    <p:sldId id="275" r:id="rId8"/>
    <p:sldId id="276" r:id="rId9"/>
    <p:sldId id="291" r:id="rId10"/>
    <p:sldId id="290" r:id="rId11"/>
    <p:sldId id="292" r:id="rId12"/>
    <p:sldId id="293" r:id="rId13"/>
    <p:sldId id="294" r:id="rId14"/>
    <p:sldId id="295" r:id="rId15"/>
    <p:sldId id="296" r:id="rId16"/>
    <p:sldId id="297" r:id="rId17"/>
    <p:sldId id="302" r:id="rId18"/>
    <p:sldId id="299" r:id="rId19"/>
    <p:sldId id="301" r:id="rId20"/>
    <p:sldId id="303" r:id="rId21"/>
    <p:sldId id="305" r:id="rId22"/>
    <p:sldId id="304" r:id="rId23"/>
    <p:sldId id="306" r:id="rId24"/>
    <p:sldId id="307" r:id="rId25"/>
    <p:sldId id="308" r:id="rId26"/>
    <p:sldId id="309" r:id="rId27"/>
    <p:sldId id="310" r:id="rId28"/>
    <p:sldId id="315" r:id="rId29"/>
    <p:sldId id="317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>
      <p:cViewPr varScale="1">
        <p:scale>
          <a:sx n="77" d="100"/>
          <a:sy n="77" d="100"/>
        </p:scale>
        <p:origin x="99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EF38-4BF1-4658-8081-3A699AB3DB7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22CC3-EED5-4FA2-A12D-AB3D4642B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DF3C09-2B44-4A4C-96A8-5AA8142FB5C7}" type="slidenum">
              <a:rPr lang="en-US" altLang="en-US" u="none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0F8325-EBA0-4961-B9EE-ABD192B07A13}" type="slidenum">
              <a:rPr lang="en-US" altLang="en-US" u="none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36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045EB5-9FD3-464D-879E-79542C9C091B}" type="slidenum">
              <a:rPr lang="en-US" altLang="en-US" u="none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78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AC4805-8F12-42EC-BF31-E59232648E85}" type="slidenum">
              <a:rPr lang="en-US" altLang="en-US" u="none"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8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DD8ACF-CF73-45F1-8CCE-5CD968803F02}" type="slidenum">
              <a:rPr lang="en-US" altLang="en-US" u="none"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20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028B24-ABB7-4CAF-AAAF-B6A19CA245B5}" type="slidenum">
              <a:rPr lang="en-US" altLang="en-US" u="none"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96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AF3DA5-08F7-49D0-95A5-8A87B622FA5B}" type="slidenum">
              <a:rPr lang="en-US" altLang="en-US" u="none"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4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CDB41E-30A6-4675-B6A1-E7D68FF8F1FB}" type="slidenum">
              <a:rPr lang="en-US" altLang="en-US" u="none"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8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481143-1988-4F78-9889-CFF16F9BD158}" type="slidenum">
              <a:rPr lang="en-US" altLang="en-US" u="none"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6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7D9108-C132-458D-AAC0-3287B11FDA39}" type="slidenum">
              <a:rPr lang="en-US" altLang="en-US" u="none">
                <a:latin typeface="Arial" panose="020B0604020202020204" pitchFamily="34" charset="0"/>
              </a:rPr>
              <a:pPr eaLnBrk="1" hangingPunct="1"/>
              <a:t>13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3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D74A1F-3B55-4F23-B9BA-515DEED8FD72}" type="slidenum">
              <a:rPr lang="en-US" altLang="en-US" u="none">
                <a:latin typeface="Arial" panose="020B0604020202020204" pitchFamily="34" charset="0"/>
              </a:rPr>
              <a:pPr eaLnBrk="1" hangingPunct="1"/>
              <a:t>14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7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1E307F-D98F-452B-9D90-01A53DCD7967}" type="slidenum">
              <a:rPr lang="en-US" altLang="en-US" u="none"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B0D1CF-63D3-44DE-AFC8-E371A720E04C}" type="slidenum">
              <a:rPr lang="en-US" altLang="en-US" u="none"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76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CFBF4B-B0C6-4E0B-9D0A-BF45EC8A8DE4}" type="slidenum">
              <a:rPr lang="en-US" altLang="en-US" u="none"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0635B-0348-4522-AE82-4BD8754F5292}" type="slidenum">
              <a:rPr lang="en-US" altLang="en-US" u="none"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 u="none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0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B308FAE-C6CB-4EC4-B297-17CBF76E0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63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596941A-AB24-417B-856D-FA8618299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35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Thư viện stem-steam</a:t>
            </a:r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200400" y="645789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Thư</a:t>
            </a:r>
            <a:r>
              <a:rPr lang="en-US" sz="2000" b="0" cap="none" spc="0" baseline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viện stem-steam</a:t>
            </a:r>
            <a:endParaRPr lang="en-US" sz="2000" b="0" cap="none" spc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  <p:sldLayoutId id="214748372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hlinkshowjump?jump=nextslide"/>
          </p:cNvPr>
          <p:cNvSpPr/>
          <p:nvPr/>
        </p:nvSpPr>
        <p:spPr>
          <a:xfrm>
            <a:off x="304800" y="1905000"/>
            <a:ext cx="8001000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hape 93"/>
          <p:cNvSpPr txBox="1"/>
          <p:nvPr/>
        </p:nvSpPr>
        <p:spPr>
          <a:xfrm>
            <a:off x="562610" y="748030"/>
            <a:ext cx="290195" cy="6330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101600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1600" algn="just">
              <a:lnSpc>
                <a:spcPct val="75000"/>
              </a:lnSpc>
              <a:spcAft>
                <a:spcPts val="0"/>
              </a:spcAft>
            </a:pPr>
            <a:r>
              <a:rPr lang="vi-VN" sz="3500">
                <a:solidFill>
                  <a:srgbClr val="FFFFFF"/>
                </a:solidFill>
                <a:effectLst/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3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3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pic>
        <p:nvPicPr>
          <p:cNvPr id="175107" name="Picture 3" descr="gao%20dien%20bie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0"/>
            <a:ext cx="4572000" cy="2971800"/>
          </a:xfrm>
          <a:noFill/>
        </p:spPr>
      </p:pic>
      <p:pic>
        <p:nvPicPr>
          <p:cNvPr id="175110" name="Picture 6" descr="scan013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10000"/>
            <a:ext cx="4495800" cy="2919413"/>
          </a:xfrm>
          <a:noFill/>
        </p:spPr>
      </p:pic>
      <p:sp>
        <p:nvSpPr>
          <p:cNvPr id="175111" name="Oval 7"/>
          <p:cNvSpPr>
            <a:spLocks noChangeArrowheads="1"/>
          </p:cNvSpPr>
          <p:nvPr/>
        </p:nvSpPr>
        <p:spPr bwMode="auto">
          <a:xfrm>
            <a:off x="0" y="38100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5112" name="Oval 8"/>
          <p:cNvSpPr>
            <a:spLocks noChangeArrowheads="1"/>
          </p:cNvSpPr>
          <p:nvPr/>
        </p:nvSpPr>
        <p:spPr bwMode="auto">
          <a:xfrm>
            <a:off x="4648200" y="38862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Dặm cây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4648200" y="61722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Tưới</a:t>
            </a:r>
          </a:p>
        </p:txBody>
      </p:sp>
      <p:pic>
        <p:nvPicPr>
          <p:cNvPr id="175122" name="Picture 18" descr="tat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8800"/>
            <a:ext cx="449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3810000" y="2895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Tiêu nước</a:t>
            </a:r>
          </a:p>
        </p:txBody>
      </p:sp>
      <p:sp>
        <p:nvSpPr>
          <p:cNvPr id="5132" name="Content Placeholder 27"/>
          <p:cNvSpPr>
            <a:spLocks noGrp="1"/>
          </p:cNvSpPr>
          <p:nvPr>
            <p:ph sz="quarter" idx="2"/>
          </p:nvPr>
        </p:nvSpPr>
        <p:spPr>
          <a:xfrm>
            <a:off x="9144000" y="2209800"/>
            <a:ext cx="4038600" cy="2185988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149" name="Picture 29" descr="Kết quả hình ảnh cho LAM CO VUN GO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8" name="Oval 14"/>
          <p:cNvSpPr>
            <a:spLocks noChangeArrowheads="1"/>
          </p:cNvSpPr>
          <p:nvPr/>
        </p:nvSpPr>
        <p:spPr bwMode="auto">
          <a:xfrm>
            <a:off x="0" y="5334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5119" name="Oval 15"/>
          <p:cNvSpPr>
            <a:spLocks noChangeArrowheads="1"/>
          </p:cNvSpPr>
          <p:nvPr/>
        </p:nvSpPr>
        <p:spPr bwMode="auto">
          <a:xfrm>
            <a:off x="4800600" y="457200"/>
            <a:ext cx="457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none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685800" y="30480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Làm cỏ</a:t>
            </a:r>
          </a:p>
        </p:txBody>
      </p:sp>
    </p:spTree>
    <p:extLst>
      <p:ext uri="{BB962C8B-B14F-4D97-AF65-F5344CB8AC3E}">
        <p14:creationId xmlns:p14="http://schemas.microsoft.com/office/powerpoint/2010/main" val="4733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 animBg="1" autoUpdateAnimBg="0"/>
      <p:bldP spid="175112" grpId="0" animBg="1" autoUpdateAnimBg="0"/>
      <p:bldP spid="175116" grpId="0"/>
      <p:bldP spid="175117" grpId="0"/>
      <p:bldP spid="175129" grpId="0"/>
      <p:bldP spid="175118" grpId="0" animBg="1" autoUpdateAnimBg="0"/>
      <p:bldP spid="175119" grpId="0" animBg="1" autoUpdateAnimBg="0"/>
      <p:bldP spid="17511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Quan sát và cho biết nội dung tranh?</a:t>
            </a:r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609600" y="167640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u="none">
              <a:solidFill>
                <a:srgbClr val="FF0000"/>
              </a:solidFill>
            </a:endParaRPr>
          </a:p>
        </p:txBody>
      </p:sp>
      <p:pic>
        <p:nvPicPr>
          <p:cNvPr id="6174" name="Picture 30" descr="Kết quả hình ảnh cho tỉa và dặm c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3962400"/>
            <a:ext cx="46529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5" name="Oval 21"/>
          <p:cNvSpPr>
            <a:spLocks noChangeArrowheads="1"/>
          </p:cNvSpPr>
          <p:nvPr/>
        </p:nvSpPr>
        <p:spPr bwMode="auto">
          <a:xfrm>
            <a:off x="2438400" y="38862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5562600" y="38862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Tỉa cây</a:t>
            </a:r>
          </a:p>
        </p:txBody>
      </p:sp>
      <p:pic>
        <p:nvPicPr>
          <p:cNvPr id="175120" name="Picture 16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1" name="Oval 17"/>
          <p:cNvSpPr>
            <a:spLocks noChangeArrowheads="1"/>
          </p:cNvSpPr>
          <p:nvPr/>
        </p:nvSpPr>
        <p:spPr bwMode="auto">
          <a:xfrm>
            <a:off x="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5151" name="Picture 31" descr="Kết quả hình ảnh cho LAM CO VUN G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Oval 20"/>
          <p:cNvSpPr>
            <a:spLocks noChangeArrowheads="1"/>
          </p:cNvSpPr>
          <p:nvPr/>
        </p:nvSpPr>
        <p:spPr bwMode="auto">
          <a:xfrm>
            <a:off x="4876800" y="60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7239000" y="6858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>
                <a:solidFill>
                  <a:srgbClr val="FF0000"/>
                </a:solidFill>
              </a:rPr>
              <a:t>Vun xới</a:t>
            </a: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457200" y="2514600"/>
            <a:ext cx="320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Bón phân</a:t>
            </a:r>
          </a:p>
        </p:txBody>
      </p:sp>
    </p:spTree>
    <p:extLst>
      <p:ext uri="{BB962C8B-B14F-4D97-AF65-F5344CB8AC3E}">
        <p14:creationId xmlns:p14="http://schemas.microsoft.com/office/powerpoint/2010/main" val="19929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5" grpId="0" animBg="1" autoUpdateAnimBg="0"/>
      <p:bldP spid="175130" grpId="0"/>
      <p:bldP spid="175121" grpId="0" animBg="1" autoUpdateAnimBg="0"/>
      <p:bldP spid="175124" grpId="0" animBg="1" autoUpdateAnimBg="0"/>
      <p:bldP spid="175115" grpId="0"/>
      <p:bldP spid="17512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350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1. TỈA ,DẶM CÂY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a.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Tỉa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cây</a:t>
            </a:r>
            <a:endParaRPr lang="en-US" altLang="en-US" sz="2400" b="1" u="none" dirty="0">
              <a:solidFill>
                <a:srgbClr val="0000FF"/>
              </a:solidFill>
            </a:endParaRP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4114800" y="2209800"/>
            <a:ext cx="35306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u="none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019800" y="3416300"/>
            <a:ext cx="304800" cy="381000"/>
            <a:chOff x="4080" y="1728"/>
            <a:chExt cx="192" cy="288"/>
          </a:xfrm>
        </p:grpSpPr>
        <p:sp>
          <p:nvSpPr>
            <p:cNvPr id="7302" name="Line 10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3" name="Line 11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" name="Line 12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" name="Line 13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" name="Line 14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162800" y="2819400"/>
            <a:ext cx="228600" cy="381000"/>
            <a:chOff x="4080" y="1728"/>
            <a:chExt cx="192" cy="288"/>
          </a:xfrm>
        </p:grpSpPr>
        <p:sp>
          <p:nvSpPr>
            <p:cNvPr id="7297" name="Line 1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8" name="Line 1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9" name="Line 1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0" name="Line 2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1" name="Line 2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724400" y="3352800"/>
            <a:ext cx="228600" cy="304800"/>
            <a:chOff x="4080" y="1728"/>
            <a:chExt cx="192" cy="288"/>
          </a:xfrm>
        </p:grpSpPr>
        <p:sp>
          <p:nvSpPr>
            <p:cNvPr id="7292" name="Line 2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3" name="Line 2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" name="Line 2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" name="Line 2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" name="Line 2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105400" y="3505200"/>
            <a:ext cx="381000" cy="304800"/>
            <a:chOff x="4080" y="1728"/>
            <a:chExt cx="192" cy="288"/>
          </a:xfrm>
        </p:grpSpPr>
        <p:sp>
          <p:nvSpPr>
            <p:cNvPr id="7287" name="Line 2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" name="Line 3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9" name="Line 3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" name="Line 3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1" name="Line 3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96000" y="2286000"/>
            <a:ext cx="228600" cy="381000"/>
            <a:chOff x="4080" y="1728"/>
            <a:chExt cx="192" cy="288"/>
          </a:xfrm>
        </p:grpSpPr>
        <p:sp>
          <p:nvSpPr>
            <p:cNvPr id="7282" name="Line 3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" name="Line 3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" name="Line 3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" name="Line 3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" name="Line 3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6477000" y="2362200"/>
            <a:ext cx="228600" cy="304800"/>
            <a:chOff x="4080" y="1728"/>
            <a:chExt cx="192" cy="288"/>
          </a:xfrm>
        </p:grpSpPr>
        <p:sp>
          <p:nvSpPr>
            <p:cNvPr id="7277" name="Line 4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" name="Line 4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" name="Line 4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" name="Line 4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" name="Line 4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5562600" y="2362200"/>
            <a:ext cx="304800" cy="304800"/>
            <a:chOff x="4080" y="1728"/>
            <a:chExt cx="192" cy="288"/>
          </a:xfrm>
        </p:grpSpPr>
        <p:sp>
          <p:nvSpPr>
            <p:cNvPr id="7272" name="Line 4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" name="Line 4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" name="Line 4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" name="Line 5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" name="Line 5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5257800" y="2895600"/>
            <a:ext cx="304800" cy="381000"/>
            <a:chOff x="4080" y="1728"/>
            <a:chExt cx="192" cy="288"/>
          </a:xfrm>
        </p:grpSpPr>
        <p:sp>
          <p:nvSpPr>
            <p:cNvPr id="7267" name="Line 5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8" name="Line 5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9" name="Line 5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0" name="Line 5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" name="Line 5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5715000" y="3200400"/>
            <a:ext cx="228600" cy="381000"/>
            <a:chOff x="4080" y="1728"/>
            <a:chExt cx="192" cy="288"/>
          </a:xfrm>
        </p:grpSpPr>
        <p:sp>
          <p:nvSpPr>
            <p:cNvPr id="7262" name="Line 5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3" name="Line 6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4" name="Line 6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5" name="Line 6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6" name="Line 6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054600" y="2286000"/>
            <a:ext cx="228600" cy="381000"/>
            <a:chOff x="4080" y="1728"/>
            <a:chExt cx="192" cy="288"/>
          </a:xfrm>
        </p:grpSpPr>
        <p:sp>
          <p:nvSpPr>
            <p:cNvPr id="7257" name="Line 6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8" name="Line 6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9" name="Line 6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0" name="Line 6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1" name="Line 6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4267200" y="2971800"/>
            <a:ext cx="228600" cy="304800"/>
            <a:chOff x="4080" y="1728"/>
            <a:chExt cx="192" cy="288"/>
          </a:xfrm>
        </p:grpSpPr>
        <p:sp>
          <p:nvSpPr>
            <p:cNvPr id="7252" name="Line 7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3" name="Line 7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4" name="Line 7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5" name="Line 7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6" name="Line 7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6"/>
          <p:cNvGrpSpPr>
            <a:grpSpLocks/>
          </p:cNvGrpSpPr>
          <p:nvPr/>
        </p:nvGrpSpPr>
        <p:grpSpPr bwMode="auto">
          <a:xfrm>
            <a:off x="4724400" y="2667000"/>
            <a:ext cx="304800" cy="381000"/>
            <a:chOff x="4080" y="1728"/>
            <a:chExt cx="192" cy="288"/>
          </a:xfrm>
        </p:grpSpPr>
        <p:sp>
          <p:nvSpPr>
            <p:cNvPr id="7247" name="Line 7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8" name="Line 7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9" name="Line 7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0" name="Line 8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1" name="Line 8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2"/>
          <p:cNvGrpSpPr>
            <a:grpSpLocks/>
          </p:cNvGrpSpPr>
          <p:nvPr/>
        </p:nvGrpSpPr>
        <p:grpSpPr bwMode="auto">
          <a:xfrm>
            <a:off x="6553200" y="2819400"/>
            <a:ext cx="228600" cy="304800"/>
            <a:chOff x="4080" y="1728"/>
            <a:chExt cx="192" cy="288"/>
          </a:xfrm>
        </p:grpSpPr>
        <p:sp>
          <p:nvSpPr>
            <p:cNvPr id="7242" name="Line 8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3" name="Line 8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4" name="Line 8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5" name="Line 8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6" name="Line 8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8"/>
          <p:cNvGrpSpPr>
            <a:grpSpLocks/>
          </p:cNvGrpSpPr>
          <p:nvPr/>
        </p:nvGrpSpPr>
        <p:grpSpPr bwMode="auto">
          <a:xfrm>
            <a:off x="4343400" y="3352800"/>
            <a:ext cx="304800" cy="457200"/>
            <a:chOff x="4080" y="1728"/>
            <a:chExt cx="192" cy="288"/>
          </a:xfrm>
        </p:grpSpPr>
        <p:sp>
          <p:nvSpPr>
            <p:cNvPr id="7237" name="Line 8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8" name="Line 9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9" name="Line 9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0" name="Line 9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1" name="Line 9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4"/>
          <p:cNvGrpSpPr>
            <a:grpSpLocks/>
          </p:cNvGrpSpPr>
          <p:nvPr/>
        </p:nvGrpSpPr>
        <p:grpSpPr bwMode="auto">
          <a:xfrm>
            <a:off x="5715000" y="2743200"/>
            <a:ext cx="228600" cy="304800"/>
            <a:chOff x="4080" y="1728"/>
            <a:chExt cx="192" cy="288"/>
          </a:xfrm>
        </p:grpSpPr>
        <p:sp>
          <p:nvSpPr>
            <p:cNvPr id="7232" name="Line 9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Line 9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4" name="Line 9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5" name="Line 9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6" name="Line 9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00"/>
          <p:cNvGrpSpPr>
            <a:grpSpLocks/>
          </p:cNvGrpSpPr>
          <p:nvPr/>
        </p:nvGrpSpPr>
        <p:grpSpPr bwMode="auto">
          <a:xfrm>
            <a:off x="4267200" y="2438400"/>
            <a:ext cx="304800" cy="304800"/>
            <a:chOff x="4080" y="1728"/>
            <a:chExt cx="192" cy="288"/>
          </a:xfrm>
        </p:grpSpPr>
        <p:sp>
          <p:nvSpPr>
            <p:cNvPr id="7227" name="Line 10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Line 10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9" name="Line 10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0" name="Line 10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1" name="Line 10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06"/>
          <p:cNvGrpSpPr>
            <a:grpSpLocks/>
          </p:cNvGrpSpPr>
          <p:nvPr/>
        </p:nvGrpSpPr>
        <p:grpSpPr bwMode="auto">
          <a:xfrm>
            <a:off x="7162800" y="2362200"/>
            <a:ext cx="228600" cy="304800"/>
            <a:chOff x="4080" y="1728"/>
            <a:chExt cx="192" cy="288"/>
          </a:xfrm>
        </p:grpSpPr>
        <p:sp>
          <p:nvSpPr>
            <p:cNvPr id="7222" name="Line 10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Line 10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4" name="Line 10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5" name="Line 11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Line 11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12"/>
          <p:cNvGrpSpPr>
            <a:grpSpLocks/>
          </p:cNvGrpSpPr>
          <p:nvPr/>
        </p:nvGrpSpPr>
        <p:grpSpPr bwMode="auto">
          <a:xfrm>
            <a:off x="6172200" y="2895600"/>
            <a:ext cx="228600" cy="381000"/>
            <a:chOff x="4080" y="1728"/>
            <a:chExt cx="192" cy="288"/>
          </a:xfrm>
        </p:grpSpPr>
        <p:sp>
          <p:nvSpPr>
            <p:cNvPr id="7217" name="Line 11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Line 11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Line 11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Line 11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Line 11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18"/>
          <p:cNvGrpSpPr>
            <a:grpSpLocks/>
          </p:cNvGrpSpPr>
          <p:nvPr/>
        </p:nvGrpSpPr>
        <p:grpSpPr bwMode="auto">
          <a:xfrm>
            <a:off x="6629400" y="3429000"/>
            <a:ext cx="228600" cy="381000"/>
            <a:chOff x="4080" y="1728"/>
            <a:chExt cx="192" cy="288"/>
          </a:xfrm>
        </p:grpSpPr>
        <p:sp>
          <p:nvSpPr>
            <p:cNvPr id="7212" name="Line 11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12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Line 12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" name="Line 12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Line 12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24"/>
          <p:cNvGrpSpPr>
            <a:grpSpLocks/>
          </p:cNvGrpSpPr>
          <p:nvPr/>
        </p:nvGrpSpPr>
        <p:grpSpPr bwMode="auto">
          <a:xfrm>
            <a:off x="7239000" y="3429000"/>
            <a:ext cx="228600" cy="381000"/>
            <a:chOff x="4080" y="1728"/>
            <a:chExt cx="192" cy="288"/>
          </a:xfrm>
        </p:grpSpPr>
        <p:sp>
          <p:nvSpPr>
            <p:cNvPr id="7207" name="Line 12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Line 12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12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12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12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30"/>
          <p:cNvGrpSpPr>
            <a:grpSpLocks/>
          </p:cNvGrpSpPr>
          <p:nvPr/>
        </p:nvGrpSpPr>
        <p:grpSpPr bwMode="auto">
          <a:xfrm>
            <a:off x="6858000" y="2362200"/>
            <a:ext cx="228600" cy="381000"/>
            <a:chOff x="4080" y="1728"/>
            <a:chExt cx="192" cy="288"/>
          </a:xfrm>
        </p:grpSpPr>
        <p:sp>
          <p:nvSpPr>
            <p:cNvPr id="7202" name="Line 13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3" name="Line 13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Line 13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Line 13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Line 13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34" name="Line 138"/>
          <p:cNvSpPr>
            <a:spLocks noChangeShapeType="1"/>
          </p:cNvSpPr>
          <p:nvPr/>
        </p:nvSpPr>
        <p:spPr bwMode="auto">
          <a:xfrm flipH="1">
            <a:off x="7391400" y="25908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5" name="Text Box 139"/>
          <p:cNvSpPr txBox="1">
            <a:spLocks noChangeArrowheads="1"/>
          </p:cNvSpPr>
          <p:nvPr/>
        </p:nvSpPr>
        <p:spPr bwMode="auto">
          <a:xfrm>
            <a:off x="7772400" y="2311400"/>
            <a:ext cx="1524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Cây yếu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u="none">
                <a:latin typeface="Arial" panose="020B0604020202020204" pitchFamily="34" charset="0"/>
              </a:rPr>
              <a:t>và bị sâu</a:t>
            </a:r>
          </a:p>
        </p:txBody>
      </p:sp>
      <p:sp>
        <p:nvSpPr>
          <p:cNvPr id="7196" name="Line 141"/>
          <p:cNvSpPr>
            <a:spLocks noChangeShapeType="1"/>
          </p:cNvSpPr>
          <p:nvPr/>
        </p:nvSpPr>
        <p:spPr bwMode="auto">
          <a:xfrm>
            <a:off x="4038600" y="0"/>
            <a:ext cx="0" cy="6858000"/>
          </a:xfrm>
          <a:prstGeom prst="line">
            <a:avLst/>
          </a:prstGeom>
          <a:noFill/>
          <a:ln w="38100" cmpd="dbl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Text Box 143"/>
          <p:cNvSpPr txBox="1">
            <a:spLocks noChangeArrowheads="1"/>
          </p:cNvSpPr>
          <p:nvPr/>
        </p:nvSpPr>
        <p:spPr bwMode="auto">
          <a:xfrm>
            <a:off x="-28989" y="192385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II. CHĂM SÓC CÂY TRỒNG</a:t>
            </a:r>
          </a:p>
        </p:txBody>
      </p:sp>
      <p:sp>
        <p:nvSpPr>
          <p:cNvPr id="7198" name="Text Box 144"/>
          <p:cNvSpPr txBox="1">
            <a:spLocks noChangeArrowheads="1"/>
          </p:cNvSpPr>
          <p:nvPr/>
        </p:nvSpPr>
        <p:spPr bwMode="auto">
          <a:xfrm>
            <a:off x="5181600" y="4114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Tỉa cây</a:t>
            </a:r>
          </a:p>
        </p:txBody>
      </p:sp>
      <p:sp>
        <p:nvSpPr>
          <p:cNvPr id="4241" name="Text Box 145"/>
          <p:cNvSpPr txBox="1">
            <a:spLocks noChangeArrowheads="1"/>
          </p:cNvSpPr>
          <p:nvPr/>
        </p:nvSpPr>
        <p:spPr bwMode="auto">
          <a:xfrm>
            <a:off x="4114800" y="51816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none"/>
              <a:t>Thế nào là tỉa cây? </a:t>
            </a:r>
          </a:p>
        </p:txBody>
      </p:sp>
      <p:sp>
        <p:nvSpPr>
          <p:cNvPr id="139" name="Text Box 290"/>
          <p:cNvSpPr txBox="1">
            <a:spLocks noChangeArrowheads="1"/>
          </p:cNvSpPr>
          <p:nvPr/>
        </p:nvSpPr>
        <p:spPr bwMode="auto">
          <a:xfrm>
            <a:off x="76200" y="2197100"/>
            <a:ext cx="365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</a:t>
            </a:r>
            <a:r>
              <a:rPr lang="en-US" altLang="en-US" sz="2400" u="none" dirty="0" err="1"/>
              <a:t>Bỏ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các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yếu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sâu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bệnh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bệnh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đảm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bảo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mật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độ</a:t>
            </a:r>
            <a:endParaRPr lang="en-US" altLang="en-US" sz="2400" u="none" dirty="0">
              <a:sym typeface="Webdings" panose="05030102010509060703" pitchFamily="18" charset="2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4191000" y="5257800"/>
            <a:ext cx="4857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none"/>
              <a:t>Mục đích của tỉa cây là gì?</a:t>
            </a:r>
            <a:endParaRPr lang="en-US" altLang="en-US" sz="3200"/>
          </a:p>
        </p:txBody>
      </p:sp>
    </p:spTree>
    <p:extLst>
      <p:ext uri="{BB962C8B-B14F-4D97-AF65-F5344CB8AC3E}">
        <p14:creationId xmlns:p14="http://schemas.microsoft.com/office/powerpoint/2010/main" val="29534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4" dur="2000" fill="hold"/>
                                        <p:tgtEl>
                                          <p:spTgt spid="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6" dur="2000" fill="hold"/>
                                        <p:tgtEl>
                                          <p:spTgt spid="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4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4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234" grpId="0" animBg="1"/>
      <p:bldP spid="4234" grpId="1" animBg="1"/>
      <p:bldP spid="4234" grpId="2" animBg="1"/>
      <p:bldP spid="4235" grpId="0"/>
      <p:bldP spid="4235" grpId="1"/>
      <p:bldP spid="4235" grpId="2"/>
      <p:bldP spid="4241" grpId="0"/>
      <p:bldP spid="4241" grpId="1"/>
      <p:bldP spid="140" grpId="0"/>
      <p:bldP spid="1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1066800"/>
            <a:ext cx="3962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1 . TỈA, DẶM CÂY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a. </a:t>
            </a:r>
            <a:r>
              <a:rPr lang="en-US" sz="2400" b="1" u="none" dirty="0" err="1">
                <a:solidFill>
                  <a:srgbClr val="0000FF"/>
                </a:solidFill>
                <a:cs typeface="Arial" charset="0"/>
              </a:rPr>
              <a:t>Tỉa</a:t>
            </a: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>
              <a:solidFill>
                <a:srgbClr val="0000FF"/>
              </a:solidFill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b. </a:t>
            </a:r>
            <a:r>
              <a:rPr lang="en-US" sz="2400" b="1" u="none" dirty="0" err="1">
                <a:solidFill>
                  <a:srgbClr val="0000FF"/>
                </a:solidFill>
                <a:cs typeface="Arial" charset="0"/>
              </a:rPr>
              <a:t>Dặm</a:t>
            </a:r>
            <a:r>
              <a:rPr lang="en-US" sz="2400" b="1" u="none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none" dirty="0" err="1">
                <a:solidFill>
                  <a:srgbClr val="0000FF"/>
                </a:solidFill>
                <a:cs typeface="Arial" charset="0"/>
              </a:rPr>
              <a:t>cây</a:t>
            </a:r>
            <a:endParaRPr lang="en-US" sz="2400" b="1" u="none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4483100" y="1371600"/>
            <a:ext cx="45085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340600" y="2298700"/>
            <a:ext cx="304800" cy="457200"/>
            <a:chOff x="4080" y="1728"/>
            <a:chExt cx="192" cy="288"/>
          </a:xfrm>
        </p:grpSpPr>
        <p:sp>
          <p:nvSpPr>
            <p:cNvPr id="8298" name="Line 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Line 1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Line 1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Line 1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Line 1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366000" y="1676400"/>
            <a:ext cx="304800" cy="457200"/>
            <a:chOff x="4080" y="1728"/>
            <a:chExt cx="192" cy="288"/>
          </a:xfrm>
        </p:grpSpPr>
        <p:sp>
          <p:nvSpPr>
            <p:cNvPr id="8293" name="Line 1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Line 1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Line 1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ine 1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Line 1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680200" y="2286000"/>
            <a:ext cx="304800" cy="457200"/>
            <a:chOff x="4080" y="1728"/>
            <a:chExt cx="192" cy="288"/>
          </a:xfrm>
        </p:grpSpPr>
        <p:sp>
          <p:nvSpPr>
            <p:cNvPr id="8288" name="Line 2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Line 2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Line 2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Line 2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Line 2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731000" y="1651000"/>
            <a:ext cx="304800" cy="457200"/>
            <a:chOff x="4080" y="1728"/>
            <a:chExt cx="192" cy="288"/>
          </a:xfrm>
        </p:grpSpPr>
        <p:sp>
          <p:nvSpPr>
            <p:cNvPr id="8283" name="Line 2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Line 2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Line 2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Line 3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Line 3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930900" y="1625600"/>
            <a:ext cx="304800" cy="457200"/>
            <a:chOff x="4080" y="1728"/>
            <a:chExt cx="192" cy="288"/>
          </a:xfrm>
        </p:grpSpPr>
        <p:sp>
          <p:nvSpPr>
            <p:cNvPr id="8278" name="Line 3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Line 3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Line 3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Line 3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Line 3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5969000" y="2286000"/>
            <a:ext cx="304800" cy="457200"/>
            <a:chOff x="4080" y="1728"/>
            <a:chExt cx="192" cy="288"/>
          </a:xfrm>
        </p:grpSpPr>
        <p:sp>
          <p:nvSpPr>
            <p:cNvPr id="8273" name="Line 3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Line 4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Line 4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Line 4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Line 4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5321300" y="1676400"/>
            <a:ext cx="304800" cy="457200"/>
            <a:chOff x="4080" y="1728"/>
            <a:chExt cx="192" cy="288"/>
          </a:xfrm>
        </p:grpSpPr>
        <p:sp>
          <p:nvSpPr>
            <p:cNvPr id="8268" name="Line 4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Line 4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Line 4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Line 4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Line 4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5321300" y="2286000"/>
            <a:ext cx="304800" cy="457200"/>
            <a:chOff x="4080" y="1728"/>
            <a:chExt cx="192" cy="288"/>
          </a:xfrm>
        </p:grpSpPr>
        <p:sp>
          <p:nvSpPr>
            <p:cNvPr id="8263" name="Line 5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Line 5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Line 5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Line 5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Line 5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4737100" y="2286000"/>
            <a:ext cx="304800" cy="457200"/>
            <a:chOff x="4080" y="1728"/>
            <a:chExt cx="192" cy="288"/>
          </a:xfrm>
        </p:grpSpPr>
        <p:sp>
          <p:nvSpPr>
            <p:cNvPr id="8258" name="Line 5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Line 5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Line 5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Line 6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Line 6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4749800" y="1612900"/>
            <a:ext cx="304800" cy="457200"/>
            <a:chOff x="4080" y="1728"/>
            <a:chExt cx="192" cy="288"/>
          </a:xfrm>
        </p:grpSpPr>
        <p:sp>
          <p:nvSpPr>
            <p:cNvPr id="8253" name="Line 6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Line 6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Line 6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Line 6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Line 6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7874000" y="2286000"/>
            <a:ext cx="304800" cy="457200"/>
            <a:chOff x="4080" y="1728"/>
            <a:chExt cx="192" cy="288"/>
          </a:xfrm>
        </p:grpSpPr>
        <p:sp>
          <p:nvSpPr>
            <p:cNvPr id="8248" name="Line 6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Line 7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Line 7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Line 7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Line 7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8420100" y="2286000"/>
            <a:ext cx="304800" cy="457200"/>
            <a:chOff x="4080" y="1728"/>
            <a:chExt cx="192" cy="288"/>
          </a:xfrm>
        </p:grpSpPr>
        <p:sp>
          <p:nvSpPr>
            <p:cNvPr id="8243" name="Line 75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Line 76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Line 77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Line 78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Line 79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8356600" y="1676400"/>
            <a:ext cx="304800" cy="457200"/>
            <a:chOff x="4080" y="1728"/>
            <a:chExt cx="192" cy="288"/>
          </a:xfrm>
        </p:grpSpPr>
        <p:sp>
          <p:nvSpPr>
            <p:cNvPr id="8238" name="Line 81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Line 82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Line 83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84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Line 85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6"/>
          <p:cNvGrpSpPr>
            <a:grpSpLocks/>
          </p:cNvGrpSpPr>
          <p:nvPr/>
        </p:nvGrpSpPr>
        <p:grpSpPr bwMode="auto">
          <a:xfrm>
            <a:off x="7924800" y="1676400"/>
            <a:ext cx="304800" cy="457200"/>
            <a:chOff x="4080" y="1728"/>
            <a:chExt cx="192" cy="288"/>
          </a:xfrm>
        </p:grpSpPr>
        <p:sp>
          <p:nvSpPr>
            <p:cNvPr id="8233" name="Line 87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Line 88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Line 89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Line 90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Line 91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6146800" y="1625600"/>
            <a:ext cx="304800" cy="457200"/>
            <a:chOff x="4080" y="1728"/>
            <a:chExt cx="192" cy="288"/>
          </a:xfrm>
        </p:grpSpPr>
        <p:sp>
          <p:nvSpPr>
            <p:cNvPr id="8228" name="Line 93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Line 94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Line 95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96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Line 97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8"/>
          <p:cNvGrpSpPr>
            <a:grpSpLocks/>
          </p:cNvGrpSpPr>
          <p:nvPr/>
        </p:nvGrpSpPr>
        <p:grpSpPr bwMode="auto">
          <a:xfrm>
            <a:off x="8547100" y="1676400"/>
            <a:ext cx="304800" cy="457200"/>
            <a:chOff x="4080" y="1728"/>
            <a:chExt cx="192" cy="288"/>
          </a:xfrm>
        </p:grpSpPr>
        <p:sp>
          <p:nvSpPr>
            <p:cNvPr id="8223" name="Line 99"/>
            <p:cNvSpPr>
              <a:spLocks noChangeShapeType="1"/>
            </p:cNvSpPr>
            <p:nvPr/>
          </p:nvSpPr>
          <p:spPr bwMode="auto">
            <a:xfrm>
              <a:off x="4080" y="1872"/>
              <a:ext cx="96" cy="144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Line 100"/>
            <p:cNvSpPr>
              <a:spLocks noChangeShapeType="1"/>
            </p:cNvSpPr>
            <p:nvPr/>
          </p:nvSpPr>
          <p:spPr bwMode="auto">
            <a:xfrm>
              <a:off x="4128" y="1728"/>
              <a:ext cx="48" cy="28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Line 101"/>
            <p:cNvSpPr>
              <a:spLocks noChangeShapeType="1"/>
            </p:cNvSpPr>
            <p:nvPr/>
          </p:nvSpPr>
          <p:spPr bwMode="auto">
            <a:xfrm flipH="1">
              <a:off x="4176" y="1824"/>
              <a:ext cx="48" cy="19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Line 102"/>
            <p:cNvSpPr>
              <a:spLocks noChangeShapeType="1"/>
            </p:cNvSpPr>
            <p:nvPr/>
          </p:nvSpPr>
          <p:spPr bwMode="auto">
            <a:xfrm>
              <a:off x="4080" y="1968"/>
              <a:ext cx="96" cy="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Line 103"/>
            <p:cNvSpPr>
              <a:spLocks noChangeShapeType="1"/>
            </p:cNvSpPr>
            <p:nvPr/>
          </p:nvSpPr>
          <p:spPr bwMode="auto">
            <a:xfrm flipH="1">
              <a:off x="4176" y="1920"/>
              <a:ext cx="96" cy="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2" name="Text Box 104"/>
          <p:cNvSpPr txBox="1">
            <a:spLocks noChangeArrowheads="1"/>
          </p:cNvSpPr>
          <p:nvPr/>
        </p:nvSpPr>
        <p:spPr bwMode="auto">
          <a:xfrm>
            <a:off x="6019800" y="3581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  <a:latin typeface="Arial" panose="020B0604020202020204" pitchFamily="34" charset="0"/>
              </a:rPr>
              <a:t>Dặm cây</a:t>
            </a:r>
          </a:p>
        </p:txBody>
      </p:sp>
      <p:sp>
        <p:nvSpPr>
          <p:cNvPr id="5225" name="Text Box 105"/>
          <p:cNvSpPr txBox="1">
            <a:spLocks noChangeArrowheads="1"/>
          </p:cNvSpPr>
          <p:nvPr/>
        </p:nvSpPr>
        <p:spPr bwMode="auto">
          <a:xfrm>
            <a:off x="4470400" y="6070321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Thế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nào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là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 ?</a:t>
            </a:r>
          </a:p>
        </p:txBody>
      </p:sp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6934200" y="228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Cây chết</a:t>
            </a:r>
          </a:p>
        </p:txBody>
      </p:sp>
      <p:sp>
        <p:nvSpPr>
          <p:cNvPr id="5231" name="Text Box 111"/>
          <p:cNvSpPr txBox="1">
            <a:spLocks noChangeArrowheads="1"/>
          </p:cNvSpPr>
          <p:nvPr/>
        </p:nvSpPr>
        <p:spPr bwMode="auto">
          <a:xfrm>
            <a:off x="4191000" y="3581400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/>
              <a:t>Dặm</a:t>
            </a:r>
            <a:endParaRPr lang="en-US" altLang="en-US" sz="2400" b="1" u="none" dirty="0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 flipV="1">
            <a:off x="4572000" y="2819400"/>
            <a:ext cx="228600" cy="812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114"/>
          <p:cNvSpPr>
            <a:spLocks noChangeShapeType="1"/>
          </p:cNvSpPr>
          <p:nvPr/>
        </p:nvSpPr>
        <p:spPr bwMode="auto">
          <a:xfrm>
            <a:off x="4196522" y="5522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201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II. CHĂM SÓC CÂY TRỒNG</a:t>
            </a: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4737928" y="5450713"/>
            <a:ext cx="404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none" dirty="0" err="1"/>
              <a:t>Mục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đích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dặm</a:t>
            </a:r>
            <a:r>
              <a:rPr lang="en-US" altLang="en-US" sz="3600" b="1" u="none" dirty="0"/>
              <a:t> </a:t>
            </a:r>
            <a:r>
              <a:rPr lang="en-US" altLang="en-US" sz="3600" b="1" u="none" dirty="0" err="1"/>
              <a:t>cây</a:t>
            </a:r>
            <a:r>
              <a:rPr lang="en-US" altLang="en-US" sz="3600" b="1" u="none" dirty="0"/>
              <a:t>?</a:t>
            </a:r>
          </a:p>
        </p:txBody>
      </p:sp>
      <p:sp>
        <p:nvSpPr>
          <p:cNvPr id="112" name="Text Box 291"/>
          <p:cNvSpPr txBox="1">
            <a:spLocks noChangeArrowheads="1"/>
          </p:cNvSpPr>
          <p:nvPr/>
        </p:nvSpPr>
        <p:spPr bwMode="auto">
          <a:xfrm>
            <a:off x="152400" y="28194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-Trồng vào chỗ cây chết, mọc thưa</a:t>
            </a:r>
          </a:p>
        </p:txBody>
      </p:sp>
      <p:sp>
        <p:nvSpPr>
          <p:cNvPr id="113" name="Text Box 291"/>
          <p:cNvSpPr txBox="1">
            <a:spLocks noChangeArrowheads="1"/>
          </p:cNvSpPr>
          <p:nvPr/>
        </p:nvSpPr>
        <p:spPr bwMode="auto">
          <a:xfrm>
            <a:off x="152400" y="37290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Đảm bảo mật độ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630" y="4648200"/>
            <a:ext cx="3977309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Tỉa, dặm cây nhằm đảm 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khoảng cách, mật độ cây trên ruộng giúp cây sinh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tốt, đảm bảo nang suất.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Shape 113"/>
          <p:cNvPicPr/>
          <p:nvPr/>
        </p:nvPicPr>
        <p:blipFill>
          <a:blip r:embed="rId3"/>
          <a:stretch/>
        </p:blipFill>
        <p:spPr>
          <a:xfrm>
            <a:off x="4914900" y="3267974"/>
            <a:ext cx="3784600" cy="2026340"/>
          </a:xfrm>
          <a:prstGeom prst="rect">
            <a:avLst/>
          </a:prstGeom>
        </p:spPr>
      </p:pic>
      <p:sp>
        <p:nvSpPr>
          <p:cNvPr id="115" name="Line 112"/>
          <p:cNvSpPr>
            <a:spLocks noChangeShapeType="1"/>
          </p:cNvSpPr>
          <p:nvPr/>
        </p:nvSpPr>
        <p:spPr bwMode="auto">
          <a:xfrm>
            <a:off x="4728817" y="4009654"/>
            <a:ext cx="1447800" cy="14377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 L 3.33333E-6 -0.166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 L 0 -0.166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" grpId="0"/>
      <p:bldP spid="5225" grpId="1"/>
      <p:bldP spid="5230" grpId="0"/>
      <p:bldP spid="5231" grpId="0"/>
      <p:bldP spid="5232" grpId="0" animBg="1"/>
      <p:bldP spid="111" grpId="0"/>
      <p:bldP spid="112" grpId="0" build="allAtOnce"/>
      <p:bldP spid="113" grpId="0"/>
      <p:bldP spid="1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0" y="106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1 . TỈA, DẶM CÂY</a:t>
            </a:r>
          </a:p>
        </p:txBody>
      </p:sp>
      <p:sp>
        <p:nvSpPr>
          <p:cNvPr id="10244" name="Line 9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5" name="Text Box 97"/>
          <p:cNvSpPr txBox="1">
            <a:spLocks noChangeArrowheads="1"/>
          </p:cNvSpPr>
          <p:nvPr/>
        </p:nvSpPr>
        <p:spPr bwMode="auto">
          <a:xfrm>
            <a:off x="0" y="15240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2. LÀM CỎ, VUN XỚI</a:t>
            </a:r>
          </a:p>
        </p:txBody>
      </p:sp>
      <p:sp>
        <p:nvSpPr>
          <p:cNvPr id="94306" name="Text Box 98"/>
          <p:cNvSpPr txBox="1">
            <a:spLocks noChangeArrowheads="1"/>
          </p:cNvSpPr>
          <p:nvPr/>
        </p:nvSpPr>
        <p:spPr bwMode="auto">
          <a:xfrm>
            <a:off x="4267200" y="609600"/>
            <a:ext cx="4419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Nhân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dân</a:t>
            </a:r>
            <a:r>
              <a:rPr lang="en-US" altLang="en-US" sz="2800" b="1" u="none" dirty="0"/>
              <a:t> ta </a:t>
            </a:r>
            <a:r>
              <a:rPr lang="en-US" altLang="en-US" sz="2800" b="1" u="none" dirty="0" err="1"/>
              <a:t>có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: “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cấy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bỏ</a:t>
            </a:r>
            <a:r>
              <a:rPr lang="en-US" altLang="en-US" sz="2800" b="1" u="none" dirty="0"/>
              <a:t>,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cỏ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là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công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ăn</a:t>
            </a:r>
            <a:r>
              <a:rPr lang="en-US" altLang="en-US" sz="2800" b="1" u="none" dirty="0"/>
              <a:t>”</a:t>
            </a:r>
          </a:p>
        </p:txBody>
      </p:sp>
      <p:sp>
        <p:nvSpPr>
          <p:cNvPr id="94307" name="Text Box 99"/>
          <p:cNvSpPr txBox="1">
            <a:spLocks noChangeArrowheads="1"/>
          </p:cNvSpPr>
          <p:nvPr/>
        </p:nvSpPr>
        <p:spPr bwMode="auto">
          <a:xfrm>
            <a:off x="4267200" y="23622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/>
              <a:t>Em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hiểu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câu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nói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đó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như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thế</a:t>
            </a:r>
            <a:r>
              <a:rPr lang="en-US" altLang="en-US" sz="2800" b="1" u="none" dirty="0"/>
              <a:t> </a:t>
            </a:r>
            <a:r>
              <a:rPr lang="en-US" altLang="en-US" sz="2800" b="1" u="none" dirty="0" err="1"/>
              <a:t>nào</a:t>
            </a:r>
            <a:r>
              <a:rPr lang="en-US" altLang="en-US" sz="2800" b="1" u="none" dirty="0"/>
              <a:t>?</a:t>
            </a:r>
          </a:p>
        </p:txBody>
      </p:sp>
      <p:sp>
        <p:nvSpPr>
          <p:cNvPr id="10248" name="Text Box 100"/>
          <p:cNvSpPr txBox="1">
            <a:spLocks noChangeArrowheads="1"/>
          </p:cNvSpPr>
          <p:nvPr/>
        </p:nvSpPr>
        <p:spPr bwMode="auto">
          <a:xfrm>
            <a:off x="0" y="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II. CHĂM SÓC CÂY TRỒNG</a:t>
            </a:r>
          </a:p>
        </p:txBody>
      </p:sp>
    </p:spTree>
    <p:extLst>
      <p:ext uri="{BB962C8B-B14F-4D97-AF65-F5344CB8AC3E}">
        <p14:creationId xmlns:p14="http://schemas.microsoft.com/office/powerpoint/2010/main" val="333525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05" grpId="0"/>
      <p:bldP spid="94306" grpId="0"/>
      <p:bldP spid="943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17"/>
          <p:cNvPicPr/>
          <p:nvPr/>
        </p:nvPicPr>
        <p:blipFill>
          <a:blip r:embed="rId3"/>
          <a:stretch/>
        </p:blipFill>
        <p:spPr>
          <a:xfrm>
            <a:off x="5029200" y="2986742"/>
            <a:ext cx="3757613" cy="2481745"/>
          </a:xfrm>
          <a:prstGeom prst="rect">
            <a:avLst/>
          </a:prstGeom>
        </p:spPr>
      </p:pic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15240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2. LÀM CỎ, VUN XỚI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4114800" y="5548313"/>
            <a:ext cx="472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400" b="1" u="none" dirty="0">
                <a:latin typeface="Arial" panose="020B0604020202020204" pitchFamily="34" charset="0"/>
              </a:rPr>
              <a:t>Cho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biết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hình</a:t>
            </a:r>
            <a:r>
              <a:rPr lang="en-US" altLang="en-US" sz="2400" b="1" u="none" dirty="0">
                <a:latin typeface="Arial" panose="020B0604020202020204" pitchFamily="34" charset="0"/>
              </a:rPr>
              <a:t> (a)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(b)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người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dân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đang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191000" y="5640973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 dirty="0" err="1">
                <a:latin typeface="Arial" panose="020B0604020202020204" pitchFamily="34" charset="0"/>
              </a:rPr>
              <a:t>Vậy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làm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cỏ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là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gì</a:t>
            </a:r>
            <a:r>
              <a:rPr lang="en-US" altLang="en-US" sz="2400" b="1" u="none" dirty="0"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00369" name="Picture 17" descr="Vun x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6658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0" y="1981200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-Diệt hết cỏ mọc xen vào cây trồng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>
                <a:sym typeface="Webdings" panose="05030102010509060703" pitchFamily="18" charset="2"/>
              </a:rPr>
              <a:t>Loại bỏ cây dại vào tranh chất dinh dưỡng và ánh sáng của cây trồng.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64063" y="5859116"/>
            <a:ext cx="4275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 dirty="0" err="1">
                <a:cs typeface="Times New Roman" panose="02020603050405020304" pitchFamily="18" charset="0"/>
              </a:rPr>
              <a:t>Mục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đích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của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việc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làm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cỏ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là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cs typeface="Times New Roman" panose="02020603050405020304" pitchFamily="18" charset="0"/>
              </a:rPr>
              <a:t>gì</a:t>
            </a:r>
            <a:r>
              <a:rPr lang="en-US" altLang="en-US" sz="2400" b="1" u="none" dirty="0">
                <a:cs typeface="Times New Roman" panose="02020603050405020304" pitchFamily="18" charset="0"/>
              </a:rPr>
              <a:t>?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30432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924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0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00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5" grpId="0"/>
      <p:bldP spid="100365" grpId="1"/>
      <p:bldP spid="100368" grpId="0"/>
      <p:bldP spid="100368" grpId="1"/>
      <p:bldP spid="14" grpId="0"/>
      <p:bldP spid="14" grpId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87313" y="546894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2. LÀM CỎ, VUN XỚI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4419600" y="58674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Vậy vun xới là gì?</a:t>
            </a:r>
          </a:p>
        </p:txBody>
      </p:sp>
      <p:pic>
        <p:nvPicPr>
          <p:cNvPr id="12295" name="Picture 17" descr="Vun x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8" descr="Lam 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3822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Text Box 24"/>
          <p:cNvSpPr txBox="1">
            <a:spLocks noChangeArrowheads="1"/>
          </p:cNvSpPr>
          <p:nvPr/>
        </p:nvSpPr>
        <p:spPr bwMode="auto">
          <a:xfrm>
            <a:off x="62845" y="1223962"/>
            <a:ext cx="419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 </a:t>
            </a:r>
            <a:r>
              <a:rPr lang="en-US" altLang="en-US" sz="2400" u="none" dirty="0" err="1"/>
              <a:t>Làm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cỏ</a:t>
            </a:r>
            <a:r>
              <a:rPr lang="en-US" altLang="en-US" sz="2400" u="none" dirty="0"/>
              <a:t> : </a:t>
            </a:r>
            <a:r>
              <a:rPr lang="en-US" altLang="en-US" sz="2400" u="none" dirty="0" err="1"/>
              <a:t>Diệt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hết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cỏ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mọc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xen</a:t>
            </a:r>
            <a:r>
              <a:rPr lang="en-US" altLang="en-US" sz="2400" u="none" dirty="0"/>
              <a:t> 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endParaRPr lang="en-US" altLang="en-US" sz="2400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Loại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bỏ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tranh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và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ánh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sáng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của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trồng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748213" y="5943600"/>
            <a:ext cx="4395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cs typeface="Times New Roman" panose="02020603050405020304" pitchFamily="18" charset="0"/>
              </a:rPr>
              <a:t>Mục đích của việc vun xới là gì?</a:t>
            </a:r>
            <a:endParaRPr lang="en-US" altLang="en-US" sz="2400">
              <a:cs typeface="Times New Roman" panose="02020603050405020304" pitchFamily="18" charset="0"/>
            </a:endParaRPr>
          </a:p>
        </p:txBody>
      </p:sp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7662863" y="2895600"/>
            <a:ext cx="1208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Vun xới</a:t>
            </a:r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7620000" y="152400"/>
            <a:ext cx="1166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none">
                <a:solidFill>
                  <a:srgbClr val="FF0000"/>
                </a:solidFill>
                <a:cs typeface="Times New Roman" panose="02020603050405020304" pitchFamily="18" charset="0"/>
              </a:rPr>
              <a:t>Làm cỏ</a:t>
            </a:r>
            <a:endParaRPr lang="en-US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36443" y="3576638"/>
            <a:ext cx="4191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</a:t>
            </a:r>
            <a:r>
              <a:rPr lang="en-US" altLang="en-US" sz="2400" u="none" dirty="0" err="1"/>
              <a:t>Vun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xới</a:t>
            </a:r>
            <a:r>
              <a:rPr lang="en-US" altLang="en-US" sz="2400" u="none" dirty="0"/>
              <a:t>: </a:t>
            </a:r>
            <a:r>
              <a:rPr lang="en-US" altLang="en-US" sz="2400" u="none" dirty="0" err="1"/>
              <a:t>Thêm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màu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gốc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làm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tăng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thêm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độ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thoáng</a:t>
            </a:r>
            <a:r>
              <a:rPr lang="en-US" altLang="en-US" sz="2400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ebdings" panose="05030102010509060703" pitchFamily="18" charset="2"/>
              </a:rPr>
              <a:t></a:t>
            </a:r>
            <a:r>
              <a:rPr lang="en-US" altLang="en-US" sz="2400" u="none" dirty="0" err="1">
                <a:sym typeface="Webdings" panose="05030102010509060703" pitchFamily="18" charset="2"/>
              </a:rPr>
              <a:t>Giữ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đứng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vững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chất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dinh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dưỡng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cung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cấp</a:t>
            </a:r>
            <a:r>
              <a:rPr lang="en-US" altLang="en-US" sz="2400" u="none" dirty="0">
                <a:sym typeface="Webdings" panose="05030102010509060703" pitchFamily="18" charset="2"/>
              </a:rPr>
              <a:t> oxy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cho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cây</a:t>
            </a:r>
            <a:r>
              <a:rPr lang="en-US" altLang="en-US" sz="2400" u="none" dirty="0">
                <a:sym typeface="Webdings" panose="05030102010509060703" pitchFamily="18" charset="2"/>
              </a:rPr>
              <a:t>,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hạn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chế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bốc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hơi</a:t>
            </a:r>
            <a:r>
              <a:rPr lang="en-US" altLang="en-US" sz="2400" u="none" dirty="0">
                <a:sym typeface="Webdings" panose="05030102010509060703" pitchFamily="18" charset="2"/>
              </a:rPr>
              <a:t> </a:t>
            </a:r>
            <a:r>
              <a:rPr lang="en-US" altLang="en-US" sz="2400" u="none" dirty="0" err="1">
                <a:sym typeface="Webdings" panose="05030102010509060703" pitchFamily="18" charset="2"/>
              </a:rPr>
              <a:t>nước</a:t>
            </a:r>
            <a:r>
              <a:rPr lang="en-US" altLang="en-US" sz="2400" u="none" dirty="0">
                <a:sym typeface="Webdings" panose="05030102010509060703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3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8" grpId="0"/>
      <p:bldP spid="100368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04800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3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75225"/>
            <a:ext cx="914400" cy="51435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33907" y="2606378"/>
            <a:ext cx="6961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gì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800" b="1" u="none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0574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cỏ,vun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25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609600" y="3799268"/>
            <a:ext cx="5780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lưu</a:t>
            </a:r>
            <a:r>
              <a:rPr lang="en-US" altLang="en-US" sz="2800" b="1" u="none" dirty="0">
                <a:solidFill>
                  <a:srgbClr val="0000FF"/>
                </a:solidFill>
              </a:rPr>
              <a:t> ý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khi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cỏ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vun</a:t>
            </a:r>
            <a:r>
              <a:rPr lang="en-US" altLang="en-US" sz="2800" b="1" u="none" dirty="0">
                <a:solidFill>
                  <a:srgbClr val="0000FF"/>
                </a:solidFill>
              </a:rPr>
              <a:t> </a:t>
            </a:r>
            <a:r>
              <a:rPr lang="en-US" altLang="en-US" sz="2800" b="1" u="none" dirty="0" err="1">
                <a:solidFill>
                  <a:srgbClr val="0000FF"/>
                </a:solidFill>
              </a:rPr>
              <a:t>xới</a:t>
            </a:r>
            <a:endParaRPr lang="en-US" altLang="en-US" sz="2800" b="1" u="none" dirty="0">
              <a:solidFill>
                <a:srgbClr val="0000FF"/>
              </a:solidFill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228600" y="3810000"/>
            <a:ext cx="8763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800" b="1" u="none" dirty="0">
              <a:latin typeface="VNI-Times" pitchFamily="2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coû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vun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xôùi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phaûi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kòp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thôøi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Khoâng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laøm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toån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thöông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cho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caây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vaø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boä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reã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u="none" dirty="0">
                <a:latin typeface="VNI-Times" pitchFamily="2" charset="0"/>
              </a:rPr>
              <a:t>	- </a:t>
            </a:r>
            <a:r>
              <a:rPr lang="en-US" altLang="en-US" sz="2800" b="1" u="none" dirty="0" err="1">
                <a:latin typeface="VNI-Times" pitchFamily="2" charset="0"/>
              </a:rPr>
              <a:t>Caàn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keát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hôïp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caùc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bieän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phaùp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boùn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phaân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baám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ngoïn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tæa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caønh</a:t>
            </a:r>
            <a:r>
              <a:rPr lang="en-US" altLang="en-US" sz="2800" b="1" u="none" dirty="0">
                <a:latin typeface="VNI-Times" pitchFamily="2" charset="0"/>
              </a:rPr>
              <a:t>, </a:t>
            </a:r>
            <a:r>
              <a:rPr lang="en-US" altLang="en-US" sz="2800" b="1" u="none" dirty="0" err="1">
                <a:latin typeface="VNI-Times" pitchFamily="2" charset="0"/>
              </a:rPr>
              <a:t>tröø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saâu</a:t>
            </a:r>
            <a:r>
              <a:rPr lang="en-US" altLang="en-US" sz="2800" b="1" u="none" dirty="0">
                <a:latin typeface="VNI-Times" pitchFamily="2" charset="0"/>
              </a:rPr>
              <a:t> </a:t>
            </a:r>
            <a:r>
              <a:rPr lang="en-US" altLang="en-US" sz="2800" b="1" u="none" dirty="0" err="1">
                <a:latin typeface="VNI-Times" pitchFamily="2" charset="0"/>
              </a:rPr>
              <a:t>beänh</a:t>
            </a:r>
            <a:r>
              <a:rPr lang="en-US" altLang="en-US" sz="2800" b="1" u="none" dirty="0">
                <a:latin typeface="VNI-Times" pitchFamily="2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78665" y="914400"/>
            <a:ext cx="8534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0000FF"/>
                </a:solidFill>
              </a:rPr>
              <a:t>Vậy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mục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đích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chung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của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việc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làm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cỏ,vun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xới</a:t>
            </a:r>
            <a:r>
              <a:rPr lang="en-US" altLang="en-US" sz="2400" b="1" u="none" dirty="0">
                <a:solidFill>
                  <a:srgbClr val="0000FF"/>
                </a:solidFill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</a:rPr>
              <a:t>là</a:t>
            </a:r>
            <a:endParaRPr lang="en-US" altLang="en-US" sz="2400" b="1" u="none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/>
              <a:t>- </a:t>
            </a:r>
            <a:r>
              <a:rPr lang="en-US" altLang="en-US" sz="2400" b="1" u="none" dirty="0" err="1"/>
              <a:t>Diệt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cỏ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dại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/>
              <a:t>- </a:t>
            </a:r>
            <a:r>
              <a:rPr lang="en-US" altLang="en-US" sz="2400" b="1" u="none" dirty="0" err="1"/>
              <a:t>Làm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cho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đất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tơi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xốp</a:t>
            </a:r>
            <a:endParaRPr lang="en-US" altLang="en-US" sz="2400" b="1" u="none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/>
              <a:t>- </a:t>
            </a:r>
            <a:r>
              <a:rPr lang="en-US" altLang="en-US" sz="2400" b="1" u="none" dirty="0" err="1"/>
              <a:t>Diệt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sâu</a:t>
            </a:r>
            <a:r>
              <a:rPr lang="en-US" altLang="en-US" sz="2400" b="1" u="none" dirty="0"/>
              <a:t>, </a:t>
            </a:r>
            <a:r>
              <a:rPr lang="en-US" altLang="en-US" sz="2400" b="1" u="none" dirty="0" err="1"/>
              <a:t>bệnh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hại</a:t>
            </a:r>
            <a:r>
              <a:rPr lang="en-US" altLang="en-US" sz="2400" b="1" u="none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/>
              <a:t>- </a:t>
            </a:r>
            <a:r>
              <a:rPr lang="en-US" altLang="en-US" sz="2400" b="1" u="none" dirty="0" err="1"/>
              <a:t>Chống</a:t>
            </a:r>
            <a:r>
              <a:rPr lang="en-US" altLang="en-US" sz="2400" b="1" u="none" dirty="0"/>
              <a:t> </a:t>
            </a:r>
            <a:r>
              <a:rPr lang="en-US" altLang="en-US" sz="2400" b="1" u="none" dirty="0" err="1"/>
              <a:t>đổ</a:t>
            </a:r>
            <a:endParaRPr lang="en-US" altLang="en-US" sz="2400" b="1" u="none" dirty="0"/>
          </a:p>
        </p:txBody>
      </p:sp>
    </p:spTree>
    <p:extLst>
      <p:ext uri="{BB962C8B-B14F-4D97-AF65-F5344CB8AC3E}">
        <p14:creationId xmlns:p14="http://schemas.microsoft.com/office/powerpoint/2010/main" val="32180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9" grpId="0"/>
      <p:bldP spid="11572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10668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1 . TỈA, DẶM CÂY</a:t>
            </a: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4267200" y="609600"/>
            <a:ext cx="0" cy="62484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0" y="1524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2. LÀM CỎ, VUN XỚI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0" y="4038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0" y="205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3.TƯỚI NƯỚC</a:t>
            </a: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4343400" y="1600200"/>
            <a:ext cx="480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“Nhất nước, nhì phân, tam cần, tứ giống”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u="none"/>
              <a:t>Nghĩa của câu nói đó là gì?</a:t>
            </a:r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0" y="0"/>
            <a:ext cx="502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none" dirty="0">
                <a:solidFill>
                  <a:srgbClr val="FF0000"/>
                </a:solidFill>
              </a:rPr>
              <a:t>II. CHĂM SÓCCÂYTRỒNG</a:t>
            </a:r>
          </a:p>
        </p:txBody>
      </p:sp>
    </p:spTree>
    <p:extLst>
      <p:ext uri="{BB962C8B-B14F-4D97-AF65-F5344CB8AC3E}">
        <p14:creationId xmlns:p14="http://schemas.microsoft.com/office/powerpoint/2010/main" val="3393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THUẬT GIEO TRỒNG</a:t>
            </a:r>
          </a:p>
        </p:txBody>
      </p:sp>
      <p:sp>
        <p:nvSpPr>
          <p:cNvPr id="4" name="Cloud 3"/>
          <p:cNvSpPr/>
          <p:nvPr/>
        </p:nvSpPr>
        <p:spPr>
          <a:xfrm>
            <a:off x="3886200" y="914400"/>
            <a:ext cx="4876800" cy="3352800"/>
          </a:xfrm>
          <a:prstGeom prst="cloud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1682859"/>
            <a:ext cx="350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nội dung mục I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các yêu 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của kĩ thuật gieo trồng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990600" y="4666327"/>
            <a:ext cx="668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Đảm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bảo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mật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8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52400" y="533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</a:rPr>
              <a:t>3 . TƯỚI NƯỚC</a:t>
            </a:r>
          </a:p>
        </p:txBody>
      </p:sp>
      <p:pic>
        <p:nvPicPr>
          <p:cNvPr id="232476" name="Picture 28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45" y="3760630"/>
            <a:ext cx="577027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77" name="Text Box 29"/>
          <p:cNvSpPr txBox="1">
            <a:spLocks noChangeArrowheads="1"/>
          </p:cNvSpPr>
          <p:nvPr/>
        </p:nvSpPr>
        <p:spPr bwMode="auto">
          <a:xfrm>
            <a:off x="2990045" y="3045767"/>
            <a:ext cx="5753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 err="1"/>
              <a:t>Dưa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hấu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và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lúa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nào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cần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nhiều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hơn</a:t>
            </a:r>
            <a:r>
              <a:rPr lang="en-US" altLang="en-US" sz="2400" u="none" dirty="0"/>
              <a:t>?</a:t>
            </a:r>
          </a:p>
        </p:txBody>
      </p:sp>
      <p:pic>
        <p:nvPicPr>
          <p:cNvPr id="232482" name="Picture 34" descr="12311043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"/>
            <a:ext cx="5715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77" grpId="0"/>
      <p:bldP spid="23247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21"/>
          <p:cNvPicPr/>
          <p:nvPr/>
        </p:nvPicPr>
        <p:blipFill rotWithShape="1">
          <a:blip r:embed="rId2"/>
          <a:srcRect r="-4688" b="47719"/>
          <a:stretch/>
        </p:blipFill>
        <p:spPr>
          <a:xfrm>
            <a:off x="914400" y="762000"/>
            <a:ext cx="7391400" cy="49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32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1910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581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7200" y="700087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none" dirty="0">
                <a:solidFill>
                  <a:schemeClr val="accent2"/>
                </a:solidFill>
              </a:rPr>
              <a:t>3.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Tưới</a:t>
            </a:r>
            <a:r>
              <a:rPr lang="en-US" altLang="en-US" sz="2800" b="1" u="none" dirty="0">
                <a:solidFill>
                  <a:schemeClr val="accent2"/>
                </a:solidFill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</a:rPr>
              <a:t>nước</a:t>
            </a:r>
            <a:endParaRPr lang="en-US" altLang="en-US" sz="2800" b="1" u="none" dirty="0">
              <a:solidFill>
                <a:schemeClr val="accent2"/>
              </a:solidFill>
            </a:endParaRPr>
          </a:p>
        </p:txBody>
      </p:sp>
      <p:pic>
        <p:nvPicPr>
          <p:cNvPr id="236559" name="Picture 15" descr="Là vùng tiểu khí hậu á nhiệt đới gió mùa và phải chờ nước mưa đổ xuống nên vùng núi Lào Cai dịp tháng 6, 7 hàng năm mới vào vụ gieo cấy. Đây là thời gian xuất hiện phong cảnh đẹp nhất trên những cánh đồng ruộng bậc thang ở Trung Chải, Sa Pả, Tả Phìn, Lao Chải, Tả Van, Hầu Thào, Bản Hồ, Tả Giàng Phình…(Sa Pa); Lầu Thí Ngài, Lùng Phình… (Bắc Hà ); Mường Hum, Mường Vi, Sảng Ma Sáo, Dền Sáng, Ý Tý, Ngải Thầu, A Lù… ( Bát Xát); Sín Chéng, Cán Cấu… (Si Ma Cai); Tung Chung Phố, Tả Ngải Chồ, Pha Long, Lùng Khấu Nhin…(Mường Khương).  (Ảnh: Wik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2" name="Picture 18" descr="khao_sa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80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4419600" y="2895600"/>
            <a:ext cx="472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/>
              <a:t>Vậy vai trò của việc tưới nước cho cây trồng là gì?</a:t>
            </a: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152400" y="1534805"/>
            <a:ext cx="419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 </a:t>
            </a:r>
            <a:r>
              <a:rPr lang="en-US" altLang="en-US" sz="2400" u="none" dirty="0" err="1"/>
              <a:t>Đảm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bảo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đủ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nước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cây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trồng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sinh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trưởng</a:t>
            </a:r>
            <a:r>
              <a:rPr lang="en-US" altLang="en-US" sz="2400" u="none" dirty="0"/>
              <a:t>, </a:t>
            </a:r>
            <a:r>
              <a:rPr lang="en-US" altLang="en-US" sz="2400" u="none" dirty="0" err="1"/>
              <a:t>phát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triển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tốt</a:t>
            </a:r>
            <a:endParaRPr lang="en-US" altLang="en-US" sz="2400" u="none" dirty="0"/>
          </a:p>
        </p:txBody>
      </p:sp>
      <p:sp>
        <p:nvSpPr>
          <p:cNvPr id="236569" name="Oval 25"/>
          <p:cNvSpPr>
            <a:spLocks noChangeArrowheads="1"/>
          </p:cNvSpPr>
          <p:nvPr/>
        </p:nvSpPr>
        <p:spPr bwMode="auto">
          <a:xfrm>
            <a:off x="4191000" y="4267200"/>
            <a:ext cx="609600" cy="6096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36568" name="Text Box 24"/>
          <p:cNvSpPr txBox="1">
            <a:spLocks noChangeArrowheads="1"/>
          </p:cNvSpPr>
          <p:nvPr/>
        </p:nvSpPr>
        <p:spPr bwMode="auto">
          <a:xfrm>
            <a:off x="4343400" y="1143000"/>
            <a:ext cx="48006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u="none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i="1" u="none"/>
              <a:t>Em hãy khoanh tròn chữ cái đúng nhất</a:t>
            </a:r>
            <a:r>
              <a:rPr lang="en-US" altLang="en-US" sz="2400" u="none"/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+ Nhóm cây nào cần nhiều nước: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A.Lạc, khoai, cà, ớt, chè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B.Sắn ,cà phê, cao su, ngô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C. Rau muống, cải,  lúa, xà lách</a:t>
            </a:r>
          </a:p>
          <a:p>
            <a:pPr>
              <a:spcBef>
                <a:spcPct val="50000"/>
              </a:spcBef>
            </a:pPr>
            <a:r>
              <a:rPr lang="en-US" altLang="en-US" sz="2400" u="none"/>
              <a:t>D.Tràm,nhãn, khoai, sắn, lạc</a:t>
            </a:r>
          </a:p>
          <a:p>
            <a:pPr>
              <a:spcBef>
                <a:spcPct val="50000"/>
              </a:spcBef>
            </a:pPr>
            <a:endParaRPr lang="en-US" altLang="en-US" sz="2400" u="none"/>
          </a:p>
        </p:txBody>
      </p:sp>
    </p:spTree>
    <p:extLst>
      <p:ext uri="{BB962C8B-B14F-4D97-AF65-F5344CB8AC3E}">
        <p14:creationId xmlns:p14="http://schemas.microsoft.com/office/powerpoint/2010/main" val="25612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3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66" grpId="0" build="allAtOnce"/>
      <p:bldP spid="236567" grpId="0"/>
      <p:bldP spid="236569" grpId="0" animBg="1"/>
      <p:bldP spid="2365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6" descr="Kết quả hình ảnh cho tát nư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"/>
            <a:ext cx="44037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val 16"/>
          <p:cNvSpPr>
            <a:spLocks noChangeArrowheads="1"/>
          </p:cNvSpPr>
          <p:nvPr/>
        </p:nvSpPr>
        <p:spPr bwMode="auto">
          <a:xfrm>
            <a:off x="0" y="25908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590800" y="266223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ngập</a:t>
            </a:r>
          </a:p>
        </p:txBody>
      </p:sp>
      <p:pic>
        <p:nvPicPr>
          <p:cNvPr id="20485" name="Picture 34" descr="rainbird4_4tj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19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209800" y="6373813"/>
            <a:ext cx="23256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chemeClr val="bg1"/>
                </a:solidFill>
              </a:rPr>
              <a:t>Tưới phun mưa</a:t>
            </a:r>
            <a:r>
              <a:rPr lang="en-US" altLang="en-US" sz="2800" b="1" u="none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                    </a:t>
            </a: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52400" y="63246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3</a:t>
            </a:r>
          </a:p>
        </p:txBody>
      </p:sp>
      <p:pic>
        <p:nvPicPr>
          <p:cNvPr id="20488" name="Picture 7" descr="lin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Oval 19"/>
          <p:cNvSpPr>
            <a:spLocks noChangeArrowheads="1"/>
          </p:cNvSpPr>
          <p:nvPr/>
        </p:nvSpPr>
        <p:spPr bwMode="auto">
          <a:xfrm>
            <a:off x="4724400" y="60960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162800" y="3505200"/>
            <a:ext cx="2057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3300"/>
                </a:solidFill>
              </a:rPr>
              <a:t>Tưới vào gốc</a:t>
            </a:r>
          </a:p>
        </p:txBody>
      </p:sp>
      <p:pic>
        <p:nvPicPr>
          <p:cNvPr id="20491" name="Picture 5" descr="Cac phuong phap tuoi nuoc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95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7467600" y="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/>
              <a:t>Tưới thấm</a:t>
            </a:r>
          </a:p>
        </p:txBody>
      </p:sp>
      <p:sp>
        <p:nvSpPr>
          <p:cNvPr id="20493" name="Oval 17"/>
          <p:cNvSpPr>
            <a:spLocks noChangeArrowheads="1"/>
          </p:cNvSpPr>
          <p:nvPr/>
        </p:nvSpPr>
        <p:spPr bwMode="auto">
          <a:xfrm>
            <a:off x="8382000" y="2819400"/>
            <a:ext cx="6858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33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76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9" grpId="0"/>
      <p:bldP spid="10252" grpId="0" animBg="1"/>
      <p:bldP spid="102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311284" y="312738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4.Tiêu </a:t>
            </a:r>
            <a:r>
              <a:rPr lang="en-US" altLang="en-US" sz="2400" b="1" u="none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endParaRPr lang="en-US" altLang="en-US" sz="2400" b="1" u="none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/>
        </p:nvSpPr>
        <p:spPr bwMode="auto">
          <a:xfrm>
            <a:off x="4191000" y="51816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latin typeface="Arial" panose="020B0604020202020204" pitchFamily="34" charset="0"/>
              </a:rPr>
              <a:t>Cho biết vai trò của việc tiêu nước?</a:t>
            </a:r>
          </a:p>
        </p:txBody>
      </p:sp>
      <p:sp>
        <p:nvSpPr>
          <p:cNvPr id="149532" name="Text Box 28"/>
          <p:cNvSpPr txBox="1">
            <a:spLocks noChangeArrowheads="1"/>
          </p:cNvSpPr>
          <p:nvPr/>
        </p:nvSpPr>
        <p:spPr bwMode="auto">
          <a:xfrm>
            <a:off x="265135" y="993451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Giúp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cây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không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bị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thiếu</a:t>
            </a:r>
            <a:r>
              <a:rPr lang="en-US" altLang="en-US" sz="2400" b="1" u="none" dirty="0">
                <a:latin typeface="Arial" panose="020B0604020202020204" pitchFamily="34" charset="0"/>
              </a:rPr>
              <a:t> oxy</a:t>
            </a:r>
          </a:p>
        </p:txBody>
      </p:sp>
      <p:sp>
        <p:nvSpPr>
          <p:cNvPr id="24592" name="AutoShape 20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3" name="AutoShape 22" descr="Kết quả hình ảnh cho ruong lua bi ngap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94" name="Picture 24" descr="Kết quả hình ảnh cho ruong lua bi ng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1816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9" name="AutoShape 25"/>
          <p:cNvSpPr>
            <a:spLocks noChangeArrowheads="1"/>
          </p:cNvSpPr>
          <p:nvPr/>
        </p:nvSpPr>
        <p:spPr bwMode="auto">
          <a:xfrm>
            <a:off x="5638800" y="0"/>
            <a:ext cx="3505200" cy="1295400"/>
          </a:xfrm>
          <a:prstGeom prst="wedgeEllipseCallout">
            <a:avLst>
              <a:gd name="adj1" fmla="val -33833"/>
              <a:gd name="adj2" fmla="val 856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latin typeface="Arial" panose="020B0604020202020204" pitchFamily="34" charset="0"/>
              </a:rPr>
              <a:t>Cây bị ngập ta phải làm gì đây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61031" y="2077244"/>
            <a:ext cx="381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latin typeface="Arial" panose="020B0604020202020204" pitchFamily="34" charset="0"/>
              </a:rPr>
              <a:t>-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Tiến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hành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kịp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thời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nhanh</a:t>
            </a:r>
            <a:r>
              <a:rPr lang="en-US" altLang="en-US" sz="2400" b="1" u="none" dirty="0"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Arial" panose="020B0604020202020204" pitchFamily="34" charset="0"/>
              </a:rPr>
              <a:t>chóng</a:t>
            </a:r>
            <a:endParaRPr lang="en-US" altLang="en-US" sz="2400" b="1" u="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1" grpId="0" autoUpdateAnimBg="0"/>
      <p:bldP spid="149530" grpId="0" autoUpdateAnimBg="0"/>
      <p:bldP spid="149532" grpId="0" autoUpdateAnimBg="0"/>
      <p:bldP spid="149529" grpId="0" animBg="1" autoUpdateAnimBg="0"/>
      <p:bldP spid="2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3567" name="Picture 21" descr="tat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0" descr="Kết quả hình ảnh cho mương thoat nước cây lú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550"/>
            <a:ext cx="4495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Oval 20"/>
          <p:cNvSpPr>
            <a:spLocks noChangeArrowheads="1"/>
          </p:cNvSpPr>
          <p:nvPr/>
        </p:nvSpPr>
        <p:spPr bwMode="auto">
          <a:xfrm>
            <a:off x="4495800" y="3200400"/>
            <a:ext cx="4495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Em hãy cho ví dụ hệ </a:t>
            </a:r>
          </a:p>
          <a:p>
            <a:pPr algn="ctr" eaLnBrk="1" hangingPunct="1"/>
            <a:r>
              <a:rPr lang="en-US" altLang="en-US" sz="2800" b="1" u="none">
                <a:solidFill>
                  <a:srgbClr val="FF0000"/>
                </a:solidFill>
              </a:rPr>
              <a:t>thống tiêu nước?</a:t>
            </a:r>
          </a:p>
        </p:txBody>
      </p:sp>
      <p:pic>
        <p:nvPicPr>
          <p:cNvPr id="23574" name="Picture 2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581"/>
            <a:ext cx="40386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318000"/>
            <a:ext cx="3962400" cy="24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9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 animBg="1"/>
      <p:bldP spid="2356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3733800" y="0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27662" name="Picture 19" descr="New_Picture_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76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0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1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27438"/>
            <a:ext cx="47244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2" descr="11829996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27438"/>
            <a:ext cx="37338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Text Box 23"/>
          <p:cNvSpPr txBox="1">
            <a:spLocks noChangeArrowheads="1"/>
          </p:cNvSpPr>
          <p:nvPr/>
        </p:nvSpPr>
        <p:spPr bwMode="auto">
          <a:xfrm>
            <a:off x="1143000" y="2743200"/>
            <a:ext cx="8001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thống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lợi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kiên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cố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hoá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trị</a:t>
            </a:r>
            <a:r>
              <a:rPr lang="en-US" altLang="en-US" sz="2400" b="1" u="none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u="none" dirty="0" err="1">
                <a:solidFill>
                  <a:srgbClr val="FF3300"/>
                </a:solidFill>
                <a:latin typeface="Arial" panose="020B0604020202020204" pitchFamily="34" charset="0"/>
              </a:rPr>
              <a:t>thuỷ</a:t>
            </a:r>
            <a:endParaRPr lang="en-US" altLang="en-US" sz="2400" b="1" u="none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72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3961327" y="-4293"/>
            <a:ext cx="76200" cy="6858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2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45720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25462" y="3225109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bằng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loại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4800" y="164094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0000FF"/>
                </a:solidFill>
                <a:latin typeface="Arial" panose="020B0604020202020204" pitchFamily="34" charset="0"/>
              </a:rPr>
              <a:t>5. BÓN PHÂN THÚC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04800" y="728797"/>
            <a:ext cx="358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u="none" dirty="0"/>
              <a:t> </a:t>
            </a:r>
            <a:r>
              <a:rPr lang="en-US" altLang="en-US" sz="2400" u="none" dirty="0" err="1"/>
              <a:t>Bón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bằng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hữu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cơ</a:t>
            </a:r>
            <a:r>
              <a:rPr lang="en-US" altLang="en-US" sz="2400" u="none" dirty="0"/>
              <a:t> (</a:t>
            </a:r>
            <a:r>
              <a:rPr lang="en-US" altLang="en-US" sz="2400" u="none" dirty="0" err="1"/>
              <a:t>hoai</a:t>
            </a:r>
            <a:r>
              <a:rPr lang="en-US" altLang="en-US" sz="2400" u="none" dirty="0"/>
              <a:t> , </a:t>
            </a:r>
            <a:r>
              <a:rPr lang="en-US" altLang="en-US" sz="2400" u="none" dirty="0" err="1"/>
              <a:t>mục</a:t>
            </a:r>
            <a:r>
              <a:rPr lang="en-US" altLang="en-US" sz="2400" u="none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2400" u="none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26454" y="160020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/>
              <a:t>- </a:t>
            </a:r>
            <a:r>
              <a:rPr lang="en-US" altLang="en-US" sz="2400" u="none" dirty="0" err="1"/>
              <a:t>Bón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phân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hoá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học</a:t>
            </a:r>
            <a:endParaRPr lang="en-US" altLang="en-US" sz="2400" u="none" dirty="0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150754" y="3690449"/>
            <a:ext cx="510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Vì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sao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phải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phân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hữu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cơ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hoại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,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 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226454" y="2143148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none" dirty="0">
                <a:sym typeface="Wingdings" panose="05000000000000000000" pitchFamily="2" charset="2"/>
              </a:rPr>
              <a:t></a:t>
            </a:r>
            <a:r>
              <a:rPr lang="en-US" altLang="en-US" sz="2400" u="none" dirty="0" err="1"/>
              <a:t>Bổ</a:t>
            </a:r>
            <a:r>
              <a:rPr lang="en-US" altLang="en-US" sz="2400" u="none" dirty="0"/>
              <a:t> sung </a:t>
            </a:r>
            <a:r>
              <a:rPr lang="en-US" altLang="en-US" sz="2400" u="none" dirty="0" err="1"/>
              <a:t>kịp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thời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chất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dinh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dưỡng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cho</a:t>
            </a:r>
            <a:r>
              <a:rPr lang="en-US" altLang="en-US" sz="2400" u="none" dirty="0"/>
              <a:t> </a:t>
            </a:r>
            <a:r>
              <a:rPr lang="en-US" altLang="en-US" sz="2400" u="none" dirty="0" err="1"/>
              <a:t>cây</a:t>
            </a:r>
            <a:endParaRPr lang="en-US" altLang="en-US" sz="2400" u="none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4112654" y="4762841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Bón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thúc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nhằm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mục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đích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2800" b="1" u="none" dirty="0" err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gì</a:t>
            </a:r>
            <a:r>
              <a:rPr lang="en-US" sz="2800" b="1" u="none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?</a:t>
            </a:r>
          </a:p>
        </p:txBody>
      </p:sp>
      <p:pic>
        <p:nvPicPr>
          <p:cNvPr id="18" name="Shape 125"/>
          <p:cNvPicPr/>
          <p:nvPr/>
        </p:nvPicPr>
        <p:blipFill>
          <a:blip r:embed="rId3"/>
          <a:stretch/>
        </p:blipFill>
        <p:spPr>
          <a:xfrm>
            <a:off x="4343400" y="573403"/>
            <a:ext cx="4114800" cy="25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2" grpId="0"/>
      <p:bldP spid="23" grpId="0"/>
      <p:bldP spid="26" grpId="0"/>
      <p:bldP spid="26" grpId="1"/>
      <p:bldP spid="27" grpId="0"/>
      <p:bldP spid="28" grpId="0"/>
      <p:bldP spid="2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1150"/>
            <a:ext cx="8001000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NGUYÊN TẮC PHÒNG TRỪ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01750"/>
            <a:ext cx="8229600" cy="2133600"/>
          </a:xfrm>
          <a:solidFill>
            <a:srgbClr val="CC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	+ Phòng là chính.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	+ Trừ sớm, trừ kịp thời, nhanh chóng và triệt để.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	+ Sử dụng tổng hợp các biện pháp phòng trừ.</a:t>
            </a:r>
          </a:p>
        </p:txBody>
      </p:sp>
    </p:spTree>
    <p:extLst>
      <p:ext uri="{BB962C8B-B14F-4D97-AF65-F5344CB8AC3E}">
        <p14:creationId xmlns:p14="http://schemas.microsoft.com/office/powerpoint/2010/main" val="53992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2. CÁC BIỆN PHÁP PHÒNG TRỪ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" y="3581400"/>
            <a:ext cx="3886200" cy="528638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chính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562600" y="1371600"/>
            <a:ext cx="2819400" cy="119697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Biện pháp canh tác và sử dụng giống chống sâu,bệnh hại.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581918" y="3540975"/>
            <a:ext cx="2819400" cy="4667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thủ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549721" y="4648200"/>
            <a:ext cx="2819400" cy="4667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Biện pháp hóa học.</a:t>
            </a:r>
          </a:p>
        </p:txBody>
      </p:sp>
      <p:cxnSp>
        <p:nvCxnSpPr>
          <p:cNvPr id="6154" name="AutoShape 10"/>
          <p:cNvCxnSpPr>
            <a:cxnSpLocks noChangeShapeType="1"/>
          </p:cNvCxnSpPr>
          <p:nvPr/>
        </p:nvCxnSpPr>
        <p:spPr bwMode="auto">
          <a:xfrm flipV="1">
            <a:off x="4114800" y="1905000"/>
            <a:ext cx="1447800" cy="19367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5" name="AutoShape 11"/>
          <p:cNvCxnSpPr>
            <a:cxnSpLocks noChangeShapeType="1"/>
            <a:endCxn id="6151" idx="1"/>
          </p:cNvCxnSpPr>
          <p:nvPr/>
        </p:nvCxnSpPr>
        <p:spPr bwMode="auto">
          <a:xfrm>
            <a:off x="4114800" y="3861829"/>
            <a:ext cx="1434921" cy="101973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6" name="AutoShape 12"/>
          <p:cNvCxnSpPr>
            <a:cxnSpLocks noChangeShapeType="1"/>
          </p:cNvCxnSpPr>
          <p:nvPr/>
        </p:nvCxnSpPr>
        <p:spPr bwMode="auto">
          <a:xfrm flipV="1">
            <a:off x="4114800" y="3733800"/>
            <a:ext cx="1447800" cy="107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36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  <p:bldP spid="6149" grpId="0" animBg="1" autoUpdateAnimBg="0"/>
      <p:bldP spid="6150" grpId="0" animBg="1" autoUpdateAnimBg="0"/>
      <p:bldP spid="615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id="{7D7A6BC5-E725-4EDC-BE31-F85267E5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1981200"/>
            <a:ext cx="8093765" cy="21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indent="-257175">
              <a:spcBef>
                <a:spcPct val="50000"/>
              </a:spcBef>
              <a:buFontTx/>
              <a:buChar char="-"/>
              <a:defRPr/>
            </a:pPr>
            <a:r>
              <a:rPr lang="en-US" sz="2800" dirty="0" err="1">
                <a:latin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</a:rPr>
              <a:t>: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</a:rPr>
              <a:t> 11 </a:t>
            </a:r>
            <a:r>
              <a:rPr lang="en-US" sz="2800" dirty="0">
                <a:latin typeface="Times New Roman" pitchFamily="18" charset="0"/>
                <a:sym typeface="Wingdings"/>
              </a:rPr>
              <a:t>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4, 5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  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hè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thu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7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  <a:sym typeface="Wingdings"/>
              </a:rPr>
              <a:t>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mùa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6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11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C10E6284-2343-479C-8A25-1AECA07D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48451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Miền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còn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đông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</a:rPr>
              <a:t> 10 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800" b="1" dirty="0" err="1">
                <a:latin typeface="Times New Roman" pitchFamily="18" charset="0"/>
                <a:sym typeface="Wingdings" pitchFamily="2" charset="2"/>
              </a:rPr>
              <a:t>tháng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 12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id="{AE694460-8A3D-40D5-8B92-ABDE498C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426" y="1007059"/>
            <a:ext cx="4348826" cy="7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13" descr="Picture10">
            <a:extLst>
              <a:ext uri="{FF2B5EF4-FFF2-40B4-BE49-F238E27FC236}">
                <a16:creationId xmlns:a16="http://schemas.microsoft.com/office/drawing/2014/main" id="{96E680A3-4668-4406-8DED-6F0C9FF02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04" y="5001712"/>
            <a:ext cx="831056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04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"/>
            <a:ext cx="7924800" cy="838200"/>
          </a:xfrm>
          <a:solidFill>
            <a:srgbClr val="CCFFCC"/>
          </a:solidFill>
          <a:ln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vi-VN" sz="2400" dirty="0">
                <a:latin typeface="+mj-lt"/>
              </a:rPr>
              <a:t>Từ nội dung mục 2a em hăy nêu mục đích c</a:t>
            </a:r>
            <a:r>
              <a:rPr lang="en-US" sz="2400" dirty="0" err="1">
                <a:latin typeface="+mj-lt"/>
              </a:rPr>
              <a:t>ủa</a:t>
            </a:r>
            <a:r>
              <a:rPr lang="vi-VN" sz="2400" dirty="0">
                <a:latin typeface="+mj-lt"/>
              </a:rPr>
              <a:t> các biện pháp phòng tr</a:t>
            </a:r>
            <a:r>
              <a:rPr lang="en-US" sz="2400" dirty="0">
                <a:latin typeface="+mj-lt"/>
              </a:rPr>
              <a:t>ừ</a:t>
            </a:r>
            <a:r>
              <a:rPr lang="vi-VN" sz="2400" dirty="0">
                <a:latin typeface="+mj-lt"/>
              </a:rPr>
              <a:t>- sâu. bệnh theo mẫu bảng dưói đ</a:t>
            </a:r>
            <a:r>
              <a:rPr lang="en-US" sz="2400" dirty="0">
                <a:latin typeface="+mj-lt"/>
              </a:rPr>
              <a:t>â</a:t>
            </a:r>
            <a:r>
              <a:rPr lang="vi-VN" sz="2400" dirty="0">
                <a:latin typeface="+mj-lt"/>
              </a:rPr>
              <a:t>y.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7370" name="Group 20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5684452"/>
              </p:ext>
            </p:extLst>
          </p:nvPr>
        </p:nvGraphicFramePr>
        <p:xfrm>
          <a:off x="152400" y="1447801"/>
          <a:ext cx="8991600" cy="5257799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Biện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phòng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trừ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Mục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Vệ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ruộng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Gieo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trồng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đúng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vụ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sóc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kịp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bón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hợp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Luân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trồng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Sử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sâu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bệnh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369" name="Rectangle 201"/>
          <p:cNvSpPr>
            <a:spLocks noChangeArrowheads="1"/>
          </p:cNvSpPr>
          <p:nvPr/>
        </p:nvSpPr>
        <p:spPr bwMode="auto">
          <a:xfrm>
            <a:off x="4648200" y="220980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mầm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,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ẩn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náu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chịu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thay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2400" dirty="0">
                <a:latin typeface="Times New Roman" panose="02020603050405020304" pitchFamily="18" charset="0"/>
              </a:rPr>
              <a:t> ,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hại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2895600"/>
          </a:xfrm>
          <a:solidFill>
            <a:srgbClr val="CCFFCC"/>
          </a:solidFill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	- </a:t>
            </a:r>
            <a:r>
              <a:rPr lang="en-US" altLang="en-US" sz="2800" u="sng">
                <a:latin typeface="Times New Roman" panose="02020603050405020304" pitchFamily="18" charset="0"/>
              </a:rPr>
              <a:t>Ưu điểm:</a:t>
            </a:r>
            <a:r>
              <a:rPr lang="en-US" altLang="en-US" sz="2800">
                <a:latin typeface="Times New Roman" panose="02020603050405020304" pitchFamily="18" charset="0"/>
              </a:rPr>
              <a:t>  Dễ thực hiện, hiệu quả lâu dài.</a:t>
            </a:r>
          </a:p>
          <a:p>
            <a:pPr eaLnBrk="1" hangingPunct="1"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	- </a:t>
            </a:r>
            <a:r>
              <a:rPr lang="en-US" altLang="en-US" sz="2800" u="sng">
                <a:latin typeface="Times New Roman" panose="02020603050405020304" pitchFamily="18" charset="0"/>
              </a:rPr>
              <a:t>Nhược điểm:</a:t>
            </a:r>
            <a:r>
              <a:rPr lang="en-US" altLang="en-US" sz="2800">
                <a:latin typeface="Times New Roman" panose="02020603050405020304" pitchFamily="18" charset="0"/>
              </a:rPr>
              <a:t>  Hiệu quả thấp khi sâu ,bệnh phát triển mạnh.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09600" y="152400"/>
            <a:ext cx="7924800" cy="1143000"/>
          </a:xfrm>
          <a:prstGeom prst="rect">
            <a:avLst/>
          </a:prstGeom>
          <a:solidFill>
            <a:srgbClr val="CCFFCC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sâu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hại</a:t>
            </a:r>
            <a:r>
              <a:rPr lang="en-US" altLang="en-US" sz="2800" b="1" dirty="0"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974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nimBg="1"/>
      <p:bldP spid="7171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038600" cy="533400"/>
          </a:xfrm>
          <a:solidFill>
            <a:srgbClr val="CC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công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66800" y="5678488"/>
            <a:ext cx="2332038" cy="646112"/>
          </a:xfrm>
          <a:prstGeom prst="rect">
            <a:avLst/>
          </a:prstGeom>
          <a:solidFill>
            <a:srgbClr val="CCFFFF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Bắt sâu hại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486400" y="5678488"/>
            <a:ext cx="2209800" cy="646112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Bẫy đèn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71316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6688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1041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Biện pháp thủ công lã dùng tay đề bắt sâu hay ngát bò nhũ ng cành, lá bi bệnh hoặc dùng vợt, bẫy đèn, bà độc đề diệt sâu.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04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6" grpId="0" animBg="1"/>
      <p:bldP spid="10246" grpId="1" animBg="1"/>
      <p:bldP spid="10247" grpId="0" animBg="1"/>
      <p:bldP spid="10247" grpId="1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3505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73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876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81000" y="228600"/>
            <a:ext cx="3505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18562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Biện pháp hoá học là sử dụng thuốc bào vệ thực vật hoá học đẻ phòng trừ sâu, bệnh cho cày trồng.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4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04800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3" name="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75225"/>
            <a:ext cx="914400" cy="514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20574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ưu. nhược điểm cùa biện pháp 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và biên pháp h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trong phòng tr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 bệnh.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2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8259"/>
            <a:ext cx="8458200" cy="3733800"/>
          </a:xfrm>
          <a:solidFill>
            <a:srgbClr val="CCFFFF"/>
          </a:solidFill>
          <a:ln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3000" dirty="0">
              <a:latin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</a:rPr>
              <a:t>    +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Ưu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giản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dễ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hiệu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mới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phát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sinh</a:t>
            </a:r>
            <a:r>
              <a:rPr lang="en-US" altLang="en-US" sz="30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</a:rPr>
              <a:t>	+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Nhược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</a:rPr>
              <a:t>Hiệu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thấp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sâu,bệnh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phát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mạnh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tốn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30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038600" cy="533400"/>
          </a:xfrm>
          <a:solidFill>
            <a:srgbClr val="CC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công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nimBg="1"/>
      <p:bldP spid="102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2895600"/>
          </a:xfrm>
          <a:solidFill>
            <a:srgbClr val="CCFFFF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- Ưu điểm: Có hiệu quả cao, ít tốn công, diệt nhanh.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- Nhược điểm: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	+ Gây ngộ độc cho người , cây trồng và gia súc.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	+ Ô nhiễm môi trường(đất, nước, không khí), giết chết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các sinh vật khác ở ruộng.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57200" y="304800"/>
            <a:ext cx="3505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229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5105400"/>
          </a:xfrm>
          <a:solidFill>
            <a:srgbClr val="CCFFFF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* Cần đảm bảo: + Sử dụng đúng loại thuốc,nồng độ và liều lượng.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                          + Phun đúng kĩ thuật (đảm bảo thời gian cách li đúng qui định, phun đều, không phun ngược chiều gió, lúc mưa….)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81000" y="228600"/>
            <a:ext cx="3505200" cy="53340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22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9F36430-0451-4DFB-8288-CBB8E71ADD4D}"/>
              </a:ext>
            </a:extLst>
          </p:cNvPr>
          <p:cNvSpPr txBox="1">
            <a:spLocks noChangeArrowheads="1"/>
          </p:cNvSpPr>
          <p:nvPr/>
        </p:nvSpPr>
        <p:spPr>
          <a:xfrm>
            <a:off x="817893" y="2376372"/>
            <a:ext cx="5829300" cy="8370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>
                <a:solidFill>
                  <a:schemeClr val="tx2">
                    <a:satMod val="130000"/>
                  </a:schemeClr>
                </a:solidFill>
              </a:rPr>
              <a:t>  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CF476895-0C8B-4AB3-9319-4C75D84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94" y="968559"/>
            <a:ext cx="8746760" cy="919401"/>
          </a:xfrm>
          <a:prstGeom prst="roundRect">
            <a:avLst>
              <a:gd name="adj" fmla="val 16667"/>
            </a:avLst>
          </a:prstGeom>
          <a:solidFill>
            <a:srgbClr val="E9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Điền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135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0069F106-49A2-4D7C-9CC6-67DD62BEC42B}"/>
              </a:ext>
            </a:extLst>
          </p:cNvPr>
          <p:cNvGrpSpPr>
            <a:grpSpLocks/>
          </p:cNvGrpSpPr>
          <p:nvPr/>
        </p:nvGrpSpPr>
        <p:grpSpPr bwMode="auto">
          <a:xfrm>
            <a:off x="472613" y="2093003"/>
            <a:ext cx="8254233" cy="2800350"/>
            <a:chOff x="-3" y="-3"/>
            <a:chExt cx="3807" cy="1733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BE631425-8A7B-4086-A456-902EEC4B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01" cy="1727"/>
              <a:chOff x="0" y="0"/>
              <a:chExt cx="3801" cy="1727"/>
            </a:xfrm>
          </p:grpSpPr>
          <p:grpSp>
            <p:nvGrpSpPr>
              <p:cNvPr id="9" name="Group 12">
                <a:extLst>
                  <a:ext uri="{FF2B5EF4-FFF2-40B4-BE49-F238E27FC236}">
                    <a16:creationId xmlns:a16="http://schemas.microsoft.com/office/drawing/2014/main" id="{5ACCD4AF-848B-459F-A277-9D6E50C0D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67" cy="403"/>
                <a:chOff x="0" y="0"/>
                <a:chExt cx="1267" cy="403"/>
              </a:xfrm>
            </p:grpSpPr>
            <p:sp>
              <p:nvSpPr>
                <p:cNvPr id="43" name="Rectangle 13">
                  <a:extLst>
                    <a:ext uri="{FF2B5EF4-FFF2-40B4-BE49-F238E27FC236}">
                      <a16:creationId xmlns:a16="http://schemas.microsoft.com/office/drawing/2014/main" id="{BF7A6401-E40A-4CDE-B56F-AE803EE6E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gieo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trồng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id="{49FCD432-C78B-4409-9625-EA1A6F6CC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id="{727BBA50-3B04-45D0-AE59-7432CD119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0"/>
                <a:ext cx="1267" cy="403"/>
                <a:chOff x="1267" y="0"/>
                <a:chExt cx="1267" cy="403"/>
              </a:xfrm>
            </p:grpSpPr>
            <p:sp>
              <p:nvSpPr>
                <p:cNvPr id="41" name="Rectangle 16">
                  <a:extLst>
                    <a:ext uri="{FF2B5EF4-FFF2-40B4-BE49-F238E27FC236}">
                      <a16:creationId xmlns:a16="http://schemas.microsoft.com/office/drawing/2014/main" id="{48B940F5-B1B0-4E60-BF13-4BB99C649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Thời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42" name="Rectangle 17">
                  <a:extLst>
                    <a:ext uri="{FF2B5EF4-FFF2-40B4-BE49-F238E27FC236}">
                      <a16:creationId xmlns:a16="http://schemas.microsoft.com/office/drawing/2014/main" id="{6DB2E5DC-5A93-4263-8DBF-91C23255F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1" name="Group 18">
                <a:extLst>
                  <a:ext uri="{FF2B5EF4-FFF2-40B4-BE49-F238E27FC236}">
                    <a16:creationId xmlns:a16="http://schemas.microsoft.com/office/drawing/2014/main" id="{41490EC8-A8BD-4F1A-842A-606009C89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0"/>
                <a:ext cx="1267" cy="403"/>
                <a:chOff x="2534" y="0"/>
                <a:chExt cx="1267" cy="403"/>
              </a:xfrm>
            </p:grpSpPr>
            <p:sp>
              <p:nvSpPr>
                <p:cNvPr id="39" name="Rectangle 19">
                  <a:extLst>
                    <a:ext uri="{FF2B5EF4-FFF2-40B4-BE49-F238E27FC236}">
                      <a16:creationId xmlns:a16="http://schemas.microsoft.com/office/drawing/2014/main" id="{8DA2116D-C3CD-46F1-BFAF-A2BDA1206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Cây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trồng</a:t>
                  </a:r>
                  <a:endPara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20">
                  <a:extLst>
                    <a:ext uri="{FF2B5EF4-FFF2-40B4-BE49-F238E27FC236}">
                      <a16:creationId xmlns:a16="http://schemas.microsoft.com/office/drawing/2014/main" id="{90F0549D-D57B-451C-A623-EB8D2ED8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8FC140FB-518F-4797-86BB-61BA19543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267" cy="470"/>
                <a:chOff x="0" y="403"/>
                <a:chExt cx="1267" cy="470"/>
              </a:xfrm>
            </p:grpSpPr>
            <p:sp>
              <p:nvSpPr>
                <p:cNvPr id="37" name="Rectangle 22">
                  <a:extLst>
                    <a:ext uri="{FF2B5EF4-FFF2-40B4-BE49-F238E27FC236}">
                      <a16:creationId xmlns:a16="http://schemas.microsoft.com/office/drawing/2014/main" id="{96E61BCD-1C07-40AC-B4A3-2CE65C2F0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4" cy="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Đông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xuân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:a16="http://schemas.microsoft.com/office/drawing/2014/main" id="{078719F7-9083-4C44-ADC7-99833179C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id="{08FE6CCD-BDD9-434A-AB19-618BDE31C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403"/>
                <a:ext cx="1267" cy="518"/>
                <a:chOff x="1267" y="403"/>
                <a:chExt cx="1267" cy="518"/>
              </a:xfrm>
            </p:grpSpPr>
            <p:sp>
              <p:nvSpPr>
                <p:cNvPr id="35" name="Rectangle 25">
                  <a:extLst>
                    <a:ext uri="{FF2B5EF4-FFF2-40B4-BE49-F238E27FC236}">
                      <a16:creationId xmlns:a16="http://schemas.microsoft.com/office/drawing/2014/main" id="{67298DE0-8BF7-40B0-AAD3-FF637A7F4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900"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6" name="Rectangle 26">
                  <a:extLst>
                    <a:ext uri="{FF2B5EF4-FFF2-40B4-BE49-F238E27FC236}">
                      <a16:creationId xmlns:a16="http://schemas.microsoft.com/office/drawing/2014/main" id="{F867A821-465B-4DEA-BECD-5C381BA9F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403"/>
                  <a:ext cx="1267" cy="46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4" name="Group 27">
                <a:extLst>
                  <a:ext uri="{FF2B5EF4-FFF2-40B4-BE49-F238E27FC236}">
                    <a16:creationId xmlns:a16="http://schemas.microsoft.com/office/drawing/2014/main" id="{F41AA564-8026-4BD7-B364-968C60B13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403"/>
                <a:ext cx="1267" cy="518"/>
                <a:chOff x="2534" y="403"/>
                <a:chExt cx="1267" cy="518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id="{D61C51B4-5484-47AC-928B-2C752497E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:a16="http://schemas.microsoft.com/office/drawing/2014/main" id="{96CBDB67-1A5B-4F7E-BD20-FC9B6411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5" name="Group 30">
                <a:extLst>
                  <a:ext uri="{FF2B5EF4-FFF2-40B4-BE49-F238E27FC236}">
                    <a16:creationId xmlns:a16="http://schemas.microsoft.com/office/drawing/2014/main" id="{7B132628-6E5E-40A1-9C29-3F9D440CC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"/>
                <a:ext cx="1269" cy="458"/>
                <a:chOff x="0" y="866"/>
                <a:chExt cx="1269" cy="458"/>
              </a:xfrm>
            </p:grpSpPr>
            <p:sp>
              <p:nvSpPr>
                <p:cNvPr id="31" name="Rectangle 31">
                  <a:extLst>
                    <a:ext uri="{FF2B5EF4-FFF2-40B4-BE49-F238E27FC236}">
                      <a16:creationId xmlns:a16="http://schemas.microsoft.com/office/drawing/2014/main" id="{E78CAA8C-8280-4ADF-9F49-CF1A73350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6"/>
                  <a:ext cx="1269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Hè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thu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id="{1F7D45E4-59BE-48C3-9A7E-CAD0BA9F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6" name="Group 33">
                <a:extLst>
                  <a:ext uri="{FF2B5EF4-FFF2-40B4-BE49-F238E27FC236}">
                    <a16:creationId xmlns:a16="http://schemas.microsoft.com/office/drawing/2014/main" id="{F8D31983-6023-4E0D-B5A2-59BA411EA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872"/>
                <a:ext cx="1267" cy="452"/>
                <a:chOff x="1267" y="872"/>
                <a:chExt cx="1267" cy="452"/>
              </a:xfrm>
            </p:grpSpPr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09CA87B7-5B9C-4C73-B9D6-B29CFAFD3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0" name="Rectangle 35">
                  <a:extLst>
                    <a:ext uri="{FF2B5EF4-FFF2-40B4-BE49-F238E27FC236}">
                      <a16:creationId xmlns:a16="http://schemas.microsoft.com/office/drawing/2014/main" id="{8D312744-5B2E-4DE9-81F4-75989657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872"/>
                  <a:ext cx="1267" cy="45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7" name="Group 36">
                <a:extLst>
                  <a:ext uri="{FF2B5EF4-FFF2-40B4-BE49-F238E27FC236}">
                    <a16:creationId xmlns:a16="http://schemas.microsoft.com/office/drawing/2014/main" id="{092B8D92-B9D0-4AD0-AC01-2AC068EEB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873"/>
                <a:ext cx="1267" cy="451"/>
                <a:chOff x="2534" y="873"/>
                <a:chExt cx="1267" cy="451"/>
              </a:xfrm>
            </p:grpSpPr>
            <p:sp>
              <p:nvSpPr>
                <p:cNvPr id="27" name="Rectangle 37">
                  <a:extLst>
                    <a:ext uri="{FF2B5EF4-FFF2-40B4-BE49-F238E27FC236}">
                      <a16:creationId xmlns:a16="http://schemas.microsoft.com/office/drawing/2014/main" id="{B6721886-798C-4FC2-8D24-C48BD98F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8" name="Rectangle 38">
                  <a:extLst>
                    <a:ext uri="{FF2B5EF4-FFF2-40B4-BE49-F238E27FC236}">
                      <a16:creationId xmlns:a16="http://schemas.microsoft.com/office/drawing/2014/main" id="{5D316EFF-38FD-45DD-827D-637211F20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8" name="Group 39">
                <a:extLst>
                  <a:ext uri="{FF2B5EF4-FFF2-40B4-BE49-F238E27FC236}">
                    <a16:creationId xmlns:a16="http://schemas.microsoft.com/office/drawing/2014/main" id="{30FFC7A3-D6BF-4C5D-83ED-841E0EF0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1267" cy="403"/>
                <a:chOff x="0" y="1324"/>
                <a:chExt cx="1267" cy="403"/>
              </a:xfrm>
            </p:grpSpPr>
            <p:sp>
              <p:nvSpPr>
                <p:cNvPr id="25" name="Rectangle 40">
                  <a:extLst>
                    <a:ext uri="{FF2B5EF4-FFF2-40B4-BE49-F238E27FC236}">
                      <a16:creationId xmlns:a16="http://schemas.microsoft.com/office/drawing/2014/main" id="{07F2CFA3-9472-4202-BEAC-E6A2A690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Vụ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mùa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66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id="{FBEB7B60-F432-4603-89FE-55561D41F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19" name="Group 42">
                <a:extLst>
                  <a:ext uri="{FF2B5EF4-FFF2-40B4-BE49-F238E27FC236}">
                    <a16:creationId xmlns:a16="http://schemas.microsoft.com/office/drawing/2014/main" id="{5830F525-62B4-4319-A1F6-9C5569986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1324"/>
                <a:ext cx="1267" cy="403"/>
                <a:chOff x="1267" y="1324"/>
                <a:chExt cx="1267" cy="403"/>
              </a:xfrm>
            </p:grpSpPr>
            <p:sp>
              <p:nvSpPr>
                <p:cNvPr id="23" name="Rectangle 43">
                  <a:extLst>
                    <a:ext uri="{FF2B5EF4-FFF2-40B4-BE49-F238E27FC236}">
                      <a16:creationId xmlns:a16="http://schemas.microsoft.com/office/drawing/2014/main" id="{EAA15448-07EC-4CEB-B0B1-5E41486F7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24" name="Rectangle 44">
                  <a:extLst>
                    <a:ext uri="{FF2B5EF4-FFF2-40B4-BE49-F238E27FC236}">
                      <a16:creationId xmlns:a16="http://schemas.microsoft.com/office/drawing/2014/main" id="{87F10F79-2487-4E5E-8306-03BEBE059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id="{2AEF7A4D-C3E9-419C-9168-6774CA98C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1324"/>
                <a:ext cx="1267" cy="403"/>
                <a:chOff x="2534" y="1324"/>
                <a:chExt cx="1267" cy="403"/>
              </a:xfrm>
            </p:grpSpPr>
            <p:sp>
              <p:nvSpPr>
                <p:cNvPr id="21" name="Rectangle 46">
                  <a:extLst>
                    <a:ext uri="{FF2B5EF4-FFF2-40B4-BE49-F238E27FC236}">
                      <a16:creationId xmlns:a16="http://schemas.microsoft.com/office/drawing/2014/main" id="{A9A2B0C4-5071-40AE-B88A-7648FAFCF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2" name="Rectangle 47">
                  <a:extLst>
                    <a:ext uri="{FF2B5EF4-FFF2-40B4-BE49-F238E27FC236}">
                      <a16:creationId xmlns:a16="http://schemas.microsoft.com/office/drawing/2014/main" id="{2CA141DA-7B02-4B4C-9403-F94F4BE37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</p:grp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5A9D75CA-8790-44F4-95DC-03E0CDF7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07" cy="17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350">
                <a:solidFill>
                  <a:srgbClr val="000066"/>
                </a:solidFill>
              </a:endParaRPr>
            </a:p>
          </p:txBody>
        </p:sp>
      </p:grpSp>
      <p:sp>
        <p:nvSpPr>
          <p:cNvPr id="45" name="Text Box 49">
            <a:extLst>
              <a:ext uri="{FF2B5EF4-FFF2-40B4-BE49-F238E27FC236}">
                <a16:creationId xmlns:a16="http://schemas.microsoft.com/office/drawing/2014/main" id="{AC2ABB3D-6DD9-4755-9746-B532E252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97" y="2734322"/>
            <a:ext cx="2735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" name="Text Box 50">
            <a:extLst>
              <a:ext uri="{FF2B5EF4-FFF2-40B4-BE49-F238E27FC236}">
                <a16:creationId xmlns:a16="http://schemas.microsoft.com/office/drawing/2014/main" id="{A1DE59EC-B07B-4184-9CA7-50B85FF7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83" y="3662220"/>
            <a:ext cx="2582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51">
            <a:extLst>
              <a:ext uri="{FF2B5EF4-FFF2-40B4-BE49-F238E27FC236}">
                <a16:creationId xmlns:a16="http://schemas.microsoft.com/office/drawing/2014/main" id="{D5337DDE-570D-4451-B875-39737DE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632" y="4323788"/>
            <a:ext cx="3060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id="{4A98C7A4-FAA5-4279-82D8-82A09DB9D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2769018"/>
            <a:ext cx="263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:a16="http://schemas.microsoft.com/office/drawing/2014/main" id="{20810A1F-3D3A-4E71-94E7-6D275450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3677012"/>
            <a:ext cx="2729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0" name="Text Box 54">
            <a:extLst>
              <a:ext uri="{FF2B5EF4-FFF2-40B4-BE49-F238E27FC236}">
                <a16:creationId xmlns:a16="http://schemas.microsoft.com/office/drawing/2014/main" id="{2B964A63-2FA3-4626-9457-36FC818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4314237"/>
            <a:ext cx="188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1" name="Text Box 56">
            <a:extLst>
              <a:ext uri="{FF2B5EF4-FFF2-40B4-BE49-F238E27FC236}">
                <a16:creationId xmlns:a16="http://schemas.microsoft.com/office/drawing/2014/main" id="{180620AA-E4C5-4683-A101-26515CF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0" y="4974994"/>
            <a:ext cx="4833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Miền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Bắc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còn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thêm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Đông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659FA6-C6BA-4594-85FD-997B056DE0A5}"/>
              </a:ext>
            </a:extLst>
          </p:cNvPr>
          <p:cNvSpPr txBox="1"/>
          <p:nvPr/>
        </p:nvSpPr>
        <p:spPr>
          <a:xfrm>
            <a:off x="3701207" y="4986805"/>
            <a:ext cx="355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10 </a:t>
            </a:r>
            <a:r>
              <a:rPr lang="en-US" sz="2000" b="1" dirty="0" err="1">
                <a:latin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12: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F2355A-71D0-495C-B08D-96C99A6C34DF}"/>
              </a:ext>
            </a:extLst>
          </p:cNvPr>
          <p:cNvSpPr txBox="1"/>
          <p:nvPr/>
        </p:nvSpPr>
        <p:spPr>
          <a:xfrm>
            <a:off x="3661708" y="5421199"/>
            <a:ext cx="443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Trồng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đậu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tương</a:t>
            </a:r>
            <a:r>
              <a:rPr lang="en-US" sz="2000" b="1" dirty="0">
                <a:latin typeface="Times New Roman" pitchFamily="18" charset="0"/>
              </a:rPr>
              <a:t>…</a:t>
            </a:r>
          </a:p>
        </p:txBody>
      </p:sp>
      <p:pic>
        <p:nvPicPr>
          <p:cNvPr id="54" name="GiacMoThanTienBeatInstrumental-_3gc7b">
            <a:hlinkClick r:id="" action="ppaction://media"/>
            <a:extLst>
              <a:ext uri="{FF2B5EF4-FFF2-40B4-BE49-F238E27FC236}">
                <a16:creationId xmlns:a16="http://schemas.microsoft.com/office/drawing/2014/main" id="{904C5A1B-67E4-47BF-B2FF-BF6EFAD24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84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12" y="5493344"/>
            <a:ext cx="4572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548" y="177202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55" name="3 phu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8597" y="240651"/>
            <a:ext cx="948248" cy="622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1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" grpId="0" build="allAtOnce" animBg="1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DC647-8C8B-4468-8BB2-10B29DF8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065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B1EC74-EAF1-430C-9064-FFF0BFCE70D1}"/>
              </a:ext>
            </a:extLst>
          </p:cNvPr>
          <p:cNvSpPr txBox="1">
            <a:spLocks/>
          </p:cNvSpPr>
          <p:nvPr/>
        </p:nvSpPr>
        <p:spPr>
          <a:xfrm>
            <a:off x="1231065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C867BDE-AB95-4779-BE34-F2D390B11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1065" y="2576512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FF04A0-520D-428A-AD7F-5255DB95F8FD}"/>
              </a:ext>
            </a:extLst>
          </p:cNvPr>
          <p:cNvSpPr txBox="1">
            <a:spLocks/>
          </p:cNvSpPr>
          <p:nvPr/>
        </p:nvSpPr>
        <p:spPr>
          <a:xfrm>
            <a:off x="4371934" y="1970839"/>
            <a:ext cx="3031331" cy="517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6687A5-EC5F-4116-A28C-51AD555D0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2575134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A6AB12-57C5-4CBC-91FF-0891E3E0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22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Đông xuân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11 → tháng 4, 5 năm sau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EF2AED-9DB6-4C63-9783-EAE3994741FC}"/>
              </a:ext>
            </a:extLst>
          </p:cNvPr>
          <p:cNvSpPr txBox="1">
            <a:spLocks/>
          </p:cNvSpPr>
          <p:nvPr/>
        </p:nvSpPr>
        <p:spPr>
          <a:xfrm>
            <a:off x="1298522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100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557D0E8-585F-4364-864A-D6D21F9B8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22" y="2576513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26A8C0-BA8E-413E-91D9-A5CE2438C1EC}"/>
              </a:ext>
            </a:extLst>
          </p:cNvPr>
          <p:cNvSpPr txBox="1">
            <a:spLocks/>
          </p:cNvSpPr>
          <p:nvPr/>
        </p:nvSpPr>
        <p:spPr>
          <a:xfrm>
            <a:off x="4439391" y="2008585"/>
            <a:ext cx="3031331" cy="479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vi-VN" sz="2100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B9784E5-91A0-4263-9072-38BB719C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9391" y="2576513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56" y="4744169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vi-VN" sz="21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7964CEFA-EC1F-45FD-8F2D-6D183377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86" y="4317663"/>
            <a:ext cx="3900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3.1: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99"/>
          <p:cNvPicPr/>
          <p:nvPr/>
        </p:nvPicPr>
        <p:blipFill rotWithShape="1">
          <a:blip r:embed="rId3"/>
          <a:srcRect t="13796" r="754"/>
          <a:stretch/>
        </p:blipFill>
        <p:spPr>
          <a:xfrm>
            <a:off x="381000" y="1219200"/>
            <a:ext cx="8458200" cy="2950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09600"/>
            <a:ext cx="743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H3.1,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a,b,c,d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612" y="5214300"/>
            <a:ext cx="305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956" y="5549442"/>
            <a:ext cx="360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668" y="6157902"/>
            <a:ext cx="2970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8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THUẬT GIEO TRỒNG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CFD83-EBA0-4470-A5E3-848559A2B082}"/>
              </a:ext>
            </a:extLst>
          </p:cNvPr>
          <p:cNvSpPr txBox="1"/>
          <p:nvPr/>
        </p:nvSpPr>
        <p:spPr>
          <a:xfrm>
            <a:off x="685800" y="2173307"/>
            <a:ext cx="668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339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371600"/>
            <a:ext cx="4187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 sóc cây trồng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01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|5.1|0.9|0.9|2|12.3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1667</Words>
  <Application>Microsoft Office PowerPoint</Application>
  <PresentationFormat>On-screen Show (4:3)</PresentationFormat>
  <Paragraphs>233</Paragraphs>
  <Slides>37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Palatino Linotype</vt:lpstr>
      <vt:lpstr>Times New Roman</vt:lpstr>
      <vt:lpstr>VNI-Times</vt:lpstr>
      <vt:lpstr>Webdings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Từ tháng 2 đến tháng 3 </vt:lpstr>
      <vt:lpstr>Vụ Đông xuân Tháng 11 → tháng 4, 5 năm sau </vt:lpstr>
      <vt:lpstr>PowerPoint Presentation</vt:lpstr>
      <vt:lpstr>PowerPoint Presentation</vt:lpstr>
      <vt:lpstr>PowerPoint Presentation</vt:lpstr>
      <vt:lpstr>Quan sát và cho biết nội dung tranh?</vt:lpstr>
      <vt:lpstr>Quan sát và cho biết nội dung tranh?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NGUYÊN TẮC PHÒNG TRỪ</vt:lpstr>
      <vt:lpstr>2. CÁC BIỆN PHÁP PHÒNG TRỪ</vt:lpstr>
      <vt:lpstr>PowerPoint Presentation</vt:lpstr>
      <vt:lpstr>PowerPoint Presentation</vt:lpstr>
      <vt:lpstr>b. Biện pháp thủ công</vt:lpstr>
      <vt:lpstr>PowerPoint Presentation</vt:lpstr>
      <vt:lpstr>PowerPoint Presentation</vt:lpstr>
      <vt:lpstr> Biện pháp thủ công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55</cp:revision>
  <dcterms:created xsi:type="dcterms:W3CDTF">2020-08-11T17:24:50Z</dcterms:created>
  <dcterms:modified xsi:type="dcterms:W3CDTF">2026-04-06T08:58:29Z</dcterms:modified>
</cp:coreProperties>
</file>